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58"/>
    <p:sldMasterId id="2147483686" r:id="rId59"/>
  </p:sldMasterIdLst>
  <p:notesMasterIdLst>
    <p:notesMasterId r:id="rId101"/>
  </p:notesMasterIdLst>
  <p:handoutMasterIdLst>
    <p:handoutMasterId r:id="rId102"/>
  </p:handoutMasterIdLst>
  <p:sldIdLst>
    <p:sldId id="468" r:id="rId60"/>
    <p:sldId id="482" r:id="rId61"/>
    <p:sldId id="761" r:id="rId62"/>
    <p:sldId id="768" r:id="rId63"/>
    <p:sldId id="766" r:id="rId64"/>
    <p:sldId id="765" r:id="rId65"/>
    <p:sldId id="265" r:id="rId66"/>
    <p:sldId id="275" r:id="rId67"/>
    <p:sldId id="769" r:id="rId68"/>
    <p:sldId id="770" r:id="rId69"/>
    <p:sldId id="512" r:id="rId70"/>
    <p:sldId id="485" r:id="rId71"/>
    <p:sldId id="263" r:id="rId72"/>
    <p:sldId id="486" r:id="rId73"/>
    <p:sldId id="271" r:id="rId74"/>
    <p:sldId id="273" r:id="rId75"/>
    <p:sldId id="280" r:id="rId76"/>
    <p:sldId id="763" r:id="rId77"/>
    <p:sldId id="487" r:id="rId78"/>
    <p:sldId id="488" r:id="rId79"/>
    <p:sldId id="489" r:id="rId80"/>
    <p:sldId id="490" r:id="rId81"/>
    <p:sldId id="498" r:id="rId82"/>
    <p:sldId id="506" r:id="rId83"/>
    <p:sldId id="256" r:id="rId84"/>
    <p:sldId id="499" r:id="rId85"/>
    <p:sldId id="491" r:id="rId86"/>
    <p:sldId id="492" r:id="rId87"/>
    <p:sldId id="500" r:id="rId88"/>
    <p:sldId id="511" r:id="rId89"/>
    <p:sldId id="284" r:id="rId90"/>
    <p:sldId id="483" r:id="rId91"/>
    <p:sldId id="760" r:id="rId92"/>
    <p:sldId id="762" r:id="rId93"/>
    <p:sldId id="764" r:id="rId94"/>
    <p:sldId id="260" r:id="rId95"/>
    <p:sldId id="277" r:id="rId96"/>
    <p:sldId id="276" r:id="rId97"/>
    <p:sldId id="771" r:id="rId98"/>
    <p:sldId id="261" r:id="rId99"/>
    <p:sldId id="772" r:id="rId10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B5AA5"/>
    <a:srgbClr val="056CB6"/>
    <a:srgbClr val="0070B9"/>
    <a:srgbClr val="E5A3B1"/>
    <a:srgbClr val="026CB6"/>
    <a:srgbClr val="003F69"/>
    <a:srgbClr val="355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82" autoAdjust="0"/>
    <p:restoredTop sz="95652" autoAdjust="0"/>
  </p:normalViewPr>
  <p:slideViewPr>
    <p:cSldViewPr>
      <p:cViewPr varScale="1">
        <p:scale>
          <a:sx n="55" d="100"/>
          <a:sy n="55" d="100"/>
        </p:scale>
        <p:origin x="67"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7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4.xml"/><Relationship Id="rId68" Type="http://schemas.openxmlformats.org/officeDocument/2006/relationships/slide" Target="slides/slide9.xml"/><Relationship Id="rId84" Type="http://schemas.openxmlformats.org/officeDocument/2006/relationships/slide" Target="slides/slide25.xml"/><Relationship Id="rId89" Type="http://schemas.openxmlformats.org/officeDocument/2006/relationships/slide" Target="slides/slide30.xml"/><Relationship Id="rId7" Type="http://schemas.openxmlformats.org/officeDocument/2006/relationships/customXml" Target="../customXml/item7.xml"/><Relationship Id="rId71" Type="http://schemas.openxmlformats.org/officeDocument/2006/relationships/slide" Target="slides/slide12.xml"/><Relationship Id="rId92"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slideMaster" Target="slideMasters/slideMaster1.xml"/><Relationship Id="rId66" Type="http://schemas.openxmlformats.org/officeDocument/2006/relationships/slide" Target="slides/slide7.xml"/><Relationship Id="rId74" Type="http://schemas.openxmlformats.org/officeDocument/2006/relationships/slide" Target="slides/slide15.xml"/><Relationship Id="rId79" Type="http://schemas.openxmlformats.org/officeDocument/2006/relationships/slide" Target="slides/slide20.xml"/><Relationship Id="rId87" Type="http://schemas.openxmlformats.org/officeDocument/2006/relationships/slide" Target="slides/slide28.xml"/><Relationship Id="rId102"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2.xml"/><Relationship Id="rId82" Type="http://schemas.openxmlformats.org/officeDocument/2006/relationships/slide" Target="slides/slide23.xml"/><Relationship Id="rId90" Type="http://schemas.openxmlformats.org/officeDocument/2006/relationships/slide" Target="slides/slide31.xml"/><Relationship Id="rId95" Type="http://schemas.openxmlformats.org/officeDocument/2006/relationships/slide" Target="slides/slide3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5.xml"/><Relationship Id="rId69" Type="http://schemas.openxmlformats.org/officeDocument/2006/relationships/slide" Target="slides/slide10.xml"/><Relationship Id="rId77" Type="http://schemas.openxmlformats.org/officeDocument/2006/relationships/slide" Target="slides/slide18.xml"/><Relationship Id="rId100" Type="http://schemas.openxmlformats.org/officeDocument/2006/relationships/slide" Target="slides/slide41.xml"/><Relationship Id="rId105"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3.xml"/><Relationship Id="rId80" Type="http://schemas.openxmlformats.org/officeDocument/2006/relationships/slide" Target="slides/slide21.xml"/><Relationship Id="rId85" Type="http://schemas.openxmlformats.org/officeDocument/2006/relationships/slide" Target="slides/slide26.xml"/><Relationship Id="rId93" Type="http://schemas.openxmlformats.org/officeDocument/2006/relationships/slide" Target="slides/slide34.xml"/><Relationship Id="rId98"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Master" Target="slideMasters/slideMaster2.xml"/><Relationship Id="rId67" Type="http://schemas.openxmlformats.org/officeDocument/2006/relationships/slide" Target="slides/slide8.xml"/><Relationship Id="rId103"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3.xml"/><Relationship Id="rId70" Type="http://schemas.openxmlformats.org/officeDocument/2006/relationships/slide" Target="slides/slide11.xml"/><Relationship Id="rId75" Type="http://schemas.openxmlformats.org/officeDocument/2006/relationships/slide" Target="slides/slide16.xml"/><Relationship Id="rId83" Type="http://schemas.openxmlformats.org/officeDocument/2006/relationships/slide" Target="slides/slide24.xml"/><Relationship Id="rId88" Type="http://schemas.openxmlformats.org/officeDocument/2006/relationships/slide" Target="slides/slide29.xml"/><Relationship Id="rId91" Type="http://schemas.openxmlformats.org/officeDocument/2006/relationships/slide" Target="slides/slide32.xml"/><Relationship Id="rId96"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1.xml"/><Relationship Id="rId65" Type="http://schemas.openxmlformats.org/officeDocument/2006/relationships/slide" Target="slides/slide6.xml"/><Relationship Id="rId73" Type="http://schemas.openxmlformats.org/officeDocument/2006/relationships/slide" Target="slides/slide14.xml"/><Relationship Id="rId78" Type="http://schemas.openxmlformats.org/officeDocument/2006/relationships/slide" Target="slides/slide19.xml"/><Relationship Id="rId81" Type="http://schemas.openxmlformats.org/officeDocument/2006/relationships/slide" Target="slides/slide22.xml"/><Relationship Id="rId86" Type="http://schemas.openxmlformats.org/officeDocument/2006/relationships/slide" Target="slides/slide27.xml"/><Relationship Id="rId94" Type="http://schemas.openxmlformats.org/officeDocument/2006/relationships/slide" Target="slides/slide35.xml"/><Relationship Id="rId99" Type="http://schemas.openxmlformats.org/officeDocument/2006/relationships/slide" Target="slides/slide40.xml"/><Relationship Id="rId10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7.xml"/><Relationship Id="rId97" Type="http://schemas.openxmlformats.org/officeDocument/2006/relationships/slide" Target="slides/slide38.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C3F119CC-0E9C-4303-8FC0-FA6C67E0699C}" type="datetimeFigureOut">
              <a:rPr lang="en-US"/>
              <a:pPr>
                <a:defRPr/>
              </a:pPr>
              <a:t>4/20/2020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D3458-80E7-8A44-8FF7-923C8702A093}" type="slidenum">
              <a:rPr lang="en-US" smtClean="0"/>
              <a:t>0</a:t>
            </a:fld>
            <a:endParaRPr lang="en-US"/>
          </a:p>
        </p:txBody>
      </p:sp>
    </p:spTree>
    <p:extLst>
      <p:ext uri="{BB962C8B-B14F-4D97-AF65-F5344CB8AC3E}">
        <p14:creationId xmlns:p14="http://schemas.microsoft.com/office/powerpoint/2010/main" val="197949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BA582EA-DA63-4B44-B43D-B8559A932F30}" type="slidenum">
              <a:rPr lang="en-US" smtClean="0"/>
              <a:pPr/>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5956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BA582EA-DA63-4B44-B43D-B8559A932F30}" type="slidenum">
              <a:rPr lang="en-US" smtClean="0"/>
              <a:pPr/>
              <a:t>11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63145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2914650" y="1447800"/>
            <a:ext cx="5713413"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2914650" y="301625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415387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E7EAE3-FE8A-42E7-B654-0C42D7B900A9}" type="datetime1">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5CBC82-2426-461C-8EF2-5E06B95F8954}" type="slidenum">
              <a:rPr lang="en-US" smtClean="0"/>
              <a:t>‹#›</a:t>
            </a:fld>
            <a:endParaRPr lang="en-US"/>
          </a:p>
        </p:txBody>
      </p:sp>
    </p:spTree>
    <p:extLst>
      <p:ext uri="{BB962C8B-B14F-4D97-AF65-F5344CB8AC3E}">
        <p14:creationId xmlns:p14="http://schemas.microsoft.com/office/powerpoint/2010/main" val="18443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9BBD7C-3D0D-4C20-AF82-16C340A2BEF2}" type="datetime1">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5CBC82-2426-461C-8EF2-5E06B95F8954}" type="slidenum">
              <a:rPr lang="en-US" smtClean="0"/>
              <a:t>‹#›</a:t>
            </a:fld>
            <a:endParaRPr lang="en-US"/>
          </a:p>
        </p:txBody>
      </p:sp>
    </p:spTree>
    <p:extLst>
      <p:ext uri="{BB962C8B-B14F-4D97-AF65-F5344CB8AC3E}">
        <p14:creationId xmlns:p14="http://schemas.microsoft.com/office/powerpoint/2010/main" val="35139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5EB59-2467-4E00-8FDA-30FED5C4E1BC}" type="datetime1">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5CBC82-2426-461C-8EF2-5E06B95F8954}" type="slidenum">
              <a:rPr lang="en-US" smtClean="0"/>
              <a:t>‹#›</a:t>
            </a:fld>
            <a:endParaRPr lang="en-US"/>
          </a:p>
        </p:txBody>
      </p:sp>
    </p:spTree>
    <p:extLst>
      <p:ext uri="{BB962C8B-B14F-4D97-AF65-F5344CB8AC3E}">
        <p14:creationId xmlns:p14="http://schemas.microsoft.com/office/powerpoint/2010/main" val="54887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315B34-9050-4A62-A37E-677E1FB67F78}"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CBC82-2426-461C-8EF2-5E06B95F8954}" type="slidenum">
              <a:rPr lang="en-US" smtClean="0"/>
              <a:t>‹#›</a:t>
            </a:fld>
            <a:endParaRPr lang="en-US"/>
          </a:p>
        </p:txBody>
      </p:sp>
    </p:spTree>
    <p:extLst>
      <p:ext uri="{BB962C8B-B14F-4D97-AF65-F5344CB8AC3E}">
        <p14:creationId xmlns:p14="http://schemas.microsoft.com/office/powerpoint/2010/main" val="1096597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CDA7AF-64C8-472E-98C7-61622DC5B44F}"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CBC82-2426-461C-8EF2-5E06B95F8954}" type="slidenum">
              <a:rPr lang="en-US" smtClean="0"/>
              <a:t>‹#›</a:t>
            </a:fld>
            <a:endParaRPr lang="en-US"/>
          </a:p>
        </p:txBody>
      </p:sp>
    </p:spTree>
    <p:extLst>
      <p:ext uri="{BB962C8B-B14F-4D97-AF65-F5344CB8AC3E}">
        <p14:creationId xmlns:p14="http://schemas.microsoft.com/office/powerpoint/2010/main" val="2887917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478D1-CA24-43F0-8B27-E867217385B0}"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CBC82-2426-461C-8EF2-5E06B95F8954}" type="slidenum">
              <a:rPr lang="en-US" smtClean="0"/>
              <a:t>‹#›</a:t>
            </a:fld>
            <a:endParaRPr lang="en-US"/>
          </a:p>
        </p:txBody>
      </p:sp>
    </p:spTree>
    <p:extLst>
      <p:ext uri="{BB962C8B-B14F-4D97-AF65-F5344CB8AC3E}">
        <p14:creationId xmlns:p14="http://schemas.microsoft.com/office/powerpoint/2010/main" val="175330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6C26C7-ECD6-4780-AFC9-0E4C9CC2B2CE}"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CBC82-2426-461C-8EF2-5E06B95F8954}" type="slidenum">
              <a:rPr lang="en-US" smtClean="0"/>
              <a:t>‹#›</a:t>
            </a:fld>
            <a:endParaRPr lang="en-US"/>
          </a:p>
        </p:txBody>
      </p:sp>
    </p:spTree>
    <p:extLst>
      <p:ext uri="{BB962C8B-B14F-4D97-AF65-F5344CB8AC3E}">
        <p14:creationId xmlns:p14="http://schemas.microsoft.com/office/powerpoint/2010/main" val="31787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3AD7DD-8889-40EE-AB37-66A654BC2EEA}" type="slidenum">
              <a:rPr lang="en-US"/>
              <a:pPr>
                <a:defRPr/>
              </a:pPr>
              <a:t>‹#›</a:t>
            </a:fld>
            <a:endParaRPr lang="en-US"/>
          </a:p>
        </p:txBody>
      </p:sp>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a:xfrm>
            <a:off x="628650" y="6356351"/>
            <a:ext cx="20574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7C93078-F63D-4AB4-94C3-51F8E3C5D6D4}" type="datetime1">
              <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4/20/2020</a:t>
            </a:fld>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
        <p:nvSpPr>
          <p:cNvPr id="4" name="Footer Placeholder 2"/>
          <p:cNvSpPr>
            <a:spLocks noGrp="1"/>
          </p:cNvSpPr>
          <p:nvPr>
            <p:ph type="ftr" sz="quarter" idx="11"/>
          </p:nvPr>
        </p:nvSpPr>
        <p:spPr/>
        <p:txBody>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
        <p:nvSpPr>
          <p:cNvPr id="6" name="Slide Number Placeholder 5"/>
          <p:cNvSpPr txBox="1">
            <a:spLocks/>
          </p:cNvSpPr>
          <p:nvPr userDrawn="1"/>
        </p:nvSpPr>
        <p:spPr>
          <a:xfrm>
            <a:off x="6994071" y="6492875"/>
            <a:ext cx="2149929"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chemeClr val="tx1">
                    <a:tint val="75000"/>
                  </a:schemeClr>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25CED8-DE45-4409-8558-D05F5B977B87}" type="slidenum">
              <a:rPr kumimoji="0" lang="en-US" sz="1200" b="1" i="0" u="none" strike="noStrike" kern="1200" cap="none" spc="0" normalizeH="0" baseline="0" noProof="0" smtClean="0">
                <a:ln>
                  <a:noFill/>
                </a:ln>
                <a:solidFill>
                  <a:srgbClr val="000000"/>
                </a:solidFill>
                <a:effectLst/>
                <a:uLnTx/>
                <a:uFillTx/>
                <a:latin typeface="Calibri"/>
                <a:ea typeface="ＭＳ Ｐゴシック" pitchFamily="8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0000"/>
              </a:solidFill>
              <a:effectLst/>
              <a:uLnTx/>
              <a:uFillTx/>
              <a:latin typeface="Calibri"/>
              <a:ea typeface="ＭＳ Ｐゴシック" pitchFamily="84" charset="-128"/>
              <a:cs typeface="+mn-cs"/>
            </a:endParaRPr>
          </a:p>
        </p:txBody>
      </p:sp>
    </p:spTree>
    <p:extLst>
      <p:ext uri="{BB962C8B-B14F-4D97-AF65-F5344CB8AC3E}">
        <p14:creationId xmlns:p14="http://schemas.microsoft.com/office/powerpoint/2010/main" val="378626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a:t>Click to edit Master title style</a:t>
            </a:r>
            <a:endParaRPr lang="en-US" dirty="0"/>
          </a:p>
        </p:txBody>
      </p:sp>
      <p:sp>
        <p:nvSpPr>
          <p:cNvPr id="3" name="Content Placeholder 2"/>
          <p:cNvSpPr>
            <a:spLocks noGrp="1"/>
          </p:cNvSpPr>
          <p:nvPr>
            <p:ph idx="1"/>
          </p:nvPr>
        </p:nvSpPr>
        <p:spPr>
          <a:xfrm>
            <a:off x="685800" y="2667000"/>
            <a:ext cx="77724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03A18357-C7D3-44B3-A2DD-4723F39874EB}" type="datetime1">
              <a:rPr lang="en-US" smtClean="0"/>
              <a:t>4/20/2020</a:t>
            </a:fld>
            <a:endParaRPr lang="en-US" dirty="0"/>
          </a:p>
        </p:txBody>
      </p:sp>
      <p:sp>
        <p:nvSpPr>
          <p:cNvPr id="6" name="Footer Placeholder 4"/>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F2A795-0D1C-4340-A163-773CC4D3E4EC}" type="slidenum">
              <a:rPr lang="en-US"/>
              <a:pPr>
                <a:defRPr/>
              </a:pPr>
              <a:t>‹#›</a:t>
            </a:fld>
            <a:endParaRPr lang="en-US" dirty="0"/>
          </a:p>
        </p:txBody>
      </p:sp>
    </p:spTree>
    <p:extLst>
      <p:ext uri="{BB962C8B-B14F-4D97-AF65-F5344CB8AC3E}">
        <p14:creationId xmlns:p14="http://schemas.microsoft.com/office/powerpoint/2010/main" val="249627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EE903F-ABC8-4692-92D8-BA932AE0D743}"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A79D6-6677-4A60-AAE0-5B8A3DA97198}" type="slidenum">
              <a:rPr lang="en-US" smtClean="0"/>
              <a:t>‹#›</a:t>
            </a:fld>
            <a:endParaRPr lang="en-US"/>
          </a:p>
        </p:txBody>
      </p:sp>
    </p:spTree>
    <p:extLst>
      <p:ext uri="{BB962C8B-B14F-4D97-AF65-F5344CB8AC3E}">
        <p14:creationId xmlns:p14="http://schemas.microsoft.com/office/powerpoint/2010/main" val="74054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26A787-6696-41FD-8DD6-F95D7E984F45}"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CBC82-2426-461C-8EF2-5E06B95F8954}" type="slidenum">
              <a:rPr lang="en-US" smtClean="0"/>
              <a:t>‹#›</a:t>
            </a:fld>
            <a:endParaRPr lang="en-US"/>
          </a:p>
        </p:txBody>
      </p:sp>
    </p:spTree>
    <p:extLst>
      <p:ext uri="{BB962C8B-B14F-4D97-AF65-F5344CB8AC3E}">
        <p14:creationId xmlns:p14="http://schemas.microsoft.com/office/powerpoint/2010/main" val="171096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1B02F-768E-46E4-BBFD-19208CC97181}"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CBC82-2426-461C-8EF2-5E06B95F8954}" type="slidenum">
              <a:rPr lang="en-US" smtClean="0"/>
              <a:t>‹#›</a:t>
            </a:fld>
            <a:endParaRPr lang="en-US"/>
          </a:p>
        </p:txBody>
      </p:sp>
    </p:spTree>
    <p:extLst>
      <p:ext uri="{BB962C8B-B14F-4D97-AF65-F5344CB8AC3E}">
        <p14:creationId xmlns:p14="http://schemas.microsoft.com/office/powerpoint/2010/main" val="76336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51B098-0B70-4BE0-87CA-AC50A91871AB}"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CBC82-2426-461C-8EF2-5E06B95F8954}" type="slidenum">
              <a:rPr lang="en-US" smtClean="0"/>
              <a:t>‹#›</a:t>
            </a:fld>
            <a:endParaRPr lang="en-US"/>
          </a:p>
        </p:txBody>
      </p:sp>
    </p:spTree>
    <p:extLst>
      <p:ext uri="{BB962C8B-B14F-4D97-AF65-F5344CB8AC3E}">
        <p14:creationId xmlns:p14="http://schemas.microsoft.com/office/powerpoint/2010/main" val="336447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904E5-CBC8-46CB-9571-7DEE41197D14}"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CBC82-2426-461C-8EF2-5E06B95F8954}" type="slidenum">
              <a:rPr lang="en-US" smtClean="0"/>
              <a:t>‹#›</a:t>
            </a:fld>
            <a:endParaRPr lang="en-US"/>
          </a:p>
        </p:txBody>
      </p:sp>
    </p:spTree>
    <p:extLst>
      <p:ext uri="{BB962C8B-B14F-4D97-AF65-F5344CB8AC3E}">
        <p14:creationId xmlns:p14="http://schemas.microsoft.com/office/powerpoint/2010/main" val="2723189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685800" cy="228600"/>
          </a:xfrm>
          <a:prstGeom prst="rect">
            <a:avLst/>
          </a:prstGeom>
          <a:solidFill>
            <a:srgbClr val="026CB6"/>
          </a:solidFill>
          <a:ln>
            <a:noFill/>
          </a:ln>
        </p:spPr>
        <p:txBody>
          <a:bodyPr wrap="none" anchor="ctr"/>
          <a:lstStyle/>
          <a:p>
            <a:endParaRPr lang="en-US">
              <a:solidFill>
                <a:srgbClr val="026CB6"/>
              </a:solidFill>
            </a:endParaRPr>
          </a:p>
        </p:txBody>
      </p:sp>
      <p:sp>
        <p:nvSpPr>
          <p:cNvPr id="1030" name="Rectangle 6"/>
          <p:cNvSpPr>
            <a:spLocks noGrp="1" noChangeArrowheads="1"/>
          </p:cNvSpPr>
          <p:nvPr>
            <p:ph type="sldNum" sz="quarter" idx="4"/>
          </p:nvPr>
        </p:nvSpPr>
        <p:spPr bwMode="auto">
          <a:xfrm>
            <a:off x="0" y="6224588"/>
            <a:ext cx="609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710" r:id="rId3"/>
    <p:sldLayoutId id="2147483711" r:id="rId4"/>
    <p:sldLayoutId id="2147483712" r:id="rId5"/>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EC199-8D84-494A-AEE8-11B019FAA536}" type="datetime1">
              <a:rPr lang="en-US" smtClean="0"/>
              <a:t>4/20/2020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CBC82-2426-461C-8EF2-5E06B95F8954}" type="slidenum">
              <a:rPr lang="en-US" smtClean="0"/>
              <a:t>‹#›</a:t>
            </a:fld>
            <a:endParaRPr lang="en-US"/>
          </a:p>
        </p:txBody>
      </p:sp>
    </p:spTree>
    <p:extLst>
      <p:ext uri="{BB962C8B-B14F-4D97-AF65-F5344CB8AC3E}">
        <p14:creationId xmlns:p14="http://schemas.microsoft.com/office/powerpoint/2010/main" val="17956940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sef92@cornell.edu" TargetMode="External"/><Relationship Id="rId2" Type="http://schemas.openxmlformats.org/officeDocument/2006/relationships/hyperlink" Target="mailto:detenbeck.naomi@epa.gov" TargetMode="External"/><Relationship Id="rId1" Type="http://schemas.openxmlformats.org/officeDocument/2006/relationships/slideLayout" Target="../slideLayouts/slideLayout4.xml"/><Relationship Id="rId4" Type="http://schemas.openxmlformats.org/officeDocument/2006/relationships/hyperlink" Target="mailto:water@maliseets.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6">
            <a:extLst>
              <a:ext uri="{FF2B5EF4-FFF2-40B4-BE49-F238E27FC236}">
                <a16:creationId xmlns:a16="http://schemas.microsoft.com/office/drawing/2014/main" id="{EC6D2623-8F34-4AED-BDA4-D13E0147BA68}"/>
              </a:ext>
            </a:extLst>
          </p:cNvPr>
          <p:cNvSpPr>
            <a:spLocks noChangeArrowheads="1"/>
          </p:cNvSpPr>
          <p:nvPr/>
        </p:nvSpPr>
        <p:spPr bwMode="auto">
          <a:xfrm>
            <a:off x="152400" y="5260973"/>
            <a:ext cx="5643562" cy="6482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sz="2000" dirty="0"/>
              <a:t>Maine Water Temperature Working Group Meeting</a:t>
            </a:r>
          </a:p>
          <a:p>
            <a:pPr algn="ctr">
              <a:lnSpc>
                <a:spcPct val="90000"/>
              </a:lnSpc>
            </a:pPr>
            <a:r>
              <a:rPr lang="en-US" sz="2000" dirty="0"/>
              <a:t>Augusta, ME</a:t>
            </a:r>
          </a:p>
          <a:p>
            <a:pPr algn="ctr">
              <a:lnSpc>
                <a:spcPct val="90000"/>
              </a:lnSpc>
            </a:pPr>
            <a:r>
              <a:rPr lang="en-US" sz="2000" dirty="0"/>
              <a:t>December 3, 2019</a:t>
            </a:r>
          </a:p>
        </p:txBody>
      </p:sp>
      <p:sp>
        <p:nvSpPr>
          <p:cNvPr id="10" name="Rectangle 9">
            <a:extLst>
              <a:ext uri="{FF2B5EF4-FFF2-40B4-BE49-F238E27FC236}">
                <a16:creationId xmlns:a16="http://schemas.microsoft.com/office/drawing/2014/main" id="{E2D1D8F6-13A1-432C-96D4-F180B49721D4}"/>
              </a:ext>
            </a:extLst>
          </p:cNvPr>
          <p:cNvSpPr txBox="1">
            <a:spLocks noChangeArrowheads="1"/>
          </p:cNvSpPr>
          <p:nvPr/>
        </p:nvSpPr>
        <p:spPr bwMode="auto">
          <a:xfrm>
            <a:off x="1404087" y="43213"/>
            <a:ext cx="7485043" cy="2631884"/>
          </a:xfrm>
          <a:prstGeom prst="rect">
            <a:avLst/>
          </a:prstGeom>
          <a:solidFill>
            <a:schemeClr val="bg1">
              <a:lumMod val="75000"/>
              <a:alpha val="0"/>
            </a:schemeClr>
          </a:solidFill>
        </p:spPr>
        <p:txBody>
          <a:bodyPr vert="horz" wrap="square" numCol="1" anchorCtr="0" compatLnSpc="1">
            <a:prstTxWarp prst="textNoShape">
              <a:avLst/>
            </a:prstTxWarp>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dirty="0"/>
              <a:t>Applications of a high-resolution version of the New England spatial statistical network model to </a:t>
            </a:r>
          </a:p>
          <a:p>
            <a:r>
              <a:rPr lang="en-US" dirty="0"/>
              <a:t>the </a:t>
            </a:r>
            <a:r>
              <a:rPr lang="en-US" dirty="0" err="1"/>
              <a:t>Meduxnekeag</a:t>
            </a:r>
            <a:r>
              <a:rPr lang="en-US" dirty="0"/>
              <a:t>: Restoration potential for thermal regimes </a:t>
            </a:r>
          </a:p>
        </p:txBody>
      </p:sp>
      <p:sp>
        <p:nvSpPr>
          <p:cNvPr id="11" name="Rectangle 3">
            <a:extLst>
              <a:ext uri="{FF2B5EF4-FFF2-40B4-BE49-F238E27FC236}">
                <a16:creationId xmlns:a16="http://schemas.microsoft.com/office/drawing/2014/main" id="{D4DBC224-D0BF-4C0C-BDE0-3EE4E68D12B9}"/>
              </a:ext>
            </a:extLst>
          </p:cNvPr>
          <p:cNvSpPr txBox="1">
            <a:spLocks noChangeArrowheads="1"/>
          </p:cNvSpPr>
          <p:nvPr/>
        </p:nvSpPr>
        <p:spPr bwMode="auto">
          <a:xfrm>
            <a:off x="0" y="3429000"/>
            <a:ext cx="6802835" cy="1793684"/>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sz="2000" kern="0" dirty="0"/>
              <a:t>Naomi Detenbeck (U.S. EPA ORD)</a:t>
            </a:r>
          </a:p>
          <a:p>
            <a:pPr marL="0" indent="0">
              <a:buNone/>
            </a:pPr>
            <a:r>
              <a:rPr lang="en-US" sz="2000" kern="0" dirty="0"/>
              <a:t>Stephanie Figary (former ORISE at ACESD)</a:t>
            </a:r>
          </a:p>
          <a:p>
            <a:pPr marL="0" indent="0">
              <a:buNone/>
            </a:pPr>
            <a:r>
              <a:rPr lang="en-US" sz="2000" kern="0" dirty="0"/>
              <a:t>Cara O’Donnell (Houlton Band of </a:t>
            </a:r>
            <a:r>
              <a:rPr lang="en-US" sz="2000" kern="0" dirty="0" err="1"/>
              <a:t>Maliseets</a:t>
            </a:r>
            <a:r>
              <a:rPr lang="en-US" sz="2000" kern="0" dirty="0"/>
              <a:t>)</a:t>
            </a:r>
          </a:p>
          <a:p>
            <a:pPr marL="0" indent="0">
              <a:buNone/>
            </a:pPr>
            <a:endParaRPr lang="en-US" sz="2000" kern="0" baseline="30000" dirty="0"/>
          </a:p>
          <a:p>
            <a:pPr marL="0" indent="0">
              <a:buNone/>
            </a:pPr>
            <a:endParaRPr lang="en-US" sz="2000" kern="0" dirty="0"/>
          </a:p>
        </p:txBody>
      </p:sp>
      <p:sp>
        <p:nvSpPr>
          <p:cNvPr id="14" name="Rectangle 16">
            <a:extLst>
              <a:ext uri="{FF2B5EF4-FFF2-40B4-BE49-F238E27FC236}">
                <a16:creationId xmlns:a16="http://schemas.microsoft.com/office/drawing/2014/main" id="{3C772A20-ED78-4513-8B6D-273905583620}"/>
              </a:ext>
            </a:extLst>
          </p:cNvPr>
          <p:cNvSpPr>
            <a:spLocks noChangeArrowheads="1"/>
          </p:cNvSpPr>
          <p:nvPr/>
        </p:nvSpPr>
        <p:spPr bwMode="auto">
          <a:xfrm>
            <a:off x="762000" y="6211969"/>
            <a:ext cx="56435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900" b="1" dirty="0"/>
              <a:t>Office of Research and Development</a:t>
            </a:r>
          </a:p>
          <a:p>
            <a:pPr>
              <a:lnSpc>
                <a:spcPct val="90000"/>
              </a:lnSpc>
            </a:pPr>
            <a:r>
              <a:rPr lang="en-US" sz="900" dirty="0"/>
              <a:t>Center for Environmental Measurement and Modeling/Atlantic Coastal Environmental Sciences Division </a:t>
            </a:r>
            <a:r>
              <a:rPr lang="en-US" sz="900" dirty="0">
                <a:solidFill>
                  <a:schemeClr val="bg1"/>
                </a:solidFill>
              </a:rPr>
              <a:t>Division</a:t>
            </a:r>
          </a:p>
        </p:txBody>
      </p:sp>
      <p:sp>
        <p:nvSpPr>
          <p:cNvPr id="15" name="Rectangle 4">
            <a:extLst>
              <a:ext uri="{FF2B5EF4-FFF2-40B4-BE49-F238E27FC236}">
                <a16:creationId xmlns:a16="http://schemas.microsoft.com/office/drawing/2014/main" id="{6D233BEC-0837-4DA7-BC78-36334F12F6F7}"/>
              </a:ext>
            </a:extLst>
          </p:cNvPr>
          <p:cNvSpPr txBox="1">
            <a:spLocks noChangeArrowheads="1"/>
          </p:cNvSpPr>
          <p:nvPr/>
        </p:nvSpPr>
        <p:spPr bwMode="auto">
          <a:xfrm>
            <a:off x="6934200" y="6224588"/>
            <a:ext cx="1905000"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smtClean="0">
                <a:solidFill>
                  <a:schemeClr val="bg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r>
              <a:rPr lang="en-US" dirty="0">
                <a:solidFill>
                  <a:schemeClr val="tx1"/>
                </a:solidFill>
              </a:rPr>
              <a:t>12/03/2019</a:t>
            </a:r>
          </a:p>
        </p:txBody>
      </p:sp>
      <p:pic>
        <p:nvPicPr>
          <p:cNvPr id="3" name="Picture 2" descr="A fish swimming under water&#10;&#10;Description automatically generated">
            <a:extLst>
              <a:ext uri="{FF2B5EF4-FFF2-40B4-BE49-F238E27FC236}">
                <a16:creationId xmlns:a16="http://schemas.microsoft.com/office/drawing/2014/main" id="{DAF2D9DF-EF3F-4F76-8F62-6E1876E382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6609" y="2743200"/>
            <a:ext cx="3768791" cy="2512527"/>
          </a:xfrm>
          <a:prstGeom prst="rect">
            <a:avLst/>
          </a:prstGeom>
        </p:spPr>
      </p:pic>
      <p:sp>
        <p:nvSpPr>
          <p:cNvPr id="8" name="Rectangle 7">
            <a:extLst>
              <a:ext uri="{FF2B5EF4-FFF2-40B4-BE49-F238E27FC236}">
                <a16:creationId xmlns:a16="http://schemas.microsoft.com/office/drawing/2014/main" id="{94DE82BC-BA2F-4CED-AB55-1BE337DFA6D3}"/>
              </a:ext>
            </a:extLst>
          </p:cNvPr>
          <p:cNvSpPr/>
          <p:nvPr/>
        </p:nvSpPr>
        <p:spPr bwMode="auto">
          <a:xfrm>
            <a:off x="8839200" y="6496337"/>
            <a:ext cx="304800" cy="375434"/>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pic>
        <p:nvPicPr>
          <p:cNvPr id="4" name="Picture 3" descr="A drawing of a cartoon character&#10;&#10;Description automatically generated">
            <a:extLst>
              <a:ext uri="{FF2B5EF4-FFF2-40B4-BE49-F238E27FC236}">
                <a16:creationId xmlns:a16="http://schemas.microsoft.com/office/drawing/2014/main" id="{3346A969-07E7-4813-BFFB-4FCC5D445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174" y="5288342"/>
            <a:ext cx="1896047" cy="1585913"/>
          </a:xfrm>
          <a:prstGeom prst="rect">
            <a:avLst/>
          </a:prstGeom>
        </p:spPr>
      </p:pic>
    </p:spTree>
    <p:extLst>
      <p:ext uri="{BB962C8B-B14F-4D97-AF65-F5344CB8AC3E}">
        <p14:creationId xmlns:p14="http://schemas.microsoft.com/office/powerpoint/2010/main" val="145505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359"/>
            <a:ext cx="7620000" cy="990600"/>
          </a:xfrm>
        </p:spPr>
        <p:txBody>
          <a:bodyPr/>
          <a:lstStyle/>
          <a:p>
            <a:r>
              <a:rPr lang="en-US" dirty="0"/>
              <a:t>New England SSN model</a:t>
            </a:r>
            <a:br>
              <a:rPr lang="en-US" dirty="0"/>
            </a:br>
            <a:r>
              <a:rPr lang="en-US" dirty="0"/>
              <a:t>Riparian restoration scenario</a:t>
            </a:r>
          </a:p>
        </p:txBody>
      </p:sp>
      <p:sp>
        <p:nvSpPr>
          <p:cNvPr id="4" name="Date Placeholder 3"/>
          <p:cNvSpPr>
            <a:spLocks noGrp="1"/>
          </p:cNvSpPr>
          <p:nvPr>
            <p:ph type="dt" sz="half" idx="10"/>
          </p:nvPr>
        </p:nvSpPr>
        <p:spPr/>
        <p:txBody>
          <a:bodyPr/>
          <a:lstStyle/>
          <a:p>
            <a:pPr>
              <a:defRPr/>
            </a:pPr>
            <a:fld id="{5C8C7913-76D6-496E-831A-E16B3B53D395}" type="datetime1">
              <a:rPr lang="en-US" smtClean="0">
                <a:solidFill>
                  <a:srgbClr val="000000"/>
                </a:solidFill>
              </a:rPr>
              <a:pPr>
                <a:defRPr/>
              </a:pPr>
              <a:t>4/20/2020</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92B457A2-6FDF-4F53-BA04-A30028E4C12E}" type="slidenum">
              <a:rPr lang="en-US" smtClean="0"/>
              <a:pPr>
                <a:defRPr/>
              </a:pPr>
              <a:t>9</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1227" t="8314" r="10821" b="8392"/>
          <a:stretch/>
        </p:blipFill>
        <p:spPr>
          <a:xfrm>
            <a:off x="1600200" y="1145688"/>
            <a:ext cx="4130937" cy="571231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227" t="8314" r="10821" b="8392"/>
          <a:stretch/>
        </p:blipFill>
        <p:spPr>
          <a:xfrm>
            <a:off x="1600200" y="1145687"/>
            <a:ext cx="4130937" cy="5712313"/>
          </a:xfrm>
          <a:prstGeom prst="rect">
            <a:avLst/>
          </a:prstGeom>
        </p:spPr>
      </p:pic>
      <p:sp>
        <p:nvSpPr>
          <p:cNvPr id="9" name="TextBox 8"/>
          <p:cNvSpPr txBox="1"/>
          <p:nvPr/>
        </p:nvSpPr>
        <p:spPr>
          <a:xfrm>
            <a:off x="5943600" y="1219200"/>
            <a:ext cx="2971800" cy="4801314"/>
          </a:xfrm>
          <a:prstGeom prst="rect">
            <a:avLst/>
          </a:prstGeom>
          <a:noFill/>
        </p:spPr>
        <p:txBody>
          <a:bodyPr wrap="square" rtlCol="0">
            <a:spAutoFit/>
          </a:bodyPr>
          <a:lstStyle/>
          <a:p>
            <a:r>
              <a:rPr lang="en-US" sz="1800" dirty="0"/>
              <a:t>2006 land cover</a:t>
            </a:r>
          </a:p>
          <a:p>
            <a:pPr marL="285750" indent="-285750">
              <a:buFontTx/>
              <a:buChar char="-"/>
            </a:pPr>
            <a:r>
              <a:rPr lang="en-US" sz="1800" dirty="0">
                <a:solidFill>
                  <a:srgbClr val="FF0000"/>
                </a:solidFill>
              </a:rPr>
              <a:t>Canopy cover </a:t>
            </a:r>
            <a:r>
              <a:rPr lang="en-US" sz="1800" dirty="0"/>
              <a:t>Watershed storage</a:t>
            </a:r>
          </a:p>
          <a:p>
            <a:pPr marL="285750" indent="-285750">
              <a:buFontTx/>
              <a:buChar char="-"/>
            </a:pPr>
            <a:endParaRPr lang="en-US" sz="1800" dirty="0"/>
          </a:p>
          <a:p>
            <a:r>
              <a:rPr lang="en-US" sz="1800" dirty="0"/>
              <a:t>Average 2002-2010 median July air temperature</a:t>
            </a:r>
          </a:p>
          <a:p>
            <a:endParaRPr lang="en-US" sz="1800" dirty="0"/>
          </a:p>
          <a:p>
            <a:r>
              <a:rPr lang="en-US" sz="1800" dirty="0" err="1"/>
              <a:t>Beachene</a:t>
            </a:r>
            <a:r>
              <a:rPr lang="en-US" sz="1800" dirty="0"/>
              <a:t> et al. (2014) thermal regime classes</a:t>
            </a:r>
          </a:p>
          <a:p>
            <a:endParaRPr lang="en-US" sz="1800" dirty="0"/>
          </a:p>
          <a:p>
            <a:r>
              <a:rPr lang="en-US" sz="1800" dirty="0"/>
              <a:t>Tidal class assigned based on maximum elevation of reach </a:t>
            </a:r>
            <a:r>
              <a:rPr lang="en-US" sz="1800" u="sng" dirty="0"/>
              <a:t>&lt;</a:t>
            </a:r>
            <a:r>
              <a:rPr lang="en-US" sz="1800" dirty="0"/>
              <a:t> 3 meters</a:t>
            </a:r>
          </a:p>
          <a:p>
            <a:endParaRPr lang="en-US" sz="1800" dirty="0"/>
          </a:p>
          <a:p>
            <a:r>
              <a:rPr lang="en-US" sz="1800" dirty="0"/>
              <a:t>Watersheds extending into Canada not included</a:t>
            </a:r>
          </a:p>
        </p:txBody>
      </p:sp>
      <p:pic>
        <p:nvPicPr>
          <p:cNvPr id="5" name="Picture 4" descr="Picture of stream temperature predictions across New England (except for northern Maine) following full restoration of riparian zones.  The spatial extent of coldwater streams is considerably expanded."/>
          <p:cNvPicPr>
            <a:picLocks noChangeAspect="1"/>
          </p:cNvPicPr>
          <p:nvPr/>
        </p:nvPicPr>
        <p:blipFill rotWithShape="1">
          <a:blip r:embed="rId4" cstate="print">
            <a:extLst>
              <a:ext uri="{28A0092B-C50C-407E-A947-70E740481C1C}">
                <a14:useLocalDpi xmlns:a14="http://schemas.microsoft.com/office/drawing/2010/main" val="0"/>
              </a:ext>
            </a:extLst>
          </a:blip>
          <a:srcRect l="10821" t="8315" r="10821" b="8173"/>
          <a:stretch/>
        </p:blipFill>
        <p:spPr>
          <a:xfrm>
            <a:off x="1600200" y="1130641"/>
            <a:ext cx="4152452" cy="5727359"/>
          </a:xfrm>
          <a:prstGeom prst="rect">
            <a:avLst/>
          </a:prstGeom>
        </p:spPr>
      </p:pic>
      <p:sp>
        <p:nvSpPr>
          <p:cNvPr id="10" name="TextBox 9">
            <a:extLst>
              <a:ext uri="{FF2B5EF4-FFF2-40B4-BE49-F238E27FC236}">
                <a16:creationId xmlns:a16="http://schemas.microsoft.com/office/drawing/2014/main" id="{C2819CC4-0F4C-40F5-9C00-B07E32137110}"/>
              </a:ext>
            </a:extLst>
          </p:cNvPr>
          <p:cNvSpPr txBox="1"/>
          <p:nvPr/>
        </p:nvSpPr>
        <p:spPr>
          <a:xfrm>
            <a:off x="2133600" y="1371600"/>
            <a:ext cx="1219200" cy="246221"/>
          </a:xfrm>
          <a:prstGeom prst="rect">
            <a:avLst/>
          </a:prstGeom>
          <a:noFill/>
        </p:spPr>
        <p:txBody>
          <a:bodyPr wrap="square" rtlCol="0">
            <a:spAutoFit/>
          </a:bodyPr>
          <a:lstStyle/>
          <a:p>
            <a:r>
              <a:rPr lang="en-US" sz="1000" dirty="0"/>
              <a:t>(1:100K)</a:t>
            </a:r>
          </a:p>
        </p:txBody>
      </p:sp>
      <p:sp>
        <p:nvSpPr>
          <p:cNvPr id="3" name="TextBox 2">
            <a:extLst>
              <a:ext uri="{FF2B5EF4-FFF2-40B4-BE49-F238E27FC236}">
                <a16:creationId xmlns:a16="http://schemas.microsoft.com/office/drawing/2014/main" id="{A26798B3-40DE-4694-A3A2-14DC89615605}"/>
              </a:ext>
            </a:extLst>
          </p:cNvPr>
          <p:cNvSpPr txBox="1"/>
          <p:nvPr/>
        </p:nvSpPr>
        <p:spPr>
          <a:xfrm>
            <a:off x="7772400" y="1494710"/>
            <a:ext cx="986167" cy="369332"/>
          </a:xfrm>
          <a:prstGeom prst="rect">
            <a:avLst/>
          </a:prstGeom>
          <a:noFill/>
        </p:spPr>
        <p:txBody>
          <a:bodyPr wrap="none" rtlCol="0">
            <a:spAutoFit/>
          </a:bodyPr>
          <a:lstStyle/>
          <a:p>
            <a:r>
              <a:rPr lang="en-US" sz="1800" dirty="0">
                <a:solidFill>
                  <a:srgbClr val="FF0000"/>
                </a:solidFill>
              </a:rPr>
              <a:t>-&gt;100%</a:t>
            </a:r>
          </a:p>
        </p:txBody>
      </p:sp>
      <p:sp>
        <p:nvSpPr>
          <p:cNvPr id="11" name="Oval 10">
            <a:extLst>
              <a:ext uri="{FF2B5EF4-FFF2-40B4-BE49-F238E27FC236}">
                <a16:creationId xmlns:a16="http://schemas.microsoft.com/office/drawing/2014/main" id="{0AE93B9A-1D8B-43F2-BA73-1D643052CA2C}"/>
              </a:ext>
            </a:extLst>
          </p:cNvPr>
          <p:cNvSpPr/>
          <p:nvPr/>
        </p:nvSpPr>
        <p:spPr bwMode="auto">
          <a:xfrm>
            <a:off x="2133600" y="1357347"/>
            <a:ext cx="685800" cy="27551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44837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3BF27-3FCE-4D3E-B5C8-906CD31316AE}"/>
              </a:ext>
            </a:extLst>
          </p:cNvPr>
          <p:cNvSpPr>
            <a:spLocks noGrp="1"/>
          </p:cNvSpPr>
          <p:nvPr>
            <p:ph idx="1"/>
          </p:nvPr>
        </p:nvSpPr>
        <p:spPr>
          <a:xfrm>
            <a:off x="18750" y="1676400"/>
            <a:ext cx="4447233" cy="5155095"/>
          </a:xfrm>
        </p:spPr>
        <p:txBody>
          <a:bodyPr>
            <a:normAutofit fontScale="92500"/>
          </a:bodyPr>
          <a:lstStyle/>
          <a:p>
            <a:r>
              <a:rPr lang="en-US"/>
              <a:t>1336 km</a:t>
            </a:r>
            <a:r>
              <a:rPr lang="en-US" baseline="30000"/>
              <a:t>2</a:t>
            </a:r>
            <a:r>
              <a:rPr lang="en-US"/>
              <a:t> </a:t>
            </a:r>
            <a:r>
              <a:rPr lang="en-US" dirty="0"/>
              <a:t>watershed </a:t>
            </a:r>
          </a:p>
          <a:p>
            <a:r>
              <a:rPr lang="en-US" dirty="0"/>
              <a:t>Flows through the Houlton Band of Maliseet Indian’s Tribal Land</a:t>
            </a:r>
          </a:p>
          <a:p>
            <a:pPr marL="0" indent="0">
              <a:buNone/>
            </a:pPr>
            <a:r>
              <a:rPr lang="en-US" dirty="0"/>
              <a:t>HBMI goals:</a:t>
            </a:r>
          </a:p>
          <a:p>
            <a:r>
              <a:rPr lang="en-US" dirty="0"/>
              <a:t>Project: </a:t>
            </a:r>
          </a:p>
          <a:p>
            <a:pPr lvl="1"/>
            <a:r>
              <a:rPr lang="en-US" dirty="0"/>
              <a:t>1: Determine the locations of existing cold water refuges</a:t>
            </a:r>
          </a:p>
          <a:p>
            <a:pPr lvl="1"/>
            <a:r>
              <a:rPr lang="en-US" dirty="0"/>
              <a:t>2: Select areas for riparian restoration</a:t>
            </a:r>
          </a:p>
          <a:p>
            <a:r>
              <a:rPr lang="en-US" dirty="0"/>
              <a:t>Overall: Expanding habitat for Brook Trout and restoring native Atlantic Salmon populations</a:t>
            </a:r>
          </a:p>
        </p:txBody>
      </p:sp>
      <p:pic>
        <p:nvPicPr>
          <p:cNvPr id="10" name="Picture 9">
            <a:extLst>
              <a:ext uri="{FF2B5EF4-FFF2-40B4-BE49-F238E27FC236}">
                <a16:creationId xmlns:a16="http://schemas.microsoft.com/office/drawing/2014/main" id="{7FFA7F4B-AD6F-45F0-B888-3A89BC790F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841" y="261037"/>
            <a:ext cx="3297308" cy="1535007"/>
          </a:xfrm>
          <a:prstGeom prst="rect">
            <a:avLst/>
          </a:prstGeom>
        </p:spPr>
      </p:pic>
      <p:sp>
        <p:nvSpPr>
          <p:cNvPr id="11" name="Rectangle 10">
            <a:extLst>
              <a:ext uri="{FF2B5EF4-FFF2-40B4-BE49-F238E27FC236}">
                <a16:creationId xmlns:a16="http://schemas.microsoft.com/office/drawing/2014/main" id="{20E4FB9D-D9F7-4785-850E-BFD325797582}"/>
              </a:ext>
            </a:extLst>
          </p:cNvPr>
          <p:cNvSpPr/>
          <p:nvPr/>
        </p:nvSpPr>
        <p:spPr>
          <a:xfrm>
            <a:off x="8613913" y="365760"/>
            <a:ext cx="260236" cy="3233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EB305-3365-4A3E-81DD-17DB989E8648}"/>
              </a:ext>
            </a:extLst>
          </p:cNvPr>
          <p:cNvSpPr>
            <a:spLocks noGrp="1"/>
          </p:cNvSpPr>
          <p:nvPr>
            <p:ph type="title"/>
          </p:nvPr>
        </p:nvSpPr>
        <p:spPr>
          <a:xfrm>
            <a:off x="123444" y="365760"/>
            <a:ext cx="5453397" cy="1325562"/>
          </a:xfrm>
        </p:spPr>
        <p:txBody>
          <a:bodyPr>
            <a:normAutofit/>
          </a:bodyPr>
          <a:lstStyle/>
          <a:p>
            <a:r>
              <a:rPr lang="en-US" dirty="0"/>
              <a:t>            Background: </a:t>
            </a:r>
            <a:r>
              <a:rPr lang="en-US" dirty="0" err="1"/>
              <a:t>Meduxnekeag</a:t>
            </a:r>
            <a:r>
              <a:rPr lang="en-US" dirty="0"/>
              <a:t> Watershed</a:t>
            </a:r>
          </a:p>
        </p:txBody>
      </p:sp>
      <p:grpSp>
        <p:nvGrpSpPr>
          <p:cNvPr id="20" name="Group 19">
            <a:extLst>
              <a:ext uri="{FF2B5EF4-FFF2-40B4-BE49-F238E27FC236}">
                <a16:creationId xmlns:a16="http://schemas.microsoft.com/office/drawing/2014/main" id="{9F6EC962-F36A-4086-B970-68E07D47C28B}"/>
              </a:ext>
            </a:extLst>
          </p:cNvPr>
          <p:cNvGrpSpPr/>
          <p:nvPr/>
        </p:nvGrpSpPr>
        <p:grpSpPr>
          <a:xfrm>
            <a:off x="5409251" y="1691322"/>
            <a:ext cx="3204662" cy="3195070"/>
            <a:chOff x="5695991" y="1762463"/>
            <a:chExt cx="3204662" cy="3195070"/>
          </a:xfrm>
        </p:grpSpPr>
        <p:pic>
          <p:nvPicPr>
            <p:cNvPr id="15" name="Picture 14">
              <a:extLst>
                <a:ext uri="{FF2B5EF4-FFF2-40B4-BE49-F238E27FC236}">
                  <a16:creationId xmlns:a16="http://schemas.microsoft.com/office/drawing/2014/main" id="{097C73BA-917E-4FD6-BCC9-693780313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991" y="1796044"/>
              <a:ext cx="2984209" cy="3161489"/>
            </a:xfrm>
            <a:prstGeom prst="rect">
              <a:avLst/>
            </a:prstGeom>
            <a:ln w="3175">
              <a:solidFill>
                <a:schemeClr val="tx1"/>
              </a:solidFill>
            </a:ln>
          </p:spPr>
        </p:pic>
        <p:sp>
          <p:nvSpPr>
            <p:cNvPr id="18" name="TextBox 17">
              <a:extLst>
                <a:ext uri="{FF2B5EF4-FFF2-40B4-BE49-F238E27FC236}">
                  <a16:creationId xmlns:a16="http://schemas.microsoft.com/office/drawing/2014/main" id="{C0C8C267-6129-4588-8E6A-7583485F24F8}"/>
                </a:ext>
              </a:extLst>
            </p:cNvPr>
            <p:cNvSpPr txBox="1"/>
            <p:nvPr/>
          </p:nvSpPr>
          <p:spPr>
            <a:xfrm>
              <a:off x="6785113" y="2590658"/>
              <a:ext cx="598241" cy="261610"/>
            </a:xfrm>
            <a:prstGeom prst="rect">
              <a:avLst/>
            </a:prstGeom>
            <a:noFill/>
            <a:ln w="3175">
              <a:noFill/>
            </a:ln>
          </p:spPr>
          <p:txBody>
            <a:bodyPr wrap="none" rtlCol="0">
              <a:spAutoFit/>
            </a:bodyPr>
            <a:lstStyle/>
            <a:p>
              <a:r>
                <a:rPr lang="en-US" sz="1100" dirty="0"/>
                <a:t>Maine</a:t>
              </a:r>
              <a:endParaRPr lang="en-US" dirty="0"/>
            </a:p>
          </p:txBody>
        </p:sp>
        <p:sp>
          <p:nvSpPr>
            <p:cNvPr id="19" name="TextBox 18">
              <a:extLst>
                <a:ext uri="{FF2B5EF4-FFF2-40B4-BE49-F238E27FC236}">
                  <a16:creationId xmlns:a16="http://schemas.microsoft.com/office/drawing/2014/main" id="{2E93AFED-EFBB-4187-B49B-6F6A6ADA01ED}"/>
                </a:ext>
              </a:extLst>
            </p:cNvPr>
            <p:cNvSpPr txBox="1"/>
            <p:nvPr/>
          </p:nvSpPr>
          <p:spPr>
            <a:xfrm>
              <a:off x="7772951" y="1762463"/>
              <a:ext cx="1127702" cy="430887"/>
            </a:xfrm>
            <a:prstGeom prst="rect">
              <a:avLst/>
            </a:prstGeom>
            <a:noFill/>
            <a:ln w="3175">
              <a:noFill/>
            </a:ln>
          </p:spPr>
          <p:txBody>
            <a:bodyPr wrap="square" rtlCol="0">
              <a:spAutoFit/>
            </a:bodyPr>
            <a:lstStyle/>
            <a:p>
              <a:pPr algn="ctr"/>
              <a:r>
                <a:rPr lang="en-US" sz="1050" dirty="0"/>
                <a:t>New Brunswick</a:t>
              </a:r>
            </a:p>
          </p:txBody>
        </p:sp>
      </p:grpSp>
      <p:cxnSp>
        <p:nvCxnSpPr>
          <p:cNvPr id="22" name="Straight Arrow Connector 21">
            <a:extLst>
              <a:ext uri="{FF2B5EF4-FFF2-40B4-BE49-F238E27FC236}">
                <a16:creationId xmlns:a16="http://schemas.microsoft.com/office/drawing/2014/main" id="{D71B39A3-176E-4E15-9467-7A42AA24D033}"/>
              </a:ext>
            </a:extLst>
          </p:cNvPr>
          <p:cNvCxnSpPr>
            <a:cxnSpLocks/>
            <a:endCxn id="19" idx="0"/>
          </p:cNvCxnSpPr>
          <p:nvPr/>
        </p:nvCxnSpPr>
        <p:spPr>
          <a:xfrm flipH="1">
            <a:off x="8050062" y="527436"/>
            <a:ext cx="693970" cy="11638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descr="Map of boundary of Meduxnekeag watershed on the border of Maine and New Brunswick, ending at the confluence with the Saint John River in New Brunswick.">
            <a:extLst>
              <a:ext uri="{FF2B5EF4-FFF2-40B4-BE49-F238E27FC236}">
                <a16:creationId xmlns:a16="http://schemas.microsoft.com/office/drawing/2014/main" id="{8BCFBC9C-7257-4265-81DA-F12CAB7EAA60}"/>
              </a:ext>
            </a:extLst>
          </p:cNvPr>
          <p:cNvGrpSpPr/>
          <p:nvPr/>
        </p:nvGrpSpPr>
        <p:grpSpPr>
          <a:xfrm>
            <a:off x="4188277" y="1691322"/>
            <a:ext cx="4785268" cy="4168875"/>
            <a:chOff x="4188277" y="1691322"/>
            <a:chExt cx="4785268" cy="4168875"/>
          </a:xfrm>
        </p:grpSpPr>
        <p:pic>
          <p:nvPicPr>
            <p:cNvPr id="17" name="Picture 16">
              <a:extLst>
                <a:ext uri="{FF2B5EF4-FFF2-40B4-BE49-F238E27FC236}">
                  <a16:creationId xmlns:a16="http://schemas.microsoft.com/office/drawing/2014/main" id="{3F9483D0-5A25-4D07-9BDF-9F3B401E2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163" y="1691322"/>
              <a:ext cx="4408166" cy="4117061"/>
            </a:xfrm>
            <a:prstGeom prst="rect">
              <a:avLst/>
            </a:prstGeom>
            <a:ln>
              <a:solidFill>
                <a:schemeClr val="tx1"/>
              </a:solidFill>
            </a:ln>
          </p:spPr>
        </p:pic>
        <p:sp>
          <p:nvSpPr>
            <p:cNvPr id="26" name="TextBox 25">
              <a:extLst>
                <a:ext uri="{FF2B5EF4-FFF2-40B4-BE49-F238E27FC236}">
                  <a16:creationId xmlns:a16="http://schemas.microsoft.com/office/drawing/2014/main" id="{AAD26A2B-46E1-400A-B9D1-C20EB7ED0617}"/>
                </a:ext>
              </a:extLst>
            </p:cNvPr>
            <p:cNvSpPr txBox="1"/>
            <p:nvPr/>
          </p:nvSpPr>
          <p:spPr>
            <a:xfrm>
              <a:off x="7096614" y="5029200"/>
              <a:ext cx="1876931" cy="830997"/>
            </a:xfrm>
            <a:prstGeom prst="rect">
              <a:avLst/>
            </a:prstGeom>
            <a:noFill/>
          </p:spPr>
          <p:txBody>
            <a:bodyPr wrap="square" rtlCol="0">
              <a:spAutoFit/>
            </a:bodyPr>
            <a:lstStyle/>
            <a:p>
              <a:pPr algn="ctr"/>
              <a:r>
                <a:rPr lang="en-US" b="1" dirty="0"/>
                <a:t>New Brunswick</a:t>
              </a:r>
            </a:p>
          </p:txBody>
        </p:sp>
        <p:sp>
          <p:nvSpPr>
            <p:cNvPr id="27" name="TextBox 26">
              <a:extLst>
                <a:ext uri="{FF2B5EF4-FFF2-40B4-BE49-F238E27FC236}">
                  <a16:creationId xmlns:a16="http://schemas.microsoft.com/office/drawing/2014/main" id="{C988E48E-6C7F-4F92-BB5E-3A49DBB9AD5E}"/>
                </a:ext>
              </a:extLst>
            </p:cNvPr>
            <p:cNvSpPr txBox="1"/>
            <p:nvPr/>
          </p:nvSpPr>
          <p:spPr>
            <a:xfrm>
              <a:off x="4188277" y="5450598"/>
              <a:ext cx="1388564" cy="369332"/>
            </a:xfrm>
            <a:prstGeom prst="rect">
              <a:avLst/>
            </a:prstGeom>
            <a:noFill/>
          </p:spPr>
          <p:txBody>
            <a:bodyPr wrap="square" rtlCol="0">
              <a:spAutoFit/>
            </a:bodyPr>
            <a:lstStyle/>
            <a:p>
              <a:pPr algn="ctr"/>
              <a:r>
                <a:rPr lang="en-US" b="1" dirty="0"/>
                <a:t>Maine</a:t>
              </a:r>
            </a:p>
          </p:txBody>
        </p:sp>
      </p:grpSp>
      <p:cxnSp>
        <p:nvCxnSpPr>
          <p:cNvPr id="25" name="Straight Arrow Connector 24">
            <a:extLst>
              <a:ext uri="{FF2B5EF4-FFF2-40B4-BE49-F238E27FC236}">
                <a16:creationId xmlns:a16="http://schemas.microsoft.com/office/drawing/2014/main" id="{F97FB6C8-9D76-4386-A265-91F89EE491B9}"/>
              </a:ext>
            </a:extLst>
          </p:cNvPr>
          <p:cNvCxnSpPr>
            <a:cxnSpLocks/>
          </p:cNvCxnSpPr>
          <p:nvPr/>
        </p:nvCxnSpPr>
        <p:spPr>
          <a:xfrm>
            <a:off x="3458817" y="2781127"/>
            <a:ext cx="3432313" cy="810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ACD7A6DD-2654-4674-8CC3-544A3799A502}"/>
              </a:ext>
            </a:extLst>
          </p:cNvPr>
          <p:cNvGrpSpPr/>
          <p:nvPr/>
        </p:nvGrpSpPr>
        <p:grpSpPr>
          <a:xfrm>
            <a:off x="7792278" y="2571497"/>
            <a:ext cx="1040424" cy="1122403"/>
            <a:chOff x="7792278" y="2571497"/>
            <a:chExt cx="1040424" cy="1122403"/>
          </a:xfrm>
        </p:grpSpPr>
        <p:sp>
          <p:nvSpPr>
            <p:cNvPr id="35" name="TextBox 34">
              <a:extLst>
                <a:ext uri="{FF2B5EF4-FFF2-40B4-BE49-F238E27FC236}">
                  <a16:creationId xmlns:a16="http://schemas.microsoft.com/office/drawing/2014/main" id="{2908F3FC-D633-4E24-8137-7FAEACD7742B}"/>
                </a:ext>
              </a:extLst>
            </p:cNvPr>
            <p:cNvSpPr txBox="1"/>
            <p:nvPr/>
          </p:nvSpPr>
          <p:spPr>
            <a:xfrm>
              <a:off x="7792278" y="2571497"/>
              <a:ext cx="1040424" cy="523220"/>
            </a:xfrm>
            <a:prstGeom prst="rect">
              <a:avLst/>
            </a:prstGeom>
            <a:solidFill>
              <a:schemeClr val="bg1">
                <a:alpha val="52000"/>
              </a:schemeClr>
            </a:solidFill>
          </p:spPr>
          <p:txBody>
            <a:bodyPr wrap="square" rtlCol="0">
              <a:spAutoFit/>
            </a:bodyPr>
            <a:lstStyle/>
            <a:p>
              <a:pPr algn="ctr"/>
              <a:r>
                <a:rPr lang="en-US" sz="1400" b="1" dirty="0"/>
                <a:t>St. John River</a:t>
              </a:r>
            </a:p>
          </p:txBody>
        </p:sp>
        <p:cxnSp>
          <p:nvCxnSpPr>
            <p:cNvPr id="37" name="Straight Arrow Connector 36">
              <a:extLst>
                <a:ext uri="{FF2B5EF4-FFF2-40B4-BE49-F238E27FC236}">
                  <a16:creationId xmlns:a16="http://schemas.microsoft.com/office/drawing/2014/main" id="{D0E06F1D-30C5-465B-8509-BC90C27DA51D}"/>
                </a:ext>
              </a:extLst>
            </p:cNvPr>
            <p:cNvCxnSpPr>
              <a:cxnSpLocks/>
              <a:stCxn id="35" idx="2"/>
            </p:cNvCxnSpPr>
            <p:nvPr/>
          </p:nvCxnSpPr>
          <p:spPr>
            <a:xfrm>
              <a:off x="8312490" y="3094717"/>
              <a:ext cx="301423" cy="5991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lide Number Placeholder 3">
            <a:extLst>
              <a:ext uri="{FF2B5EF4-FFF2-40B4-BE49-F238E27FC236}">
                <a16:creationId xmlns:a16="http://schemas.microsoft.com/office/drawing/2014/main" id="{9E7EF91E-23A4-4736-9F8F-63D0CF7265AD}"/>
              </a:ext>
            </a:extLst>
          </p:cNvPr>
          <p:cNvSpPr>
            <a:spLocks noGrp="1"/>
          </p:cNvSpPr>
          <p:nvPr>
            <p:ph type="sldNum" sz="quarter" idx="12"/>
          </p:nvPr>
        </p:nvSpPr>
        <p:spPr>
          <a:xfrm>
            <a:off x="0" y="6224588"/>
            <a:ext cx="609600" cy="228600"/>
          </a:xfrm>
        </p:spPr>
        <p:txBody>
          <a:bodyPr/>
          <a:lstStyle/>
          <a:p>
            <a:pPr>
              <a:defRPr/>
            </a:pPr>
            <a:fld id="{BEF2A795-0D1C-4340-A163-773CC4D3E4EC}" type="slidenum">
              <a:rPr lang="en-US" smtClean="0"/>
              <a:pPr>
                <a:defRPr/>
              </a:pPr>
              <a:t>10</a:t>
            </a:fld>
            <a:endParaRPr lang="en-US" dirty="0"/>
          </a:p>
        </p:txBody>
      </p:sp>
    </p:spTree>
    <p:extLst>
      <p:ext uri="{BB962C8B-B14F-4D97-AF65-F5344CB8AC3E}">
        <p14:creationId xmlns:p14="http://schemas.microsoft.com/office/powerpoint/2010/main" val="277990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9229" y="411163"/>
            <a:ext cx="9144000" cy="579437"/>
          </a:xfrm>
        </p:spPr>
        <p:txBody>
          <a:bodyPr anchor="t"/>
          <a:lstStyle/>
          <a:p>
            <a:pPr algn="ctr" eaLnBrk="1" hangingPunct="1"/>
            <a:r>
              <a:rPr lang="en-US" dirty="0">
                <a:latin typeface="Gill Sans MT" panose="020B0502020104020203" pitchFamily="34" charset="0"/>
              </a:rPr>
              <a:t>Scientific Objectives</a:t>
            </a:r>
          </a:p>
        </p:txBody>
      </p:sp>
      <p:sp>
        <p:nvSpPr>
          <p:cNvPr id="18435" name="Rectangle 3"/>
          <p:cNvSpPr>
            <a:spLocks noGrp="1" noChangeArrowheads="1"/>
          </p:cNvSpPr>
          <p:nvPr>
            <p:ph type="body" idx="1"/>
          </p:nvPr>
        </p:nvSpPr>
        <p:spPr>
          <a:xfrm>
            <a:off x="609600" y="990600"/>
            <a:ext cx="7772400" cy="2971800"/>
          </a:xfrm>
        </p:spPr>
        <p:txBody>
          <a:bodyPr/>
          <a:lstStyle/>
          <a:p>
            <a:r>
              <a:rPr lang="en-US" sz="1800" dirty="0"/>
              <a:t>Develop fine-resolution (1:24K) stream temperature prediction model for </a:t>
            </a:r>
            <a:r>
              <a:rPr lang="en-US" sz="1800" dirty="0" err="1"/>
              <a:t>Meduxnekeag</a:t>
            </a:r>
            <a:r>
              <a:rPr lang="en-US" sz="1800" dirty="0"/>
              <a:t> subwatershed</a:t>
            </a:r>
          </a:p>
          <a:p>
            <a:pPr lvl="1"/>
            <a:r>
              <a:rPr lang="en-US" sz="1800" dirty="0"/>
              <a:t>Spatial resolution appropriate for examining riparian buffer management scenarios</a:t>
            </a:r>
          </a:p>
          <a:p>
            <a:pPr lvl="1"/>
            <a:r>
              <a:rPr lang="en-US" sz="1800" dirty="0"/>
              <a:t>Address challenge of combining data sources across international boundary</a:t>
            </a:r>
          </a:p>
          <a:p>
            <a:r>
              <a:rPr lang="en-US" sz="1800" dirty="0"/>
              <a:t>Apply new method to fill in monitoring gaps (spatial coverage and key attribute ranges)</a:t>
            </a:r>
          </a:p>
          <a:p>
            <a:r>
              <a:rPr lang="en-US" sz="1800" dirty="0"/>
              <a:t>Evaluate alternative predictor variables (e.g. riparian buffer width, buffer distance upstream)</a:t>
            </a:r>
          </a:p>
          <a:p>
            <a:r>
              <a:rPr lang="en-US" sz="1800" dirty="0"/>
              <a:t>Predict thermal regime distribution across watershed</a:t>
            </a:r>
          </a:p>
          <a:p>
            <a:pPr lvl="1"/>
            <a:r>
              <a:rPr lang="en-US" sz="1800" dirty="0"/>
              <a:t>Monthly variation</a:t>
            </a:r>
          </a:p>
          <a:p>
            <a:pPr lvl="1"/>
            <a:r>
              <a:rPr lang="en-US" sz="1800" dirty="0"/>
              <a:t>Growing season maximum</a:t>
            </a:r>
          </a:p>
          <a:p>
            <a:pPr lvl="1"/>
            <a:r>
              <a:rPr lang="en-US" sz="1800" dirty="0"/>
              <a:t>Wet versus dry year comparison</a:t>
            </a:r>
          </a:p>
          <a:p>
            <a:pPr lvl="1"/>
            <a:r>
              <a:rPr lang="en-US" sz="1800" dirty="0"/>
              <a:t>Current conditions vs restored riparian zone condition</a:t>
            </a:r>
          </a:p>
          <a:p>
            <a:pPr lvl="2"/>
            <a:r>
              <a:rPr lang="en-US" sz="1800" dirty="0"/>
              <a:t>Wet year</a:t>
            </a:r>
          </a:p>
          <a:p>
            <a:pPr lvl="2"/>
            <a:r>
              <a:rPr lang="en-US" sz="1800" dirty="0"/>
              <a:t>Dry year</a:t>
            </a:r>
          </a:p>
          <a:p>
            <a:pPr lvl="1"/>
            <a:endParaRPr lang="en-US" sz="1800" dirty="0"/>
          </a:p>
        </p:txBody>
      </p:sp>
      <p:sp>
        <p:nvSpPr>
          <p:cNvPr id="2" name="Slide Number Placeholder 1"/>
          <p:cNvSpPr>
            <a:spLocks noGrp="1"/>
          </p:cNvSpPr>
          <p:nvPr>
            <p:ph type="sldNum" sz="quarter" idx="12"/>
          </p:nvPr>
        </p:nvSpPr>
        <p:spPr/>
        <p:txBody>
          <a:bodyPr/>
          <a:lstStyle/>
          <a:p>
            <a:pPr>
              <a:defRPr/>
            </a:pPr>
            <a:fld id="{BEF2A795-0D1C-4340-A163-773CC4D3E4EC}" type="slidenum">
              <a:rPr lang="en-US" smtClean="0"/>
              <a:pPr>
                <a:defRPr/>
              </a:pPr>
              <a:t>11</a:t>
            </a:fld>
            <a:endParaRPr lang="en-US" dirty="0"/>
          </a:p>
        </p:txBody>
      </p:sp>
    </p:spTree>
    <p:extLst>
      <p:ext uri="{BB962C8B-B14F-4D97-AF65-F5344CB8AC3E}">
        <p14:creationId xmlns:p14="http://schemas.microsoft.com/office/powerpoint/2010/main" val="244698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A95D110-2E5F-4249-8908-7BA6CA1AD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522" y="681486"/>
            <a:ext cx="5073220" cy="5015350"/>
          </a:xfrm>
          <a:prstGeom prst="rect">
            <a:avLst/>
          </a:prstGeom>
          <a:ln w="12700">
            <a:solidFill>
              <a:schemeClr val="tx1"/>
            </a:solidFill>
          </a:ln>
        </p:spPr>
      </p:pic>
      <p:sp>
        <p:nvSpPr>
          <p:cNvPr id="3" name="Content Placeholder 2">
            <a:extLst>
              <a:ext uri="{FF2B5EF4-FFF2-40B4-BE49-F238E27FC236}">
                <a16:creationId xmlns:a16="http://schemas.microsoft.com/office/drawing/2014/main" id="{D2FF5A7E-B04A-4DF6-BCE9-853E163DBD1F}"/>
              </a:ext>
            </a:extLst>
          </p:cNvPr>
          <p:cNvSpPr>
            <a:spLocks noGrp="1"/>
          </p:cNvSpPr>
          <p:nvPr>
            <p:ph idx="1"/>
          </p:nvPr>
        </p:nvSpPr>
        <p:spPr>
          <a:xfrm>
            <a:off x="123444" y="1600200"/>
            <a:ext cx="3819078" cy="4945753"/>
          </a:xfrm>
        </p:spPr>
        <p:txBody>
          <a:bodyPr>
            <a:normAutofit fontScale="85000" lnSpcReduction="20000"/>
          </a:bodyPr>
          <a:lstStyle/>
          <a:p>
            <a:r>
              <a:rPr lang="en-US" dirty="0"/>
              <a:t>37 existing temperature stations (2009 - 2018)</a:t>
            </a:r>
          </a:p>
          <a:p>
            <a:pPr marL="0" indent="0">
              <a:buNone/>
            </a:pPr>
            <a:r>
              <a:rPr lang="en-US" dirty="0"/>
              <a:t>Added stations in 2018:</a:t>
            </a:r>
          </a:p>
          <a:p>
            <a:r>
              <a:rPr lang="en-US" dirty="0"/>
              <a:t>Characterized site upstream drainage areas and watershed catchments (NHDplus V2):</a:t>
            </a:r>
          </a:p>
          <a:p>
            <a:pPr lvl="1"/>
            <a:r>
              <a:rPr lang="en-US" dirty="0"/>
              <a:t>Drainage area</a:t>
            </a:r>
          </a:p>
          <a:p>
            <a:pPr lvl="1"/>
            <a:r>
              <a:rPr lang="en-US" dirty="0"/>
              <a:t>Slope</a:t>
            </a:r>
          </a:p>
          <a:p>
            <a:pPr lvl="1"/>
            <a:r>
              <a:rPr lang="en-US" dirty="0"/>
              <a:t>Baseflow</a:t>
            </a:r>
          </a:p>
          <a:p>
            <a:pPr lvl="1"/>
            <a:r>
              <a:rPr lang="en-US" dirty="0"/>
              <a:t>Discharge</a:t>
            </a:r>
          </a:p>
          <a:p>
            <a:pPr lvl="1"/>
            <a:r>
              <a:rPr lang="en-US" dirty="0"/>
              <a:t>% Forested stream buffer</a:t>
            </a:r>
          </a:p>
          <a:p>
            <a:pPr lvl="1"/>
            <a:r>
              <a:rPr lang="en-US" dirty="0"/>
              <a:t>% Impervious cover</a:t>
            </a:r>
          </a:p>
          <a:p>
            <a:pPr lvl="1"/>
            <a:r>
              <a:rPr lang="en-US" dirty="0"/>
              <a:t>Elevation </a:t>
            </a:r>
          </a:p>
          <a:p>
            <a:r>
              <a:rPr lang="en-US" dirty="0"/>
              <a:t>Used principal component analysis to suggest areas for additional monitoring in 2018 </a:t>
            </a:r>
          </a:p>
          <a:p>
            <a:r>
              <a:rPr lang="en-US" dirty="0"/>
              <a:t>12 new sites</a:t>
            </a:r>
          </a:p>
          <a:p>
            <a:endParaRPr lang="en-US" dirty="0"/>
          </a:p>
        </p:txBody>
      </p:sp>
      <p:sp>
        <p:nvSpPr>
          <p:cNvPr id="13" name="Title 1">
            <a:extLst>
              <a:ext uri="{FF2B5EF4-FFF2-40B4-BE49-F238E27FC236}">
                <a16:creationId xmlns:a16="http://schemas.microsoft.com/office/drawing/2014/main" id="{42309BA1-2597-43B2-B122-D7F182B6CFA5}"/>
              </a:ext>
            </a:extLst>
          </p:cNvPr>
          <p:cNvSpPr>
            <a:spLocks noGrp="1"/>
          </p:cNvSpPr>
          <p:nvPr>
            <p:ph type="title"/>
          </p:nvPr>
        </p:nvSpPr>
        <p:spPr>
          <a:xfrm>
            <a:off x="342106" y="503238"/>
            <a:ext cx="3819078" cy="1325562"/>
          </a:xfrm>
        </p:spPr>
        <p:txBody>
          <a:bodyPr>
            <a:normAutofit/>
          </a:bodyPr>
          <a:lstStyle/>
          <a:p>
            <a:r>
              <a:rPr lang="en-US" dirty="0"/>
              <a:t>Monitoring stations</a:t>
            </a:r>
          </a:p>
        </p:txBody>
      </p:sp>
      <p:pic>
        <p:nvPicPr>
          <p:cNvPr id="19" name="Picture 18">
            <a:extLst>
              <a:ext uri="{FF2B5EF4-FFF2-40B4-BE49-F238E27FC236}">
                <a16:creationId xmlns:a16="http://schemas.microsoft.com/office/drawing/2014/main" id="{DE544D07-BAEB-49A7-A4ED-1F144D6B9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336" y="681486"/>
            <a:ext cx="5073220" cy="5015350"/>
          </a:xfrm>
          <a:prstGeom prst="rect">
            <a:avLst/>
          </a:prstGeom>
          <a:ln>
            <a:solidFill>
              <a:schemeClr val="tx1"/>
            </a:solidFill>
          </a:ln>
        </p:spPr>
      </p:pic>
      <p:pic>
        <p:nvPicPr>
          <p:cNvPr id="21" name="Picture 20" descr="Map of Meduxnekeag watershed with stream network and colored zones showing areas not well represented by historic sampling network and targeted for new temperature monitoring stations.">
            <a:extLst>
              <a:ext uri="{FF2B5EF4-FFF2-40B4-BE49-F238E27FC236}">
                <a16:creationId xmlns:a16="http://schemas.microsoft.com/office/drawing/2014/main" id="{822F7452-DF30-40A7-96A9-251745C79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522" y="681247"/>
            <a:ext cx="5073220" cy="5015350"/>
          </a:xfrm>
          <a:prstGeom prst="rect">
            <a:avLst/>
          </a:prstGeom>
          <a:ln w="12700">
            <a:solidFill>
              <a:schemeClr val="tx1"/>
            </a:solidFill>
          </a:ln>
        </p:spPr>
      </p:pic>
      <p:sp>
        <p:nvSpPr>
          <p:cNvPr id="2" name="Oval 1">
            <a:extLst>
              <a:ext uri="{FF2B5EF4-FFF2-40B4-BE49-F238E27FC236}">
                <a16:creationId xmlns:a16="http://schemas.microsoft.com/office/drawing/2014/main" id="{335A3480-4512-4C86-A0BE-9C77F8B81C95}"/>
              </a:ext>
            </a:extLst>
          </p:cNvPr>
          <p:cNvSpPr/>
          <p:nvPr/>
        </p:nvSpPr>
        <p:spPr bwMode="auto">
          <a:xfrm>
            <a:off x="2971800" y="1905000"/>
            <a:ext cx="152400" cy="152400"/>
          </a:xfrm>
          <a:prstGeom prst="ellipse">
            <a:avLst/>
          </a:prstGeom>
          <a:solidFill>
            <a:srgbClr val="00FF00"/>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 name="Oval 7">
            <a:extLst>
              <a:ext uri="{FF2B5EF4-FFF2-40B4-BE49-F238E27FC236}">
                <a16:creationId xmlns:a16="http://schemas.microsoft.com/office/drawing/2014/main" id="{911854E4-63FE-46CA-941A-F5049D7E6400}"/>
              </a:ext>
            </a:extLst>
          </p:cNvPr>
          <p:cNvSpPr/>
          <p:nvPr/>
        </p:nvSpPr>
        <p:spPr bwMode="auto">
          <a:xfrm>
            <a:off x="3716329" y="5867400"/>
            <a:ext cx="152400" cy="152400"/>
          </a:xfrm>
          <a:prstGeom prst="ellipse">
            <a:avLst/>
          </a:prstGeom>
          <a:solidFill>
            <a:srgbClr val="CC00FF"/>
          </a:solidFill>
          <a:ln w="9525"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6057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E271-1DB6-4392-B36B-95A384BBBB87}"/>
              </a:ext>
            </a:extLst>
          </p:cNvPr>
          <p:cNvSpPr>
            <a:spLocks noGrp="1"/>
          </p:cNvSpPr>
          <p:nvPr>
            <p:ph type="title"/>
          </p:nvPr>
        </p:nvSpPr>
        <p:spPr>
          <a:xfrm>
            <a:off x="304800" y="522514"/>
            <a:ext cx="9144000" cy="990600"/>
          </a:xfrm>
        </p:spPr>
        <p:txBody>
          <a:bodyPr/>
          <a:lstStyle/>
          <a:p>
            <a:r>
              <a:rPr lang="en-US" dirty="0"/>
              <a:t>Principal Components Analysis to find major axes of variation in </a:t>
            </a:r>
            <a:r>
              <a:rPr lang="en-US" dirty="0" err="1"/>
              <a:t>subcatchments</a:t>
            </a:r>
            <a:endParaRPr lang="en-US" dirty="0"/>
          </a:p>
        </p:txBody>
      </p:sp>
      <p:sp>
        <p:nvSpPr>
          <p:cNvPr id="4" name="Slide Number Placeholder 3">
            <a:extLst>
              <a:ext uri="{FF2B5EF4-FFF2-40B4-BE49-F238E27FC236}">
                <a16:creationId xmlns:a16="http://schemas.microsoft.com/office/drawing/2014/main" id="{028A054E-90B0-40D3-A401-B9E39D31BA93}"/>
              </a:ext>
            </a:extLst>
          </p:cNvPr>
          <p:cNvSpPr>
            <a:spLocks noGrp="1"/>
          </p:cNvSpPr>
          <p:nvPr>
            <p:ph type="sldNum" sz="quarter" idx="12"/>
          </p:nvPr>
        </p:nvSpPr>
        <p:spPr>
          <a:xfrm>
            <a:off x="0" y="6757988"/>
            <a:ext cx="609600" cy="228600"/>
          </a:xfrm>
        </p:spPr>
        <p:txBody>
          <a:bodyPr/>
          <a:lstStyle/>
          <a:p>
            <a:pPr>
              <a:defRPr/>
            </a:pPr>
            <a:fld id="{BEF2A795-0D1C-4340-A163-773CC4D3E4EC}" type="slidenum">
              <a:rPr lang="en-US" smtClean="0"/>
              <a:pPr>
                <a:defRPr/>
              </a:pPr>
              <a:t>13</a:t>
            </a:fld>
            <a:endParaRPr lang="en-US" dirty="0"/>
          </a:p>
        </p:txBody>
      </p:sp>
      <p:graphicFrame>
        <p:nvGraphicFramePr>
          <p:cNvPr id="6" name="Table 5">
            <a:extLst>
              <a:ext uri="{FF2B5EF4-FFF2-40B4-BE49-F238E27FC236}">
                <a16:creationId xmlns:a16="http://schemas.microsoft.com/office/drawing/2014/main" id="{65166DC4-6F78-47E0-8F04-5AC1F1B66447}"/>
              </a:ext>
            </a:extLst>
          </p:cNvPr>
          <p:cNvGraphicFramePr>
            <a:graphicFrameLocks noGrp="1"/>
          </p:cNvGraphicFramePr>
          <p:nvPr>
            <p:extLst>
              <p:ext uri="{D42A27DB-BD31-4B8C-83A1-F6EECF244321}">
                <p14:modId xmlns:p14="http://schemas.microsoft.com/office/powerpoint/2010/main" val="4060297828"/>
              </p:ext>
            </p:extLst>
          </p:nvPr>
        </p:nvGraphicFramePr>
        <p:xfrm>
          <a:off x="1524000" y="1905000"/>
          <a:ext cx="6096000" cy="482092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970150531"/>
                    </a:ext>
                  </a:extLst>
                </a:gridCol>
                <a:gridCol w="762000">
                  <a:extLst>
                    <a:ext uri="{9D8B030D-6E8A-4147-A177-3AD203B41FA5}">
                      <a16:colId xmlns:a16="http://schemas.microsoft.com/office/drawing/2014/main" val="2216536800"/>
                    </a:ext>
                  </a:extLst>
                </a:gridCol>
                <a:gridCol w="914400">
                  <a:extLst>
                    <a:ext uri="{9D8B030D-6E8A-4147-A177-3AD203B41FA5}">
                      <a16:colId xmlns:a16="http://schemas.microsoft.com/office/drawing/2014/main" val="3038717101"/>
                    </a:ext>
                  </a:extLst>
                </a:gridCol>
                <a:gridCol w="990600">
                  <a:extLst>
                    <a:ext uri="{9D8B030D-6E8A-4147-A177-3AD203B41FA5}">
                      <a16:colId xmlns:a16="http://schemas.microsoft.com/office/drawing/2014/main" val="293231520"/>
                    </a:ext>
                  </a:extLst>
                </a:gridCol>
              </a:tblGrid>
              <a:tr h="370840">
                <a:tc>
                  <a:txBody>
                    <a:bodyPr/>
                    <a:lstStyle/>
                    <a:p>
                      <a:endParaRPr lang="en-US" dirty="0"/>
                    </a:p>
                  </a:txBody>
                  <a:tcPr/>
                </a:tc>
                <a:tc gridSpan="3">
                  <a:txBody>
                    <a:bodyPr/>
                    <a:lstStyle/>
                    <a:p>
                      <a:r>
                        <a:rPr lang="en-US" dirty="0"/>
                        <a:t>Eigenvectors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40513025"/>
                  </a:ext>
                </a:extLst>
              </a:tr>
              <a:tr h="370840">
                <a:tc>
                  <a:txBody>
                    <a:bodyPr/>
                    <a:lstStyle/>
                    <a:p>
                      <a:r>
                        <a:rPr lang="en-US" dirty="0"/>
                        <a:t>Original variable</a:t>
                      </a:r>
                    </a:p>
                  </a:txBody>
                  <a:tcPr/>
                </a:tc>
                <a:tc>
                  <a:txBody>
                    <a:bodyPr/>
                    <a:lstStyle/>
                    <a:p>
                      <a:r>
                        <a:rPr lang="en-US" dirty="0"/>
                        <a:t>PC1</a:t>
                      </a:r>
                    </a:p>
                  </a:txBody>
                  <a:tcPr/>
                </a:tc>
                <a:tc>
                  <a:txBody>
                    <a:bodyPr/>
                    <a:lstStyle/>
                    <a:p>
                      <a:r>
                        <a:rPr lang="en-US" dirty="0"/>
                        <a:t>PC2</a:t>
                      </a:r>
                    </a:p>
                  </a:txBody>
                  <a:tcPr/>
                </a:tc>
                <a:tc>
                  <a:txBody>
                    <a:bodyPr/>
                    <a:lstStyle/>
                    <a:p>
                      <a:r>
                        <a:rPr lang="en-US" dirty="0"/>
                        <a:t>PC3</a:t>
                      </a:r>
                    </a:p>
                  </a:txBody>
                  <a:tcPr/>
                </a:tc>
                <a:extLst>
                  <a:ext uri="{0D108BD9-81ED-4DB2-BD59-A6C34878D82A}">
                    <a16:rowId xmlns:a16="http://schemas.microsoft.com/office/drawing/2014/main" val="1954909903"/>
                  </a:ext>
                </a:extLst>
              </a:tr>
              <a:tr h="370840">
                <a:tc>
                  <a:txBody>
                    <a:bodyPr/>
                    <a:lstStyle/>
                    <a:p>
                      <a:r>
                        <a:rPr lang="en-US" dirty="0"/>
                        <a:t>Drainage area</a:t>
                      </a:r>
                    </a:p>
                  </a:txBody>
                  <a:tcPr/>
                </a:tc>
                <a:tc>
                  <a:txBody>
                    <a:bodyPr/>
                    <a:lstStyle/>
                    <a:p>
                      <a:r>
                        <a:rPr lang="en-US" dirty="0"/>
                        <a:t>-.28</a:t>
                      </a:r>
                    </a:p>
                  </a:txBody>
                  <a:tcPr/>
                </a:tc>
                <a:tc>
                  <a:txBody>
                    <a:bodyPr/>
                    <a:lstStyle/>
                    <a:p>
                      <a:r>
                        <a:rPr lang="en-US" dirty="0"/>
                        <a:t>.31</a:t>
                      </a:r>
                    </a:p>
                  </a:txBody>
                  <a:tcPr/>
                </a:tc>
                <a:tc>
                  <a:txBody>
                    <a:bodyPr/>
                    <a:lstStyle/>
                    <a:p>
                      <a:r>
                        <a:rPr lang="en-US" dirty="0"/>
                        <a:t>-.39</a:t>
                      </a:r>
                    </a:p>
                  </a:txBody>
                  <a:tcPr/>
                </a:tc>
                <a:extLst>
                  <a:ext uri="{0D108BD9-81ED-4DB2-BD59-A6C34878D82A}">
                    <a16:rowId xmlns:a16="http://schemas.microsoft.com/office/drawing/2014/main" val="3958613731"/>
                  </a:ext>
                </a:extLst>
              </a:tr>
              <a:tr h="370840">
                <a:tc>
                  <a:txBody>
                    <a:bodyPr/>
                    <a:lstStyle/>
                    <a:p>
                      <a:r>
                        <a:rPr lang="en-US" dirty="0"/>
                        <a:t>Slope</a:t>
                      </a:r>
                    </a:p>
                  </a:txBody>
                  <a:tcPr/>
                </a:tc>
                <a:tc>
                  <a:txBody>
                    <a:bodyPr/>
                    <a:lstStyle/>
                    <a:p>
                      <a:r>
                        <a:rPr lang="en-US" dirty="0"/>
                        <a:t>.28</a:t>
                      </a:r>
                    </a:p>
                  </a:txBody>
                  <a:tcPr/>
                </a:tc>
                <a:tc>
                  <a:txBody>
                    <a:bodyPr/>
                    <a:lstStyle/>
                    <a:p>
                      <a:r>
                        <a:rPr lang="en-US" dirty="0"/>
                        <a:t>-.19</a:t>
                      </a:r>
                    </a:p>
                  </a:txBody>
                  <a:tcPr/>
                </a:tc>
                <a:tc>
                  <a:txBody>
                    <a:bodyPr/>
                    <a:lstStyle/>
                    <a:p>
                      <a:r>
                        <a:rPr lang="en-US" dirty="0"/>
                        <a:t>.29</a:t>
                      </a:r>
                    </a:p>
                  </a:txBody>
                  <a:tcPr/>
                </a:tc>
                <a:extLst>
                  <a:ext uri="{0D108BD9-81ED-4DB2-BD59-A6C34878D82A}">
                    <a16:rowId xmlns:a16="http://schemas.microsoft.com/office/drawing/2014/main" val="1712480076"/>
                  </a:ext>
                </a:extLst>
              </a:tr>
              <a:tr h="370840">
                <a:tc>
                  <a:txBody>
                    <a:bodyPr/>
                    <a:lstStyle/>
                    <a:p>
                      <a:r>
                        <a:rPr lang="en-US" dirty="0"/>
                        <a:t>July discharge/watershed area</a:t>
                      </a:r>
                    </a:p>
                  </a:txBody>
                  <a:tcPr/>
                </a:tc>
                <a:tc>
                  <a:txBody>
                    <a:bodyPr/>
                    <a:lstStyle/>
                    <a:p>
                      <a:r>
                        <a:rPr lang="en-US" dirty="0"/>
                        <a:t>.35</a:t>
                      </a:r>
                    </a:p>
                  </a:txBody>
                  <a:tcPr/>
                </a:tc>
                <a:tc>
                  <a:txBody>
                    <a:bodyPr/>
                    <a:lstStyle/>
                    <a:p>
                      <a:r>
                        <a:rPr lang="en-US" dirty="0"/>
                        <a:t>-.24</a:t>
                      </a:r>
                    </a:p>
                  </a:txBody>
                  <a:tcPr/>
                </a:tc>
                <a:tc>
                  <a:txBody>
                    <a:bodyPr/>
                    <a:lstStyle/>
                    <a:p>
                      <a:r>
                        <a:rPr lang="en-US" dirty="0"/>
                        <a:t>.27</a:t>
                      </a:r>
                    </a:p>
                  </a:txBody>
                  <a:tcPr/>
                </a:tc>
                <a:extLst>
                  <a:ext uri="{0D108BD9-81ED-4DB2-BD59-A6C34878D82A}">
                    <a16:rowId xmlns:a16="http://schemas.microsoft.com/office/drawing/2014/main" val="38126489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Aug discharge/watershed area</a:t>
                      </a:r>
                    </a:p>
                  </a:txBody>
                  <a:tcPr/>
                </a:tc>
                <a:tc>
                  <a:txBody>
                    <a:bodyPr/>
                    <a:lstStyle/>
                    <a:p>
                      <a:r>
                        <a:rPr lang="en-US" dirty="0"/>
                        <a:t>.39</a:t>
                      </a:r>
                    </a:p>
                  </a:txBody>
                  <a:tcPr/>
                </a:tc>
                <a:tc>
                  <a:txBody>
                    <a:bodyPr/>
                    <a:lstStyle/>
                    <a:p>
                      <a:r>
                        <a:rPr lang="en-US" dirty="0"/>
                        <a:t>-.12</a:t>
                      </a:r>
                    </a:p>
                  </a:txBody>
                  <a:tcPr/>
                </a:tc>
                <a:tc>
                  <a:txBody>
                    <a:bodyPr/>
                    <a:lstStyle/>
                    <a:p>
                      <a:r>
                        <a:rPr lang="en-US" dirty="0"/>
                        <a:t>.18</a:t>
                      </a:r>
                    </a:p>
                  </a:txBody>
                  <a:tcPr/>
                </a:tc>
                <a:extLst>
                  <a:ext uri="{0D108BD9-81ED-4DB2-BD59-A6C34878D82A}">
                    <a16:rowId xmlns:a16="http://schemas.microsoft.com/office/drawing/2014/main" val="172210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Catchment % forested</a:t>
                      </a:r>
                    </a:p>
                  </a:txBody>
                  <a:tcPr/>
                </a:tc>
                <a:tc>
                  <a:txBody>
                    <a:bodyPr/>
                    <a:lstStyle/>
                    <a:p>
                      <a:r>
                        <a:rPr lang="en-US" dirty="0"/>
                        <a:t>.31</a:t>
                      </a:r>
                    </a:p>
                  </a:txBody>
                  <a:tcPr/>
                </a:tc>
                <a:tc>
                  <a:txBody>
                    <a:bodyPr/>
                    <a:lstStyle/>
                    <a:p>
                      <a:r>
                        <a:rPr lang="en-US" dirty="0"/>
                        <a:t>.10</a:t>
                      </a:r>
                    </a:p>
                  </a:txBody>
                  <a:tcPr/>
                </a:tc>
                <a:tc>
                  <a:txBody>
                    <a:bodyPr/>
                    <a:lstStyle/>
                    <a:p>
                      <a:r>
                        <a:rPr lang="en-US" dirty="0"/>
                        <a:t>-.28</a:t>
                      </a:r>
                    </a:p>
                  </a:txBody>
                  <a:tcPr/>
                </a:tc>
                <a:extLst>
                  <a:ext uri="{0D108BD9-81ED-4DB2-BD59-A6C34878D82A}">
                    <a16:rowId xmlns:a16="http://schemas.microsoft.com/office/drawing/2014/main" val="3873730121"/>
                  </a:ext>
                </a:extLst>
              </a:tr>
              <a:tr h="370840">
                <a:tc>
                  <a:txBody>
                    <a:bodyPr/>
                    <a:lstStyle/>
                    <a:p>
                      <a:r>
                        <a:rPr lang="en-US" dirty="0"/>
                        <a:t>Catchment buffer % forested</a:t>
                      </a:r>
                    </a:p>
                  </a:txBody>
                  <a:tcPr/>
                </a:tc>
                <a:tc>
                  <a:txBody>
                    <a:bodyPr/>
                    <a:lstStyle/>
                    <a:p>
                      <a:r>
                        <a:rPr lang="en-US" dirty="0"/>
                        <a:t>.28</a:t>
                      </a:r>
                    </a:p>
                  </a:txBody>
                  <a:tcPr/>
                </a:tc>
                <a:tc>
                  <a:txBody>
                    <a:bodyPr/>
                    <a:lstStyle/>
                    <a:p>
                      <a:r>
                        <a:rPr lang="en-US" dirty="0"/>
                        <a:t>.18</a:t>
                      </a:r>
                    </a:p>
                  </a:txBody>
                  <a:tcPr/>
                </a:tc>
                <a:tc>
                  <a:txBody>
                    <a:bodyPr/>
                    <a:lstStyle/>
                    <a:p>
                      <a:r>
                        <a:rPr lang="en-US" dirty="0"/>
                        <a:t>-.43</a:t>
                      </a:r>
                    </a:p>
                  </a:txBody>
                  <a:tcPr/>
                </a:tc>
                <a:extLst>
                  <a:ext uri="{0D108BD9-81ED-4DB2-BD59-A6C34878D82A}">
                    <a16:rowId xmlns:a16="http://schemas.microsoft.com/office/drawing/2014/main" val="647651243"/>
                  </a:ext>
                </a:extLst>
              </a:tr>
              <a:tr h="370840">
                <a:tc>
                  <a:txBody>
                    <a:bodyPr/>
                    <a:lstStyle/>
                    <a:p>
                      <a:r>
                        <a:rPr lang="en-US" dirty="0"/>
                        <a:t>Catchment % impervious</a:t>
                      </a:r>
                    </a:p>
                  </a:txBody>
                  <a:tcPr/>
                </a:tc>
                <a:tc>
                  <a:txBody>
                    <a:bodyPr/>
                    <a:lstStyle/>
                    <a:p>
                      <a:r>
                        <a:rPr lang="en-US" dirty="0"/>
                        <a:t>-.31</a:t>
                      </a:r>
                    </a:p>
                  </a:txBody>
                  <a:tcPr/>
                </a:tc>
                <a:tc>
                  <a:txBody>
                    <a:bodyPr/>
                    <a:lstStyle/>
                    <a:p>
                      <a:r>
                        <a:rPr lang="en-US" dirty="0"/>
                        <a:t>-.20</a:t>
                      </a:r>
                    </a:p>
                  </a:txBody>
                  <a:tcPr/>
                </a:tc>
                <a:tc>
                  <a:txBody>
                    <a:bodyPr/>
                    <a:lstStyle/>
                    <a:p>
                      <a:r>
                        <a:rPr lang="en-US" dirty="0"/>
                        <a:t>.24</a:t>
                      </a:r>
                    </a:p>
                  </a:txBody>
                  <a:tcPr/>
                </a:tc>
                <a:extLst>
                  <a:ext uri="{0D108BD9-81ED-4DB2-BD59-A6C34878D82A}">
                    <a16:rowId xmlns:a16="http://schemas.microsoft.com/office/drawing/2014/main" val="1701397436"/>
                  </a:ext>
                </a:extLst>
              </a:tr>
              <a:tr h="370840">
                <a:tc>
                  <a:txBody>
                    <a:bodyPr/>
                    <a:lstStyle/>
                    <a:p>
                      <a:r>
                        <a:rPr lang="en-US" dirty="0"/>
                        <a:t>Catchment buffer % impervious</a:t>
                      </a:r>
                    </a:p>
                  </a:txBody>
                  <a:tcPr/>
                </a:tc>
                <a:tc>
                  <a:txBody>
                    <a:bodyPr/>
                    <a:lstStyle/>
                    <a:p>
                      <a:r>
                        <a:rPr lang="en-US" dirty="0"/>
                        <a:t>-.38</a:t>
                      </a:r>
                    </a:p>
                  </a:txBody>
                  <a:tcPr/>
                </a:tc>
                <a:tc>
                  <a:txBody>
                    <a:bodyPr/>
                    <a:lstStyle/>
                    <a:p>
                      <a:r>
                        <a:rPr lang="en-US" dirty="0"/>
                        <a:t>-.19</a:t>
                      </a:r>
                    </a:p>
                  </a:txBody>
                  <a:tcPr/>
                </a:tc>
                <a:tc>
                  <a:txBody>
                    <a:bodyPr/>
                    <a:lstStyle/>
                    <a:p>
                      <a:r>
                        <a:rPr lang="en-US" dirty="0"/>
                        <a:t>.16</a:t>
                      </a:r>
                    </a:p>
                  </a:txBody>
                  <a:tcPr/>
                </a:tc>
                <a:extLst>
                  <a:ext uri="{0D108BD9-81ED-4DB2-BD59-A6C34878D82A}">
                    <a16:rowId xmlns:a16="http://schemas.microsoft.com/office/drawing/2014/main" val="61320897"/>
                  </a:ext>
                </a:extLst>
              </a:tr>
              <a:tr h="370840">
                <a:tc>
                  <a:txBody>
                    <a:bodyPr/>
                    <a:lstStyle/>
                    <a:p>
                      <a:r>
                        <a:rPr lang="en-US" dirty="0"/>
                        <a:t>Elevation</a:t>
                      </a:r>
                    </a:p>
                  </a:txBody>
                  <a:tcPr/>
                </a:tc>
                <a:tc>
                  <a:txBody>
                    <a:bodyPr/>
                    <a:lstStyle/>
                    <a:p>
                      <a:r>
                        <a:rPr lang="en-US" dirty="0"/>
                        <a:t>.38</a:t>
                      </a:r>
                    </a:p>
                  </a:txBody>
                  <a:tcPr/>
                </a:tc>
                <a:tc>
                  <a:txBody>
                    <a:bodyPr/>
                    <a:lstStyle/>
                    <a:p>
                      <a:r>
                        <a:rPr lang="en-US" dirty="0"/>
                        <a:t>-.03</a:t>
                      </a:r>
                    </a:p>
                  </a:txBody>
                  <a:tcPr/>
                </a:tc>
                <a:tc>
                  <a:txBody>
                    <a:bodyPr/>
                    <a:lstStyle/>
                    <a:p>
                      <a:r>
                        <a:rPr lang="en-US" dirty="0"/>
                        <a:t>-.15</a:t>
                      </a:r>
                    </a:p>
                  </a:txBody>
                  <a:tcPr/>
                </a:tc>
                <a:extLst>
                  <a:ext uri="{0D108BD9-81ED-4DB2-BD59-A6C34878D82A}">
                    <a16:rowId xmlns:a16="http://schemas.microsoft.com/office/drawing/2014/main" val="2113012249"/>
                  </a:ext>
                </a:extLst>
              </a:tr>
              <a:tr h="370840">
                <a:tc>
                  <a:txBody>
                    <a:bodyPr/>
                    <a:lstStyle/>
                    <a:p>
                      <a:r>
                        <a:rPr lang="en-US" dirty="0"/>
                        <a:t>Catchment baseflow index</a:t>
                      </a:r>
                    </a:p>
                  </a:txBody>
                  <a:tcPr/>
                </a:tc>
                <a:tc>
                  <a:txBody>
                    <a:bodyPr/>
                    <a:lstStyle/>
                    <a:p>
                      <a:r>
                        <a:rPr lang="en-US" dirty="0"/>
                        <a:t>.02</a:t>
                      </a:r>
                    </a:p>
                  </a:txBody>
                  <a:tcPr/>
                </a:tc>
                <a:tc>
                  <a:txBody>
                    <a:bodyPr/>
                    <a:lstStyle/>
                    <a:p>
                      <a:r>
                        <a:rPr lang="en-US" dirty="0"/>
                        <a:t>.60</a:t>
                      </a:r>
                    </a:p>
                  </a:txBody>
                  <a:tcPr/>
                </a:tc>
                <a:tc>
                  <a:txBody>
                    <a:bodyPr/>
                    <a:lstStyle/>
                    <a:p>
                      <a:r>
                        <a:rPr lang="en-US" dirty="0"/>
                        <a:t>.36</a:t>
                      </a:r>
                    </a:p>
                  </a:txBody>
                  <a:tcPr/>
                </a:tc>
                <a:extLst>
                  <a:ext uri="{0D108BD9-81ED-4DB2-BD59-A6C34878D82A}">
                    <a16:rowId xmlns:a16="http://schemas.microsoft.com/office/drawing/2014/main" val="2736277179"/>
                  </a:ext>
                </a:extLst>
              </a:tr>
              <a:tr h="370840">
                <a:tc>
                  <a:txBody>
                    <a:bodyPr/>
                    <a:lstStyle/>
                    <a:p>
                      <a:r>
                        <a:rPr lang="en-US" dirty="0"/>
                        <a:t>Watershed baseflow index</a:t>
                      </a:r>
                    </a:p>
                  </a:txBody>
                  <a:tcPr/>
                </a:tc>
                <a:tc>
                  <a:txBody>
                    <a:bodyPr/>
                    <a:lstStyle/>
                    <a:p>
                      <a:r>
                        <a:rPr lang="en-US" dirty="0"/>
                        <a:t>.10</a:t>
                      </a:r>
                    </a:p>
                  </a:txBody>
                  <a:tcPr/>
                </a:tc>
                <a:tc>
                  <a:txBody>
                    <a:bodyPr/>
                    <a:lstStyle/>
                    <a:p>
                      <a:r>
                        <a:rPr lang="en-US" dirty="0"/>
                        <a:t>.56</a:t>
                      </a:r>
                    </a:p>
                  </a:txBody>
                  <a:tcPr/>
                </a:tc>
                <a:tc>
                  <a:txBody>
                    <a:bodyPr/>
                    <a:lstStyle/>
                    <a:p>
                      <a:r>
                        <a:rPr lang="en-US" dirty="0"/>
                        <a:t>.41</a:t>
                      </a:r>
                    </a:p>
                  </a:txBody>
                  <a:tcPr/>
                </a:tc>
                <a:extLst>
                  <a:ext uri="{0D108BD9-81ED-4DB2-BD59-A6C34878D82A}">
                    <a16:rowId xmlns:a16="http://schemas.microsoft.com/office/drawing/2014/main" val="3208537133"/>
                  </a:ext>
                </a:extLst>
              </a:tr>
            </a:tbl>
          </a:graphicData>
        </a:graphic>
      </p:graphicFrame>
      <p:sp>
        <p:nvSpPr>
          <p:cNvPr id="7" name="Oval 6">
            <a:extLst>
              <a:ext uri="{FF2B5EF4-FFF2-40B4-BE49-F238E27FC236}">
                <a16:creationId xmlns:a16="http://schemas.microsoft.com/office/drawing/2014/main" id="{C0AB8382-4238-4296-8125-67BAEE3096DF}"/>
              </a:ext>
            </a:extLst>
          </p:cNvPr>
          <p:cNvSpPr/>
          <p:nvPr/>
        </p:nvSpPr>
        <p:spPr bwMode="auto">
          <a:xfrm>
            <a:off x="5029200" y="3429000"/>
            <a:ext cx="381000" cy="685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 name="Oval 7">
            <a:extLst>
              <a:ext uri="{FF2B5EF4-FFF2-40B4-BE49-F238E27FC236}">
                <a16:creationId xmlns:a16="http://schemas.microsoft.com/office/drawing/2014/main" id="{A0F858CB-E793-448A-83E0-818ADEF95B5E}"/>
              </a:ext>
            </a:extLst>
          </p:cNvPr>
          <p:cNvSpPr/>
          <p:nvPr/>
        </p:nvSpPr>
        <p:spPr bwMode="auto">
          <a:xfrm>
            <a:off x="5715000" y="5947228"/>
            <a:ext cx="495300" cy="80409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9" name="Oval 8">
            <a:extLst>
              <a:ext uri="{FF2B5EF4-FFF2-40B4-BE49-F238E27FC236}">
                <a16:creationId xmlns:a16="http://schemas.microsoft.com/office/drawing/2014/main" id="{DD29CEEB-17E4-47FF-AA35-F0651227BE8A}"/>
              </a:ext>
            </a:extLst>
          </p:cNvPr>
          <p:cNvSpPr/>
          <p:nvPr/>
        </p:nvSpPr>
        <p:spPr bwMode="auto">
          <a:xfrm>
            <a:off x="4991100" y="5613400"/>
            <a:ext cx="4191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 name="Oval 9">
            <a:extLst>
              <a:ext uri="{FF2B5EF4-FFF2-40B4-BE49-F238E27FC236}">
                <a16:creationId xmlns:a16="http://schemas.microsoft.com/office/drawing/2014/main" id="{F0739C4C-F528-406D-8809-16B538972687}"/>
              </a:ext>
            </a:extLst>
          </p:cNvPr>
          <p:cNvSpPr/>
          <p:nvPr/>
        </p:nvSpPr>
        <p:spPr bwMode="auto">
          <a:xfrm>
            <a:off x="5010150" y="5220789"/>
            <a:ext cx="55245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1" name="Oval 10">
            <a:extLst>
              <a:ext uri="{FF2B5EF4-FFF2-40B4-BE49-F238E27FC236}">
                <a16:creationId xmlns:a16="http://schemas.microsoft.com/office/drawing/2014/main" id="{6275D979-FF8C-49AB-8D8D-4AC7058C9213}"/>
              </a:ext>
            </a:extLst>
          </p:cNvPr>
          <p:cNvSpPr/>
          <p:nvPr/>
        </p:nvSpPr>
        <p:spPr bwMode="auto">
          <a:xfrm>
            <a:off x="6569982" y="6376988"/>
            <a:ext cx="55245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2" name="Oval 11">
            <a:extLst>
              <a:ext uri="{FF2B5EF4-FFF2-40B4-BE49-F238E27FC236}">
                <a16:creationId xmlns:a16="http://schemas.microsoft.com/office/drawing/2014/main" id="{46EAE9FD-9B9B-4F03-AC2C-B20ECC87D816}"/>
              </a:ext>
            </a:extLst>
          </p:cNvPr>
          <p:cNvSpPr/>
          <p:nvPr/>
        </p:nvSpPr>
        <p:spPr bwMode="auto">
          <a:xfrm>
            <a:off x="6629400" y="4495801"/>
            <a:ext cx="55245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3" name="Oval 12">
            <a:extLst>
              <a:ext uri="{FF2B5EF4-FFF2-40B4-BE49-F238E27FC236}">
                <a16:creationId xmlns:a16="http://schemas.microsoft.com/office/drawing/2014/main" id="{AB9A59FD-3B3A-49AD-903A-6D75E70CF445}"/>
              </a:ext>
            </a:extLst>
          </p:cNvPr>
          <p:cNvSpPr/>
          <p:nvPr/>
        </p:nvSpPr>
        <p:spPr bwMode="auto">
          <a:xfrm>
            <a:off x="6629400" y="2667000"/>
            <a:ext cx="55245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50550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6C12-2A81-45FE-8C14-4F07FE907148}"/>
              </a:ext>
            </a:extLst>
          </p:cNvPr>
          <p:cNvSpPr>
            <a:spLocks noGrp="1"/>
          </p:cNvSpPr>
          <p:nvPr>
            <p:ph type="title"/>
          </p:nvPr>
        </p:nvSpPr>
        <p:spPr>
          <a:xfrm>
            <a:off x="1" y="503238"/>
            <a:ext cx="8839200" cy="1325562"/>
          </a:xfrm>
        </p:spPr>
        <p:txBody>
          <a:bodyPr/>
          <a:lstStyle/>
          <a:p>
            <a:r>
              <a:rPr lang="en-US" dirty="0"/>
              <a:t>Model development: Parameters</a:t>
            </a:r>
            <a:br>
              <a:rPr lang="en-US" dirty="0"/>
            </a:br>
            <a:endParaRPr lang="en-US" dirty="0"/>
          </a:p>
        </p:txBody>
      </p:sp>
      <p:sp>
        <p:nvSpPr>
          <p:cNvPr id="3" name="Content Placeholder 2">
            <a:extLst>
              <a:ext uri="{FF2B5EF4-FFF2-40B4-BE49-F238E27FC236}">
                <a16:creationId xmlns:a16="http://schemas.microsoft.com/office/drawing/2014/main" id="{E893AD33-A866-438E-87C0-DEDA9B9CD957}"/>
              </a:ext>
            </a:extLst>
          </p:cNvPr>
          <p:cNvSpPr>
            <a:spLocks noGrp="1"/>
          </p:cNvSpPr>
          <p:nvPr>
            <p:ph sz="half" idx="1"/>
          </p:nvPr>
        </p:nvSpPr>
        <p:spPr>
          <a:xfrm>
            <a:off x="384313" y="1338471"/>
            <a:ext cx="3922511" cy="5393634"/>
          </a:xfrm>
        </p:spPr>
        <p:txBody>
          <a:bodyPr>
            <a:normAutofit/>
          </a:bodyPr>
          <a:lstStyle/>
          <a:p>
            <a:pPr marL="0" indent="0">
              <a:buNone/>
            </a:pPr>
            <a:r>
              <a:rPr lang="en-US" dirty="0"/>
              <a:t>New England model as guidance:</a:t>
            </a:r>
          </a:p>
          <a:p>
            <a:pPr lvl="1">
              <a:spcBef>
                <a:spcPts val="200"/>
              </a:spcBef>
            </a:pPr>
            <a:r>
              <a:rPr lang="en-US" dirty="0">
                <a:solidFill>
                  <a:schemeClr val="tx1"/>
                </a:solidFill>
              </a:rPr>
              <a:t>Air temperature</a:t>
            </a:r>
          </a:p>
          <a:p>
            <a:pPr lvl="2">
              <a:spcBef>
                <a:spcPts val="200"/>
              </a:spcBef>
            </a:pPr>
            <a:r>
              <a:rPr lang="en-US" dirty="0">
                <a:solidFill>
                  <a:schemeClr val="tx1"/>
                </a:solidFill>
              </a:rPr>
              <a:t>Monthly and annual</a:t>
            </a:r>
          </a:p>
          <a:p>
            <a:pPr lvl="1">
              <a:spcBef>
                <a:spcPts val="200"/>
              </a:spcBef>
            </a:pPr>
            <a:r>
              <a:rPr lang="en-US" dirty="0">
                <a:solidFill>
                  <a:schemeClr val="tx1"/>
                </a:solidFill>
              </a:rPr>
              <a:t>Imperviousness or Urban heat island</a:t>
            </a:r>
          </a:p>
          <a:p>
            <a:pPr lvl="1">
              <a:spcBef>
                <a:spcPts val="200"/>
              </a:spcBef>
            </a:pPr>
            <a:r>
              <a:rPr lang="en-US" dirty="0">
                <a:solidFill>
                  <a:schemeClr val="tx1"/>
                </a:solidFill>
              </a:rPr>
              <a:t>Watershed area</a:t>
            </a:r>
          </a:p>
          <a:p>
            <a:pPr lvl="1">
              <a:spcBef>
                <a:spcPts val="200"/>
              </a:spcBef>
            </a:pPr>
            <a:r>
              <a:rPr lang="en-US" dirty="0">
                <a:solidFill>
                  <a:schemeClr val="tx1"/>
                </a:solidFill>
              </a:rPr>
              <a:t>Local channel gradient or main channel slope, squared, cubed</a:t>
            </a:r>
          </a:p>
          <a:p>
            <a:pPr lvl="1">
              <a:spcBef>
                <a:spcPts val="200"/>
              </a:spcBef>
            </a:pPr>
            <a:r>
              <a:rPr lang="en-US" dirty="0">
                <a:solidFill>
                  <a:schemeClr val="tx1"/>
                </a:solidFill>
              </a:rPr>
              <a:t>Extremely well drained soils or coarse surficial deposits</a:t>
            </a:r>
          </a:p>
          <a:p>
            <a:pPr lvl="1">
              <a:spcBef>
                <a:spcPts val="200"/>
              </a:spcBef>
            </a:pPr>
            <a:r>
              <a:rPr lang="en-US" dirty="0">
                <a:solidFill>
                  <a:schemeClr val="tx1"/>
                </a:solidFill>
              </a:rPr>
              <a:t>Drainage density</a:t>
            </a:r>
          </a:p>
          <a:p>
            <a:pPr lvl="1">
              <a:spcBef>
                <a:spcPts val="200"/>
              </a:spcBef>
            </a:pPr>
            <a:r>
              <a:rPr lang="en-US" dirty="0">
                <a:solidFill>
                  <a:schemeClr val="tx1"/>
                </a:solidFill>
              </a:rPr>
              <a:t>Lake and wetland storage</a:t>
            </a:r>
          </a:p>
          <a:p>
            <a:pPr lvl="1">
              <a:spcBef>
                <a:spcPts val="200"/>
              </a:spcBef>
            </a:pPr>
            <a:r>
              <a:rPr lang="en-US" dirty="0">
                <a:solidFill>
                  <a:schemeClr val="tx1"/>
                </a:solidFill>
              </a:rPr>
              <a:t>Discharge</a:t>
            </a:r>
          </a:p>
          <a:p>
            <a:pPr lvl="1">
              <a:spcBef>
                <a:spcPts val="200"/>
              </a:spcBef>
            </a:pPr>
            <a:r>
              <a:rPr lang="en-US" dirty="0">
                <a:solidFill>
                  <a:schemeClr val="tx1"/>
                </a:solidFill>
              </a:rPr>
              <a:t>Width to depth ratio</a:t>
            </a:r>
          </a:p>
          <a:p>
            <a:pPr lvl="1">
              <a:spcBef>
                <a:spcPts val="200"/>
              </a:spcBef>
            </a:pPr>
            <a:r>
              <a:rPr lang="en-US" dirty="0">
                <a:solidFill>
                  <a:schemeClr val="tx1"/>
                </a:solidFill>
              </a:rPr>
              <a:t>Lake upstream</a:t>
            </a:r>
          </a:p>
          <a:p>
            <a:pPr lvl="2">
              <a:spcBef>
                <a:spcPts val="200"/>
              </a:spcBef>
            </a:pPr>
            <a:r>
              <a:rPr lang="en-US" dirty="0">
                <a:solidFill>
                  <a:schemeClr val="tx1"/>
                </a:solidFill>
              </a:rPr>
              <a:t>Lake depth</a:t>
            </a:r>
          </a:p>
          <a:p>
            <a:pPr lvl="1">
              <a:spcBef>
                <a:spcPts val="200"/>
              </a:spcBef>
            </a:pPr>
            <a:r>
              <a:rPr lang="en-US" dirty="0">
                <a:solidFill>
                  <a:schemeClr val="tx1"/>
                </a:solidFill>
              </a:rPr>
              <a:t>Shaded solar radiation</a:t>
            </a:r>
          </a:p>
          <a:p>
            <a:endParaRPr lang="en-US" dirty="0"/>
          </a:p>
          <a:p>
            <a:pPr lvl="1"/>
            <a:endParaRPr lang="en-US" dirty="0"/>
          </a:p>
        </p:txBody>
      </p:sp>
    </p:spTree>
    <p:extLst>
      <p:ext uri="{BB962C8B-B14F-4D97-AF65-F5344CB8AC3E}">
        <p14:creationId xmlns:p14="http://schemas.microsoft.com/office/powerpoint/2010/main" val="149615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6C12-2A81-45FE-8C14-4F07FE907148}"/>
              </a:ext>
            </a:extLst>
          </p:cNvPr>
          <p:cNvSpPr>
            <a:spLocks noGrp="1"/>
          </p:cNvSpPr>
          <p:nvPr>
            <p:ph type="title"/>
          </p:nvPr>
        </p:nvSpPr>
        <p:spPr>
          <a:xfrm>
            <a:off x="1" y="503238"/>
            <a:ext cx="8839200" cy="1325562"/>
          </a:xfrm>
        </p:spPr>
        <p:txBody>
          <a:bodyPr>
            <a:normAutofit/>
          </a:bodyPr>
          <a:lstStyle/>
          <a:p>
            <a:r>
              <a:rPr lang="en-US" dirty="0"/>
              <a:t>Model development: Parameters</a:t>
            </a:r>
            <a:br>
              <a:rPr lang="en-US" dirty="0"/>
            </a:br>
            <a:endParaRPr lang="en-US" dirty="0"/>
          </a:p>
        </p:txBody>
      </p:sp>
      <p:sp>
        <p:nvSpPr>
          <p:cNvPr id="3" name="Content Placeholder 2">
            <a:extLst>
              <a:ext uri="{FF2B5EF4-FFF2-40B4-BE49-F238E27FC236}">
                <a16:creationId xmlns:a16="http://schemas.microsoft.com/office/drawing/2014/main" id="{E893AD33-A866-438E-87C0-DEDA9B9CD957}"/>
              </a:ext>
            </a:extLst>
          </p:cNvPr>
          <p:cNvSpPr>
            <a:spLocks noGrp="1"/>
          </p:cNvSpPr>
          <p:nvPr>
            <p:ph sz="half" idx="1"/>
          </p:nvPr>
        </p:nvSpPr>
        <p:spPr>
          <a:xfrm>
            <a:off x="384313" y="1338471"/>
            <a:ext cx="3922511" cy="5393634"/>
          </a:xfrm>
        </p:spPr>
        <p:txBody>
          <a:bodyPr>
            <a:normAutofit/>
          </a:bodyPr>
          <a:lstStyle/>
          <a:p>
            <a:pPr marL="0" indent="0">
              <a:buNone/>
            </a:pPr>
            <a:r>
              <a:rPr lang="en-US" dirty="0"/>
              <a:t>New England model as guidance:</a:t>
            </a:r>
          </a:p>
          <a:p>
            <a:pPr lvl="1">
              <a:spcBef>
                <a:spcPts val="200"/>
              </a:spcBef>
            </a:pPr>
            <a:r>
              <a:rPr lang="en-US" dirty="0">
                <a:solidFill>
                  <a:schemeClr val="tx1"/>
                </a:solidFill>
              </a:rPr>
              <a:t>Air temperature</a:t>
            </a:r>
          </a:p>
          <a:p>
            <a:pPr lvl="2">
              <a:spcBef>
                <a:spcPts val="200"/>
              </a:spcBef>
            </a:pPr>
            <a:r>
              <a:rPr lang="en-US" dirty="0">
                <a:solidFill>
                  <a:schemeClr val="tx1"/>
                </a:solidFill>
              </a:rPr>
              <a:t>Monthly and annual</a:t>
            </a:r>
          </a:p>
          <a:p>
            <a:pPr lvl="1">
              <a:spcBef>
                <a:spcPts val="200"/>
              </a:spcBef>
            </a:pPr>
            <a:r>
              <a:rPr lang="en-US" strike="sngStrike" dirty="0">
                <a:solidFill>
                  <a:schemeClr val="tx1"/>
                </a:solidFill>
              </a:rPr>
              <a:t>Imperviousness or Urban heat island</a:t>
            </a:r>
          </a:p>
          <a:p>
            <a:pPr lvl="1">
              <a:spcBef>
                <a:spcPts val="200"/>
              </a:spcBef>
            </a:pPr>
            <a:r>
              <a:rPr lang="en-US" dirty="0">
                <a:solidFill>
                  <a:schemeClr val="tx1"/>
                </a:solidFill>
              </a:rPr>
              <a:t>Watershed area</a:t>
            </a:r>
          </a:p>
          <a:p>
            <a:pPr lvl="1">
              <a:spcBef>
                <a:spcPts val="200"/>
              </a:spcBef>
            </a:pPr>
            <a:r>
              <a:rPr lang="en-US" dirty="0">
                <a:solidFill>
                  <a:schemeClr val="tx1"/>
                </a:solidFill>
              </a:rPr>
              <a:t>Local channel gradient or main channel slope, squared, cubed</a:t>
            </a:r>
          </a:p>
          <a:p>
            <a:pPr lvl="1">
              <a:spcBef>
                <a:spcPts val="200"/>
              </a:spcBef>
            </a:pPr>
            <a:r>
              <a:rPr lang="en-US" dirty="0">
                <a:solidFill>
                  <a:schemeClr val="tx1"/>
                </a:solidFill>
              </a:rPr>
              <a:t>Extremely well drained soils or </a:t>
            </a:r>
            <a:r>
              <a:rPr lang="en-US" strike="sngStrike" dirty="0">
                <a:solidFill>
                  <a:schemeClr val="tx1"/>
                </a:solidFill>
              </a:rPr>
              <a:t>coarse surficial deposits</a:t>
            </a:r>
          </a:p>
          <a:p>
            <a:pPr lvl="1">
              <a:spcBef>
                <a:spcPts val="200"/>
              </a:spcBef>
            </a:pPr>
            <a:r>
              <a:rPr lang="en-US" dirty="0">
                <a:solidFill>
                  <a:schemeClr val="tx1"/>
                </a:solidFill>
              </a:rPr>
              <a:t>Drainage density</a:t>
            </a:r>
          </a:p>
          <a:p>
            <a:pPr lvl="1">
              <a:spcBef>
                <a:spcPts val="200"/>
              </a:spcBef>
            </a:pPr>
            <a:r>
              <a:rPr lang="en-US" dirty="0">
                <a:solidFill>
                  <a:schemeClr val="tx1"/>
                </a:solidFill>
              </a:rPr>
              <a:t>Lake and wetland storage</a:t>
            </a:r>
          </a:p>
          <a:p>
            <a:pPr lvl="1">
              <a:spcBef>
                <a:spcPts val="200"/>
              </a:spcBef>
            </a:pPr>
            <a:r>
              <a:rPr lang="en-US" dirty="0">
                <a:solidFill>
                  <a:schemeClr val="tx1"/>
                </a:solidFill>
              </a:rPr>
              <a:t>Discharge</a:t>
            </a:r>
          </a:p>
          <a:p>
            <a:pPr lvl="1">
              <a:spcBef>
                <a:spcPts val="200"/>
              </a:spcBef>
            </a:pPr>
            <a:r>
              <a:rPr lang="en-US" dirty="0">
                <a:solidFill>
                  <a:schemeClr val="tx1"/>
                </a:solidFill>
              </a:rPr>
              <a:t>Width to depth ratio</a:t>
            </a:r>
          </a:p>
          <a:p>
            <a:pPr lvl="1">
              <a:spcBef>
                <a:spcPts val="200"/>
              </a:spcBef>
            </a:pPr>
            <a:r>
              <a:rPr lang="en-US" strike="sngStrike" dirty="0">
                <a:solidFill>
                  <a:schemeClr val="tx1"/>
                </a:solidFill>
              </a:rPr>
              <a:t>Lake upstream</a:t>
            </a:r>
          </a:p>
          <a:p>
            <a:pPr lvl="2">
              <a:spcBef>
                <a:spcPts val="200"/>
              </a:spcBef>
            </a:pPr>
            <a:r>
              <a:rPr lang="en-US" strike="sngStrike" dirty="0">
                <a:solidFill>
                  <a:schemeClr val="tx1"/>
                </a:solidFill>
              </a:rPr>
              <a:t>Lake depth</a:t>
            </a:r>
          </a:p>
          <a:p>
            <a:pPr lvl="1">
              <a:spcBef>
                <a:spcPts val="200"/>
              </a:spcBef>
            </a:pPr>
            <a:r>
              <a:rPr lang="en-US" dirty="0">
                <a:solidFill>
                  <a:schemeClr val="tx1"/>
                </a:solidFill>
              </a:rPr>
              <a:t>Shaded solar radiation</a:t>
            </a:r>
            <a:endParaRPr lang="en-US" dirty="0"/>
          </a:p>
          <a:p>
            <a:pPr lvl="1"/>
            <a:endParaRPr lang="en-US" dirty="0"/>
          </a:p>
        </p:txBody>
      </p:sp>
      <p:sp>
        <p:nvSpPr>
          <p:cNvPr id="5" name="Content Placeholder 4">
            <a:extLst>
              <a:ext uri="{FF2B5EF4-FFF2-40B4-BE49-F238E27FC236}">
                <a16:creationId xmlns:a16="http://schemas.microsoft.com/office/drawing/2014/main" id="{56553445-56C9-4C51-83C7-6DA3C73F9F3C}"/>
              </a:ext>
            </a:extLst>
          </p:cNvPr>
          <p:cNvSpPr>
            <a:spLocks noGrp="1"/>
          </p:cNvSpPr>
          <p:nvPr>
            <p:ph sz="half" idx="2"/>
          </p:nvPr>
        </p:nvSpPr>
        <p:spPr>
          <a:xfrm>
            <a:off x="4594860" y="1338470"/>
            <a:ext cx="3515470" cy="5393634"/>
          </a:xfrm>
        </p:spPr>
        <p:txBody>
          <a:bodyPr>
            <a:normAutofit/>
          </a:bodyPr>
          <a:lstStyle/>
          <a:p>
            <a:pPr marL="0" indent="0">
              <a:buNone/>
            </a:pPr>
            <a:r>
              <a:rPr lang="en-US" dirty="0" err="1"/>
              <a:t>Meduxnekeag</a:t>
            </a:r>
            <a:r>
              <a:rPr lang="en-US" dirty="0"/>
              <a:t> adjustments </a:t>
            </a:r>
            <a:r>
              <a:rPr lang="en-US" dirty="0">
                <a:solidFill>
                  <a:schemeClr val="bg1"/>
                </a:solidFill>
              </a:rPr>
              <a:t>al</a:t>
            </a:r>
          </a:p>
          <a:p>
            <a:pPr lvl="1">
              <a:spcBef>
                <a:spcPts val="200"/>
              </a:spcBef>
            </a:pPr>
            <a:endParaRPr lang="en-US" dirty="0"/>
          </a:p>
          <a:p>
            <a:pPr lvl="1">
              <a:spcBef>
                <a:spcPts val="200"/>
              </a:spcBef>
            </a:pPr>
            <a:endParaRPr lang="en-US" dirty="0"/>
          </a:p>
          <a:p>
            <a:pPr lvl="1">
              <a:spcBef>
                <a:spcPts val="200"/>
              </a:spcBef>
            </a:pPr>
            <a:r>
              <a:rPr lang="en-US" dirty="0"/>
              <a:t>% development </a:t>
            </a:r>
          </a:p>
          <a:p>
            <a:pPr lvl="1">
              <a:spcBef>
                <a:spcPts val="200"/>
              </a:spcBef>
            </a:pPr>
            <a:endParaRPr lang="en-US" dirty="0"/>
          </a:p>
          <a:p>
            <a:pPr lvl="1">
              <a:spcBef>
                <a:spcPts val="200"/>
              </a:spcBef>
            </a:pPr>
            <a:endParaRPr lang="en-US" dirty="0"/>
          </a:p>
          <a:p>
            <a:pPr marL="274320" lvl="1" indent="0">
              <a:spcBef>
                <a:spcPts val="200"/>
              </a:spcBef>
              <a:buNone/>
            </a:pPr>
            <a:endParaRPr lang="en-US" dirty="0"/>
          </a:p>
          <a:p>
            <a:pPr lvl="1">
              <a:spcBef>
                <a:spcPts val="200"/>
              </a:spcBef>
            </a:pPr>
            <a:endParaRPr lang="en-US" dirty="0"/>
          </a:p>
          <a:p>
            <a:pPr lvl="1">
              <a:spcBef>
                <a:spcPts val="200"/>
              </a:spcBef>
            </a:pPr>
            <a:r>
              <a:rPr lang="en-US" dirty="0"/>
              <a:t>Baseflow recession coefficent </a:t>
            </a:r>
          </a:p>
          <a:p>
            <a:pPr lvl="1">
              <a:spcBef>
                <a:spcPts val="200"/>
              </a:spcBef>
            </a:pPr>
            <a:endParaRPr lang="en-US" dirty="0"/>
          </a:p>
          <a:p>
            <a:pPr marL="274320" lvl="1" indent="0">
              <a:spcBef>
                <a:spcPts val="200"/>
              </a:spcBef>
              <a:buNone/>
            </a:pPr>
            <a:endParaRPr lang="en-US" dirty="0"/>
          </a:p>
          <a:p>
            <a:pPr lvl="1">
              <a:spcBef>
                <a:spcPts val="200"/>
              </a:spcBef>
            </a:pPr>
            <a:endParaRPr lang="en-US" dirty="0"/>
          </a:p>
          <a:p>
            <a:pPr lvl="1">
              <a:spcBef>
                <a:spcPts val="200"/>
              </a:spcBef>
            </a:pPr>
            <a:endParaRPr lang="en-US" dirty="0"/>
          </a:p>
          <a:p>
            <a:pPr lvl="1">
              <a:spcBef>
                <a:spcPts val="200"/>
              </a:spcBef>
            </a:pPr>
            <a:r>
              <a:rPr lang="en-US" dirty="0"/>
              <a:t>Upstream depth</a:t>
            </a:r>
          </a:p>
          <a:p>
            <a:pPr marL="274320" lvl="1" indent="0">
              <a:spcBef>
                <a:spcPts val="200"/>
              </a:spcBef>
              <a:buNone/>
            </a:pPr>
            <a:endParaRPr lang="en-US" dirty="0"/>
          </a:p>
          <a:p>
            <a:pPr lvl="1">
              <a:spcBef>
                <a:spcPts val="200"/>
              </a:spcBef>
            </a:pPr>
            <a:endParaRPr lang="en-US" dirty="0"/>
          </a:p>
          <a:p>
            <a:pPr lvl="1">
              <a:spcBef>
                <a:spcPts val="200"/>
              </a:spcBef>
            </a:pPr>
            <a:endParaRPr lang="en-US" dirty="0"/>
          </a:p>
          <a:p>
            <a:pPr lvl="1">
              <a:spcBef>
                <a:spcPts val="200"/>
              </a:spcBef>
            </a:pPr>
            <a:r>
              <a:rPr lang="en-US" dirty="0"/>
              <a:t>+ % site in USA</a:t>
            </a:r>
          </a:p>
        </p:txBody>
      </p:sp>
      <p:cxnSp>
        <p:nvCxnSpPr>
          <p:cNvPr id="6" name="Straight Arrow Connector 5">
            <a:extLst>
              <a:ext uri="{FF2B5EF4-FFF2-40B4-BE49-F238E27FC236}">
                <a16:creationId xmlns:a16="http://schemas.microsoft.com/office/drawing/2014/main" id="{E4B1C44F-BA22-4154-8DBA-FA8B73C05E0D}"/>
              </a:ext>
            </a:extLst>
          </p:cNvPr>
          <p:cNvCxnSpPr>
            <a:cxnSpLocks/>
          </p:cNvCxnSpPr>
          <p:nvPr/>
        </p:nvCxnSpPr>
        <p:spPr>
          <a:xfrm>
            <a:off x="3935896" y="2372139"/>
            <a:ext cx="1060174"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1710631-7908-49F8-97CC-60A802662FF1}"/>
              </a:ext>
            </a:extLst>
          </p:cNvPr>
          <p:cNvCxnSpPr>
            <a:cxnSpLocks/>
          </p:cNvCxnSpPr>
          <p:nvPr/>
        </p:nvCxnSpPr>
        <p:spPr>
          <a:xfrm flipV="1">
            <a:off x="3366052" y="3790122"/>
            <a:ext cx="1630018" cy="927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154BB8A-E0EC-462B-A29A-ED68611EF74F}"/>
              </a:ext>
            </a:extLst>
          </p:cNvPr>
          <p:cNvCxnSpPr>
            <a:cxnSpLocks/>
          </p:cNvCxnSpPr>
          <p:nvPr/>
        </p:nvCxnSpPr>
        <p:spPr>
          <a:xfrm flipV="1">
            <a:off x="2544417" y="5208104"/>
            <a:ext cx="2451653" cy="1325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308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BDE8-27A4-4BBD-B15E-800FF86BA1CE}"/>
              </a:ext>
            </a:extLst>
          </p:cNvPr>
          <p:cNvSpPr>
            <a:spLocks noGrp="1"/>
          </p:cNvSpPr>
          <p:nvPr>
            <p:ph type="title"/>
          </p:nvPr>
        </p:nvSpPr>
        <p:spPr>
          <a:xfrm>
            <a:off x="1815832" y="78875"/>
            <a:ext cx="7269480" cy="760675"/>
          </a:xfrm>
        </p:spPr>
        <p:txBody>
          <a:bodyPr/>
          <a:lstStyle/>
          <a:p>
            <a:r>
              <a:rPr lang="en-US" dirty="0"/>
              <a:t>Model fitting for each month</a:t>
            </a:r>
          </a:p>
        </p:txBody>
      </p:sp>
      <p:sp>
        <p:nvSpPr>
          <p:cNvPr id="6" name="TextBox 5">
            <a:extLst>
              <a:ext uri="{FF2B5EF4-FFF2-40B4-BE49-F238E27FC236}">
                <a16:creationId xmlns:a16="http://schemas.microsoft.com/office/drawing/2014/main" id="{DC534F04-040D-4E98-8C89-0B77DBA67E8E}"/>
              </a:ext>
            </a:extLst>
          </p:cNvPr>
          <p:cNvSpPr txBox="1"/>
          <p:nvPr/>
        </p:nvSpPr>
        <p:spPr>
          <a:xfrm>
            <a:off x="192156" y="803869"/>
            <a:ext cx="2279374" cy="1077218"/>
          </a:xfrm>
          <a:prstGeom prst="rect">
            <a:avLst/>
          </a:prstGeom>
          <a:noFill/>
        </p:spPr>
        <p:txBody>
          <a:bodyPr wrap="square" rtlCol="0">
            <a:spAutoFit/>
          </a:bodyPr>
          <a:lstStyle/>
          <a:p>
            <a:pPr algn="ctr"/>
            <a:r>
              <a:rPr lang="en-US" sz="2000" dirty="0"/>
              <a:t>Started with the parameters in the NE </a:t>
            </a:r>
            <a:r>
              <a:rPr lang="en-US" dirty="0"/>
              <a:t>model</a:t>
            </a:r>
          </a:p>
        </p:txBody>
      </p:sp>
      <p:sp>
        <p:nvSpPr>
          <p:cNvPr id="7" name="TextBox 6" descr="List of parameters in original New England temperature model.">
            <a:extLst>
              <a:ext uri="{FF2B5EF4-FFF2-40B4-BE49-F238E27FC236}">
                <a16:creationId xmlns:a16="http://schemas.microsoft.com/office/drawing/2014/main" id="{80F8D3EF-9531-45FE-8112-63D2346876C9}"/>
              </a:ext>
            </a:extLst>
          </p:cNvPr>
          <p:cNvSpPr txBox="1"/>
          <p:nvPr/>
        </p:nvSpPr>
        <p:spPr>
          <a:xfrm>
            <a:off x="232697" y="1834039"/>
            <a:ext cx="2279375" cy="4185761"/>
          </a:xfrm>
          <a:prstGeom prst="rect">
            <a:avLst/>
          </a:prstGeom>
          <a:solidFill>
            <a:schemeClr val="accent2">
              <a:lumMod val="20000"/>
              <a:lumOff val="80000"/>
            </a:schemeClr>
          </a:solidFill>
          <a:ln>
            <a:solidFill>
              <a:schemeClr val="tx1"/>
            </a:solidFill>
          </a:ln>
        </p:spPr>
        <p:txBody>
          <a:bodyPr wrap="square" rtlCol="0">
            <a:spAutoFit/>
          </a:bodyPr>
          <a:lstStyle/>
          <a:p>
            <a:r>
              <a:rPr lang="en-US" sz="1400" dirty="0"/>
              <a:t>Longitude</a:t>
            </a:r>
          </a:p>
          <a:p>
            <a:r>
              <a:rPr lang="en-US" sz="1400" dirty="0"/>
              <a:t>Latitude</a:t>
            </a:r>
          </a:p>
          <a:p>
            <a:r>
              <a:rPr lang="en-US" sz="1400" dirty="0"/>
              <a:t>Velocity</a:t>
            </a:r>
          </a:p>
          <a:p>
            <a:r>
              <a:rPr lang="en-US" sz="1400" dirty="0"/>
              <a:t>Elevation</a:t>
            </a:r>
          </a:p>
          <a:p>
            <a:r>
              <a:rPr lang="en-US" sz="1400" dirty="0"/>
              <a:t>Drainage Density</a:t>
            </a:r>
          </a:p>
          <a:p>
            <a:r>
              <a:rPr lang="en-US" sz="1400" dirty="0"/>
              <a:t>% wetlands and lakes</a:t>
            </a:r>
          </a:p>
          <a:p>
            <a:r>
              <a:rPr lang="en-US" sz="1400" dirty="0"/>
              <a:t>Monthly air temp</a:t>
            </a:r>
          </a:p>
          <a:p>
            <a:r>
              <a:rPr lang="en-US" sz="1400" dirty="0"/>
              <a:t>Annual air temp</a:t>
            </a:r>
          </a:p>
          <a:p>
            <a:r>
              <a:rPr lang="en-US" sz="1400" dirty="0"/>
              <a:t>% watershed in USA</a:t>
            </a:r>
          </a:p>
          <a:p>
            <a:r>
              <a:rPr lang="en-US" sz="1400" dirty="0"/>
              <a:t>Monthly reference flow</a:t>
            </a:r>
          </a:p>
          <a:p>
            <a:r>
              <a:rPr lang="en-US" sz="1400" dirty="0"/>
              <a:t>Baseflow recession coefficient</a:t>
            </a:r>
          </a:p>
          <a:p>
            <a:r>
              <a:rPr lang="en-US" sz="1400" dirty="0"/>
              <a:t>Stream </a:t>
            </a:r>
            <a:r>
              <a:rPr lang="en-US" sz="1400" dirty="0" err="1"/>
              <a:t>Width:Depth</a:t>
            </a:r>
            <a:r>
              <a:rPr lang="en-US" sz="1400" dirty="0"/>
              <a:t> </a:t>
            </a:r>
          </a:p>
          <a:p>
            <a:r>
              <a:rPr lang="en-US" sz="1400" dirty="0"/>
              <a:t>% development in last 500m of basin</a:t>
            </a:r>
          </a:p>
          <a:p>
            <a:r>
              <a:rPr lang="en-US" sz="1400" dirty="0"/>
              <a:t>Main channel slope</a:t>
            </a:r>
          </a:p>
          <a:p>
            <a:r>
              <a:rPr lang="en-US" sz="1400" dirty="0"/>
              <a:t>Maximum near-upstream depth</a:t>
            </a:r>
          </a:p>
          <a:p>
            <a:r>
              <a:rPr lang="en-US" sz="1400" dirty="0"/>
              <a:t>Shaded- solar radiation</a:t>
            </a:r>
          </a:p>
        </p:txBody>
      </p:sp>
      <p:sp>
        <p:nvSpPr>
          <p:cNvPr id="11" name="TextBox 10">
            <a:extLst>
              <a:ext uri="{FF2B5EF4-FFF2-40B4-BE49-F238E27FC236}">
                <a16:creationId xmlns:a16="http://schemas.microsoft.com/office/drawing/2014/main" id="{26D5E058-D831-4834-BB20-B817BB1163DE}"/>
              </a:ext>
            </a:extLst>
          </p:cNvPr>
          <p:cNvSpPr txBox="1"/>
          <p:nvPr/>
        </p:nvSpPr>
        <p:spPr>
          <a:xfrm>
            <a:off x="3067413" y="916190"/>
            <a:ext cx="2279374" cy="707886"/>
          </a:xfrm>
          <a:prstGeom prst="rect">
            <a:avLst/>
          </a:prstGeom>
          <a:noFill/>
        </p:spPr>
        <p:txBody>
          <a:bodyPr wrap="square" rtlCol="0">
            <a:spAutoFit/>
          </a:bodyPr>
          <a:lstStyle/>
          <a:p>
            <a:pPr algn="ctr"/>
            <a:r>
              <a:rPr lang="en-US" sz="2000" dirty="0"/>
              <a:t>Backwards step-wise regression</a:t>
            </a:r>
          </a:p>
        </p:txBody>
      </p:sp>
      <p:sp>
        <p:nvSpPr>
          <p:cNvPr id="12" name="TextBox 11" descr="List of reduced set of parameters following backwards stepwise regression">
            <a:extLst>
              <a:ext uri="{FF2B5EF4-FFF2-40B4-BE49-F238E27FC236}">
                <a16:creationId xmlns:a16="http://schemas.microsoft.com/office/drawing/2014/main" id="{96E9A98E-B412-4231-9FCA-19D57FB47EDE}"/>
              </a:ext>
            </a:extLst>
          </p:cNvPr>
          <p:cNvSpPr txBox="1"/>
          <p:nvPr/>
        </p:nvSpPr>
        <p:spPr>
          <a:xfrm>
            <a:off x="3067412" y="1755493"/>
            <a:ext cx="2279375" cy="3108543"/>
          </a:xfrm>
          <a:prstGeom prst="rect">
            <a:avLst/>
          </a:prstGeom>
          <a:solidFill>
            <a:schemeClr val="accent2">
              <a:lumMod val="20000"/>
              <a:lumOff val="80000"/>
            </a:schemeClr>
          </a:solidFill>
          <a:ln>
            <a:solidFill>
              <a:schemeClr val="tx1"/>
            </a:solidFill>
          </a:ln>
        </p:spPr>
        <p:txBody>
          <a:bodyPr wrap="square" rtlCol="0">
            <a:spAutoFit/>
          </a:bodyPr>
          <a:lstStyle/>
          <a:p>
            <a:r>
              <a:rPr lang="en-US" sz="1400" dirty="0"/>
              <a:t>Longitude</a:t>
            </a:r>
          </a:p>
          <a:p>
            <a:r>
              <a:rPr lang="en-US" sz="1400" dirty="0"/>
              <a:t>Drainage Density</a:t>
            </a:r>
          </a:p>
          <a:p>
            <a:r>
              <a:rPr lang="en-US" sz="1400" dirty="0"/>
              <a:t>% wetlands and lakes</a:t>
            </a:r>
          </a:p>
          <a:p>
            <a:r>
              <a:rPr lang="en-US" sz="1400" dirty="0"/>
              <a:t>Monthly air temp</a:t>
            </a:r>
          </a:p>
          <a:p>
            <a:r>
              <a:rPr lang="en-US" sz="1400" dirty="0"/>
              <a:t>% watershed in USA</a:t>
            </a:r>
          </a:p>
          <a:p>
            <a:r>
              <a:rPr lang="en-US" sz="1400" dirty="0"/>
              <a:t>Monthly reference flow</a:t>
            </a:r>
          </a:p>
          <a:p>
            <a:r>
              <a:rPr lang="en-US" sz="1400" dirty="0"/>
              <a:t>Baseflow recession coefficient</a:t>
            </a:r>
          </a:p>
          <a:p>
            <a:r>
              <a:rPr lang="en-US" sz="1400" dirty="0"/>
              <a:t>% development in last 500m of basin</a:t>
            </a:r>
          </a:p>
          <a:p>
            <a:r>
              <a:rPr lang="en-US" sz="1400" dirty="0"/>
              <a:t>Main channel slope</a:t>
            </a:r>
          </a:p>
          <a:p>
            <a:r>
              <a:rPr lang="en-US" sz="1400" dirty="0"/>
              <a:t>Maximum near-upstream depth</a:t>
            </a:r>
          </a:p>
          <a:p>
            <a:r>
              <a:rPr lang="en-US" sz="1400" dirty="0"/>
              <a:t>Shaded- solar radiation</a:t>
            </a:r>
          </a:p>
        </p:txBody>
      </p:sp>
      <p:sp>
        <p:nvSpPr>
          <p:cNvPr id="15" name="TextBox 14" descr="Examples of parameters substituted in to test for improvements in fit">
            <a:extLst>
              <a:ext uri="{FF2B5EF4-FFF2-40B4-BE49-F238E27FC236}">
                <a16:creationId xmlns:a16="http://schemas.microsoft.com/office/drawing/2014/main" id="{F5485E29-A998-4E54-BA76-225EAA5BF01D}"/>
              </a:ext>
            </a:extLst>
          </p:cNvPr>
          <p:cNvSpPr txBox="1"/>
          <p:nvPr/>
        </p:nvSpPr>
        <p:spPr>
          <a:xfrm>
            <a:off x="5993075" y="2245954"/>
            <a:ext cx="2545033" cy="2031325"/>
          </a:xfrm>
          <a:prstGeom prst="rect">
            <a:avLst/>
          </a:prstGeom>
          <a:solidFill>
            <a:schemeClr val="accent2">
              <a:lumMod val="20000"/>
              <a:lumOff val="80000"/>
            </a:schemeClr>
          </a:solidFill>
          <a:ln>
            <a:solidFill>
              <a:schemeClr val="tx1"/>
            </a:solidFill>
          </a:ln>
        </p:spPr>
        <p:txBody>
          <a:bodyPr wrap="square" rtlCol="0">
            <a:spAutoFit/>
          </a:bodyPr>
          <a:lstStyle/>
          <a:p>
            <a:r>
              <a:rPr lang="en-US" sz="1400" dirty="0"/>
              <a:t>Examples:</a:t>
            </a:r>
          </a:p>
          <a:p>
            <a:r>
              <a:rPr lang="en-US" sz="1400" dirty="0"/>
              <a:t>Site in Canada</a:t>
            </a:r>
          </a:p>
          <a:p>
            <a:endParaRPr lang="en-US" sz="1400" dirty="0"/>
          </a:p>
          <a:p>
            <a:r>
              <a:rPr lang="en-US" sz="1400" dirty="0"/>
              <a:t>% dev in 1 km/ whole watershed</a:t>
            </a:r>
          </a:p>
          <a:p>
            <a:endParaRPr lang="en-US" sz="1400" dirty="0"/>
          </a:p>
          <a:p>
            <a:r>
              <a:rPr lang="en-US" sz="1400" dirty="0"/>
              <a:t>Local gradient</a:t>
            </a:r>
          </a:p>
          <a:p>
            <a:endParaRPr lang="en-US" sz="1400" dirty="0"/>
          </a:p>
          <a:p>
            <a:r>
              <a:rPr lang="en-US" sz="1400" dirty="0"/>
              <a:t>Shaded-solar radiations (39)</a:t>
            </a:r>
          </a:p>
        </p:txBody>
      </p:sp>
      <p:sp>
        <p:nvSpPr>
          <p:cNvPr id="16" name="TextBox 15">
            <a:extLst>
              <a:ext uri="{FF2B5EF4-FFF2-40B4-BE49-F238E27FC236}">
                <a16:creationId xmlns:a16="http://schemas.microsoft.com/office/drawing/2014/main" id="{D21C5809-154C-4980-8970-0BC5861DCEEC}"/>
              </a:ext>
            </a:extLst>
          </p:cNvPr>
          <p:cNvSpPr txBox="1"/>
          <p:nvPr/>
        </p:nvSpPr>
        <p:spPr>
          <a:xfrm>
            <a:off x="6039972" y="1426799"/>
            <a:ext cx="2279374" cy="707886"/>
          </a:xfrm>
          <a:prstGeom prst="rect">
            <a:avLst/>
          </a:prstGeom>
          <a:noFill/>
        </p:spPr>
        <p:txBody>
          <a:bodyPr wrap="square" rtlCol="0">
            <a:spAutoFit/>
          </a:bodyPr>
          <a:lstStyle/>
          <a:p>
            <a:pPr algn="ctr"/>
            <a:r>
              <a:rPr lang="en-US" sz="2000" dirty="0"/>
              <a:t>Substitute parameters (11)</a:t>
            </a:r>
          </a:p>
        </p:txBody>
      </p:sp>
      <p:sp>
        <p:nvSpPr>
          <p:cNvPr id="20" name="TextBox 19">
            <a:extLst>
              <a:ext uri="{FF2B5EF4-FFF2-40B4-BE49-F238E27FC236}">
                <a16:creationId xmlns:a16="http://schemas.microsoft.com/office/drawing/2014/main" id="{81DA83C3-7B5A-4709-9ACC-D263C24FA40B}"/>
              </a:ext>
            </a:extLst>
          </p:cNvPr>
          <p:cNvSpPr txBox="1"/>
          <p:nvPr/>
        </p:nvSpPr>
        <p:spPr>
          <a:xfrm>
            <a:off x="3067413" y="5013394"/>
            <a:ext cx="2279374" cy="707886"/>
          </a:xfrm>
          <a:prstGeom prst="rect">
            <a:avLst/>
          </a:prstGeom>
          <a:noFill/>
        </p:spPr>
        <p:txBody>
          <a:bodyPr wrap="square" rtlCol="0">
            <a:spAutoFit/>
          </a:bodyPr>
          <a:lstStyle/>
          <a:p>
            <a:pPr algn="ctr"/>
            <a:r>
              <a:rPr lang="en-US" sz="2000" dirty="0"/>
              <a:t>Add in interaction terms</a:t>
            </a:r>
          </a:p>
        </p:txBody>
      </p:sp>
      <p:sp>
        <p:nvSpPr>
          <p:cNvPr id="21" name="TextBox 20" descr="List of interaction terms tested.">
            <a:extLst>
              <a:ext uri="{FF2B5EF4-FFF2-40B4-BE49-F238E27FC236}">
                <a16:creationId xmlns:a16="http://schemas.microsoft.com/office/drawing/2014/main" id="{EB2E456F-AB9B-46B2-9F26-4FCDF4597573}"/>
              </a:ext>
            </a:extLst>
          </p:cNvPr>
          <p:cNvSpPr txBox="1"/>
          <p:nvPr/>
        </p:nvSpPr>
        <p:spPr>
          <a:xfrm>
            <a:off x="3067412" y="5694790"/>
            <a:ext cx="2279375" cy="954107"/>
          </a:xfrm>
          <a:prstGeom prst="rect">
            <a:avLst/>
          </a:prstGeom>
          <a:solidFill>
            <a:schemeClr val="accent2">
              <a:lumMod val="20000"/>
              <a:lumOff val="80000"/>
            </a:schemeClr>
          </a:solidFill>
          <a:ln>
            <a:solidFill>
              <a:schemeClr val="tx1"/>
            </a:solidFill>
          </a:ln>
        </p:spPr>
        <p:txBody>
          <a:bodyPr wrap="square" rtlCol="0">
            <a:spAutoFit/>
          </a:bodyPr>
          <a:lstStyle/>
          <a:p>
            <a:r>
              <a:rPr lang="en-US" sz="1400" dirty="0"/>
              <a:t>Squared main channel slope</a:t>
            </a:r>
          </a:p>
          <a:p>
            <a:r>
              <a:rPr lang="en-US" sz="1400" dirty="0" err="1"/>
              <a:t>Width:depth</a:t>
            </a:r>
            <a:r>
              <a:rPr lang="en-US" sz="1400" dirty="0"/>
              <a:t> * monthly air</a:t>
            </a:r>
          </a:p>
        </p:txBody>
      </p:sp>
      <p:sp>
        <p:nvSpPr>
          <p:cNvPr id="23" name="TextBox 22">
            <a:extLst>
              <a:ext uri="{FF2B5EF4-FFF2-40B4-BE49-F238E27FC236}">
                <a16:creationId xmlns:a16="http://schemas.microsoft.com/office/drawing/2014/main" id="{D1EA487A-574C-4937-9693-B1A676BB1058}"/>
              </a:ext>
            </a:extLst>
          </p:cNvPr>
          <p:cNvSpPr txBox="1"/>
          <p:nvPr/>
        </p:nvSpPr>
        <p:spPr>
          <a:xfrm>
            <a:off x="6125125" y="5664011"/>
            <a:ext cx="2279374" cy="1015663"/>
          </a:xfrm>
          <a:prstGeom prst="rect">
            <a:avLst/>
          </a:prstGeom>
          <a:noFill/>
        </p:spPr>
        <p:txBody>
          <a:bodyPr wrap="square" rtlCol="0">
            <a:spAutoFit/>
          </a:bodyPr>
          <a:lstStyle/>
          <a:p>
            <a:pPr algn="ctr"/>
            <a:r>
              <a:rPr lang="en-US" sz="2000" dirty="0"/>
              <a:t>Select spatial autocorrelation model</a:t>
            </a:r>
          </a:p>
        </p:txBody>
      </p:sp>
      <p:cxnSp>
        <p:nvCxnSpPr>
          <p:cNvPr id="26" name="Straight Arrow Connector 25">
            <a:extLst>
              <a:ext uri="{FF2B5EF4-FFF2-40B4-BE49-F238E27FC236}">
                <a16:creationId xmlns:a16="http://schemas.microsoft.com/office/drawing/2014/main" id="{410723BD-0650-4CA4-AE36-D613E7BCB537}"/>
              </a:ext>
            </a:extLst>
          </p:cNvPr>
          <p:cNvCxnSpPr>
            <a:cxnSpLocks/>
          </p:cNvCxnSpPr>
          <p:nvPr/>
        </p:nvCxnSpPr>
        <p:spPr>
          <a:xfrm flipV="1">
            <a:off x="4999469" y="2650435"/>
            <a:ext cx="1040503" cy="9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Arrow: Right 33">
            <a:extLst>
              <a:ext uri="{FF2B5EF4-FFF2-40B4-BE49-F238E27FC236}">
                <a16:creationId xmlns:a16="http://schemas.microsoft.com/office/drawing/2014/main" id="{E09B6720-5198-469F-A1D8-5F714D2350C4}"/>
              </a:ext>
            </a:extLst>
          </p:cNvPr>
          <p:cNvSpPr/>
          <p:nvPr/>
        </p:nvSpPr>
        <p:spPr>
          <a:xfrm>
            <a:off x="2428231" y="1042539"/>
            <a:ext cx="778795" cy="359331"/>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7CCA80BD-4E28-48B6-9DD5-8EAC31A80C92}"/>
              </a:ext>
            </a:extLst>
          </p:cNvPr>
          <p:cNvSpPr/>
          <p:nvPr/>
        </p:nvSpPr>
        <p:spPr>
          <a:xfrm rot="1191317">
            <a:off x="5232206" y="1280524"/>
            <a:ext cx="1057108" cy="359331"/>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B9E9BB6B-14F1-4DEB-8DF3-1CDCEC0BA195}"/>
              </a:ext>
            </a:extLst>
          </p:cNvPr>
          <p:cNvSpPr/>
          <p:nvPr/>
        </p:nvSpPr>
        <p:spPr>
          <a:xfrm rot="7362979">
            <a:off x="5163833" y="4980791"/>
            <a:ext cx="1116194" cy="359331"/>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D2C9ED11-3062-4BEE-BF6F-B0F0E6D34EDD}"/>
              </a:ext>
            </a:extLst>
          </p:cNvPr>
          <p:cNvSpPr/>
          <p:nvPr/>
        </p:nvSpPr>
        <p:spPr>
          <a:xfrm>
            <a:off x="5427871" y="5982443"/>
            <a:ext cx="746863" cy="359331"/>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2723D4C5-2FE4-4F0C-B5B8-86ED64C6CE8F}"/>
              </a:ext>
            </a:extLst>
          </p:cNvPr>
          <p:cNvCxnSpPr>
            <a:cxnSpLocks/>
          </p:cNvCxnSpPr>
          <p:nvPr/>
        </p:nvCxnSpPr>
        <p:spPr>
          <a:xfrm flipV="1">
            <a:off x="4999469" y="3158388"/>
            <a:ext cx="1040503" cy="427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2D349DB-B846-4FEE-8E53-0BADA397D0B0}"/>
              </a:ext>
            </a:extLst>
          </p:cNvPr>
          <p:cNvCxnSpPr>
            <a:cxnSpLocks/>
          </p:cNvCxnSpPr>
          <p:nvPr/>
        </p:nvCxnSpPr>
        <p:spPr>
          <a:xfrm flipV="1">
            <a:off x="4811128" y="3705574"/>
            <a:ext cx="1228844" cy="3416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DE3A3BD-2978-4D31-8C14-3CAE18A86AD9}"/>
              </a:ext>
            </a:extLst>
          </p:cNvPr>
          <p:cNvCxnSpPr>
            <a:cxnSpLocks/>
          </p:cNvCxnSpPr>
          <p:nvPr/>
        </p:nvCxnSpPr>
        <p:spPr>
          <a:xfrm flipV="1">
            <a:off x="5090072" y="4166462"/>
            <a:ext cx="949900" cy="521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Slide Number Placeholder 3">
            <a:extLst>
              <a:ext uri="{FF2B5EF4-FFF2-40B4-BE49-F238E27FC236}">
                <a16:creationId xmlns:a16="http://schemas.microsoft.com/office/drawing/2014/main" id="{FF7C9B30-1E5A-4F75-AED2-0DB3DC859133}"/>
              </a:ext>
            </a:extLst>
          </p:cNvPr>
          <p:cNvSpPr>
            <a:spLocks noGrp="1"/>
          </p:cNvSpPr>
          <p:nvPr>
            <p:ph type="sldNum" sz="quarter" idx="12"/>
          </p:nvPr>
        </p:nvSpPr>
        <p:spPr>
          <a:xfrm>
            <a:off x="0" y="6224588"/>
            <a:ext cx="609600" cy="228600"/>
          </a:xfrm>
        </p:spPr>
        <p:txBody>
          <a:bodyPr/>
          <a:lstStyle/>
          <a:p>
            <a:pPr>
              <a:defRPr/>
            </a:pPr>
            <a:fld id="{BEF2A795-0D1C-4340-A163-773CC4D3E4EC}" type="slidenum">
              <a:rPr lang="en-US" smtClean="0"/>
              <a:pPr>
                <a:defRPr/>
              </a:pPr>
              <a:t>16</a:t>
            </a:fld>
            <a:endParaRPr lang="en-US" dirty="0"/>
          </a:p>
        </p:txBody>
      </p:sp>
    </p:spTree>
    <p:extLst>
      <p:ext uri="{BB962C8B-B14F-4D97-AF65-F5344CB8AC3E}">
        <p14:creationId xmlns:p14="http://schemas.microsoft.com/office/powerpoint/2010/main" val="292415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animBg="1"/>
      <p:bldP spid="16" grpId="0"/>
      <p:bldP spid="20" grpId="0"/>
      <p:bldP spid="21" grpId="0" animBg="1"/>
      <p:bldP spid="23" grpId="0"/>
      <p:bldP spid="34"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A0D7-A9A9-4FD1-9F6E-CB49D2F7A294}"/>
              </a:ext>
            </a:extLst>
          </p:cNvPr>
          <p:cNvSpPr>
            <a:spLocks noGrp="1"/>
          </p:cNvSpPr>
          <p:nvPr>
            <p:ph type="title"/>
          </p:nvPr>
        </p:nvSpPr>
        <p:spPr>
          <a:xfrm>
            <a:off x="1143000" y="457200"/>
            <a:ext cx="7620000" cy="990600"/>
          </a:xfrm>
        </p:spPr>
        <p:txBody>
          <a:bodyPr/>
          <a:lstStyle/>
          <a:p>
            <a:pPr algn="ctr"/>
            <a:r>
              <a:rPr lang="en-US" dirty="0"/>
              <a:t>Defining upstream riparian buffers</a:t>
            </a:r>
          </a:p>
        </p:txBody>
      </p:sp>
      <p:sp>
        <p:nvSpPr>
          <p:cNvPr id="4" name="Slide Number Placeholder 3">
            <a:extLst>
              <a:ext uri="{FF2B5EF4-FFF2-40B4-BE49-F238E27FC236}">
                <a16:creationId xmlns:a16="http://schemas.microsoft.com/office/drawing/2014/main" id="{4151DC89-A0AA-4C41-9CCE-6AEF55D58706}"/>
              </a:ext>
            </a:extLst>
          </p:cNvPr>
          <p:cNvSpPr>
            <a:spLocks noGrp="1"/>
          </p:cNvSpPr>
          <p:nvPr>
            <p:ph type="sldNum" sz="quarter" idx="12"/>
          </p:nvPr>
        </p:nvSpPr>
        <p:spPr/>
        <p:txBody>
          <a:bodyPr/>
          <a:lstStyle/>
          <a:p>
            <a:pPr>
              <a:defRPr/>
            </a:pPr>
            <a:fld id="{BEF2A795-0D1C-4340-A163-773CC4D3E4EC}" type="slidenum">
              <a:rPr lang="en-US" smtClean="0"/>
              <a:pPr>
                <a:defRPr/>
              </a:pPr>
              <a:t>17</a:t>
            </a:fld>
            <a:endParaRPr lang="en-US" dirty="0"/>
          </a:p>
        </p:txBody>
      </p:sp>
      <p:pic>
        <p:nvPicPr>
          <p:cNvPr id="5" name="Picture 4" descr="Map of subset of stream network illustrating measurement of upstream buffer extent along the stream channel by 1 or 2 kilometers (as the fish swims).">
            <a:extLst>
              <a:ext uri="{FF2B5EF4-FFF2-40B4-BE49-F238E27FC236}">
                <a16:creationId xmlns:a16="http://schemas.microsoft.com/office/drawing/2014/main" id="{B15B3650-0D3A-4AA7-BA82-0DACD4FED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86" y="1752600"/>
            <a:ext cx="2575765" cy="2824836"/>
          </a:xfrm>
          <a:prstGeom prst="rect">
            <a:avLst/>
          </a:prstGeom>
          <a:ln>
            <a:solidFill>
              <a:schemeClr val="tx1"/>
            </a:solidFill>
          </a:ln>
        </p:spPr>
      </p:pic>
      <p:sp>
        <p:nvSpPr>
          <p:cNvPr id="6" name="Freeform: Shape 5">
            <a:extLst>
              <a:ext uri="{FF2B5EF4-FFF2-40B4-BE49-F238E27FC236}">
                <a16:creationId xmlns:a16="http://schemas.microsoft.com/office/drawing/2014/main" id="{54097E04-A665-461B-9280-9F944089C15C}"/>
              </a:ext>
            </a:extLst>
          </p:cNvPr>
          <p:cNvSpPr/>
          <p:nvPr/>
        </p:nvSpPr>
        <p:spPr bwMode="auto">
          <a:xfrm>
            <a:off x="1465944" y="3319027"/>
            <a:ext cx="166914" cy="338573"/>
          </a:xfrm>
          <a:custGeom>
            <a:avLst/>
            <a:gdLst>
              <a:gd name="connsiteX0" fmla="*/ 159657 w 159657"/>
              <a:gd name="connsiteY0" fmla="*/ 382116 h 382116"/>
              <a:gd name="connsiteX1" fmla="*/ 116114 w 159657"/>
              <a:gd name="connsiteY1" fmla="*/ 338573 h 382116"/>
              <a:gd name="connsiteX2" fmla="*/ 58057 w 159657"/>
              <a:gd name="connsiteY2" fmla="*/ 280516 h 382116"/>
              <a:gd name="connsiteX3" fmla="*/ 29028 w 159657"/>
              <a:gd name="connsiteY3" fmla="*/ 178916 h 382116"/>
              <a:gd name="connsiteX4" fmla="*/ 14514 w 159657"/>
              <a:gd name="connsiteY4" fmla="*/ 91830 h 382116"/>
              <a:gd name="connsiteX5" fmla="*/ 0 w 159657"/>
              <a:gd name="connsiteY5" fmla="*/ 4744 h 382116"/>
              <a:gd name="connsiteX6" fmla="*/ 14514 w 159657"/>
              <a:gd name="connsiteY6" fmla="*/ 19259 h 38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657" h="382116">
                <a:moveTo>
                  <a:pt x="159657" y="382116"/>
                </a:moveTo>
                <a:lnTo>
                  <a:pt x="116114" y="338573"/>
                </a:lnTo>
                <a:cubicBezTo>
                  <a:pt x="99181" y="321640"/>
                  <a:pt x="72571" y="307125"/>
                  <a:pt x="58057" y="280516"/>
                </a:cubicBezTo>
                <a:cubicBezTo>
                  <a:pt x="43543" y="253907"/>
                  <a:pt x="36285" y="210364"/>
                  <a:pt x="29028" y="178916"/>
                </a:cubicBezTo>
                <a:cubicBezTo>
                  <a:pt x="21771" y="147468"/>
                  <a:pt x="14514" y="91830"/>
                  <a:pt x="14514" y="91830"/>
                </a:cubicBezTo>
                <a:cubicBezTo>
                  <a:pt x="9676" y="62801"/>
                  <a:pt x="0" y="16839"/>
                  <a:pt x="0" y="4744"/>
                </a:cubicBezTo>
                <a:cubicBezTo>
                  <a:pt x="0" y="-7351"/>
                  <a:pt x="7257" y="5954"/>
                  <a:pt x="14514" y="19259"/>
                </a:cubicBezTo>
              </a:path>
            </a:pathLst>
          </a:custGeom>
          <a:solidFill>
            <a:srgbClr val="92D050"/>
          </a:solidFill>
          <a:ln>
            <a:solidFill>
              <a:srgbClr val="92D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7" name="Freeform: Shape 6">
            <a:extLst>
              <a:ext uri="{FF2B5EF4-FFF2-40B4-BE49-F238E27FC236}">
                <a16:creationId xmlns:a16="http://schemas.microsoft.com/office/drawing/2014/main" id="{C760657C-1677-4F1F-B648-787C71959B26}"/>
              </a:ext>
            </a:extLst>
          </p:cNvPr>
          <p:cNvSpPr/>
          <p:nvPr/>
        </p:nvSpPr>
        <p:spPr bwMode="auto">
          <a:xfrm>
            <a:off x="1603830" y="3279113"/>
            <a:ext cx="166914" cy="338573"/>
          </a:xfrm>
          <a:custGeom>
            <a:avLst/>
            <a:gdLst>
              <a:gd name="connsiteX0" fmla="*/ 159657 w 159657"/>
              <a:gd name="connsiteY0" fmla="*/ 382116 h 382116"/>
              <a:gd name="connsiteX1" fmla="*/ 116114 w 159657"/>
              <a:gd name="connsiteY1" fmla="*/ 338573 h 382116"/>
              <a:gd name="connsiteX2" fmla="*/ 58057 w 159657"/>
              <a:gd name="connsiteY2" fmla="*/ 280516 h 382116"/>
              <a:gd name="connsiteX3" fmla="*/ 29028 w 159657"/>
              <a:gd name="connsiteY3" fmla="*/ 178916 h 382116"/>
              <a:gd name="connsiteX4" fmla="*/ 14514 w 159657"/>
              <a:gd name="connsiteY4" fmla="*/ 91830 h 382116"/>
              <a:gd name="connsiteX5" fmla="*/ 0 w 159657"/>
              <a:gd name="connsiteY5" fmla="*/ 4744 h 382116"/>
              <a:gd name="connsiteX6" fmla="*/ 14514 w 159657"/>
              <a:gd name="connsiteY6" fmla="*/ 19259 h 38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657" h="382116">
                <a:moveTo>
                  <a:pt x="159657" y="382116"/>
                </a:moveTo>
                <a:lnTo>
                  <a:pt x="116114" y="338573"/>
                </a:lnTo>
                <a:cubicBezTo>
                  <a:pt x="99181" y="321640"/>
                  <a:pt x="72571" y="307125"/>
                  <a:pt x="58057" y="280516"/>
                </a:cubicBezTo>
                <a:cubicBezTo>
                  <a:pt x="43543" y="253907"/>
                  <a:pt x="36285" y="210364"/>
                  <a:pt x="29028" y="178916"/>
                </a:cubicBezTo>
                <a:cubicBezTo>
                  <a:pt x="21771" y="147468"/>
                  <a:pt x="14514" y="91830"/>
                  <a:pt x="14514" y="91830"/>
                </a:cubicBezTo>
                <a:cubicBezTo>
                  <a:pt x="9676" y="62801"/>
                  <a:pt x="0" y="16839"/>
                  <a:pt x="0" y="4744"/>
                </a:cubicBezTo>
                <a:cubicBezTo>
                  <a:pt x="0" y="-7351"/>
                  <a:pt x="7257" y="5954"/>
                  <a:pt x="14514" y="19259"/>
                </a:cubicBezTo>
              </a:path>
            </a:pathLst>
          </a:custGeom>
          <a:solidFill>
            <a:srgbClr val="92D050"/>
          </a:solidFill>
          <a:ln>
            <a:solidFill>
              <a:srgbClr val="92D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 name="Freeform: Shape 7">
            <a:extLst>
              <a:ext uri="{FF2B5EF4-FFF2-40B4-BE49-F238E27FC236}">
                <a16:creationId xmlns:a16="http://schemas.microsoft.com/office/drawing/2014/main" id="{6DEE0F7C-93A1-4F7C-B36C-CEC440EB05AE}"/>
              </a:ext>
            </a:extLst>
          </p:cNvPr>
          <p:cNvSpPr/>
          <p:nvPr/>
        </p:nvSpPr>
        <p:spPr bwMode="auto">
          <a:xfrm>
            <a:off x="1204686" y="3160889"/>
            <a:ext cx="275771" cy="148368"/>
          </a:xfrm>
          <a:custGeom>
            <a:avLst/>
            <a:gdLst>
              <a:gd name="connsiteX0" fmla="*/ 275771 w 275771"/>
              <a:gd name="connsiteY0" fmla="*/ 148368 h 148368"/>
              <a:gd name="connsiteX1" fmla="*/ 246743 w 275771"/>
              <a:gd name="connsiteY1" fmla="*/ 104825 h 148368"/>
              <a:gd name="connsiteX2" fmla="*/ 203200 w 275771"/>
              <a:gd name="connsiteY2" fmla="*/ 61282 h 148368"/>
              <a:gd name="connsiteX3" fmla="*/ 87085 w 275771"/>
              <a:gd name="connsiteY3" fmla="*/ 46768 h 148368"/>
              <a:gd name="connsiteX4" fmla="*/ 29028 w 275771"/>
              <a:gd name="connsiteY4" fmla="*/ 46768 h 148368"/>
              <a:gd name="connsiteX5" fmla="*/ 14514 w 275771"/>
              <a:gd name="connsiteY5" fmla="*/ 3225 h 148368"/>
              <a:gd name="connsiteX6" fmla="*/ 0 w 275771"/>
              <a:gd name="connsiteY6" fmla="*/ 3225 h 148368"/>
              <a:gd name="connsiteX7" fmla="*/ 0 w 275771"/>
              <a:gd name="connsiteY7" fmla="*/ 3225 h 14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771" h="148368">
                <a:moveTo>
                  <a:pt x="275771" y="148368"/>
                </a:moveTo>
                <a:lnTo>
                  <a:pt x="246743" y="104825"/>
                </a:lnTo>
                <a:cubicBezTo>
                  <a:pt x="234648" y="90311"/>
                  <a:pt x="229810" y="70958"/>
                  <a:pt x="203200" y="61282"/>
                </a:cubicBezTo>
                <a:cubicBezTo>
                  <a:pt x="176590" y="51606"/>
                  <a:pt x="87085" y="46768"/>
                  <a:pt x="87085" y="46768"/>
                </a:cubicBezTo>
                <a:cubicBezTo>
                  <a:pt x="58056" y="44349"/>
                  <a:pt x="29028" y="46768"/>
                  <a:pt x="29028" y="46768"/>
                </a:cubicBezTo>
                <a:cubicBezTo>
                  <a:pt x="16933" y="39511"/>
                  <a:pt x="19352" y="10482"/>
                  <a:pt x="14514" y="3225"/>
                </a:cubicBezTo>
                <a:cubicBezTo>
                  <a:pt x="9676" y="-4032"/>
                  <a:pt x="0" y="3225"/>
                  <a:pt x="0" y="3225"/>
                </a:cubicBezTo>
                <a:lnTo>
                  <a:pt x="0" y="3225"/>
                </a:lnTo>
              </a:path>
            </a:pathLst>
          </a:custGeom>
          <a:solidFill>
            <a:srgbClr val="92D050"/>
          </a:solidFill>
          <a:ln>
            <a:solidFill>
              <a:srgbClr val="92D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9" name="Freeform: Shape 8">
            <a:extLst>
              <a:ext uri="{FF2B5EF4-FFF2-40B4-BE49-F238E27FC236}">
                <a16:creationId xmlns:a16="http://schemas.microsoft.com/office/drawing/2014/main" id="{6AE2EA49-135D-4BCA-A361-A54513231A8A}"/>
              </a:ext>
            </a:extLst>
          </p:cNvPr>
          <p:cNvSpPr/>
          <p:nvPr/>
        </p:nvSpPr>
        <p:spPr bwMode="auto">
          <a:xfrm>
            <a:off x="1219200" y="3048000"/>
            <a:ext cx="275771" cy="148368"/>
          </a:xfrm>
          <a:custGeom>
            <a:avLst/>
            <a:gdLst>
              <a:gd name="connsiteX0" fmla="*/ 275771 w 275771"/>
              <a:gd name="connsiteY0" fmla="*/ 148368 h 148368"/>
              <a:gd name="connsiteX1" fmla="*/ 246743 w 275771"/>
              <a:gd name="connsiteY1" fmla="*/ 104825 h 148368"/>
              <a:gd name="connsiteX2" fmla="*/ 203200 w 275771"/>
              <a:gd name="connsiteY2" fmla="*/ 61282 h 148368"/>
              <a:gd name="connsiteX3" fmla="*/ 87085 w 275771"/>
              <a:gd name="connsiteY3" fmla="*/ 46768 h 148368"/>
              <a:gd name="connsiteX4" fmla="*/ 29028 w 275771"/>
              <a:gd name="connsiteY4" fmla="*/ 46768 h 148368"/>
              <a:gd name="connsiteX5" fmla="*/ 14514 w 275771"/>
              <a:gd name="connsiteY5" fmla="*/ 3225 h 148368"/>
              <a:gd name="connsiteX6" fmla="*/ 0 w 275771"/>
              <a:gd name="connsiteY6" fmla="*/ 3225 h 148368"/>
              <a:gd name="connsiteX7" fmla="*/ 0 w 275771"/>
              <a:gd name="connsiteY7" fmla="*/ 3225 h 14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771" h="148368">
                <a:moveTo>
                  <a:pt x="275771" y="148368"/>
                </a:moveTo>
                <a:lnTo>
                  <a:pt x="246743" y="104825"/>
                </a:lnTo>
                <a:cubicBezTo>
                  <a:pt x="234648" y="90311"/>
                  <a:pt x="229810" y="70958"/>
                  <a:pt x="203200" y="61282"/>
                </a:cubicBezTo>
                <a:cubicBezTo>
                  <a:pt x="176590" y="51606"/>
                  <a:pt x="87085" y="46768"/>
                  <a:pt x="87085" y="46768"/>
                </a:cubicBezTo>
                <a:cubicBezTo>
                  <a:pt x="58056" y="44349"/>
                  <a:pt x="29028" y="46768"/>
                  <a:pt x="29028" y="46768"/>
                </a:cubicBezTo>
                <a:cubicBezTo>
                  <a:pt x="16933" y="39511"/>
                  <a:pt x="19352" y="10482"/>
                  <a:pt x="14514" y="3225"/>
                </a:cubicBezTo>
                <a:cubicBezTo>
                  <a:pt x="9676" y="-4032"/>
                  <a:pt x="0" y="3225"/>
                  <a:pt x="0" y="3225"/>
                </a:cubicBezTo>
                <a:lnTo>
                  <a:pt x="0" y="3225"/>
                </a:lnTo>
              </a:path>
            </a:pathLst>
          </a:custGeom>
          <a:solidFill>
            <a:srgbClr val="92D050"/>
          </a:solidFill>
          <a:ln>
            <a:solidFill>
              <a:srgbClr val="92D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 name="Freeform: Shape 9">
            <a:extLst>
              <a:ext uri="{FF2B5EF4-FFF2-40B4-BE49-F238E27FC236}">
                <a16:creationId xmlns:a16="http://schemas.microsoft.com/office/drawing/2014/main" id="{EB747213-7C36-4A8B-A244-CA1E87F6145C}"/>
              </a:ext>
            </a:extLst>
          </p:cNvPr>
          <p:cNvSpPr/>
          <p:nvPr/>
        </p:nvSpPr>
        <p:spPr bwMode="auto">
          <a:xfrm>
            <a:off x="1625600" y="2960075"/>
            <a:ext cx="87086" cy="305639"/>
          </a:xfrm>
          <a:custGeom>
            <a:avLst/>
            <a:gdLst>
              <a:gd name="connsiteX0" fmla="*/ 0 w 87086"/>
              <a:gd name="connsiteY0" fmla="*/ 305639 h 305639"/>
              <a:gd name="connsiteX1" fmla="*/ 29029 w 87086"/>
              <a:gd name="connsiteY1" fmla="*/ 233068 h 305639"/>
              <a:gd name="connsiteX2" fmla="*/ 72571 w 87086"/>
              <a:gd name="connsiteY2" fmla="*/ 175011 h 305639"/>
              <a:gd name="connsiteX3" fmla="*/ 87086 w 87086"/>
              <a:gd name="connsiteY3" fmla="*/ 116954 h 305639"/>
              <a:gd name="connsiteX4" fmla="*/ 72571 w 87086"/>
              <a:gd name="connsiteY4" fmla="*/ 58896 h 305639"/>
              <a:gd name="connsiteX5" fmla="*/ 14514 w 87086"/>
              <a:gd name="connsiteY5" fmla="*/ 839 h 305639"/>
              <a:gd name="connsiteX6" fmla="*/ 29029 w 87086"/>
              <a:gd name="connsiteY6" fmla="*/ 29868 h 30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86" h="305639">
                <a:moveTo>
                  <a:pt x="0" y="305639"/>
                </a:moveTo>
                <a:lnTo>
                  <a:pt x="29029" y="233068"/>
                </a:lnTo>
                <a:cubicBezTo>
                  <a:pt x="41124" y="211297"/>
                  <a:pt x="72571" y="175011"/>
                  <a:pt x="72571" y="175011"/>
                </a:cubicBezTo>
                <a:cubicBezTo>
                  <a:pt x="82247" y="155659"/>
                  <a:pt x="87086" y="116954"/>
                  <a:pt x="87086" y="116954"/>
                </a:cubicBezTo>
                <a:cubicBezTo>
                  <a:pt x="87086" y="97602"/>
                  <a:pt x="72571" y="58896"/>
                  <a:pt x="72571" y="58896"/>
                </a:cubicBezTo>
                <a:cubicBezTo>
                  <a:pt x="60476" y="39544"/>
                  <a:pt x="21771" y="5677"/>
                  <a:pt x="14514" y="839"/>
                </a:cubicBezTo>
                <a:cubicBezTo>
                  <a:pt x="7257" y="-3999"/>
                  <a:pt x="18143" y="12934"/>
                  <a:pt x="29029" y="29868"/>
                </a:cubicBezTo>
              </a:path>
            </a:pathLst>
          </a:custGeom>
          <a:solidFill>
            <a:srgbClr val="92D050"/>
          </a:solidFill>
          <a:ln>
            <a:solidFill>
              <a:srgbClr val="92D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1" name="Freeform: Shape 10">
            <a:extLst>
              <a:ext uri="{FF2B5EF4-FFF2-40B4-BE49-F238E27FC236}">
                <a16:creationId xmlns:a16="http://schemas.microsoft.com/office/drawing/2014/main" id="{4101FDE3-0E3F-45BA-8339-1D8039CDED72}"/>
              </a:ext>
            </a:extLst>
          </p:cNvPr>
          <p:cNvSpPr/>
          <p:nvPr/>
        </p:nvSpPr>
        <p:spPr bwMode="auto">
          <a:xfrm>
            <a:off x="1513114" y="2971800"/>
            <a:ext cx="87086" cy="305639"/>
          </a:xfrm>
          <a:custGeom>
            <a:avLst/>
            <a:gdLst>
              <a:gd name="connsiteX0" fmla="*/ 0 w 87086"/>
              <a:gd name="connsiteY0" fmla="*/ 305639 h 305639"/>
              <a:gd name="connsiteX1" fmla="*/ 29029 w 87086"/>
              <a:gd name="connsiteY1" fmla="*/ 233068 h 305639"/>
              <a:gd name="connsiteX2" fmla="*/ 72571 w 87086"/>
              <a:gd name="connsiteY2" fmla="*/ 175011 h 305639"/>
              <a:gd name="connsiteX3" fmla="*/ 87086 w 87086"/>
              <a:gd name="connsiteY3" fmla="*/ 116954 h 305639"/>
              <a:gd name="connsiteX4" fmla="*/ 72571 w 87086"/>
              <a:gd name="connsiteY4" fmla="*/ 58896 h 305639"/>
              <a:gd name="connsiteX5" fmla="*/ 14514 w 87086"/>
              <a:gd name="connsiteY5" fmla="*/ 839 h 305639"/>
              <a:gd name="connsiteX6" fmla="*/ 29029 w 87086"/>
              <a:gd name="connsiteY6" fmla="*/ 29868 h 30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86" h="305639">
                <a:moveTo>
                  <a:pt x="0" y="305639"/>
                </a:moveTo>
                <a:lnTo>
                  <a:pt x="29029" y="233068"/>
                </a:lnTo>
                <a:cubicBezTo>
                  <a:pt x="41124" y="211297"/>
                  <a:pt x="72571" y="175011"/>
                  <a:pt x="72571" y="175011"/>
                </a:cubicBezTo>
                <a:cubicBezTo>
                  <a:pt x="82247" y="155659"/>
                  <a:pt x="87086" y="116954"/>
                  <a:pt x="87086" y="116954"/>
                </a:cubicBezTo>
                <a:cubicBezTo>
                  <a:pt x="87086" y="97602"/>
                  <a:pt x="72571" y="58896"/>
                  <a:pt x="72571" y="58896"/>
                </a:cubicBezTo>
                <a:cubicBezTo>
                  <a:pt x="60476" y="39544"/>
                  <a:pt x="21771" y="5677"/>
                  <a:pt x="14514" y="839"/>
                </a:cubicBezTo>
                <a:cubicBezTo>
                  <a:pt x="7257" y="-3999"/>
                  <a:pt x="18143" y="12934"/>
                  <a:pt x="29029" y="29868"/>
                </a:cubicBezTo>
              </a:path>
            </a:pathLst>
          </a:custGeom>
          <a:solidFill>
            <a:srgbClr val="92D050"/>
          </a:solidFill>
          <a:ln>
            <a:solidFill>
              <a:srgbClr val="92D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pic>
        <p:nvPicPr>
          <p:cNvPr id="12" name="Picture 11" descr="Map of subset of stream network illustrating measurement of upstream buffer extent along the stream channel by water travel time in hours.">
            <a:extLst>
              <a:ext uri="{FF2B5EF4-FFF2-40B4-BE49-F238E27FC236}">
                <a16:creationId xmlns:a16="http://schemas.microsoft.com/office/drawing/2014/main" id="{E33342DE-68AA-423A-AEBE-EAD03CA7B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783950"/>
            <a:ext cx="2575765" cy="2824836"/>
          </a:xfrm>
          <a:prstGeom prst="rect">
            <a:avLst/>
          </a:prstGeom>
          <a:ln>
            <a:solidFill>
              <a:schemeClr val="tx1"/>
            </a:solidFill>
          </a:ln>
        </p:spPr>
      </p:pic>
      <p:sp>
        <p:nvSpPr>
          <p:cNvPr id="13" name="Freeform: Shape 12">
            <a:extLst>
              <a:ext uri="{FF2B5EF4-FFF2-40B4-BE49-F238E27FC236}">
                <a16:creationId xmlns:a16="http://schemas.microsoft.com/office/drawing/2014/main" id="{D4C5C1D8-EBC6-438C-98FD-AC0FF203A167}"/>
              </a:ext>
            </a:extLst>
          </p:cNvPr>
          <p:cNvSpPr/>
          <p:nvPr/>
        </p:nvSpPr>
        <p:spPr bwMode="auto">
          <a:xfrm>
            <a:off x="6876144" y="3384343"/>
            <a:ext cx="166914" cy="338573"/>
          </a:xfrm>
          <a:custGeom>
            <a:avLst/>
            <a:gdLst>
              <a:gd name="connsiteX0" fmla="*/ 159657 w 159657"/>
              <a:gd name="connsiteY0" fmla="*/ 382116 h 382116"/>
              <a:gd name="connsiteX1" fmla="*/ 116114 w 159657"/>
              <a:gd name="connsiteY1" fmla="*/ 338573 h 382116"/>
              <a:gd name="connsiteX2" fmla="*/ 58057 w 159657"/>
              <a:gd name="connsiteY2" fmla="*/ 280516 h 382116"/>
              <a:gd name="connsiteX3" fmla="*/ 29028 w 159657"/>
              <a:gd name="connsiteY3" fmla="*/ 178916 h 382116"/>
              <a:gd name="connsiteX4" fmla="*/ 14514 w 159657"/>
              <a:gd name="connsiteY4" fmla="*/ 91830 h 382116"/>
              <a:gd name="connsiteX5" fmla="*/ 0 w 159657"/>
              <a:gd name="connsiteY5" fmla="*/ 4744 h 382116"/>
              <a:gd name="connsiteX6" fmla="*/ 14514 w 159657"/>
              <a:gd name="connsiteY6" fmla="*/ 19259 h 38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657" h="382116">
                <a:moveTo>
                  <a:pt x="159657" y="382116"/>
                </a:moveTo>
                <a:lnTo>
                  <a:pt x="116114" y="338573"/>
                </a:lnTo>
                <a:cubicBezTo>
                  <a:pt x="99181" y="321640"/>
                  <a:pt x="72571" y="307125"/>
                  <a:pt x="58057" y="280516"/>
                </a:cubicBezTo>
                <a:cubicBezTo>
                  <a:pt x="43543" y="253907"/>
                  <a:pt x="36285" y="210364"/>
                  <a:pt x="29028" y="178916"/>
                </a:cubicBezTo>
                <a:cubicBezTo>
                  <a:pt x="21771" y="147468"/>
                  <a:pt x="14514" y="91830"/>
                  <a:pt x="14514" y="91830"/>
                </a:cubicBezTo>
                <a:cubicBezTo>
                  <a:pt x="9676" y="62801"/>
                  <a:pt x="0" y="16839"/>
                  <a:pt x="0" y="4744"/>
                </a:cubicBezTo>
                <a:cubicBezTo>
                  <a:pt x="0" y="-7351"/>
                  <a:pt x="7257" y="5954"/>
                  <a:pt x="14514" y="19259"/>
                </a:cubicBezTo>
              </a:path>
            </a:pathLst>
          </a:custGeom>
          <a:solidFill>
            <a:srgbClr val="92D050"/>
          </a:solidFill>
          <a:ln>
            <a:solidFill>
              <a:srgbClr val="92D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4" name="Freeform: Shape 13">
            <a:extLst>
              <a:ext uri="{FF2B5EF4-FFF2-40B4-BE49-F238E27FC236}">
                <a16:creationId xmlns:a16="http://schemas.microsoft.com/office/drawing/2014/main" id="{CB119DAE-9CFB-45B8-AEE3-FFDBA1C810EC}"/>
              </a:ext>
            </a:extLst>
          </p:cNvPr>
          <p:cNvSpPr/>
          <p:nvPr/>
        </p:nvSpPr>
        <p:spPr bwMode="auto">
          <a:xfrm>
            <a:off x="7014030" y="3344429"/>
            <a:ext cx="166914" cy="338573"/>
          </a:xfrm>
          <a:custGeom>
            <a:avLst/>
            <a:gdLst>
              <a:gd name="connsiteX0" fmla="*/ 159657 w 159657"/>
              <a:gd name="connsiteY0" fmla="*/ 382116 h 382116"/>
              <a:gd name="connsiteX1" fmla="*/ 116114 w 159657"/>
              <a:gd name="connsiteY1" fmla="*/ 338573 h 382116"/>
              <a:gd name="connsiteX2" fmla="*/ 58057 w 159657"/>
              <a:gd name="connsiteY2" fmla="*/ 280516 h 382116"/>
              <a:gd name="connsiteX3" fmla="*/ 29028 w 159657"/>
              <a:gd name="connsiteY3" fmla="*/ 178916 h 382116"/>
              <a:gd name="connsiteX4" fmla="*/ 14514 w 159657"/>
              <a:gd name="connsiteY4" fmla="*/ 91830 h 382116"/>
              <a:gd name="connsiteX5" fmla="*/ 0 w 159657"/>
              <a:gd name="connsiteY5" fmla="*/ 4744 h 382116"/>
              <a:gd name="connsiteX6" fmla="*/ 14514 w 159657"/>
              <a:gd name="connsiteY6" fmla="*/ 19259 h 38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657" h="382116">
                <a:moveTo>
                  <a:pt x="159657" y="382116"/>
                </a:moveTo>
                <a:lnTo>
                  <a:pt x="116114" y="338573"/>
                </a:lnTo>
                <a:cubicBezTo>
                  <a:pt x="99181" y="321640"/>
                  <a:pt x="72571" y="307125"/>
                  <a:pt x="58057" y="280516"/>
                </a:cubicBezTo>
                <a:cubicBezTo>
                  <a:pt x="43543" y="253907"/>
                  <a:pt x="36285" y="210364"/>
                  <a:pt x="29028" y="178916"/>
                </a:cubicBezTo>
                <a:cubicBezTo>
                  <a:pt x="21771" y="147468"/>
                  <a:pt x="14514" y="91830"/>
                  <a:pt x="14514" y="91830"/>
                </a:cubicBezTo>
                <a:cubicBezTo>
                  <a:pt x="9676" y="62801"/>
                  <a:pt x="0" y="16839"/>
                  <a:pt x="0" y="4744"/>
                </a:cubicBezTo>
                <a:cubicBezTo>
                  <a:pt x="0" y="-7351"/>
                  <a:pt x="7257" y="5954"/>
                  <a:pt x="14514" y="19259"/>
                </a:cubicBezTo>
              </a:path>
            </a:pathLst>
          </a:custGeom>
          <a:solidFill>
            <a:srgbClr val="92D050"/>
          </a:solidFill>
          <a:ln>
            <a:solidFill>
              <a:srgbClr val="92D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6" name="Freeform: Shape 15">
            <a:extLst>
              <a:ext uri="{FF2B5EF4-FFF2-40B4-BE49-F238E27FC236}">
                <a16:creationId xmlns:a16="http://schemas.microsoft.com/office/drawing/2014/main" id="{3DD0DEAE-256A-4268-AF38-FF640B51729B}"/>
              </a:ext>
            </a:extLst>
          </p:cNvPr>
          <p:cNvSpPr/>
          <p:nvPr/>
        </p:nvSpPr>
        <p:spPr bwMode="auto">
          <a:xfrm>
            <a:off x="6887028" y="2743200"/>
            <a:ext cx="219865" cy="522514"/>
          </a:xfrm>
          <a:custGeom>
            <a:avLst/>
            <a:gdLst>
              <a:gd name="connsiteX0" fmla="*/ 130629 w 219865"/>
              <a:gd name="connsiteY0" fmla="*/ 522514 h 522514"/>
              <a:gd name="connsiteX1" fmla="*/ 159658 w 219865"/>
              <a:gd name="connsiteY1" fmla="*/ 464457 h 522514"/>
              <a:gd name="connsiteX2" fmla="*/ 188686 w 219865"/>
              <a:gd name="connsiteY2" fmla="*/ 391885 h 522514"/>
              <a:gd name="connsiteX3" fmla="*/ 217715 w 219865"/>
              <a:gd name="connsiteY3" fmla="*/ 319314 h 522514"/>
              <a:gd name="connsiteX4" fmla="*/ 217715 w 219865"/>
              <a:gd name="connsiteY4" fmla="*/ 246742 h 522514"/>
              <a:gd name="connsiteX5" fmla="*/ 159658 w 219865"/>
              <a:gd name="connsiteY5" fmla="*/ 232228 h 522514"/>
              <a:gd name="connsiteX6" fmla="*/ 116115 w 219865"/>
              <a:gd name="connsiteY6" fmla="*/ 217714 h 522514"/>
              <a:gd name="connsiteX7" fmla="*/ 87086 w 219865"/>
              <a:gd name="connsiteY7" fmla="*/ 217714 h 522514"/>
              <a:gd name="connsiteX8" fmla="*/ 43543 w 219865"/>
              <a:gd name="connsiteY8" fmla="*/ 203200 h 522514"/>
              <a:gd name="connsiteX9" fmla="*/ 29029 w 219865"/>
              <a:gd name="connsiteY9" fmla="*/ 159657 h 522514"/>
              <a:gd name="connsiteX10" fmla="*/ 14515 w 219865"/>
              <a:gd name="connsiteY10" fmla="*/ 87085 h 522514"/>
              <a:gd name="connsiteX11" fmla="*/ 0 w 219865"/>
              <a:gd name="connsiteY11" fmla="*/ 0 h 522514"/>
              <a:gd name="connsiteX12" fmla="*/ 0 w 219865"/>
              <a:gd name="connsiteY12"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865" h="522514">
                <a:moveTo>
                  <a:pt x="130629" y="522514"/>
                </a:moveTo>
                <a:cubicBezTo>
                  <a:pt x="140305" y="504371"/>
                  <a:pt x="149982" y="486228"/>
                  <a:pt x="159658" y="464457"/>
                </a:cubicBezTo>
                <a:cubicBezTo>
                  <a:pt x="169334" y="442685"/>
                  <a:pt x="188686" y="391885"/>
                  <a:pt x="188686" y="391885"/>
                </a:cubicBezTo>
                <a:cubicBezTo>
                  <a:pt x="198362" y="367695"/>
                  <a:pt x="212877" y="343504"/>
                  <a:pt x="217715" y="319314"/>
                </a:cubicBezTo>
                <a:cubicBezTo>
                  <a:pt x="222553" y="295124"/>
                  <a:pt x="217715" y="246742"/>
                  <a:pt x="217715" y="246742"/>
                </a:cubicBezTo>
                <a:cubicBezTo>
                  <a:pt x="208039" y="232228"/>
                  <a:pt x="159658" y="232228"/>
                  <a:pt x="159658" y="232228"/>
                </a:cubicBezTo>
                <a:cubicBezTo>
                  <a:pt x="142725" y="227390"/>
                  <a:pt x="116115" y="217714"/>
                  <a:pt x="116115" y="217714"/>
                </a:cubicBezTo>
                <a:cubicBezTo>
                  <a:pt x="104020" y="215295"/>
                  <a:pt x="87086" y="217714"/>
                  <a:pt x="87086" y="217714"/>
                </a:cubicBezTo>
                <a:cubicBezTo>
                  <a:pt x="74991" y="215295"/>
                  <a:pt x="43543" y="203200"/>
                  <a:pt x="43543" y="203200"/>
                </a:cubicBezTo>
                <a:cubicBezTo>
                  <a:pt x="33867" y="193524"/>
                  <a:pt x="33867" y="179009"/>
                  <a:pt x="29029" y="159657"/>
                </a:cubicBezTo>
                <a:cubicBezTo>
                  <a:pt x="24191" y="140304"/>
                  <a:pt x="19353" y="113694"/>
                  <a:pt x="14515" y="87085"/>
                </a:cubicBezTo>
                <a:cubicBezTo>
                  <a:pt x="9677" y="60476"/>
                  <a:pt x="0" y="0"/>
                  <a:pt x="0" y="0"/>
                </a:cubicBezTo>
                <a:lnTo>
                  <a:pt x="0" y="0"/>
                </a:lnTo>
              </a:path>
            </a:pathLst>
          </a:custGeom>
          <a:noFill/>
          <a:ln>
            <a:solidFill>
              <a:srgbClr val="00B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7" name="Freeform: Shape 16">
            <a:extLst>
              <a:ext uri="{FF2B5EF4-FFF2-40B4-BE49-F238E27FC236}">
                <a16:creationId xmlns:a16="http://schemas.microsoft.com/office/drawing/2014/main" id="{1349AA2D-883F-4D79-A319-DF5F8A26DD88}"/>
              </a:ext>
            </a:extLst>
          </p:cNvPr>
          <p:cNvSpPr/>
          <p:nvPr/>
        </p:nvSpPr>
        <p:spPr bwMode="auto">
          <a:xfrm>
            <a:off x="6776021" y="2819400"/>
            <a:ext cx="219865" cy="522514"/>
          </a:xfrm>
          <a:custGeom>
            <a:avLst/>
            <a:gdLst>
              <a:gd name="connsiteX0" fmla="*/ 130629 w 219865"/>
              <a:gd name="connsiteY0" fmla="*/ 522514 h 522514"/>
              <a:gd name="connsiteX1" fmla="*/ 159658 w 219865"/>
              <a:gd name="connsiteY1" fmla="*/ 464457 h 522514"/>
              <a:gd name="connsiteX2" fmla="*/ 188686 w 219865"/>
              <a:gd name="connsiteY2" fmla="*/ 391885 h 522514"/>
              <a:gd name="connsiteX3" fmla="*/ 217715 w 219865"/>
              <a:gd name="connsiteY3" fmla="*/ 319314 h 522514"/>
              <a:gd name="connsiteX4" fmla="*/ 217715 w 219865"/>
              <a:gd name="connsiteY4" fmla="*/ 246742 h 522514"/>
              <a:gd name="connsiteX5" fmla="*/ 159658 w 219865"/>
              <a:gd name="connsiteY5" fmla="*/ 232228 h 522514"/>
              <a:gd name="connsiteX6" fmla="*/ 116115 w 219865"/>
              <a:gd name="connsiteY6" fmla="*/ 217714 h 522514"/>
              <a:gd name="connsiteX7" fmla="*/ 87086 w 219865"/>
              <a:gd name="connsiteY7" fmla="*/ 217714 h 522514"/>
              <a:gd name="connsiteX8" fmla="*/ 43543 w 219865"/>
              <a:gd name="connsiteY8" fmla="*/ 203200 h 522514"/>
              <a:gd name="connsiteX9" fmla="*/ 29029 w 219865"/>
              <a:gd name="connsiteY9" fmla="*/ 159657 h 522514"/>
              <a:gd name="connsiteX10" fmla="*/ 14515 w 219865"/>
              <a:gd name="connsiteY10" fmla="*/ 87085 h 522514"/>
              <a:gd name="connsiteX11" fmla="*/ 0 w 219865"/>
              <a:gd name="connsiteY11" fmla="*/ 0 h 522514"/>
              <a:gd name="connsiteX12" fmla="*/ 0 w 219865"/>
              <a:gd name="connsiteY12"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865" h="522514">
                <a:moveTo>
                  <a:pt x="130629" y="522514"/>
                </a:moveTo>
                <a:cubicBezTo>
                  <a:pt x="140305" y="504371"/>
                  <a:pt x="149982" y="486228"/>
                  <a:pt x="159658" y="464457"/>
                </a:cubicBezTo>
                <a:cubicBezTo>
                  <a:pt x="169334" y="442685"/>
                  <a:pt x="188686" y="391885"/>
                  <a:pt x="188686" y="391885"/>
                </a:cubicBezTo>
                <a:cubicBezTo>
                  <a:pt x="198362" y="367695"/>
                  <a:pt x="212877" y="343504"/>
                  <a:pt x="217715" y="319314"/>
                </a:cubicBezTo>
                <a:cubicBezTo>
                  <a:pt x="222553" y="295124"/>
                  <a:pt x="217715" y="246742"/>
                  <a:pt x="217715" y="246742"/>
                </a:cubicBezTo>
                <a:cubicBezTo>
                  <a:pt x="208039" y="232228"/>
                  <a:pt x="159658" y="232228"/>
                  <a:pt x="159658" y="232228"/>
                </a:cubicBezTo>
                <a:cubicBezTo>
                  <a:pt x="142725" y="227390"/>
                  <a:pt x="116115" y="217714"/>
                  <a:pt x="116115" y="217714"/>
                </a:cubicBezTo>
                <a:cubicBezTo>
                  <a:pt x="104020" y="215295"/>
                  <a:pt x="87086" y="217714"/>
                  <a:pt x="87086" y="217714"/>
                </a:cubicBezTo>
                <a:cubicBezTo>
                  <a:pt x="74991" y="215295"/>
                  <a:pt x="43543" y="203200"/>
                  <a:pt x="43543" y="203200"/>
                </a:cubicBezTo>
                <a:cubicBezTo>
                  <a:pt x="33867" y="193524"/>
                  <a:pt x="33867" y="179009"/>
                  <a:pt x="29029" y="159657"/>
                </a:cubicBezTo>
                <a:cubicBezTo>
                  <a:pt x="24191" y="140304"/>
                  <a:pt x="19353" y="113694"/>
                  <a:pt x="14515" y="87085"/>
                </a:cubicBezTo>
                <a:cubicBezTo>
                  <a:pt x="9677" y="60476"/>
                  <a:pt x="0" y="0"/>
                  <a:pt x="0" y="0"/>
                </a:cubicBezTo>
                <a:lnTo>
                  <a:pt x="0" y="0"/>
                </a:lnTo>
              </a:path>
            </a:pathLst>
          </a:custGeom>
          <a:noFill/>
          <a:ln>
            <a:solidFill>
              <a:srgbClr val="00B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 name="Freeform: Shape 17">
            <a:extLst>
              <a:ext uri="{FF2B5EF4-FFF2-40B4-BE49-F238E27FC236}">
                <a16:creationId xmlns:a16="http://schemas.microsoft.com/office/drawing/2014/main" id="{E135B9AB-966C-419C-AD19-5DBD4FEF69AB}"/>
              </a:ext>
            </a:extLst>
          </p:cNvPr>
          <p:cNvSpPr/>
          <p:nvPr/>
        </p:nvSpPr>
        <p:spPr bwMode="auto">
          <a:xfrm>
            <a:off x="6253507" y="2772229"/>
            <a:ext cx="582722" cy="551542"/>
          </a:xfrm>
          <a:custGeom>
            <a:avLst/>
            <a:gdLst>
              <a:gd name="connsiteX0" fmla="*/ 582722 w 582722"/>
              <a:gd name="connsiteY0" fmla="*/ 551542 h 551542"/>
              <a:gd name="connsiteX1" fmla="*/ 539179 w 582722"/>
              <a:gd name="connsiteY1" fmla="*/ 508000 h 551542"/>
              <a:gd name="connsiteX2" fmla="*/ 481122 w 582722"/>
              <a:gd name="connsiteY2" fmla="*/ 478971 h 551542"/>
              <a:gd name="connsiteX3" fmla="*/ 350493 w 582722"/>
              <a:gd name="connsiteY3" fmla="*/ 478971 h 551542"/>
              <a:gd name="connsiteX4" fmla="*/ 292436 w 582722"/>
              <a:gd name="connsiteY4" fmla="*/ 391885 h 551542"/>
              <a:gd name="connsiteX5" fmla="*/ 234379 w 582722"/>
              <a:gd name="connsiteY5" fmla="*/ 348342 h 551542"/>
              <a:gd name="connsiteX6" fmla="*/ 205350 w 582722"/>
              <a:gd name="connsiteY6" fmla="*/ 290285 h 551542"/>
              <a:gd name="connsiteX7" fmla="*/ 147293 w 582722"/>
              <a:gd name="connsiteY7" fmla="*/ 261257 h 551542"/>
              <a:gd name="connsiteX8" fmla="*/ 89236 w 582722"/>
              <a:gd name="connsiteY8" fmla="*/ 232228 h 551542"/>
              <a:gd name="connsiteX9" fmla="*/ 31179 w 582722"/>
              <a:gd name="connsiteY9" fmla="*/ 217714 h 551542"/>
              <a:gd name="connsiteX10" fmla="*/ 2150 w 582722"/>
              <a:gd name="connsiteY10" fmla="*/ 145142 h 551542"/>
              <a:gd name="connsiteX11" fmla="*/ 2150 w 582722"/>
              <a:gd name="connsiteY11" fmla="*/ 58057 h 551542"/>
              <a:gd name="connsiteX12" fmla="*/ 2150 w 582722"/>
              <a:gd name="connsiteY12" fmla="*/ 0 h 55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722" h="551542">
                <a:moveTo>
                  <a:pt x="582722" y="551542"/>
                </a:moveTo>
                <a:lnTo>
                  <a:pt x="539179" y="508000"/>
                </a:lnTo>
                <a:cubicBezTo>
                  <a:pt x="522246" y="495905"/>
                  <a:pt x="512570" y="483809"/>
                  <a:pt x="481122" y="478971"/>
                </a:cubicBezTo>
                <a:cubicBezTo>
                  <a:pt x="449674" y="474133"/>
                  <a:pt x="381941" y="493485"/>
                  <a:pt x="350493" y="478971"/>
                </a:cubicBezTo>
                <a:cubicBezTo>
                  <a:pt x="319045" y="464457"/>
                  <a:pt x="292436" y="391885"/>
                  <a:pt x="292436" y="391885"/>
                </a:cubicBezTo>
                <a:cubicBezTo>
                  <a:pt x="273084" y="370114"/>
                  <a:pt x="234379" y="348342"/>
                  <a:pt x="234379" y="348342"/>
                </a:cubicBezTo>
                <a:cubicBezTo>
                  <a:pt x="219865" y="331409"/>
                  <a:pt x="205350" y="290285"/>
                  <a:pt x="205350" y="290285"/>
                </a:cubicBezTo>
                <a:cubicBezTo>
                  <a:pt x="190836" y="275771"/>
                  <a:pt x="147293" y="261257"/>
                  <a:pt x="147293" y="261257"/>
                </a:cubicBezTo>
                <a:lnTo>
                  <a:pt x="89236" y="232228"/>
                </a:lnTo>
                <a:cubicBezTo>
                  <a:pt x="69884" y="224971"/>
                  <a:pt x="45693" y="232228"/>
                  <a:pt x="31179" y="217714"/>
                </a:cubicBezTo>
                <a:cubicBezTo>
                  <a:pt x="16665" y="203200"/>
                  <a:pt x="6988" y="171751"/>
                  <a:pt x="2150" y="145142"/>
                </a:cubicBezTo>
                <a:cubicBezTo>
                  <a:pt x="-2688" y="118533"/>
                  <a:pt x="2150" y="58057"/>
                  <a:pt x="2150" y="58057"/>
                </a:cubicBezTo>
                <a:lnTo>
                  <a:pt x="2150" y="0"/>
                </a:lnTo>
              </a:path>
            </a:pathLst>
          </a:custGeom>
          <a:ln>
            <a:solidFill>
              <a:srgbClr val="00B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9" name="Freeform: Shape 18">
            <a:extLst>
              <a:ext uri="{FF2B5EF4-FFF2-40B4-BE49-F238E27FC236}">
                <a16:creationId xmlns:a16="http://schemas.microsoft.com/office/drawing/2014/main" id="{D0464C66-E75F-4507-B83D-DC8C1E6667AF}"/>
              </a:ext>
            </a:extLst>
          </p:cNvPr>
          <p:cNvSpPr/>
          <p:nvPr/>
        </p:nvSpPr>
        <p:spPr bwMode="auto">
          <a:xfrm>
            <a:off x="6324600" y="2667000"/>
            <a:ext cx="582722" cy="551542"/>
          </a:xfrm>
          <a:custGeom>
            <a:avLst/>
            <a:gdLst>
              <a:gd name="connsiteX0" fmla="*/ 582722 w 582722"/>
              <a:gd name="connsiteY0" fmla="*/ 551542 h 551542"/>
              <a:gd name="connsiteX1" fmla="*/ 539179 w 582722"/>
              <a:gd name="connsiteY1" fmla="*/ 508000 h 551542"/>
              <a:gd name="connsiteX2" fmla="*/ 481122 w 582722"/>
              <a:gd name="connsiteY2" fmla="*/ 478971 h 551542"/>
              <a:gd name="connsiteX3" fmla="*/ 350493 w 582722"/>
              <a:gd name="connsiteY3" fmla="*/ 478971 h 551542"/>
              <a:gd name="connsiteX4" fmla="*/ 292436 w 582722"/>
              <a:gd name="connsiteY4" fmla="*/ 391885 h 551542"/>
              <a:gd name="connsiteX5" fmla="*/ 234379 w 582722"/>
              <a:gd name="connsiteY5" fmla="*/ 348342 h 551542"/>
              <a:gd name="connsiteX6" fmla="*/ 205350 w 582722"/>
              <a:gd name="connsiteY6" fmla="*/ 290285 h 551542"/>
              <a:gd name="connsiteX7" fmla="*/ 147293 w 582722"/>
              <a:gd name="connsiteY7" fmla="*/ 261257 h 551542"/>
              <a:gd name="connsiteX8" fmla="*/ 89236 w 582722"/>
              <a:gd name="connsiteY8" fmla="*/ 232228 h 551542"/>
              <a:gd name="connsiteX9" fmla="*/ 31179 w 582722"/>
              <a:gd name="connsiteY9" fmla="*/ 217714 h 551542"/>
              <a:gd name="connsiteX10" fmla="*/ 2150 w 582722"/>
              <a:gd name="connsiteY10" fmla="*/ 145142 h 551542"/>
              <a:gd name="connsiteX11" fmla="*/ 2150 w 582722"/>
              <a:gd name="connsiteY11" fmla="*/ 58057 h 551542"/>
              <a:gd name="connsiteX12" fmla="*/ 2150 w 582722"/>
              <a:gd name="connsiteY12" fmla="*/ 0 h 55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722" h="551542">
                <a:moveTo>
                  <a:pt x="582722" y="551542"/>
                </a:moveTo>
                <a:lnTo>
                  <a:pt x="539179" y="508000"/>
                </a:lnTo>
                <a:cubicBezTo>
                  <a:pt x="522246" y="495905"/>
                  <a:pt x="512570" y="483809"/>
                  <a:pt x="481122" y="478971"/>
                </a:cubicBezTo>
                <a:cubicBezTo>
                  <a:pt x="449674" y="474133"/>
                  <a:pt x="381941" y="493485"/>
                  <a:pt x="350493" y="478971"/>
                </a:cubicBezTo>
                <a:cubicBezTo>
                  <a:pt x="319045" y="464457"/>
                  <a:pt x="292436" y="391885"/>
                  <a:pt x="292436" y="391885"/>
                </a:cubicBezTo>
                <a:cubicBezTo>
                  <a:pt x="273084" y="370114"/>
                  <a:pt x="234379" y="348342"/>
                  <a:pt x="234379" y="348342"/>
                </a:cubicBezTo>
                <a:cubicBezTo>
                  <a:pt x="219865" y="331409"/>
                  <a:pt x="205350" y="290285"/>
                  <a:pt x="205350" y="290285"/>
                </a:cubicBezTo>
                <a:cubicBezTo>
                  <a:pt x="190836" y="275771"/>
                  <a:pt x="147293" y="261257"/>
                  <a:pt x="147293" y="261257"/>
                </a:cubicBezTo>
                <a:lnTo>
                  <a:pt x="89236" y="232228"/>
                </a:lnTo>
                <a:cubicBezTo>
                  <a:pt x="69884" y="224971"/>
                  <a:pt x="45693" y="232228"/>
                  <a:pt x="31179" y="217714"/>
                </a:cubicBezTo>
                <a:cubicBezTo>
                  <a:pt x="16665" y="203200"/>
                  <a:pt x="6988" y="171751"/>
                  <a:pt x="2150" y="145142"/>
                </a:cubicBezTo>
                <a:cubicBezTo>
                  <a:pt x="-2688" y="118533"/>
                  <a:pt x="2150" y="58057"/>
                  <a:pt x="2150" y="58057"/>
                </a:cubicBezTo>
                <a:lnTo>
                  <a:pt x="2150" y="0"/>
                </a:lnTo>
              </a:path>
            </a:pathLst>
          </a:custGeom>
          <a:ln>
            <a:solidFill>
              <a:srgbClr val="00B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0" name="TextBox 19">
            <a:extLst>
              <a:ext uri="{FF2B5EF4-FFF2-40B4-BE49-F238E27FC236}">
                <a16:creationId xmlns:a16="http://schemas.microsoft.com/office/drawing/2014/main" id="{D6707979-95C8-4DDC-9A87-5BF154CF586B}"/>
              </a:ext>
            </a:extLst>
          </p:cNvPr>
          <p:cNvSpPr txBox="1"/>
          <p:nvPr/>
        </p:nvSpPr>
        <p:spPr>
          <a:xfrm>
            <a:off x="304800" y="4724400"/>
            <a:ext cx="3276600" cy="830997"/>
          </a:xfrm>
          <a:prstGeom prst="rect">
            <a:avLst/>
          </a:prstGeom>
          <a:noFill/>
        </p:spPr>
        <p:txBody>
          <a:bodyPr wrap="square" rtlCol="0">
            <a:spAutoFit/>
          </a:bodyPr>
          <a:lstStyle/>
          <a:p>
            <a:r>
              <a:rPr lang="en-US" dirty="0"/>
              <a:t>Distance upstream (as the fish swims)</a:t>
            </a:r>
          </a:p>
        </p:txBody>
      </p:sp>
      <p:sp>
        <p:nvSpPr>
          <p:cNvPr id="21" name="TextBox 20">
            <a:extLst>
              <a:ext uri="{FF2B5EF4-FFF2-40B4-BE49-F238E27FC236}">
                <a16:creationId xmlns:a16="http://schemas.microsoft.com/office/drawing/2014/main" id="{3DE008C9-D704-47AD-834F-B3B8F0DB6BF1}"/>
              </a:ext>
            </a:extLst>
          </p:cNvPr>
          <p:cNvSpPr txBox="1"/>
          <p:nvPr/>
        </p:nvSpPr>
        <p:spPr>
          <a:xfrm>
            <a:off x="5269022" y="4714015"/>
            <a:ext cx="3276600" cy="830997"/>
          </a:xfrm>
          <a:prstGeom prst="rect">
            <a:avLst/>
          </a:prstGeom>
          <a:noFill/>
        </p:spPr>
        <p:txBody>
          <a:bodyPr wrap="square" rtlCol="0">
            <a:spAutoFit/>
          </a:bodyPr>
          <a:lstStyle/>
          <a:p>
            <a:r>
              <a:rPr lang="en-US" dirty="0"/>
              <a:t>Travel time upstream (as the water flows)</a:t>
            </a:r>
          </a:p>
        </p:txBody>
      </p:sp>
      <p:cxnSp>
        <p:nvCxnSpPr>
          <p:cNvPr id="23" name="Straight Arrow Connector 22">
            <a:extLst>
              <a:ext uri="{FF2B5EF4-FFF2-40B4-BE49-F238E27FC236}">
                <a16:creationId xmlns:a16="http://schemas.microsoft.com/office/drawing/2014/main" id="{FEBF236B-02DE-4E57-A7CD-55F08F0BD367}"/>
              </a:ext>
            </a:extLst>
          </p:cNvPr>
          <p:cNvCxnSpPr/>
          <p:nvPr/>
        </p:nvCxnSpPr>
        <p:spPr bwMode="auto">
          <a:xfrm>
            <a:off x="6703045" y="3429000"/>
            <a:ext cx="160060" cy="293916"/>
          </a:xfrm>
          <a:prstGeom prst="straightConnector1">
            <a:avLst/>
          </a:prstGeom>
          <a:ln w="9525"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F36C749B-45AD-4E42-B2E0-A089502E041C}"/>
              </a:ext>
            </a:extLst>
          </p:cNvPr>
          <p:cNvCxnSpPr>
            <a:cxnSpLocks/>
          </p:cNvCxnSpPr>
          <p:nvPr/>
        </p:nvCxnSpPr>
        <p:spPr bwMode="auto">
          <a:xfrm flipH="1" flipV="1">
            <a:off x="6151504" y="2938786"/>
            <a:ext cx="483876" cy="488601"/>
          </a:xfrm>
          <a:prstGeom prst="straightConnector1">
            <a:avLst/>
          </a:prstGeom>
          <a:ln w="9525"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4AC921F8-1C44-4FB9-99EA-6833BBAE28E2}"/>
              </a:ext>
            </a:extLst>
          </p:cNvPr>
          <p:cNvCxnSpPr/>
          <p:nvPr/>
        </p:nvCxnSpPr>
        <p:spPr bwMode="auto">
          <a:xfrm>
            <a:off x="1372875" y="3363684"/>
            <a:ext cx="160060" cy="293916"/>
          </a:xfrm>
          <a:prstGeom prst="straightConnector1">
            <a:avLst/>
          </a:prstGeom>
          <a:ln w="9525"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001995D7-5067-492F-AE52-9AA5D6D3CA10}"/>
              </a:ext>
            </a:extLst>
          </p:cNvPr>
          <p:cNvCxnSpPr>
            <a:cxnSpLocks/>
          </p:cNvCxnSpPr>
          <p:nvPr/>
        </p:nvCxnSpPr>
        <p:spPr bwMode="auto">
          <a:xfrm>
            <a:off x="1093813" y="3222173"/>
            <a:ext cx="314735" cy="163706"/>
          </a:xfrm>
          <a:prstGeom prst="straightConnector1">
            <a:avLst/>
          </a:prstGeom>
          <a:ln w="9525"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0" name="TextBox 29">
            <a:extLst>
              <a:ext uri="{FF2B5EF4-FFF2-40B4-BE49-F238E27FC236}">
                <a16:creationId xmlns:a16="http://schemas.microsoft.com/office/drawing/2014/main" id="{82F8CB35-B2EE-4633-BD4D-35E24B519103}"/>
              </a:ext>
            </a:extLst>
          </p:cNvPr>
          <p:cNvSpPr txBox="1"/>
          <p:nvPr/>
        </p:nvSpPr>
        <p:spPr>
          <a:xfrm>
            <a:off x="853235" y="3422146"/>
            <a:ext cx="971935" cy="338554"/>
          </a:xfrm>
          <a:prstGeom prst="rect">
            <a:avLst/>
          </a:prstGeom>
          <a:noFill/>
        </p:spPr>
        <p:txBody>
          <a:bodyPr wrap="square" rtlCol="0">
            <a:spAutoFit/>
          </a:bodyPr>
          <a:lstStyle/>
          <a:p>
            <a:r>
              <a:rPr lang="en-US" sz="1600"/>
              <a:t>1 km</a:t>
            </a:r>
            <a:endParaRPr lang="en-US" sz="1600" dirty="0"/>
          </a:p>
        </p:txBody>
      </p:sp>
      <p:sp>
        <p:nvSpPr>
          <p:cNvPr id="31" name="TextBox 30">
            <a:extLst>
              <a:ext uri="{FF2B5EF4-FFF2-40B4-BE49-F238E27FC236}">
                <a16:creationId xmlns:a16="http://schemas.microsoft.com/office/drawing/2014/main" id="{10A201E5-59A9-4589-B07E-62FAB835EB82}"/>
              </a:ext>
            </a:extLst>
          </p:cNvPr>
          <p:cNvSpPr txBox="1"/>
          <p:nvPr/>
        </p:nvSpPr>
        <p:spPr>
          <a:xfrm>
            <a:off x="613751" y="3167210"/>
            <a:ext cx="971935" cy="338554"/>
          </a:xfrm>
          <a:prstGeom prst="rect">
            <a:avLst/>
          </a:prstGeom>
          <a:noFill/>
        </p:spPr>
        <p:txBody>
          <a:bodyPr wrap="square" rtlCol="0">
            <a:spAutoFit/>
          </a:bodyPr>
          <a:lstStyle/>
          <a:p>
            <a:r>
              <a:rPr lang="en-US" sz="1600"/>
              <a:t>2 km</a:t>
            </a:r>
            <a:endParaRPr lang="en-US" sz="1600" dirty="0"/>
          </a:p>
        </p:txBody>
      </p:sp>
      <p:sp>
        <p:nvSpPr>
          <p:cNvPr id="32" name="TextBox 31">
            <a:extLst>
              <a:ext uri="{FF2B5EF4-FFF2-40B4-BE49-F238E27FC236}">
                <a16:creationId xmlns:a16="http://schemas.microsoft.com/office/drawing/2014/main" id="{28A133AB-A255-4E79-AD5D-A186B1067A4C}"/>
              </a:ext>
            </a:extLst>
          </p:cNvPr>
          <p:cNvSpPr txBox="1"/>
          <p:nvPr/>
        </p:nvSpPr>
        <p:spPr>
          <a:xfrm>
            <a:off x="6125552" y="3400390"/>
            <a:ext cx="971935" cy="338554"/>
          </a:xfrm>
          <a:prstGeom prst="rect">
            <a:avLst/>
          </a:prstGeom>
          <a:noFill/>
        </p:spPr>
        <p:txBody>
          <a:bodyPr wrap="square" rtlCol="0">
            <a:spAutoFit/>
          </a:bodyPr>
          <a:lstStyle/>
          <a:p>
            <a:r>
              <a:rPr lang="en-US" sz="1600" dirty="0"/>
              <a:t>1 </a:t>
            </a:r>
            <a:r>
              <a:rPr lang="en-US" sz="1600" dirty="0" err="1"/>
              <a:t>hr</a:t>
            </a:r>
            <a:endParaRPr lang="en-US" sz="1600" dirty="0"/>
          </a:p>
        </p:txBody>
      </p:sp>
      <p:sp>
        <p:nvSpPr>
          <p:cNvPr id="33" name="TextBox 32">
            <a:extLst>
              <a:ext uri="{FF2B5EF4-FFF2-40B4-BE49-F238E27FC236}">
                <a16:creationId xmlns:a16="http://schemas.microsoft.com/office/drawing/2014/main" id="{3F485F82-5955-4E2C-995A-41987958D9B2}"/>
              </a:ext>
            </a:extLst>
          </p:cNvPr>
          <p:cNvSpPr txBox="1"/>
          <p:nvPr/>
        </p:nvSpPr>
        <p:spPr>
          <a:xfrm>
            <a:off x="5987666" y="3014037"/>
            <a:ext cx="971935" cy="338554"/>
          </a:xfrm>
          <a:prstGeom prst="rect">
            <a:avLst/>
          </a:prstGeom>
          <a:noFill/>
        </p:spPr>
        <p:txBody>
          <a:bodyPr wrap="square" rtlCol="0">
            <a:spAutoFit/>
          </a:bodyPr>
          <a:lstStyle/>
          <a:p>
            <a:r>
              <a:rPr lang="en-US" sz="1600" dirty="0"/>
              <a:t>2 </a:t>
            </a:r>
            <a:r>
              <a:rPr lang="en-US" sz="1600" dirty="0" err="1"/>
              <a:t>hr</a:t>
            </a:r>
            <a:endParaRPr lang="en-US" sz="1600" dirty="0"/>
          </a:p>
        </p:txBody>
      </p:sp>
      <p:sp>
        <p:nvSpPr>
          <p:cNvPr id="34" name="TextBox 33">
            <a:extLst>
              <a:ext uri="{FF2B5EF4-FFF2-40B4-BE49-F238E27FC236}">
                <a16:creationId xmlns:a16="http://schemas.microsoft.com/office/drawing/2014/main" id="{DA482DAF-025D-4276-B621-D2A954EF686C}"/>
              </a:ext>
            </a:extLst>
          </p:cNvPr>
          <p:cNvSpPr txBox="1"/>
          <p:nvPr/>
        </p:nvSpPr>
        <p:spPr>
          <a:xfrm>
            <a:off x="609600" y="5474344"/>
            <a:ext cx="3113314" cy="1200329"/>
          </a:xfrm>
          <a:prstGeom prst="rect">
            <a:avLst/>
          </a:prstGeom>
          <a:noFill/>
        </p:spPr>
        <p:txBody>
          <a:bodyPr wrap="square" rtlCol="0">
            <a:spAutoFit/>
          </a:bodyPr>
          <a:lstStyle/>
          <a:p>
            <a:r>
              <a:rPr lang="en-US"/>
              <a:t>1km, 2km, 3km,4km,5km,10km,</a:t>
            </a:r>
            <a:endParaRPr lang="en-US" dirty="0"/>
          </a:p>
          <a:p>
            <a:r>
              <a:rPr lang="en-US" dirty="0"/>
              <a:t>full watershed</a:t>
            </a:r>
          </a:p>
        </p:txBody>
      </p:sp>
      <p:sp>
        <p:nvSpPr>
          <p:cNvPr id="35" name="TextBox 34">
            <a:extLst>
              <a:ext uri="{FF2B5EF4-FFF2-40B4-BE49-F238E27FC236}">
                <a16:creationId xmlns:a16="http://schemas.microsoft.com/office/drawing/2014/main" id="{9BF937EB-DE5E-4F55-8455-DB6AA80AC5C1}"/>
              </a:ext>
            </a:extLst>
          </p:cNvPr>
          <p:cNvSpPr txBox="1"/>
          <p:nvPr/>
        </p:nvSpPr>
        <p:spPr>
          <a:xfrm>
            <a:off x="5226418" y="5474343"/>
            <a:ext cx="3113314" cy="830997"/>
          </a:xfrm>
          <a:prstGeom prst="rect">
            <a:avLst/>
          </a:prstGeom>
          <a:noFill/>
        </p:spPr>
        <p:txBody>
          <a:bodyPr wrap="square" rtlCol="0">
            <a:spAutoFit/>
          </a:bodyPr>
          <a:lstStyle/>
          <a:p>
            <a:r>
              <a:rPr lang="en-US" dirty="0"/>
              <a:t>1hr, 2hr, 3hr, 4hr, 5hr, 6hr,12hr, 24hr</a:t>
            </a:r>
          </a:p>
        </p:txBody>
      </p:sp>
    </p:spTree>
    <p:extLst>
      <p:ext uri="{BB962C8B-B14F-4D97-AF65-F5344CB8AC3E}">
        <p14:creationId xmlns:p14="http://schemas.microsoft.com/office/powerpoint/2010/main" val="66551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5AF3-8E4A-4E47-A791-992FC1CA855A}"/>
              </a:ext>
            </a:extLst>
          </p:cNvPr>
          <p:cNvSpPr>
            <a:spLocks noGrp="1"/>
          </p:cNvSpPr>
          <p:nvPr>
            <p:ph type="title"/>
          </p:nvPr>
        </p:nvSpPr>
        <p:spPr>
          <a:xfrm>
            <a:off x="1371600" y="32657"/>
            <a:ext cx="7772400" cy="990600"/>
          </a:xfrm>
        </p:spPr>
        <p:txBody>
          <a:bodyPr/>
          <a:lstStyle/>
          <a:p>
            <a:r>
              <a:rPr lang="en-US" dirty="0"/>
              <a:t>Monthly and growing season models</a:t>
            </a:r>
          </a:p>
        </p:txBody>
      </p:sp>
      <p:graphicFrame>
        <p:nvGraphicFramePr>
          <p:cNvPr id="5" name="Content Placeholder 4" descr="Table showing parameters included in monthly and growing season models, differentiating between those associated with stream warming (shaded solar radiation, air temperature, depth and maximum upstream depth, width, and elevation) and those associated with stream cooling (soil conductivity, latitude, channel slope, reference flow, and location in Canada).">
            <a:extLst>
              <a:ext uri="{FF2B5EF4-FFF2-40B4-BE49-F238E27FC236}">
                <a16:creationId xmlns:a16="http://schemas.microsoft.com/office/drawing/2014/main" id="{45D9EA61-48C2-48A7-B560-FB2D56AE4EC3}"/>
              </a:ext>
            </a:extLst>
          </p:cNvPr>
          <p:cNvGraphicFramePr>
            <a:graphicFrameLocks noGrp="1"/>
          </p:cNvGraphicFramePr>
          <p:nvPr>
            <p:ph idx="1"/>
            <p:extLst>
              <p:ext uri="{D42A27DB-BD31-4B8C-83A1-F6EECF244321}">
                <p14:modId xmlns:p14="http://schemas.microsoft.com/office/powerpoint/2010/main" val="137430249"/>
              </p:ext>
            </p:extLst>
          </p:nvPr>
        </p:nvGraphicFramePr>
        <p:xfrm>
          <a:off x="685800" y="650377"/>
          <a:ext cx="7772400" cy="5613263"/>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664342240"/>
                    </a:ext>
                  </a:extLst>
                </a:gridCol>
                <a:gridCol w="1943100">
                  <a:extLst>
                    <a:ext uri="{9D8B030D-6E8A-4147-A177-3AD203B41FA5}">
                      <a16:colId xmlns:a16="http://schemas.microsoft.com/office/drawing/2014/main" val="1572589912"/>
                    </a:ext>
                  </a:extLst>
                </a:gridCol>
                <a:gridCol w="1943100">
                  <a:extLst>
                    <a:ext uri="{9D8B030D-6E8A-4147-A177-3AD203B41FA5}">
                      <a16:colId xmlns:a16="http://schemas.microsoft.com/office/drawing/2014/main" val="1043513764"/>
                    </a:ext>
                  </a:extLst>
                </a:gridCol>
                <a:gridCol w="1943100">
                  <a:extLst>
                    <a:ext uri="{9D8B030D-6E8A-4147-A177-3AD203B41FA5}">
                      <a16:colId xmlns:a16="http://schemas.microsoft.com/office/drawing/2014/main" val="2797841778"/>
                    </a:ext>
                  </a:extLst>
                </a:gridCol>
              </a:tblGrid>
              <a:tr h="340223">
                <a:tc>
                  <a:txBody>
                    <a:bodyPr/>
                    <a:lstStyle/>
                    <a:p>
                      <a:r>
                        <a:rPr lang="en-US" sz="1600" dirty="0">
                          <a:solidFill>
                            <a:schemeClr val="tx1"/>
                          </a:solidFill>
                        </a:rPr>
                        <a:t>July</a:t>
                      </a:r>
                    </a:p>
                  </a:txBody>
                  <a:tcPr/>
                </a:tc>
                <a:tc>
                  <a:txBody>
                    <a:bodyPr/>
                    <a:lstStyle/>
                    <a:p>
                      <a:r>
                        <a:rPr lang="en-US" sz="1600" dirty="0">
                          <a:solidFill>
                            <a:schemeClr val="tx1"/>
                          </a:solidFill>
                        </a:rPr>
                        <a:t>August</a:t>
                      </a:r>
                    </a:p>
                  </a:txBody>
                  <a:tcPr/>
                </a:tc>
                <a:tc>
                  <a:txBody>
                    <a:bodyPr/>
                    <a:lstStyle/>
                    <a:p>
                      <a:r>
                        <a:rPr lang="en-US" sz="1600" dirty="0">
                          <a:solidFill>
                            <a:schemeClr val="tx1"/>
                          </a:solidFill>
                        </a:rPr>
                        <a:t>September</a:t>
                      </a:r>
                    </a:p>
                  </a:txBody>
                  <a:tcPr/>
                </a:tc>
                <a:tc>
                  <a:txBody>
                    <a:bodyPr/>
                    <a:lstStyle/>
                    <a:p>
                      <a:r>
                        <a:rPr lang="en-US" sz="1600" dirty="0">
                          <a:solidFill>
                            <a:schemeClr val="tx1"/>
                          </a:solidFill>
                        </a:rPr>
                        <a:t>Grow season max</a:t>
                      </a:r>
                    </a:p>
                  </a:txBody>
                  <a:tcPr/>
                </a:tc>
                <a:extLst>
                  <a:ext uri="{0D108BD9-81ED-4DB2-BD59-A6C34878D82A}">
                    <a16:rowId xmlns:a16="http://schemas.microsoft.com/office/drawing/2014/main" val="1320883544"/>
                  </a:ext>
                </a:extLst>
              </a:tr>
              <a:tr h="329784">
                <a:tc>
                  <a:txBody>
                    <a:bodyPr/>
                    <a:lstStyle/>
                    <a:p>
                      <a:pPr algn="ctr"/>
                      <a:endParaRPr lang="en-US" sz="1600" dirty="0">
                        <a:solidFill>
                          <a:srgbClr val="FF0000"/>
                        </a:solidFill>
                      </a:endParaRPr>
                    </a:p>
                  </a:txBody>
                  <a:tcPr/>
                </a:tc>
                <a:tc>
                  <a:txBody>
                    <a:bodyPr/>
                    <a:lstStyle/>
                    <a:p>
                      <a:pPr algn="ctr"/>
                      <a:endParaRPr lang="en-US" sz="1600" dirty="0">
                        <a:solidFill>
                          <a:srgbClr val="FF0000"/>
                        </a:solidFill>
                      </a:endParaRPr>
                    </a:p>
                  </a:txBody>
                  <a:tcPr/>
                </a:tc>
                <a:tc>
                  <a:txBody>
                    <a:bodyPr/>
                    <a:lstStyle/>
                    <a:p>
                      <a:pPr algn="ctr"/>
                      <a:r>
                        <a:rPr lang="en-US" sz="1600" dirty="0">
                          <a:solidFill>
                            <a:srgbClr val="FF0000"/>
                          </a:solidFill>
                        </a:rPr>
                        <a:t>Longitude</a:t>
                      </a:r>
                    </a:p>
                  </a:txBody>
                  <a:tcPr/>
                </a:tc>
                <a:tc>
                  <a:txBody>
                    <a:bodyPr/>
                    <a:lstStyle/>
                    <a:p>
                      <a:pPr algn="ctr"/>
                      <a:endParaRPr lang="en-US" sz="1600">
                        <a:solidFill>
                          <a:srgbClr val="FF0000"/>
                        </a:solidFill>
                      </a:endParaRPr>
                    </a:p>
                  </a:txBody>
                  <a:tcPr/>
                </a:tc>
                <a:extLst>
                  <a:ext uri="{0D108BD9-81ED-4DB2-BD59-A6C34878D82A}">
                    <a16:rowId xmlns:a16="http://schemas.microsoft.com/office/drawing/2014/main" val="1449602830"/>
                  </a:ext>
                </a:extLst>
              </a:tr>
              <a:tr h="329784">
                <a:tc>
                  <a:txBody>
                    <a:bodyPr/>
                    <a:lstStyle/>
                    <a:p>
                      <a:pPr algn="ctr"/>
                      <a:endParaRPr lang="en-US" sz="1600">
                        <a:solidFill>
                          <a:srgbClr val="FF0000"/>
                        </a:solidFill>
                      </a:endParaRPr>
                    </a:p>
                  </a:txBody>
                  <a:tcPr/>
                </a:tc>
                <a:tc>
                  <a:txBody>
                    <a:bodyPr/>
                    <a:lstStyle/>
                    <a:p>
                      <a:pPr algn="ctr"/>
                      <a:endParaRPr lang="en-US" sz="1600" dirty="0">
                        <a:solidFill>
                          <a:srgbClr val="FF0000"/>
                        </a:solidFill>
                      </a:endParaRPr>
                    </a:p>
                  </a:txBody>
                  <a:tcPr/>
                </a:tc>
                <a:tc>
                  <a:txBody>
                    <a:bodyPr/>
                    <a:lstStyle/>
                    <a:p>
                      <a:pPr algn="ctr"/>
                      <a:r>
                        <a:rPr lang="en-US" sz="1600" b="1" dirty="0">
                          <a:solidFill>
                            <a:srgbClr val="0070C0"/>
                          </a:solidFill>
                        </a:rPr>
                        <a:t>Latitude</a:t>
                      </a:r>
                    </a:p>
                  </a:txBody>
                  <a:tcPr/>
                </a:tc>
                <a:tc>
                  <a:txBody>
                    <a:bodyPr/>
                    <a:lstStyle/>
                    <a:p>
                      <a:pPr algn="ctr"/>
                      <a:r>
                        <a:rPr lang="en-US" sz="1600" dirty="0">
                          <a:solidFill>
                            <a:srgbClr val="FF0000"/>
                          </a:solidFill>
                        </a:rPr>
                        <a:t>Latitude</a:t>
                      </a:r>
                    </a:p>
                  </a:txBody>
                  <a:tcPr/>
                </a:tc>
                <a:extLst>
                  <a:ext uri="{0D108BD9-81ED-4DB2-BD59-A6C34878D82A}">
                    <a16:rowId xmlns:a16="http://schemas.microsoft.com/office/drawing/2014/main" val="2234180547"/>
                  </a:ext>
                </a:extLst>
              </a:tr>
              <a:tr h="324983">
                <a:tc>
                  <a:txBody>
                    <a:bodyPr/>
                    <a:lstStyle/>
                    <a:p>
                      <a:pPr algn="ctr"/>
                      <a:r>
                        <a:rPr lang="en-US" sz="1600" b="1" dirty="0">
                          <a:solidFill>
                            <a:srgbClr val="0070C0"/>
                          </a:solidFill>
                        </a:rPr>
                        <a:t>Soil conductivity</a:t>
                      </a:r>
                    </a:p>
                  </a:txBody>
                  <a:tcPr/>
                </a:tc>
                <a:tc>
                  <a:txBody>
                    <a:bodyPr/>
                    <a:lstStyle/>
                    <a:p>
                      <a:pPr algn="ctr"/>
                      <a:endParaRPr lang="en-US" sz="1600" dirty="0">
                        <a:solidFill>
                          <a:srgbClr val="FF0000"/>
                        </a:solidFill>
                      </a:endParaRPr>
                    </a:p>
                  </a:txBody>
                  <a:tcPr/>
                </a:tc>
                <a:tc>
                  <a:txBody>
                    <a:bodyPr/>
                    <a:lstStyle/>
                    <a:p>
                      <a:pPr algn="ctr"/>
                      <a:endParaRPr lang="en-US" sz="16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Soil conductivity</a:t>
                      </a:r>
                    </a:p>
                  </a:txBody>
                  <a:tcPr/>
                </a:tc>
                <a:extLst>
                  <a:ext uri="{0D108BD9-81ED-4DB2-BD59-A6C34878D82A}">
                    <a16:rowId xmlns:a16="http://schemas.microsoft.com/office/drawing/2014/main" val="478499308"/>
                  </a:ext>
                </a:extLst>
              </a:tr>
              <a:tr h="329784">
                <a:tc>
                  <a:txBody>
                    <a:bodyPr/>
                    <a:lstStyle/>
                    <a:p>
                      <a:pPr algn="ctr"/>
                      <a:r>
                        <a:rPr lang="en-US" sz="1600" dirty="0">
                          <a:solidFill>
                            <a:srgbClr val="0070C0"/>
                          </a:solidFill>
                        </a:rPr>
                        <a:t>Gradient</a:t>
                      </a:r>
                    </a:p>
                  </a:txBody>
                  <a:tcPr/>
                </a:tc>
                <a:tc>
                  <a:txBody>
                    <a:bodyPr/>
                    <a:lstStyle/>
                    <a:p>
                      <a:pPr algn="ctr"/>
                      <a:endParaRPr lang="en-US" sz="1600" dirty="0">
                        <a:solidFill>
                          <a:srgbClr val="FF0000"/>
                        </a:solidFill>
                      </a:endParaRPr>
                    </a:p>
                  </a:txBody>
                  <a:tcPr/>
                </a:tc>
                <a:tc>
                  <a:txBody>
                    <a:bodyPr/>
                    <a:lstStyle/>
                    <a:p>
                      <a:pPr algn="ctr"/>
                      <a:endParaRPr lang="en-US" sz="16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rPr>
                        <a:t>Gradient</a:t>
                      </a:r>
                    </a:p>
                  </a:txBody>
                  <a:tcPr/>
                </a:tc>
                <a:extLst>
                  <a:ext uri="{0D108BD9-81ED-4DB2-BD59-A6C34878D82A}">
                    <a16:rowId xmlns:a16="http://schemas.microsoft.com/office/drawing/2014/main" val="1828434287"/>
                  </a:ext>
                </a:extLst>
              </a:tr>
              <a:tr h="329784">
                <a:tc>
                  <a:txBody>
                    <a:bodyPr/>
                    <a:lstStyle/>
                    <a:p>
                      <a:pPr algn="ctr"/>
                      <a:endParaRPr lang="en-US" sz="1600" dirty="0">
                        <a:solidFill>
                          <a:srgbClr val="FF0000"/>
                        </a:solidFill>
                      </a:endParaRPr>
                    </a:p>
                  </a:txBody>
                  <a:tcPr/>
                </a:tc>
                <a:tc>
                  <a:txBody>
                    <a:bodyPr/>
                    <a:lstStyle/>
                    <a:p>
                      <a:pPr algn="ctr"/>
                      <a:r>
                        <a:rPr lang="en-US" sz="1600" dirty="0">
                          <a:solidFill>
                            <a:srgbClr val="0070C0"/>
                          </a:solidFill>
                        </a:rPr>
                        <a:t>Channel slope</a:t>
                      </a:r>
                      <a:r>
                        <a:rPr lang="en-US" sz="1600" baseline="30000" dirty="0">
                          <a:solidFill>
                            <a:srgbClr val="0070C0"/>
                          </a:solidFill>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rPr>
                        <a:t>Channel slope</a:t>
                      </a:r>
                      <a:r>
                        <a:rPr lang="en-US" sz="1600" b="1" baseline="30000" dirty="0">
                          <a:solidFill>
                            <a:srgbClr val="0070C0"/>
                          </a:solidFill>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Channel slope</a:t>
                      </a:r>
                      <a:r>
                        <a:rPr lang="en-US" sz="1600" b="1" baseline="30000" dirty="0">
                          <a:solidFill>
                            <a:srgbClr val="FF0000"/>
                          </a:solidFill>
                        </a:rPr>
                        <a:t>2</a:t>
                      </a:r>
                    </a:p>
                  </a:txBody>
                  <a:tcPr/>
                </a:tc>
                <a:extLst>
                  <a:ext uri="{0D108BD9-81ED-4DB2-BD59-A6C34878D82A}">
                    <a16:rowId xmlns:a16="http://schemas.microsoft.com/office/drawing/2014/main" val="1129048678"/>
                  </a:ext>
                </a:extLst>
              </a:tr>
              <a:tr h="329784">
                <a:tc>
                  <a:txBody>
                    <a:bodyPr/>
                    <a:lstStyle/>
                    <a:p>
                      <a:pPr algn="ctr"/>
                      <a:r>
                        <a:rPr lang="en-US" sz="1600" b="1" dirty="0">
                          <a:solidFill>
                            <a:srgbClr val="FF0000"/>
                          </a:solidFill>
                        </a:rPr>
                        <a:t>Mx </a:t>
                      </a:r>
                      <a:r>
                        <a:rPr lang="en-US" sz="1600" b="1" dirty="0" err="1">
                          <a:solidFill>
                            <a:srgbClr val="FF0000"/>
                          </a:solidFill>
                        </a:rPr>
                        <a:t>upstr</a:t>
                      </a:r>
                      <a:r>
                        <a:rPr lang="en-US" sz="1600" b="1" dirty="0">
                          <a:solidFill>
                            <a:srgbClr val="FF0000"/>
                          </a:solidFill>
                        </a:rPr>
                        <a:t> depth</a:t>
                      </a:r>
                    </a:p>
                  </a:txBody>
                  <a:tcPr/>
                </a:tc>
                <a:tc>
                  <a:txBody>
                    <a:bodyPr/>
                    <a:lstStyle/>
                    <a:p>
                      <a:pPr algn="ctr"/>
                      <a:endParaRPr lang="en-US" sz="16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Mx </a:t>
                      </a:r>
                      <a:r>
                        <a:rPr lang="en-US" sz="1600" b="1" dirty="0" err="1">
                          <a:solidFill>
                            <a:srgbClr val="FF0000"/>
                          </a:solidFill>
                        </a:rPr>
                        <a:t>upstr</a:t>
                      </a:r>
                      <a:r>
                        <a:rPr lang="en-US" sz="1600" b="1" dirty="0">
                          <a:solidFill>
                            <a:srgbClr val="FF0000"/>
                          </a:solidFill>
                        </a:rPr>
                        <a:t> depth</a:t>
                      </a:r>
                    </a:p>
                  </a:txBody>
                  <a:tcPr/>
                </a:tc>
                <a:tc>
                  <a:txBody>
                    <a:bodyPr/>
                    <a:lstStyle/>
                    <a:p>
                      <a:pPr algn="ctr"/>
                      <a:endParaRPr lang="en-US" sz="1600" dirty="0">
                        <a:solidFill>
                          <a:srgbClr val="FF0000"/>
                        </a:solidFill>
                      </a:endParaRPr>
                    </a:p>
                  </a:txBody>
                  <a:tcPr/>
                </a:tc>
                <a:extLst>
                  <a:ext uri="{0D108BD9-81ED-4DB2-BD59-A6C34878D82A}">
                    <a16:rowId xmlns:a16="http://schemas.microsoft.com/office/drawing/2014/main" val="2039289459"/>
                  </a:ext>
                </a:extLst>
              </a:tr>
              <a:tr h="329784">
                <a:tc>
                  <a:txBody>
                    <a:bodyPr/>
                    <a:lstStyle/>
                    <a:p>
                      <a:pPr algn="ctr"/>
                      <a:r>
                        <a:rPr lang="en-US" sz="1600" b="1" dirty="0">
                          <a:solidFill>
                            <a:srgbClr val="FF0000"/>
                          </a:solidFill>
                        </a:rPr>
                        <a:t>Depth</a:t>
                      </a:r>
                    </a:p>
                  </a:txBody>
                  <a:tcPr/>
                </a:tc>
                <a:tc>
                  <a:txBody>
                    <a:bodyPr/>
                    <a:lstStyle/>
                    <a:p>
                      <a:pPr algn="ctr"/>
                      <a:endParaRPr lang="en-US" sz="1600" b="1" dirty="0">
                        <a:solidFill>
                          <a:srgbClr val="FF0000"/>
                        </a:solidFill>
                      </a:endParaRPr>
                    </a:p>
                  </a:txBody>
                  <a:tcPr/>
                </a:tc>
                <a:tc>
                  <a:txBody>
                    <a:bodyPr/>
                    <a:lstStyle/>
                    <a:p>
                      <a:pPr algn="ctr"/>
                      <a:r>
                        <a:rPr lang="en-US" sz="1600" b="1" dirty="0">
                          <a:solidFill>
                            <a:srgbClr val="FF0000"/>
                          </a:solidFill>
                        </a:rPr>
                        <a:t>Depth</a:t>
                      </a:r>
                    </a:p>
                  </a:txBody>
                  <a:tcPr/>
                </a:tc>
                <a:tc>
                  <a:txBody>
                    <a:bodyPr/>
                    <a:lstStyle/>
                    <a:p>
                      <a:pPr algn="ctr"/>
                      <a:r>
                        <a:rPr lang="en-US" sz="1600" b="1" dirty="0">
                          <a:solidFill>
                            <a:srgbClr val="FF0000"/>
                          </a:solidFill>
                        </a:rPr>
                        <a:t>Depth</a:t>
                      </a:r>
                    </a:p>
                  </a:txBody>
                  <a:tcPr/>
                </a:tc>
                <a:extLst>
                  <a:ext uri="{0D108BD9-81ED-4DB2-BD59-A6C34878D82A}">
                    <a16:rowId xmlns:a16="http://schemas.microsoft.com/office/drawing/2014/main" val="1294120994"/>
                  </a:ext>
                </a:extLst>
              </a:tr>
              <a:tr h="329784">
                <a:tc>
                  <a:txBody>
                    <a:bodyPr/>
                    <a:lstStyle/>
                    <a:p>
                      <a:pPr algn="ctr"/>
                      <a:endParaRPr lang="en-US" sz="1600">
                        <a:solidFill>
                          <a:srgbClr val="FF0000"/>
                        </a:solidFill>
                      </a:endParaRPr>
                    </a:p>
                  </a:txBody>
                  <a:tcPr/>
                </a:tc>
                <a:tc>
                  <a:txBody>
                    <a:bodyPr/>
                    <a:lstStyle/>
                    <a:p>
                      <a:pPr algn="ctr"/>
                      <a:r>
                        <a:rPr lang="en-US" sz="1600" b="1" dirty="0">
                          <a:solidFill>
                            <a:srgbClr val="FF0000"/>
                          </a:solidFill>
                        </a:rPr>
                        <a:t>Width</a:t>
                      </a:r>
                    </a:p>
                  </a:txBody>
                  <a:tcPr/>
                </a:tc>
                <a:tc>
                  <a:txBody>
                    <a:bodyPr/>
                    <a:lstStyle/>
                    <a:p>
                      <a:pPr algn="ctr"/>
                      <a:endParaRPr lang="en-US" sz="1600">
                        <a:solidFill>
                          <a:srgbClr val="FF0000"/>
                        </a:solidFill>
                      </a:endParaRPr>
                    </a:p>
                  </a:txBody>
                  <a:tcPr/>
                </a:tc>
                <a:tc>
                  <a:txBody>
                    <a:bodyPr/>
                    <a:lstStyle/>
                    <a:p>
                      <a:pPr algn="ctr"/>
                      <a:endParaRPr lang="en-US" sz="1600" dirty="0">
                        <a:solidFill>
                          <a:srgbClr val="FF0000"/>
                        </a:solidFill>
                      </a:endParaRPr>
                    </a:p>
                  </a:txBody>
                  <a:tcPr/>
                </a:tc>
                <a:extLst>
                  <a:ext uri="{0D108BD9-81ED-4DB2-BD59-A6C34878D82A}">
                    <a16:rowId xmlns:a16="http://schemas.microsoft.com/office/drawing/2014/main" val="3415443642"/>
                  </a:ext>
                </a:extLst>
              </a:tr>
              <a:tr h="329784">
                <a:tc>
                  <a:txBody>
                    <a:bodyPr/>
                    <a:lstStyle/>
                    <a:p>
                      <a:pPr algn="ctr"/>
                      <a:endParaRPr lang="en-US" sz="1600">
                        <a:solidFill>
                          <a:srgbClr val="FF0000"/>
                        </a:solidFill>
                      </a:endParaRPr>
                    </a:p>
                  </a:txBody>
                  <a:tcPr/>
                </a:tc>
                <a:tc>
                  <a:txBody>
                    <a:bodyPr/>
                    <a:lstStyle/>
                    <a:p>
                      <a:pPr algn="ctr"/>
                      <a:endParaRPr lang="en-US" sz="1600">
                        <a:solidFill>
                          <a:srgbClr val="FF0000"/>
                        </a:solidFill>
                      </a:endParaRPr>
                    </a:p>
                  </a:txBody>
                  <a:tcPr/>
                </a:tc>
                <a:tc>
                  <a:txBody>
                    <a:bodyPr/>
                    <a:lstStyle/>
                    <a:p>
                      <a:pPr algn="ctr"/>
                      <a:r>
                        <a:rPr lang="en-US" sz="1600" dirty="0" err="1">
                          <a:solidFill>
                            <a:srgbClr val="FF0000"/>
                          </a:solidFill>
                        </a:rPr>
                        <a:t>Wshd</a:t>
                      </a:r>
                      <a:r>
                        <a:rPr lang="en-US" sz="1600" dirty="0">
                          <a:solidFill>
                            <a:srgbClr val="FF0000"/>
                          </a:solidFill>
                        </a:rPr>
                        <a:t> storage</a:t>
                      </a:r>
                    </a:p>
                  </a:txBody>
                  <a:tcPr/>
                </a:tc>
                <a:tc>
                  <a:txBody>
                    <a:bodyPr/>
                    <a:lstStyle/>
                    <a:p>
                      <a:pPr algn="ctr"/>
                      <a:endParaRPr lang="en-US" sz="1600" dirty="0">
                        <a:solidFill>
                          <a:srgbClr val="FF0000"/>
                        </a:solidFill>
                      </a:endParaRPr>
                    </a:p>
                  </a:txBody>
                  <a:tcPr/>
                </a:tc>
                <a:extLst>
                  <a:ext uri="{0D108BD9-81ED-4DB2-BD59-A6C34878D82A}">
                    <a16:rowId xmlns:a16="http://schemas.microsoft.com/office/drawing/2014/main" val="498021048"/>
                  </a:ext>
                </a:extLst>
              </a:tr>
              <a:tr h="329784">
                <a:tc>
                  <a:txBody>
                    <a:bodyPr/>
                    <a:lstStyle/>
                    <a:p>
                      <a:pPr algn="ctr"/>
                      <a:endParaRPr lang="en-US" sz="1600"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Elevation</a:t>
                      </a:r>
                    </a:p>
                  </a:txBody>
                  <a:tcPr/>
                </a:tc>
                <a:tc>
                  <a:txBody>
                    <a:bodyPr/>
                    <a:lstStyle/>
                    <a:p>
                      <a:pPr algn="ctr"/>
                      <a:endParaRPr lang="en-US" sz="1600" b="1">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Elevation</a:t>
                      </a:r>
                    </a:p>
                  </a:txBody>
                  <a:tcPr/>
                </a:tc>
                <a:extLst>
                  <a:ext uri="{0D108BD9-81ED-4DB2-BD59-A6C34878D82A}">
                    <a16:rowId xmlns:a16="http://schemas.microsoft.com/office/drawing/2014/main" val="399575771"/>
                  </a:ext>
                </a:extLst>
              </a:tr>
              <a:tr h="329784">
                <a:tc>
                  <a:txBody>
                    <a:bodyPr/>
                    <a:lstStyle/>
                    <a:p>
                      <a:pPr algn="ctr"/>
                      <a:endParaRPr lang="en-US" sz="1600" dirty="0">
                        <a:solidFill>
                          <a:srgbClr val="FF0000"/>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1600" b="1" dirty="0">
                          <a:solidFill>
                            <a:srgbClr val="0070C0"/>
                          </a:solidFill>
                        </a:rPr>
                        <a:t>Canadian</a:t>
                      </a:r>
                    </a:p>
                  </a:txBody>
                  <a:tcPr>
                    <a:lnB w="12700" cap="flat" cmpd="sng" algn="ctr">
                      <a:solidFill>
                        <a:schemeClr val="tx1"/>
                      </a:solidFill>
                      <a:prstDash val="solid"/>
                      <a:round/>
                      <a:headEnd type="none" w="med" len="med"/>
                      <a:tailEnd type="none" w="med" len="med"/>
                    </a:lnB>
                  </a:tcPr>
                </a:tc>
                <a:tc>
                  <a:txBody>
                    <a:bodyPr/>
                    <a:lstStyle/>
                    <a:p>
                      <a:pPr algn="ctr"/>
                      <a:r>
                        <a:rPr lang="en-US" sz="1600" b="1" dirty="0">
                          <a:solidFill>
                            <a:srgbClr val="0070C0"/>
                          </a:solidFill>
                        </a:rPr>
                        <a:t>Canadian</a:t>
                      </a:r>
                    </a:p>
                  </a:txBody>
                  <a:tcPr>
                    <a:lnB w="12700" cap="flat" cmpd="sng" algn="ctr">
                      <a:solidFill>
                        <a:schemeClr val="tx1"/>
                      </a:solidFill>
                      <a:prstDash val="solid"/>
                      <a:round/>
                      <a:headEnd type="none" w="med" len="med"/>
                      <a:tailEnd type="none" w="med" len="med"/>
                    </a:lnB>
                  </a:tcPr>
                </a:tc>
                <a:tc>
                  <a:txBody>
                    <a:bodyPr/>
                    <a:lstStyle/>
                    <a:p>
                      <a:pPr algn="ctr"/>
                      <a:endParaRPr lang="en-US" sz="1600" dirty="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819540"/>
                  </a:ext>
                </a:extLst>
              </a:tr>
              <a:tr h="329784">
                <a:tc>
                  <a:txBody>
                    <a:bodyPr/>
                    <a:lstStyle/>
                    <a:p>
                      <a:pPr algn="ctr"/>
                      <a:r>
                        <a:rPr lang="en-US" sz="1600" b="1" dirty="0">
                          <a:solidFill>
                            <a:srgbClr val="FF0000"/>
                          </a:solidFill>
                        </a:rPr>
                        <a:t>Month air temp</a:t>
                      </a: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Month air temp</a:t>
                      </a: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Month air temp</a:t>
                      </a: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Mx GS air temp</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8210380"/>
                  </a:ext>
                </a:extLst>
              </a:tr>
              <a:tr h="329784">
                <a:tc>
                  <a:txBody>
                    <a:bodyPr/>
                    <a:lstStyle/>
                    <a:p>
                      <a:pPr algn="ctr"/>
                      <a:r>
                        <a:rPr lang="en-US" sz="1600" b="1" dirty="0">
                          <a:solidFill>
                            <a:srgbClr val="0070C0"/>
                          </a:solidFill>
                        </a:rPr>
                        <a:t>Month ref flow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rPr>
                        <a:t>Month ref flow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rPr>
                        <a:t>Month ref flow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rPr>
                        <a:t>GS avg ref flow</a:t>
                      </a:r>
                    </a:p>
                  </a:txBody>
                  <a:tcPr/>
                </a:tc>
                <a:extLst>
                  <a:ext uri="{0D108BD9-81ED-4DB2-BD59-A6C34878D82A}">
                    <a16:rowId xmlns:a16="http://schemas.microsoft.com/office/drawing/2014/main" val="2133779323"/>
                  </a:ext>
                </a:extLst>
              </a:tr>
              <a:tr h="329784">
                <a:tc>
                  <a:txBody>
                    <a:bodyPr/>
                    <a:lstStyle/>
                    <a:p>
                      <a:pPr algn="ctr"/>
                      <a:endParaRPr lang="en-US" sz="1600"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Month ref flow</a:t>
                      </a:r>
                      <a:r>
                        <a:rPr lang="en-US" sz="1600" b="1" baseline="30000" dirty="0">
                          <a:solidFill>
                            <a:srgbClr val="FF0000"/>
                          </a:solidFill>
                        </a:rPr>
                        <a:t>2</a:t>
                      </a:r>
                      <a:endParaRPr lang="en-US" sz="1600"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rgbClr val="FF0000"/>
                        </a:solidFill>
                      </a:endParaRPr>
                    </a:p>
                  </a:txBody>
                  <a:tcPr/>
                </a:tc>
                <a:extLst>
                  <a:ext uri="{0D108BD9-81ED-4DB2-BD59-A6C34878D82A}">
                    <a16:rowId xmlns:a16="http://schemas.microsoft.com/office/drawing/2014/main" val="685991165"/>
                  </a:ext>
                </a:extLst>
              </a:tr>
              <a:tr h="329784">
                <a:tc>
                  <a:txBody>
                    <a:bodyPr/>
                    <a:lstStyle/>
                    <a:p>
                      <a:pPr algn="ctr"/>
                      <a:r>
                        <a:rPr lang="en-US" sz="1600" b="1" dirty="0">
                          <a:solidFill>
                            <a:srgbClr val="FF0000"/>
                          </a:solidFill>
                        </a:rPr>
                        <a:t>3-h ups shaded solar</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3-h ups shaded solar</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FF0000"/>
                          </a:solidFill>
                        </a:rPr>
                        <a:t>3-h ups shaded solar</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1km ups shaded solar</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239991"/>
                  </a:ext>
                </a:extLst>
              </a:tr>
            </a:tbl>
          </a:graphicData>
        </a:graphic>
      </p:graphicFrame>
      <p:sp>
        <p:nvSpPr>
          <p:cNvPr id="4" name="Slide Number Placeholder 3">
            <a:extLst>
              <a:ext uri="{FF2B5EF4-FFF2-40B4-BE49-F238E27FC236}">
                <a16:creationId xmlns:a16="http://schemas.microsoft.com/office/drawing/2014/main" id="{75922C9F-3826-41D7-9202-17945064B15D}"/>
              </a:ext>
            </a:extLst>
          </p:cNvPr>
          <p:cNvSpPr>
            <a:spLocks noGrp="1"/>
          </p:cNvSpPr>
          <p:nvPr>
            <p:ph type="sldNum" sz="quarter" idx="12"/>
          </p:nvPr>
        </p:nvSpPr>
        <p:spPr/>
        <p:txBody>
          <a:bodyPr/>
          <a:lstStyle/>
          <a:p>
            <a:pPr>
              <a:defRPr/>
            </a:pPr>
            <a:fld id="{BEF2A795-0D1C-4340-A163-773CC4D3E4EC}" type="slidenum">
              <a:rPr lang="en-US" smtClean="0"/>
              <a:pPr>
                <a:defRPr/>
              </a:pPr>
              <a:t>18</a:t>
            </a:fld>
            <a:endParaRPr lang="en-US" dirty="0"/>
          </a:p>
        </p:txBody>
      </p:sp>
      <p:sp>
        <p:nvSpPr>
          <p:cNvPr id="7" name="TextBox 6">
            <a:extLst>
              <a:ext uri="{FF2B5EF4-FFF2-40B4-BE49-F238E27FC236}">
                <a16:creationId xmlns:a16="http://schemas.microsoft.com/office/drawing/2014/main" id="{8C7DC584-5B04-43AB-96A8-45A6333BC72C}"/>
              </a:ext>
            </a:extLst>
          </p:cNvPr>
          <p:cNvSpPr txBox="1"/>
          <p:nvPr/>
        </p:nvSpPr>
        <p:spPr>
          <a:xfrm>
            <a:off x="27801" y="1524000"/>
            <a:ext cx="553998" cy="2667000"/>
          </a:xfrm>
          <a:prstGeom prst="rect">
            <a:avLst/>
          </a:prstGeom>
          <a:noFill/>
        </p:spPr>
        <p:txBody>
          <a:bodyPr vert="vert270" wrap="square" rtlCol="0">
            <a:spAutoFit/>
          </a:bodyPr>
          <a:lstStyle/>
          <a:p>
            <a:r>
              <a:rPr lang="en-US" dirty="0"/>
              <a:t>Constant variables</a:t>
            </a:r>
          </a:p>
        </p:txBody>
      </p:sp>
      <p:sp>
        <p:nvSpPr>
          <p:cNvPr id="8" name="TextBox 7">
            <a:extLst>
              <a:ext uri="{FF2B5EF4-FFF2-40B4-BE49-F238E27FC236}">
                <a16:creationId xmlns:a16="http://schemas.microsoft.com/office/drawing/2014/main" id="{11565B3D-1D64-4F96-A04C-02E6066884F3}"/>
              </a:ext>
            </a:extLst>
          </p:cNvPr>
          <p:cNvSpPr txBox="1"/>
          <p:nvPr/>
        </p:nvSpPr>
        <p:spPr>
          <a:xfrm>
            <a:off x="0" y="4648199"/>
            <a:ext cx="553998" cy="1437167"/>
          </a:xfrm>
          <a:prstGeom prst="rect">
            <a:avLst/>
          </a:prstGeom>
          <a:noFill/>
        </p:spPr>
        <p:txBody>
          <a:bodyPr vert="vert270" wrap="square" rtlCol="0">
            <a:spAutoFit/>
          </a:bodyPr>
          <a:lstStyle/>
          <a:p>
            <a:r>
              <a:rPr lang="en-US" dirty="0"/>
              <a:t>Time-vary</a:t>
            </a:r>
          </a:p>
        </p:txBody>
      </p:sp>
      <p:sp>
        <p:nvSpPr>
          <p:cNvPr id="3" name="TextBox 2">
            <a:extLst>
              <a:ext uri="{FF2B5EF4-FFF2-40B4-BE49-F238E27FC236}">
                <a16:creationId xmlns:a16="http://schemas.microsoft.com/office/drawing/2014/main" id="{07F9F2DB-F6C9-489E-8D8A-5B52AA492610}"/>
              </a:ext>
            </a:extLst>
          </p:cNvPr>
          <p:cNvSpPr txBox="1"/>
          <p:nvPr/>
        </p:nvSpPr>
        <p:spPr>
          <a:xfrm>
            <a:off x="685800" y="6453188"/>
            <a:ext cx="2286000" cy="461665"/>
          </a:xfrm>
          <a:prstGeom prst="rect">
            <a:avLst/>
          </a:prstGeom>
          <a:noFill/>
        </p:spPr>
        <p:txBody>
          <a:bodyPr wrap="square" rtlCol="0">
            <a:spAutoFit/>
          </a:bodyPr>
          <a:lstStyle/>
          <a:p>
            <a:r>
              <a:rPr lang="en-US" dirty="0">
                <a:solidFill>
                  <a:srgbClr val="0B5AA5"/>
                </a:solidFill>
              </a:rPr>
              <a:t>Decrease temp</a:t>
            </a:r>
          </a:p>
        </p:txBody>
      </p:sp>
      <p:sp>
        <p:nvSpPr>
          <p:cNvPr id="9" name="TextBox 8">
            <a:extLst>
              <a:ext uri="{FF2B5EF4-FFF2-40B4-BE49-F238E27FC236}">
                <a16:creationId xmlns:a16="http://schemas.microsoft.com/office/drawing/2014/main" id="{B7717B3F-84D2-4457-B59C-635AFD09C4B9}"/>
              </a:ext>
            </a:extLst>
          </p:cNvPr>
          <p:cNvSpPr txBox="1"/>
          <p:nvPr/>
        </p:nvSpPr>
        <p:spPr>
          <a:xfrm>
            <a:off x="6400800" y="6453187"/>
            <a:ext cx="2286000" cy="461665"/>
          </a:xfrm>
          <a:prstGeom prst="rect">
            <a:avLst/>
          </a:prstGeom>
          <a:noFill/>
        </p:spPr>
        <p:txBody>
          <a:bodyPr wrap="square" rtlCol="0">
            <a:spAutoFit/>
          </a:bodyPr>
          <a:lstStyle/>
          <a:p>
            <a:r>
              <a:rPr lang="en-US" dirty="0">
                <a:solidFill>
                  <a:srgbClr val="FF0000"/>
                </a:solidFill>
              </a:rPr>
              <a:t>Increase temp</a:t>
            </a:r>
          </a:p>
        </p:txBody>
      </p:sp>
      <p:sp>
        <p:nvSpPr>
          <p:cNvPr id="6" name="TextBox 5">
            <a:extLst>
              <a:ext uri="{FF2B5EF4-FFF2-40B4-BE49-F238E27FC236}">
                <a16:creationId xmlns:a16="http://schemas.microsoft.com/office/drawing/2014/main" id="{7DF8856F-814F-466E-9D52-D20006FA620B}"/>
              </a:ext>
            </a:extLst>
          </p:cNvPr>
          <p:cNvSpPr txBox="1"/>
          <p:nvPr/>
        </p:nvSpPr>
        <p:spPr>
          <a:xfrm>
            <a:off x="3429000" y="6453187"/>
            <a:ext cx="2743202" cy="461665"/>
          </a:xfrm>
          <a:prstGeom prst="rect">
            <a:avLst/>
          </a:prstGeom>
          <a:noFill/>
        </p:spPr>
        <p:txBody>
          <a:bodyPr wrap="square" rtlCol="0">
            <a:spAutoFit/>
          </a:bodyPr>
          <a:lstStyle/>
          <a:p>
            <a:r>
              <a:rPr lang="en-US" b="1" dirty="0"/>
              <a:t>Bold</a:t>
            </a:r>
            <a:r>
              <a:rPr lang="en-US" dirty="0"/>
              <a:t>: p &lt; 0.05</a:t>
            </a:r>
          </a:p>
        </p:txBody>
      </p:sp>
      <p:sp>
        <p:nvSpPr>
          <p:cNvPr id="10" name="TextBox 9">
            <a:extLst>
              <a:ext uri="{FF2B5EF4-FFF2-40B4-BE49-F238E27FC236}">
                <a16:creationId xmlns:a16="http://schemas.microsoft.com/office/drawing/2014/main" id="{A6C9A0BA-A1B6-408F-8D9F-F467F19F3988}"/>
              </a:ext>
            </a:extLst>
          </p:cNvPr>
          <p:cNvSpPr txBox="1"/>
          <p:nvPr/>
        </p:nvSpPr>
        <p:spPr>
          <a:xfrm>
            <a:off x="8534400" y="3352800"/>
            <a:ext cx="381000" cy="461665"/>
          </a:xfrm>
          <a:prstGeom prst="rect">
            <a:avLst/>
          </a:prstGeom>
          <a:noFill/>
        </p:spPr>
        <p:txBody>
          <a:bodyPr wrap="square" rtlCol="0">
            <a:spAutoFit/>
          </a:bodyPr>
          <a:lstStyle/>
          <a:p>
            <a:r>
              <a:rPr lang="en-US" b="1" dirty="0"/>
              <a:t>*</a:t>
            </a:r>
          </a:p>
        </p:txBody>
      </p:sp>
      <p:sp>
        <p:nvSpPr>
          <p:cNvPr id="11" name="TextBox 10">
            <a:extLst>
              <a:ext uri="{FF2B5EF4-FFF2-40B4-BE49-F238E27FC236}">
                <a16:creationId xmlns:a16="http://schemas.microsoft.com/office/drawing/2014/main" id="{8352C674-0BBC-4256-97DE-DBFDC4493168}"/>
              </a:ext>
            </a:extLst>
          </p:cNvPr>
          <p:cNvSpPr txBox="1"/>
          <p:nvPr/>
        </p:nvSpPr>
        <p:spPr>
          <a:xfrm>
            <a:off x="8534400" y="5801975"/>
            <a:ext cx="381000" cy="461665"/>
          </a:xfrm>
          <a:prstGeom prst="rect">
            <a:avLst/>
          </a:prstGeom>
          <a:noFill/>
        </p:spPr>
        <p:txBody>
          <a:bodyPr wrap="square" rtlCol="0">
            <a:spAutoFit/>
          </a:bodyPr>
          <a:lstStyle/>
          <a:p>
            <a:r>
              <a:rPr lang="en-US" b="1" dirty="0"/>
              <a:t>*</a:t>
            </a:r>
          </a:p>
        </p:txBody>
      </p:sp>
      <p:sp>
        <p:nvSpPr>
          <p:cNvPr id="12" name="TextBox 11">
            <a:extLst>
              <a:ext uri="{FF2B5EF4-FFF2-40B4-BE49-F238E27FC236}">
                <a16:creationId xmlns:a16="http://schemas.microsoft.com/office/drawing/2014/main" id="{64D5A013-6919-43C9-AF00-3C41FF49BA31}"/>
              </a:ext>
            </a:extLst>
          </p:cNvPr>
          <p:cNvSpPr txBox="1"/>
          <p:nvPr/>
        </p:nvSpPr>
        <p:spPr>
          <a:xfrm>
            <a:off x="8523514" y="5008222"/>
            <a:ext cx="381000" cy="461665"/>
          </a:xfrm>
          <a:prstGeom prst="rect">
            <a:avLst/>
          </a:prstGeom>
          <a:noFill/>
        </p:spPr>
        <p:txBody>
          <a:bodyPr wrap="square" rtlCol="0">
            <a:spAutoFit/>
          </a:bodyPr>
          <a:lstStyle/>
          <a:p>
            <a:r>
              <a:rPr lang="en-US" b="1" dirty="0"/>
              <a:t>*</a:t>
            </a:r>
          </a:p>
        </p:txBody>
      </p:sp>
    </p:spTree>
    <p:extLst>
      <p:ext uri="{BB962C8B-B14F-4D97-AF65-F5344CB8AC3E}">
        <p14:creationId xmlns:p14="http://schemas.microsoft.com/office/powerpoint/2010/main" val="371119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9229" y="411163"/>
            <a:ext cx="9144000" cy="579437"/>
          </a:xfrm>
        </p:spPr>
        <p:txBody>
          <a:bodyPr anchor="t"/>
          <a:lstStyle/>
          <a:p>
            <a:pPr algn="ctr" eaLnBrk="1" hangingPunct="1"/>
            <a:r>
              <a:rPr lang="en-US" dirty="0">
                <a:latin typeface="Gill Sans MT" panose="020B0502020104020203" pitchFamily="34" charset="0"/>
              </a:rPr>
              <a:t>Goals</a:t>
            </a:r>
          </a:p>
        </p:txBody>
      </p:sp>
      <p:sp>
        <p:nvSpPr>
          <p:cNvPr id="18435" name="Rectangle 3"/>
          <p:cNvSpPr>
            <a:spLocks noGrp="1" noChangeArrowheads="1"/>
          </p:cNvSpPr>
          <p:nvPr>
            <p:ph type="body" idx="1"/>
          </p:nvPr>
        </p:nvSpPr>
        <p:spPr>
          <a:xfrm>
            <a:off x="573314" y="1371600"/>
            <a:ext cx="7772400" cy="2971800"/>
          </a:xfrm>
        </p:spPr>
        <p:txBody>
          <a:bodyPr/>
          <a:lstStyle/>
          <a:p>
            <a:r>
              <a:rPr lang="en-US" sz="1800" dirty="0"/>
              <a:t>Overall: Expand habitat for brook trout and restored native Atlantic salmon populations</a:t>
            </a:r>
          </a:p>
          <a:p>
            <a:r>
              <a:rPr lang="en-US" sz="1800" dirty="0"/>
              <a:t>Determine location of existing cold water refuges for salmonids and brook trout</a:t>
            </a:r>
          </a:p>
          <a:p>
            <a:r>
              <a:rPr lang="en-US" sz="1800" dirty="0"/>
              <a:t>Select areas for riparian restoration</a:t>
            </a:r>
          </a:p>
        </p:txBody>
      </p:sp>
      <p:sp>
        <p:nvSpPr>
          <p:cNvPr id="2" name="Slide Number Placeholder 1"/>
          <p:cNvSpPr>
            <a:spLocks noGrp="1"/>
          </p:cNvSpPr>
          <p:nvPr>
            <p:ph type="sldNum" sz="quarter" idx="12"/>
          </p:nvPr>
        </p:nvSpPr>
        <p:spPr/>
        <p:txBody>
          <a:bodyPr/>
          <a:lstStyle/>
          <a:p>
            <a:pPr>
              <a:defRPr/>
            </a:pPr>
            <a:fld id="{BEF2A795-0D1C-4340-A163-773CC4D3E4EC}" type="slidenum">
              <a:rPr lang="en-US" smtClean="0"/>
              <a:pPr>
                <a:defRPr/>
              </a:pPr>
              <a:t>1</a:t>
            </a:fld>
            <a:endParaRPr lang="en-US" dirty="0"/>
          </a:p>
        </p:txBody>
      </p:sp>
    </p:spTree>
    <p:extLst>
      <p:ext uri="{BB962C8B-B14F-4D97-AF65-F5344CB8AC3E}">
        <p14:creationId xmlns:p14="http://schemas.microsoft.com/office/powerpoint/2010/main" val="348540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5AF3-8E4A-4E47-A791-992FC1CA855A}"/>
              </a:ext>
            </a:extLst>
          </p:cNvPr>
          <p:cNvSpPr>
            <a:spLocks noGrp="1"/>
          </p:cNvSpPr>
          <p:nvPr>
            <p:ph type="title"/>
          </p:nvPr>
        </p:nvSpPr>
        <p:spPr>
          <a:xfrm>
            <a:off x="1371600" y="32657"/>
            <a:ext cx="7772400" cy="990600"/>
          </a:xfrm>
        </p:spPr>
        <p:txBody>
          <a:bodyPr/>
          <a:lstStyle/>
          <a:p>
            <a:pPr algn="ctr"/>
            <a:r>
              <a:rPr lang="en-US" dirty="0"/>
              <a:t>Monthly and growing season models</a:t>
            </a:r>
            <a:br>
              <a:rPr lang="en-US" dirty="0"/>
            </a:br>
            <a:r>
              <a:rPr lang="en-US" dirty="0"/>
              <a:t>(cont’d)</a:t>
            </a:r>
          </a:p>
        </p:txBody>
      </p:sp>
      <p:graphicFrame>
        <p:nvGraphicFramePr>
          <p:cNvPr id="5" name="Content Placeholder 4" descr="Bottom of table showing results of model fitting, illustrating high r2 values and low prediction errors.">
            <a:extLst>
              <a:ext uri="{FF2B5EF4-FFF2-40B4-BE49-F238E27FC236}">
                <a16:creationId xmlns:a16="http://schemas.microsoft.com/office/drawing/2014/main" id="{45D9EA61-48C2-48A7-B560-FB2D56AE4EC3}"/>
              </a:ext>
            </a:extLst>
          </p:cNvPr>
          <p:cNvGraphicFramePr>
            <a:graphicFrameLocks noGrp="1"/>
          </p:cNvGraphicFramePr>
          <p:nvPr>
            <p:ph idx="1"/>
            <p:extLst>
              <p:ext uri="{D42A27DB-BD31-4B8C-83A1-F6EECF244321}">
                <p14:modId xmlns:p14="http://schemas.microsoft.com/office/powerpoint/2010/main" val="3995731857"/>
              </p:ext>
            </p:extLst>
          </p:nvPr>
        </p:nvGraphicFramePr>
        <p:xfrm>
          <a:off x="685800" y="1534297"/>
          <a:ext cx="7772400" cy="4180703"/>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664342240"/>
                    </a:ext>
                  </a:extLst>
                </a:gridCol>
                <a:gridCol w="1943100">
                  <a:extLst>
                    <a:ext uri="{9D8B030D-6E8A-4147-A177-3AD203B41FA5}">
                      <a16:colId xmlns:a16="http://schemas.microsoft.com/office/drawing/2014/main" val="1572589912"/>
                    </a:ext>
                  </a:extLst>
                </a:gridCol>
                <a:gridCol w="1943100">
                  <a:extLst>
                    <a:ext uri="{9D8B030D-6E8A-4147-A177-3AD203B41FA5}">
                      <a16:colId xmlns:a16="http://schemas.microsoft.com/office/drawing/2014/main" val="1043513764"/>
                    </a:ext>
                  </a:extLst>
                </a:gridCol>
                <a:gridCol w="1943100">
                  <a:extLst>
                    <a:ext uri="{9D8B030D-6E8A-4147-A177-3AD203B41FA5}">
                      <a16:colId xmlns:a16="http://schemas.microsoft.com/office/drawing/2014/main" val="2797841778"/>
                    </a:ext>
                  </a:extLst>
                </a:gridCol>
              </a:tblGrid>
              <a:tr h="340223">
                <a:tc>
                  <a:txBody>
                    <a:bodyPr/>
                    <a:lstStyle/>
                    <a:p>
                      <a:r>
                        <a:rPr lang="en-US" sz="1600" dirty="0">
                          <a:solidFill>
                            <a:schemeClr val="tx1"/>
                          </a:solidFill>
                        </a:rPr>
                        <a:t>July</a:t>
                      </a:r>
                    </a:p>
                  </a:txBody>
                  <a:tcPr/>
                </a:tc>
                <a:tc>
                  <a:txBody>
                    <a:bodyPr/>
                    <a:lstStyle/>
                    <a:p>
                      <a:r>
                        <a:rPr lang="en-US" sz="1600" dirty="0">
                          <a:solidFill>
                            <a:schemeClr val="tx1"/>
                          </a:solidFill>
                        </a:rPr>
                        <a:t>August</a:t>
                      </a:r>
                    </a:p>
                  </a:txBody>
                  <a:tcPr/>
                </a:tc>
                <a:tc>
                  <a:txBody>
                    <a:bodyPr/>
                    <a:lstStyle/>
                    <a:p>
                      <a:r>
                        <a:rPr lang="en-US" sz="1600" dirty="0">
                          <a:solidFill>
                            <a:schemeClr val="tx1"/>
                          </a:solidFill>
                        </a:rPr>
                        <a:t>September</a:t>
                      </a:r>
                    </a:p>
                  </a:txBody>
                  <a:tcPr/>
                </a:tc>
                <a:tc>
                  <a:txBody>
                    <a:bodyPr/>
                    <a:lstStyle/>
                    <a:p>
                      <a:r>
                        <a:rPr lang="en-US" sz="1600" dirty="0">
                          <a:solidFill>
                            <a:schemeClr val="tx1"/>
                          </a:solidFill>
                        </a:rPr>
                        <a:t>Grow season max</a:t>
                      </a:r>
                    </a:p>
                  </a:txBody>
                  <a:tcPr/>
                </a:tc>
                <a:extLst>
                  <a:ext uri="{0D108BD9-81ED-4DB2-BD59-A6C34878D82A}">
                    <a16:rowId xmlns:a16="http://schemas.microsoft.com/office/drawing/2014/main" val="1320883544"/>
                  </a:ext>
                </a:extLst>
              </a:tr>
              <a:tr h="329784">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solidFill>
                            <a:srgbClr val="0070C0"/>
                          </a:solidFill>
                        </a:rPr>
                        <a:t>Air temp x </a:t>
                      </a:r>
                      <a:r>
                        <a:rPr lang="en-US" sz="1600" dirty="0" err="1">
                          <a:solidFill>
                            <a:srgbClr val="0070C0"/>
                          </a:solidFill>
                        </a:rPr>
                        <a:t>WtoD</a:t>
                      </a:r>
                      <a:endParaRPr lang="en-US" sz="1600" dirty="0">
                        <a:solidFill>
                          <a:srgbClr val="0070C0"/>
                        </a:solidFill>
                      </a:endParaRPr>
                    </a:p>
                  </a:txBody>
                  <a:tcPr/>
                </a:tc>
                <a:extLst>
                  <a:ext uri="{0D108BD9-81ED-4DB2-BD59-A6C34878D82A}">
                    <a16:rowId xmlns:a16="http://schemas.microsoft.com/office/drawing/2014/main" val="1449602830"/>
                  </a:ext>
                </a:extLst>
              </a:tr>
              <a:tr h="329784">
                <a:tc>
                  <a:txBody>
                    <a:bodyPr/>
                    <a:lstStyle/>
                    <a:p>
                      <a:pPr algn="ctr"/>
                      <a:endParaRPr lang="en-US" sz="1600"/>
                    </a:p>
                  </a:txBody>
                  <a:tcPr/>
                </a:tc>
                <a:tc>
                  <a:txBody>
                    <a:bodyPr/>
                    <a:lstStyle/>
                    <a:p>
                      <a:pPr algn="ctr"/>
                      <a:endParaRPr lang="en-US" sz="1600" dirty="0"/>
                    </a:p>
                  </a:txBody>
                  <a:tcPr/>
                </a:tc>
                <a:tc>
                  <a:txBody>
                    <a:bodyPr/>
                    <a:lstStyle/>
                    <a:p>
                      <a:pPr algn="ctr"/>
                      <a:endParaRPr lang="en-US" sz="1600" b="1" dirty="0"/>
                    </a:p>
                  </a:txBody>
                  <a:tcPr/>
                </a:tc>
                <a:tc>
                  <a:txBody>
                    <a:bodyPr/>
                    <a:lstStyle/>
                    <a:p>
                      <a:pPr algn="ctr"/>
                      <a:r>
                        <a:rPr lang="en-US" sz="1600" dirty="0" err="1"/>
                        <a:t>SoilCond</a:t>
                      </a:r>
                      <a:r>
                        <a:rPr lang="en-US" sz="1600" dirty="0"/>
                        <a:t> x Main channel slope</a:t>
                      </a:r>
                    </a:p>
                  </a:txBody>
                  <a:tcPr/>
                </a:tc>
                <a:extLst>
                  <a:ext uri="{0D108BD9-81ED-4DB2-BD59-A6C34878D82A}">
                    <a16:rowId xmlns:a16="http://schemas.microsoft.com/office/drawing/2014/main" val="2234180547"/>
                  </a:ext>
                </a:extLst>
              </a:tr>
              <a:tr h="324983">
                <a:tc>
                  <a:txBody>
                    <a:bodyPr/>
                    <a:lstStyle/>
                    <a:p>
                      <a:pPr algn="ctr"/>
                      <a:r>
                        <a:rPr lang="en-US" sz="1600" b="0" dirty="0"/>
                        <a:t>Ref flow x </a:t>
                      </a:r>
                      <a:r>
                        <a:rPr lang="en-US" sz="1600" b="0" dirty="0" err="1"/>
                        <a:t>airtemp</a:t>
                      </a:r>
                      <a:endParaRPr lang="en-US" sz="1600" b="0" dirty="0"/>
                    </a:p>
                  </a:txBody>
                  <a:tcPr>
                    <a:lnB w="12700" cap="flat" cmpd="sng" algn="ctr">
                      <a:solidFill>
                        <a:schemeClr val="tx1"/>
                      </a:solidFill>
                      <a:prstDash val="solid"/>
                      <a:round/>
                      <a:headEnd type="none" w="med" len="med"/>
                      <a:tailEnd type="none" w="med" len="med"/>
                    </a:lnB>
                  </a:tcPr>
                </a:tc>
                <a:tc>
                  <a:txBody>
                    <a:bodyPr/>
                    <a:lstStyle/>
                    <a:p>
                      <a:pPr algn="ctr"/>
                      <a:endParaRPr 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sz="1600" dirty="0"/>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499308"/>
                  </a:ext>
                </a:extLst>
              </a:tr>
              <a:tr h="329784">
                <a:tc gridSpan="4">
                  <a:txBody>
                    <a:bodyPr/>
                    <a:lstStyle/>
                    <a:p>
                      <a:pPr algn="ctr"/>
                      <a:r>
                        <a:rPr lang="en-US" sz="1600" b="1" dirty="0"/>
                        <a:t>Spatial autocorrelation term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1275803"/>
                  </a:ext>
                </a:extLst>
              </a:tr>
              <a:tr h="329784">
                <a:tc>
                  <a:txBody>
                    <a:bodyPr/>
                    <a:lstStyle/>
                    <a:p>
                      <a:pPr algn="ctr"/>
                      <a:r>
                        <a:rPr lang="en-US" sz="1600" dirty="0" err="1"/>
                        <a:t>LinearSill</a:t>
                      </a:r>
                      <a:r>
                        <a:rPr lang="en-US" sz="1600" dirty="0"/>
                        <a:t> </a:t>
                      </a:r>
                      <a:r>
                        <a:rPr lang="en-US" sz="1600" dirty="0" err="1"/>
                        <a:t>tailup</a:t>
                      </a:r>
                      <a:endParaRPr 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sz="1600" dirty="0" err="1"/>
                        <a:t>Epanech</a:t>
                      </a:r>
                      <a:r>
                        <a:rPr lang="en-US" sz="1600" dirty="0"/>
                        <a:t> </a:t>
                      </a:r>
                      <a:r>
                        <a:rPr lang="en-US" sz="1600" dirty="0" err="1"/>
                        <a:t>tailup</a:t>
                      </a:r>
                      <a:endParaRPr lang="en-US" sz="1600" dirty="0"/>
                    </a:p>
                  </a:txBody>
                  <a:tcPr>
                    <a:lnT w="12700" cap="flat" cmpd="sng" algn="ctr">
                      <a:solidFill>
                        <a:schemeClr val="tx1"/>
                      </a:solidFill>
                      <a:prstDash val="solid"/>
                      <a:round/>
                      <a:headEnd type="none" w="med" len="med"/>
                      <a:tailEnd type="none" w="med" len="med"/>
                    </a:lnT>
                  </a:tcPr>
                </a:tc>
                <a:tc>
                  <a:txBody>
                    <a:bodyPr/>
                    <a:lstStyle/>
                    <a:p>
                      <a:pPr algn="ctr"/>
                      <a:r>
                        <a:rPr lang="en-US" sz="1600" dirty="0" err="1"/>
                        <a:t>LinearSill</a:t>
                      </a:r>
                      <a:r>
                        <a:rPr lang="en-US" sz="1600" dirty="0"/>
                        <a:t> </a:t>
                      </a:r>
                      <a:r>
                        <a:rPr lang="en-US" sz="1600" dirty="0" err="1"/>
                        <a:t>tailup</a:t>
                      </a:r>
                      <a:endParaRPr lang="en-US" sz="16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t>LinearSill</a:t>
                      </a:r>
                      <a:r>
                        <a:rPr lang="en-US" sz="1600" dirty="0"/>
                        <a:t> </a:t>
                      </a:r>
                      <a:r>
                        <a:rPr lang="en-US" sz="1600" dirty="0" err="1"/>
                        <a:t>tailup</a:t>
                      </a:r>
                      <a:endParaRPr 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28434287"/>
                  </a:ext>
                </a:extLst>
              </a:tr>
              <a:tr h="329784">
                <a:tc>
                  <a:txBody>
                    <a:bodyPr/>
                    <a:lstStyle/>
                    <a:p>
                      <a:pPr algn="ctr"/>
                      <a:r>
                        <a:rPr lang="en-US" sz="1600" dirty="0"/>
                        <a:t>Gaussian Euclidean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Gaussian Euclidean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baseline="30000" dirty="0"/>
                    </a:p>
                  </a:txBody>
                  <a:tcPr/>
                </a:tc>
                <a:extLst>
                  <a:ext uri="{0D108BD9-81ED-4DB2-BD59-A6C34878D82A}">
                    <a16:rowId xmlns:a16="http://schemas.microsoft.com/office/drawing/2014/main" val="1129048678"/>
                  </a:ext>
                </a:extLst>
              </a:tr>
              <a:tr h="329784">
                <a:tc gridSpan="4">
                  <a:txBody>
                    <a:bodyPr/>
                    <a:lstStyle/>
                    <a:p>
                      <a:pPr algn="ctr"/>
                      <a:r>
                        <a:rPr lang="en-US" sz="1600" b="1" dirty="0"/>
                        <a:t>Generalized r</a:t>
                      </a:r>
                      <a:r>
                        <a:rPr lang="en-US" sz="1600" b="1" baseline="30000" dirty="0"/>
                        <a:t>2</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30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30000" dirty="0"/>
                    </a:p>
                  </a:txBody>
                  <a:tcPr/>
                </a:tc>
                <a:extLst>
                  <a:ext uri="{0D108BD9-81ED-4DB2-BD59-A6C34878D82A}">
                    <a16:rowId xmlns:a16="http://schemas.microsoft.com/office/drawing/2014/main" val="3387970250"/>
                  </a:ext>
                </a:extLst>
              </a:tr>
              <a:tr h="329784">
                <a:tc>
                  <a:txBody>
                    <a:bodyPr/>
                    <a:lstStyle/>
                    <a:p>
                      <a:pPr algn="ctr"/>
                      <a:r>
                        <a:rPr lang="en-US" sz="1600" b="0" dirty="0"/>
                        <a:t>0.96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0.89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t>0.91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t>0.88</a:t>
                      </a:r>
                    </a:p>
                  </a:txBody>
                  <a:tcPr/>
                </a:tc>
                <a:extLst>
                  <a:ext uri="{0D108BD9-81ED-4DB2-BD59-A6C34878D82A}">
                    <a16:rowId xmlns:a16="http://schemas.microsoft.com/office/drawing/2014/main" val="1103413225"/>
                  </a:ext>
                </a:extLst>
              </a:tr>
              <a:tr h="329784">
                <a:tc gridSpan="4">
                  <a:txBody>
                    <a:bodyPr/>
                    <a:lstStyle/>
                    <a:p>
                      <a:pPr algn="ctr"/>
                      <a:r>
                        <a:rPr lang="en-US" sz="1600" b="1" dirty="0"/>
                        <a:t>Root mean square prediction error (deg C)</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30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30000" dirty="0"/>
                    </a:p>
                  </a:txBody>
                  <a:tcPr/>
                </a:tc>
                <a:extLst>
                  <a:ext uri="{0D108BD9-81ED-4DB2-BD59-A6C34878D82A}">
                    <a16:rowId xmlns:a16="http://schemas.microsoft.com/office/drawing/2014/main" val="1202677073"/>
                  </a:ext>
                </a:extLst>
              </a:tr>
              <a:tr h="329784">
                <a:tc>
                  <a:txBody>
                    <a:bodyPr/>
                    <a:lstStyle/>
                    <a:p>
                      <a:pPr algn="ctr"/>
                      <a:r>
                        <a:rPr lang="en-US" sz="1600" dirty="0"/>
                        <a:t>0.52</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t>0.94</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t>0.86</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t>1.18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535403"/>
                  </a:ext>
                </a:extLst>
              </a:tr>
            </a:tbl>
          </a:graphicData>
        </a:graphic>
      </p:graphicFrame>
      <p:sp>
        <p:nvSpPr>
          <p:cNvPr id="4" name="Slide Number Placeholder 3">
            <a:extLst>
              <a:ext uri="{FF2B5EF4-FFF2-40B4-BE49-F238E27FC236}">
                <a16:creationId xmlns:a16="http://schemas.microsoft.com/office/drawing/2014/main" id="{75922C9F-3826-41D7-9202-17945064B15D}"/>
              </a:ext>
            </a:extLst>
          </p:cNvPr>
          <p:cNvSpPr>
            <a:spLocks noGrp="1"/>
          </p:cNvSpPr>
          <p:nvPr>
            <p:ph type="sldNum" sz="quarter" idx="12"/>
          </p:nvPr>
        </p:nvSpPr>
        <p:spPr/>
        <p:txBody>
          <a:bodyPr/>
          <a:lstStyle/>
          <a:p>
            <a:pPr>
              <a:defRPr/>
            </a:pPr>
            <a:fld id="{BEF2A795-0D1C-4340-A163-773CC4D3E4EC}" type="slidenum">
              <a:rPr lang="en-US" smtClean="0"/>
              <a:pPr>
                <a:defRPr/>
              </a:pPr>
              <a:t>19</a:t>
            </a:fld>
            <a:endParaRPr lang="en-US" dirty="0"/>
          </a:p>
        </p:txBody>
      </p:sp>
      <p:sp>
        <p:nvSpPr>
          <p:cNvPr id="6" name="TextBox 5">
            <a:extLst>
              <a:ext uri="{FF2B5EF4-FFF2-40B4-BE49-F238E27FC236}">
                <a16:creationId xmlns:a16="http://schemas.microsoft.com/office/drawing/2014/main" id="{EDD127E3-E094-43A5-84AA-E6FC5C546D46}"/>
              </a:ext>
            </a:extLst>
          </p:cNvPr>
          <p:cNvSpPr txBox="1"/>
          <p:nvPr/>
        </p:nvSpPr>
        <p:spPr>
          <a:xfrm>
            <a:off x="99237" y="1427826"/>
            <a:ext cx="553998" cy="1905000"/>
          </a:xfrm>
          <a:prstGeom prst="rect">
            <a:avLst/>
          </a:prstGeom>
          <a:noFill/>
        </p:spPr>
        <p:txBody>
          <a:bodyPr vert="vert270" wrap="square" rtlCol="0">
            <a:spAutoFit/>
          </a:bodyPr>
          <a:lstStyle/>
          <a:p>
            <a:r>
              <a:rPr lang="en-US" dirty="0"/>
              <a:t>Interactions</a:t>
            </a:r>
          </a:p>
        </p:txBody>
      </p:sp>
    </p:spTree>
    <p:extLst>
      <p:ext uri="{BB962C8B-B14F-4D97-AF65-F5344CB8AC3E}">
        <p14:creationId xmlns:p14="http://schemas.microsoft.com/office/powerpoint/2010/main" val="2153743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5AF3-8E4A-4E47-A791-992FC1CA855A}"/>
              </a:ext>
            </a:extLst>
          </p:cNvPr>
          <p:cNvSpPr>
            <a:spLocks noGrp="1"/>
          </p:cNvSpPr>
          <p:nvPr>
            <p:ph type="title"/>
          </p:nvPr>
        </p:nvSpPr>
        <p:spPr>
          <a:xfrm>
            <a:off x="1295400" y="32657"/>
            <a:ext cx="7772400" cy="990600"/>
          </a:xfrm>
        </p:spPr>
        <p:txBody>
          <a:bodyPr/>
          <a:lstStyle/>
          <a:p>
            <a:r>
              <a:rPr lang="en-US" dirty="0"/>
              <a:t>Standardized regression coefficients</a:t>
            </a:r>
          </a:p>
        </p:txBody>
      </p:sp>
      <p:graphicFrame>
        <p:nvGraphicFramePr>
          <p:cNvPr id="5" name="Content Placeholder 4" descr="Table of standardized regression coefficients sorted by magnitude (most influential parameters at top).  Most important parameters include depth, width, elevation, flow, air temperature and shaded solar radiation.  Width, reference flow, and shade can be modified by management actions.">
            <a:extLst>
              <a:ext uri="{FF2B5EF4-FFF2-40B4-BE49-F238E27FC236}">
                <a16:creationId xmlns:a16="http://schemas.microsoft.com/office/drawing/2014/main" id="{45D9EA61-48C2-48A7-B560-FB2D56AE4EC3}"/>
              </a:ext>
            </a:extLst>
          </p:cNvPr>
          <p:cNvGraphicFramePr>
            <a:graphicFrameLocks noGrp="1"/>
          </p:cNvGraphicFramePr>
          <p:nvPr>
            <p:ph idx="1"/>
            <p:extLst>
              <p:ext uri="{D42A27DB-BD31-4B8C-83A1-F6EECF244321}">
                <p14:modId xmlns:p14="http://schemas.microsoft.com/office/powerpoint/2010/main" val="528758984"/>
              </p:ext>
            </p:extLst>
          </p:nvPr>
        </p:nvGraphicFramePr>
        <p:xfrm>
          <a:off x="685800" y="684163"/>
          <a:ext cx="7772400" cy="502920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4271963375"/>
                    </a:ext>
                  </a:extLst>
                </a:gridCol>
                <a:gridCol w="762000">
                  <a:extLst>
                    <a:ext uri="{9D8B030D-6E8A-4147-A177-3AD203B41FA5}">
                      <a16:colId xmlns:a16="http://schemas.microsoft.com/office/drawing/2014/main" val="1664342240"/>
                    </a:ext>
                  </a:extLst>
                </a:gridCol>
                <a:gridCol w="914400">
                  <a:extLst>
                    <a:ext uri="{9D8B030D-6E8A-4147-A177-3AD203B41FA5}">
                      <a16:colId xmlns:a16="http://schemas.microsoft.com/office/drawing/2014/main" val="1572589912"/>
                    </a:ext>
                  </a:extLst>
                </a:gridCol>
                <a:gridCol w="685800">
                  <a:extLst>
                    <a:ext uri="{9D8B030D-6E8A-4147-A177-3AD203B41FA5}">
                      <a16:colId xmlns:a16="http://schemas.microsoft.com/office/drawing/2014/main" val="1043513764"/>
                    </a:ext>
                  </a:extLst>
                </a:gridCol>
                <a:gridCol w="990600">
                  <a:extLst>
                    <a:ext uri="{9D8B030D-6E8A-4147-A177-3AD203B41FA5}">
                      <a16:colId xmlns:a16="http://schemas.microsoft.com/office/drawing/2014/main" val="2797841778"/>
                    </a:ext>
                  </a:extLst>
                </a:gridCol>
              </a:tblGrid>
              <a:tr h="333617">
                <a:tc>
                  <a:txBody>
                    <a:bodyPr/>
                    <a:lstStyle/>
                    <a:p>
                      <a:endParaRPr lang="en-US" sz="1600" dirty="0"/>
                    </a:p>
                  </a:txBody>
                  <a:tcPr/>
                </a:tc>
                <a:tc>
                  <a:txBody>
                    <a:bodyPr/>
                    <a:lstStyle/>
                    <a:p>
                      <a:r>
                        <a:rPr lang="en-US" sz="1600" dirty="0"/>
                        <a:t>July</a:t>
                      </a:r>
                    </a:p>
                  </a:txBody>
                  <a:tcPr/>
                </a:tc>
                <a:tc>
                  <a:txBody>
                    <a:bodyPr/>
                    <a:lstStyle/>
                    <a:p>
                      <a:r>
                        <a:rPr lang="en-US" sz="1600" dirty="0"/>
                        <a:t>August</a:t>
                      </a:r>
                    </a:p>
                  </a:txBody>
                  <a:tcPr/>
                </a:tc>
                <a:tc>
                  <a:txBody>
                    <a:bodyPr/>
                    <a:lstStyle/>
                    <a:p>
                      <a:r>
                        <a:rPr lang="en-US" sz="1600" dirty="0"/>
                        <a:t>Sept</a:t>
                      </a:r>
                    </a:p>
                  </a:txBody>
                  <a:tcPr/>
                </a:tc>
                <a:tc>
                  <a:txBody>
                    <a:bodyPr/>
                    <a:lstStyle/>
                    <a:p>
                      <a:r>
                        <a:rPr lang="en-US" sz="1600" dirty="0"/>
                        <a:t>GS max</a:t>
                      </a:r>
                    </a:p>
                  </a:txBody>
                  <a:tcPr/>
                </a:tc>
                <a:extLst>
                  <a:ext uri="{0D108BD9-81ED-4DB2-BD59-A6C34878D82A}">
                    <a16:rowId xmlns:a16="http://schemas.microsoft.com/office/drawing/2014/main" val="1320883544"/>
                  </a:ext>
                </a:extLst>
              </a:tr>
              <a:tr h="333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Depth</a:t>
                      </a:r>
                    </a:p>
                  </a:txBody>
                  <a:tcP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3680741"/>
                  </a:ext>
                </a:extLst>
              </a:tr>
              <a:tr h="333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Width</a:t>
                      </a:r>
                    </a:p>
                  </a:txBody>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653619"/>
                  </a:ext>
                </a:extLst>
              </a:tr>
              <a:tr h="333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Elevation</a:t>
                      </a:r>
                    </a:p>
                  </a:txBody>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3273506"/>
                  </a:ext>
                </a:extLst>
              </a:tr>
              <a:tr h="333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Monthly or growing season avg ref flow</a:t>
                      </a:r>
                    </a:p>
                  </a:txBody>
                  <a:tcPr/>
                </a:tc>
                <a:tc>
                  <a:txBody>
                    <a:bodyPr/>
                    <a:lstStyle/>
                    <a:p>
                      <a:pPr marL="0" marR="0" algn="ctr">
                        <a:lnSpc>
                          <a:spcPct val="107000"/>
                        </a:lnSpc>
                        <a:spcBef>
                          <a:spcPts val="0"/>
                        </a:spcBef>
                        <a:spcAft>
                          <a:spcPts val="80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7076152"/>
                  </a:ext>
                </a:extLst>
              </a:tr>
              <a:tr h="333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Monthly or max growing season air temp</a:t>
                      </a:r>
                    </a:p>
                  </a:txBody>
                  <a:tcP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1.56**</a:t>
                      </a:r>
                      <a:endParaRPr lang="en-US" sz="1200" b="1" dirty="0">
                        <a:solidFill>
                          <a:srgbClr val="FF0000"/>
                        </a:solidFill>
                      </a:endParaRPr>
                    </a:p>
                  </a:txBody>
                  <a:tcPr/>
                </a:tc>
                <a:extLst>
                  <a:ext uri="{0D108BD9-81ED-4DB2-BD59-A6C34878D82A}">
                    <a16:rowId xmlns:a16="http://schemas.microsoft.com/office/drawing/2014/main" val="2188391698"/>
                  </a:ext>
                </a:extLst>
              </a:tr>
              <a:tr h="333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Canadian</a:t>
                      </a:r>
                    </a:p>
                  </a:txBody>
                  <a:tcP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9885753"/>
                  </a:ext>
                </a:extLst>
              </a:tr>
              <a:tr h="333617">
                <a:tc>
                  <a:txBody>
                    <a:bodyPr/>
                    <a:lstStyle/>
                    <a:p>
                      <a:pPr algn="l"/>
                      <a:r>
                        <a:rPr lang="en-US" sz="1600" b="0" dirty="0">
                          <a:solidFill>
                            <a:schemeClr val="tx1"/>
                          </a:solidFill>
                        </a:rPr>
                        <a:t>Shaded solar (3-h monthly</a:t>
                      </a:r>
                      <a:r>
                        <a:rPr lang="en-US" sz="1600" b="0">
                          <a:solidFill>
                            <a:schemeClr val="tx1"/>
                          </a:solidFill>
                        </a:rPr>
                        <a:t>, 1-km </a:t>
                      </a:r>
                      <a:r>
                        <a:rPr lang="en-US" sz="1600" b="0" dirty="0" err="1">
                          <a:solidFill>
                            <a:schemeClr val="tx1"/>
                          </a:solidFill>
                        </a:rPr>
                        <a:t>gs</a:t>
                      </a:r>
                      <a:r>
                        <a:rPr lang="en-US" sz="1600" b="0" dirty="0">
                          <a:solidFill>
                            <a:schemeClr val="tx1"/>
                          </a:solidFill>
                        </a:rPr>
                        <a:t>)</a:t>
                      </a:r>
                    </a:p>
                  </a:txBody>
                  <a:tcP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1.27*</a:t>
                      </a:r>
                      <a:endParaRPr lang="en-US" sz="1200" b="1" dirty="0">
                        <a:solidFill>
                          <a:srgbClr val="FF0000"/>
                        </a:solidFill>
                      </a:endParaRPr>
                    </a:p>
                  </a:txBody>
                  <a:tcPr/>
                </a:tc>
                <a:extLst>
                  <a:ext uri="{0D108BD9-81ED-4DB2-BD59-A6C34878D82A}">
                    <a16:rowId xmlns:a16="http://schemas.microsoft.com/office/drawing/2014/main" val="4136484049"/>
                  </a:ext>
                </a:extLst>
              </a:tr>
              <a:tr h="333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Gradient</a:t>
                      </a:r>
                    </a:p>
                  </a:txBody>
                  <a:tcP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2365517"/>
                  </a:ext>
                </a:extLst>
              </a:tr>
              <a:tr h="333617">
                <a:tc>
                  <a:txBody>
                    <a:bodyPr/>
                    <a:lstStyle/>
                    <a:p>
                      <a:pPr algn="l"/>
                      <a:r>
                        <a:rPr lang="en-US" sz="1600" b="0" dirty="0">
                          <a:solidFill>
                            <a:schemeClr val="tx1"/>
                          </a:solidFill>
                        </a:rPr>
                        <a:t>Longitude</a:t>
                      </a:r>
                    </a:p>
                  </a:txBody>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9602830"/>
                  </a:ext>
                </a:extLst>
              </a:tr>
              <a:tr h="333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Baseflow recession coefficient</a:t>
                      </a:r>
                    </a:p>
                  </a:txBody>
                  <a:tcP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6432803"/>
                  </a:ext>
                </a:extLst>
              </a:tr>
              <a:tr h="333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Channel slope</a:t>
                      </a:r>
                      <a:r>
                        <a:rPr lang="en-US" sz="1600" b="0" baseline="30000" dirty="0">
                          <a:solidFill>
                            <a:schemeClr val="tx1"/>
                          </a:solidFill>
                        </a:rPr>
                        <a:t>2</a:t>
                      </a:r>
                      <a:endParaRPr lang="en-US" sz="1600" b="0" dirty="0">
                        <a:solidFill>
                          <a:schemeClr val="tx1"/>
                        </a:solidFill>
                      </a:endParaRPr>
                    </a:p>
                  </a:txBody>
                  <a:tcP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5471418"/>
                  </a:ext>
                </a:extLst>
              </a:tr>
              <a:tr h="277600">
                <a:tc>
                  <a:txBody>
                    <a:bodyPr/>
                    <a:lstStyle/>
                    <a:p>
                      <a:pPr algn="l"/>
                      <a:r>
                        <a:rPr lang="en-US" sz="1600" b="0" dirty="0">
                          <a:solidFill>
                            <a:schemeClr val="tx1"/>
                          </a:solidFill>
                        </a:rPr>
                        <a:t>Latitude</a:t>
                      </a:r>
                    </a:p>
                  </a:txBody>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4180547"/>
                  </a:ext>
                </a:extLst>
              </a:tr>
              <a:tr h="301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Mx upstream depth</a:t>
                      </a:r>
                    </a:p>
                  </a:txBody>
                  <a:tcP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9289459"/>
                  </a:ext>
                </a:extLst>
              </a:tr>
              <a:tr h="333617">
                <a:tc>
                  <a:txBody>
                    <a:bodyPr/>
                    <a:lstStyle/>
                    <a:p>
                      <a:pPr algn="l"/>
                      <a:r>
                        <a:rPr lang="en-US" sz="1600" b="0" dirty="0">
                          <a:solidFill>
                            <a:schemeClr val="tx1"/>
                          </a:solidFill>
                        </a:rPr>
                        <a:t>Watershed storage</a:t>
                      </a:r>
                    </a:p>
                  </a:txBody>
                  <a:tcPr/>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8021048"/>
                  </a:ext>
                </a:extLst>
              </a:tr>
            </a:tbl>
          </a:graphicData>
        </a:graphic>
      </p:graphicFrame>
      <p:sp>
        <p:nvSpPr>
          <p:cNvPr id="4" name="Slide Number Placeholder 3">
            <a:extLst>
              <a:ext uri="{FF2B5EF4-FFF2-40B4-BE49-F238E27FC236}">
                <a16:creationId xmlns:a16="http://schemas.microsoft.com/office/drawing/2014/main" id="{75922C9F-3826-41D7-9202-17945064B15D}"/>
              </a:ext>
            </a:extLst>
          </p:cNvPr>
          <p:cNvSpPr>
            <a:spLocks noGrp="1"/>
          </p:cNvSpPr>
          <p:nvPr>
            <p:ph type="sldNum" sz="quarter" idx="12"/>
          </p:nvPr>
        </p:nvSpPr>
        <p:spPr/>
        <p:txBody>
          <a:bodyPr/>
          <a:lstStyle/>
          <a:p>
            <a:pPr>
              <a:defRPr/>
            </a:pPr>
            <a:fld id="{BEF2A795-0D1C-4340-A163-773CC4D3E4EC}" type="slidenum">
              <a:rPr lang="en-US" smtClean="0"/>
              <a:pPr>
                <a:defRPr/>
              </a:pPr>
              <a:t>20</a:t>
            </a:fld>
            <a:endParaRPr lang="en-US" dirty="0"/>
          </a:p>
        </p:txBody>
      </p:sp>
      <p:sp>
        <p:nvSpPr>
          <p:cNvPr id="3" name="Arrow: Right 2">
            <a:extLst>
              <a:ext uri="{FF2B5EF4-FFF2-40B4-BE49-F238E27FC236}">
                <a16:creationId xmlns:a16="http://schemas.microsoft.com/office/drawing/2014/main" id="{367846C8-3899-43CD-979D-66CF45DC6C63}"/>
              </a:ext>
            </a:extLst>
          </p:cNvPr>
          <p:cNvSpPr/>
          <p:nvPr/>
        </p:nvSpPr>
        <p:spPr bwMode="auto">
          <a:xfrm>
            <a:off x="152400" y="1447800"/>
            <a:ext cx="304800" cy="1524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9" name="Arrow: Right 8">
            <a:extLst>
              <a:ext uri="{FF2B5EF4-FFF2-40B4-BE49-F238E27FC236}">
                <a16:creationId xmlns:a16="http://schemas.microsoft.com/office/drawing/2014/main" id="{DC51DA58-709A-4ECD-9572-7936C555DA5C}"/>
              </a:ext>
            </a:extLst>
          </p:cNvPr>
          <p:cNvSpPr/>
          <p:nvPr/>
        </p:nvSpPr>
        <p:spPr bwMode="auto">
          <a:xfrm>
            <a:off x="190500" y="3122563"/>
            <a:ext cx="304800" cy="1524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 name="Arrow: Right 9">
            <a:extLst>
              <a:ext uri="{FF2B5EF4-FFF2-40B4-BE49-F238E27FC236}">
                <a16:creationId xmlns:a16="http://schemas.microsoft.com/office/drawing/2014/main" id="{D505939C-4A62-4C85-AD85-6B23CF12ED07}"/>
              </a:ext>
            </a:extLst>
          </p:cNvPr>
          <p:cNvSpPr/>
          <p:nvPr/>
        </p:nvSpPr>
        <p:spPr bwMode="auto">
          <a:xfrm>
            <a:off x="171450" y="2095529"/>
            <a:ext cx="304800" cy="1524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1" name="Arrow: Right 10">
            <a:extLst>
              <a:ext uri="{FF2B5EF4-FFF2-40B4-BE49-F238E27FC236}">
                <a16:creationId xmlns:a16="http://schemas.microsoft.com/office/drawing/2014/main" id="{72B9ADA7-58F4-4DFC-B9A9-665BEB0D96A9}"/>
              </a:ext>
            </a:extLst>
          </p:cNvPr>
          <p:cNvSpPr/>
          <p:nvPr/>
        </p:nvSpPr>
        <p:spPr bwMode="auto">
          <a:xfrm>
            <a:off x="990600" y="6376988"/>
            <a:ext cx="304800" cy="1524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 name="TextBox 5">
            <a:extLst>
              <a:ext uri="{FF2B5EF4-FFF2-40B4-BE49-F238E27FC236}">
                <a16:creationId xmlns:a16="http://schemas.microsoft.com/office/drawing/2014/main" id="{FEB752C6-3C23-45CC-AF3E-2A202401FE91}"/>
              </a:ext>
            </a:extLst>
          </p:cNvPr>
          <p:cNvSpPr txBox="1"/>
          <p:nvPr/>
        </p:nvSpPr>
        <p:spPr>
          <a:xfrm>
            <a:off x="1447800" y="6224588"/>
            <a:ext cx="6781800" cy="461665"/>
          </a:xfrm>
          <a:prstGeom prst="rect">
            <a:avLst/>
          </a:prstGeom>
          <a:noFill/>
        </p:spPr>
        <p:txBody>
          <a:bodyPr wrap="square" rtlCol="0">
            <a:spAutoFit/>
          </a:bodyPr>
          <a:lstStyle/>
          <a:p>
            <a:r>
              <a:rPr lang="en-US" dirty="0"/>
              <a:t>Opportunities for moderating thermal regime</a:t>
            </a:r>
          </a:p>
        </p:txBody>
      </p:sp>
      <p:sp>
        <p:nvSpPr>
          <p:cNvPr id="12" name="Action Button: Help 11">
            <a:hlinkClick r:id="" action="ppaction://noaction" highlightClick="1"/>
            <a:extLst>
              <a:ext uri="{FF2B5EF4-FFF2-40B4-BE49-F238E27FC236}">
                <a16:creationId xmlns:a16="http://schemas.microsoft.com/office/drawing/2014/main" id="{37054092-6330-4A91-9A48-30C0CD5DF3C7}"/>
              </a:ext>
            </a:extLst>
          </p:cNvPr>
          <p:cNvSpPr/>
          <p:nvPr/>
        </p:nvSpPr>
        <p:spPr bwMode="auto">
          <a:xfrm>
            <a:off x="190500" y="1023257"/>
            <a:ext cx="266700" cy="272143"/>
          </a:xfrm>
          <a:prstGeom prst="actionButtonHelp">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0937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6AA0-3F10-4FEF-BFCB-2503C9F8F5E0}"/>
              </a:ext>
            </a:extLst>
          </p:cNvPr>
          <p:cNvSpPr>
            <a:spLocks noGrp="1"/>
          </p:cNvSpPr>
          <p:nvPr>
            <p:ph type="title"/>
          </p:nvPr>
        </p:nvSpPr>
        <p:spPr>
          <a:xfrm>
            <a:off x="762000" y="152400"/>
            <a:ext cx="7620000" cy="990600"/>
          </a:xfrm>
        </p:spPr>
        <p:txBody>
          <a:bodyPr/>
          <a:lstStyle/>
          <a:p>
            <a:pPr algn="ctr"/>
            <a:r>
              <a:rPr lang="en-US" dirty="0"/>
              <a:t>Issues</a:t>
            </a:r>
          </a:p>
        </p:txBody>
      </p:sp>
      <p:sp>
        <p:nvSpPr>
          <p:cNvPr id="3" name="Content Placeholder 2">
            <a:extLst>
              <a:ext uri="{FF2B5EF4-FFF2-40B4-BE49-F238E27FC236}">
                <a16:creationId xmlns:a16="http://schemas.microsoft.com/office/drawing/2014/main" id="{CEE4EB70-C074-48C4-B0CD-36AE2F554D15}"/>
              </a:ext>
            </a:extLst>
          </p:cNvPr>
          <p:cNvSpPr>
            <a:spLocks noGrp="1"/>
          </p:cNvSpPr>
          <p:nvPr>
            <p:ph idx="1"/>
          </p:nvPr>
        </p:nvSpPr>
        <p:spPr>
          <a:xfrm>
            <a:off x="685800" y="685800"/>
            <a:ext cx="7772400" cy="3429000"/>
          </a:xfrm>
        </p:spPr>
        <p:txBody>
          <a:bodyPr/>
          <a:lstStyle/>
          <a:p>
            <a:r>
              <a:rPr lang="en-US" dirty="0"/>
              <a:t>Is apparent depth effect real?</a:t>
            </a:r>
          </a:p>
          <a:p>
            <a:pPr lvl="1"/>
            <a:r>
              <a:rPr lang="en-US" dirty="0"/>
              <a:t> </a:t>
            </a:r>
            <a:r>
              <a:rPr lang="en-US" sz="2000" dirty="0"/>
              <a:t>Both width and depth are empirical estimates based on drainage area and may be difficult to separate</a:t>
            </a:r>
          </a:p>
          <a:p>
            <a:pPr lvl="1"/>
            <a:r>
              <a:rPr lang="en-US" sz="2000" dirty="0"/>
              <a:t> Morphometry in </a:t>
            </a:r>
            <a:r>
              <a:rPr lang="en-US" sz="2000" dirty="0" err="1"/>
              <a:t>Meduxnekeag</a:t>
            </a:r>
            <a:r>
              <a:rPr lang="en-US" sz="2000" dirty="0"/>
              <a:t> constrained by valley walls, low depth to bedrock</a:t>
            </a:r>
          </a:p>
          <a:p>
            <a:pPr lvl="1"/>
            <a:r>
              <a:rPr lang="en-US" sz="2000" dirty="0"/>
              <a:t> Addition of actual channel morphometry measurements in future could improve model</a:t>
            </a:r>
          </a:p>
          <a:p>
            <a:r>
              <a:rPr lang="en-US" dirty="0"/>
              <a:t>Is elevation effect real?</a:t>
            </a:r>
          </a:p>
          <a:p>
            <a:pPr lvl="1"/>
            <a:r>
              <a:rPr lang="en-US" dirty="0"/>
              <a:t> </a:t>
            </a:r>
            <a:r>
              <a:rPr lang="en-US" sz="2000" dirty="0"/>
              <a:t>Elevation effects related to air temperature should have been accounted for by </a:t>
            </a:r>
            <a:r>
              <a:rPr lang="en-US" sz="2000" dirty="0" err="1"/>
              <a:t>Daymet</a:t>
            </a:r>
            <a:r>
              <a:rPr lang="en-US" sz="2000" dirty="0"/>
              <a:t> equations</a:t>
            </a:r>
          </a:p>
          <a:p>
            <a:pPr lvl="1"/>
            <a:r>
              <a:rPr lang="en-US" sz="2000" dirty="0"/>
              <a:t> Comparison of </a:t>
            </a:r>
            <a:r>
              <a:rPr lang="en-US" sz="2000" dirty="0" err="1"/>
              <a:t>Daymet</a:t>
            </a:r>
            <a:r>
              <a:rPr lang="en-US" sz="2000" dirty="0"/>
              <a:t> with air temperatures from NE geographically weighted regressions show differences in estimated adiabatic effect</a:t>
            </a:r>
          </a:p>
          <a:p>
            <a:pPr lvl="1"/>
            <a:r>
              <a:rPr lang="en-US" sz="2000" dirty="0"/>
              <a:t>Elevation coefficients could represent a bias correction effect for air temperature at higher elevations</a:t>
            </a:r>
          </a:p>
        </p:txBody>
      </p:sp>
      <p:sp>
        <p:nvSpPr>
          <p:cNvPr id="4" name="Slide Number Placeholder 3">
            <a:extLst>
              <a:ext uri="{FF2B5EF4-FFF2-40B4-BE49-F238E27FC236}">
                <a16:creationId xmlns:a16="http://schemas.microsoft.com/office/drawing/2014/main" id="{0AC97325-94D3-4332-8820-CB859FB8443F}"/>
              </a:ext>
            </a:extLst>
          </p:cNvPr>
          <p:cNvSpPr>
            <a:spLocks noGrp="1"/>
          </p:cNvSpPr>
          <p:nvPr>
            <p:ph type="sldNum" sz="quarter" idx="12"/>
          </p:nvPr>
        </p:nvSpPr>
        <p:spPr/>
        <p:txBody>
          <a:bodyPr/>
          <a:lstStyle/>
          <a:p>
            <a:pPr>
              <a:defRPr/>
            </a:pPr>
            <a:fld id="{BEF2A795-0D1C-4340-A163-773CC4D3E4EC}" type="slidenum">
              <a:rPr lang="en-US" smtClean="0"/>
              <a:pPr>
                <a:defRPr/>
              </a:pPr>
              <a:t>21</a:t>
            </a:fld>
            <a:endParaRPr lang="en-US" dirty="0"/>
          </a:p>
        </p:txBody>
      </p:sp>
    </p:spTree>
    <p:extLst>
      <p:ext uri="{BB962C8B-B14F-4D97-AF65-F5344CB8AC3E}">
        <p14:creationId xmlns:p14="http://schemas.microsoft.com/office/powerpoint/2010/main" val="74294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91A8-4E92-41FF-8F8C-019517BDBE4A}"/>
              </a:ext>
            </a:extLst>
          </p:cNvPr>
          <p:cNvSpPr>
            <a:spLocks noGrp="1"/>
          </p:cNvSpPr>
          <p:nvPr>
            <p:ph type="title"/>
          </p:nvPr>
        </p:nvSpPr>
        <p:spPr/>
        <p:txBody>
          <a:bodyPr/>
          <a:lstStyle/>
          <a:p>
            <a:r>
              <a:rPr lang="en-US" dirty="0"/>
              <a:t>Effect of interannual variation in weather and month on thermal regime</a:t>
            </a:r>
          </a:p>
        </p:txBody>
      </p:sp>
      <p:sp>
        <p:nvSpPr>
          <p:cNvPr id="4" name="Slide Number Placeholder 3">
            <a:extLst>
              <a:ext uri="{FF2B5EF4-FFF2-40B4-BE49-F238E27FC236}">
                <a16:creationId xmlns:a16="http://schemas.microsoft.com/office/drawing/2014/main" id="{65EEFBBA-1757-400B-9205-01D6E9CBECBA}"/>
              </a:ext>
            </a:extLst>
          </p:cNvPr>
          <p:cNvSpPr>
            <a:spLocks noGrp="1"/>
          </p:cNvSpPr>
          <p:nvPr>
            <p:ph type="sldNum" sz="quarter" idx="12"/>
          </p:nvPr>
        </p:nvSpPr>
        <p:spPr/>
        <p:txBody>
          <a:bodyPr/>
          <a:lstStyle/>
          <a:p>
            <a:pPr>
              <a:defRPr/>
            </a:pPr>
            <a:fld id="{BEF2A795-0D1C-4340-A163-773CC4D3E4EC}" type="slidenum">
              <a:rPr lang="en-US" smtClean="0"/>
              <a:pPr>
                <a:defRPr/>
              </a:pPr>
              <a:t>22</a:t>
            </a:fld>
            <a:endParaRPr lang="en-US" dirty="0"/>
          </a:p>
        </p:txBody>
      </p:sp>
    </p:spTree>
    <p:extLst>
      <p:ext uri="{BB962C8B-B14F-4D97-AF65-F5344CB8AC3E}">
        <p14:creationId xmlns:p14="http://schemas.microsoft.com/office/powerpoint/2010/main" val="3254788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6D53E173-0D44-4C42-9E47-C24E4D9548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00" t="60303" r="66296" b="7643"/>
          <a:stretch/>
        </p:blipFill>
        <p:spPr>
          <a:xfrm>
            <a:off x="457200" y="1296018"/>
            <a:ext cx="2439416" cy="4265964"/>
          </a:xfrm>
          <a:prstGeom prst="rect">
            <a:avLst/>
          </a:prstGeom>
        </p:spPr>
      </p:pic>
      <p:graphicFrame>
        <p:nvGraphicFramePr>
          <p:cNvPr id="2" name="Table 1" descr="Table showing classification of thermal regimes in subsequent maps - coldwater (less than 19 degrees Centigrade), cool water (19 to 22.5 degrees C), warm water (22.5 to 27 degrees C) and beyond survival (greater than 27 degrees C).">
            <a:extLst>
              <a:ext uri="{FF2B5EF4-FFF2-40B4-BE49-F238E27FC236}">
                <a16:creationId xmlns:a16="http://schemas.microsoft.com/office/drawing/2014/main" id="{5716DE82-B52E-48A7-A6A9-7D3E4B05B3A8}"/>
              </a:ext>
            </a:extLst>
          </p:cNvPr>
          <p:cNvGraphicFramePr>
            <a:graphicFrameLocks noGrp="1"/>
          </p:cNvGraphicFramePr>
          <p:nvPr>
            <p:extLst>
              <p:ext uri="{D42A27DB-BD31-4B8C-83A1-F6EECF244321}">
                <p14:modId xmlns:p14="http://schemas.microsoft.com/office/powerpoint/2010/main" val="2205477092"/>
              </p:ext>
            </p:extLst>
          </p:nvPr>
        </p:nvGraphicFramePr>
        <p:xfrm>
          <a:off x="3429000" y="1752600"/>
          <a:ext cx="4877816" cy="18491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190976521"/>
                    </a:ext>
                  </a:extLst>
                </a:gridCol>
                <a:gridCol w="2744216">
                  <a:extLst>
                    <a:ext uri="{9D8B030D-6E8A-4147-A177-3AD203B41FA5}">
                      <a16:colId xmlns:a16="http://schemas.microsoft.com/office/drawing/2014/main" val="1967812426"/>
                    </a:ext>
                  </a:extLst>
                </a:gridCol>
              </a:tblGrid>
              <a:tr h="193040">
                <a:tc>
                  <a:txBody>
                    <a:bodyPr/>
                    <a:lstStyle/>
                    <a:p>
                      <a:r>
                        <a:rPr lang="en-US" dirty="0">
                          <a:solidFill>
                            <a:schemeClr val="tx1"/>
                          </a:solidFill>
                        </a:rPr>
                        <a:t>Thermal regime</a:t>
                      </a:r>
                    </a:p>
                  </a:txBody>
                  <a:tcPr/>
                </a:tc>
                <a:tc>
                  <a:txBody>
                    <a:bodyPr/>
                    <a:lstStyle/>
                    <a:p>
                      <a:r>
                        <a:rPr lang="en-US" dirty="0">
                          <a:solidFill>
                            <a:schemeClr val="tx1"/>
                          </a:solidFill>
                        </a:rPr>
                        <a:t>Range</a:t>
                      </a:r>
                    </a:p>
                  </a:txBody>
                  <a:tcPr/>
                </a:tc>
                <a:extLst>
                  <a:ext uri="{0D108BD9-81ED-4DB2-BD59-A6C34878D82A}">
                    <a16:rowId xmlns:a16="http://schemas.microsoft.com/office/drawing/2014/main" val="1459112343"/>
                  </a:ext>
                </a:extLst>
              </a:tr>
              <a:tr h="370840">
                <a:tc>
                  <a:txBody>
                    <a:bodyPr/>
                    <a:lstStyle/>
                    <a:p>
                      <a:r>
                        <a:rPr lang="en-US" dirty="0"/>
                        <a:t>Cold water</a:t>
                      </a:r>
                    </a:p>
                  </a:txBody>
                  <a:tcPr/>
                </a:tc>
                <a:tc>
                  <a:txBody>
                    <a:bodyPr/>
                    <a:lstStyle/>
                    <a:p>
                      <a:r>
                        <a:rPr lang="en-US" dirty="0"/>
                        <a:t>&lt; 19 °C</a:t>
                      </a:r>
                    </a:p>
                  </a:txBody>
                  <a:tcPr/>
                </a:tc>
                <a:extLst>
                  <a:ext uri="{0D108BD9-81ED-4DB2-BD59-A6C34878D82A}">
                    <a16:rowId xmlns:a16="http://schemas.microsoft.com/office/drawing/2014/main" val="3665570030"/>
                  </a:ext>
                </a:extLst>
              </a:tr>
              <a:tr h="370840">
                <a:tc>
                  <a:txBody>
                    <a:bodyPr/>
                    <a:lstStyle/>
                    <a:p>
                      <a:r>
                        <a:rPr lang="en-US" dirty="0"/>
                        <a:t>Cool water</a:t>
                      </a:r>
                    </a:p>
                  </a:txBody>
                  <a:tcPr/>
                </a:tc>
                <a:tc>
                  <a:txBody>
                    <a:bodyPr/>
                    <a:lstStyle/>
                    <a:p>
                      <a:r>
                        <a:rPr lang="en-US" dirty="0"/>
                        <a:t>19 – 22.5°C</a:t>
                      </a:r>
                    </a:p>
                  </a:txBody>
                  <a:tcPr/>
                </a:tc>
                <a:extLst>
                  <a:ext uri="{0D108BD9-81ED-4DB2-BD59-A6C34878D82A}">
                    <a16:rowId xmlns:a16="http://schemas.microsoft.com/office/drawing/2014/main" val="1111889120"/>
                  </a:ext>
                </a:extLst>
              </a:tr>
              <a:tr h="370840">
                <a:tc>
                  <a:txBody>
                    <a:bodyPr/>
                    <a:lstStyle/>
                    <a:p>
                      <a:r>
                        <a:rPr lang="en-US" dirty="0"/>
                        <a:t>Warm water</a:t>
                      </a:r>
                    </a:p>
                  </a:txBody>
                  <a:tcPr/>
                </a:tc>
                <a:tc>
                  <a:txBody>
                    <a:bodyPr/>
                    <a:lstStyle/>
                    <a:p>
                      <a:r>
                        <a:rPr lang="en-US" dirty="0"/>
                        <a:t>22.5 – 27.0°C</a:t>
                      </a:r>
                    </a:p>
                  </a:txBody>
                  <a:tcPr/>
                </a:tc>
                <a:extLst>
                  <a:ext uri="{0D108BD9-81ED-4DB2-BD59-A6C34878D82A}">
                    <a16:rowId xmlns:a16="http://schemas.microsoft.com/office/drawing/2014/main" val="534803529"/>
                  </a:ext>
                </a:extLst>
              </a:tr>
              <a:tr h="370840">
                <a:tc>
                  <a:txBody>
                    <a:bodyPr/>
                    <a:lstStyle/>
                    <a:p>
                      <a:r>
                        <a:rPr lang="en-US" dirty="0"/>
                        <a:t>No survival</a:t>
                      </a:r>
                    </a:p>
                  </a:txBody>
                  <a:tcPr/>
                </a:tc>
                <a:tc>
                  <a:txBody>
                    <a:bodyPr/>
                    <a:lstStyle/>
                    <a:p>
                      <a:r>
                        <a:rPr lang="en-US" dirty="0"/>
                        <a:t>&gt; 27.0°C</a:t>
                      </a:r>
                    </a:p>
                  </a:txBody>
                  <a:tcPr/>
                </a:tc>
                <a:extLst>
                  <a:ext uri="{0D108BD9-81ED-4DB2-BD59-A6C34878D82A}">
                    <a16:rowId xmlns:a16="http://schemas.microsoft.com/office/drawing/2014/main" val="1650952013"/>
                  </a:ext>
                </a:extLst>
              </a:tr>
            </a:tbl>
          </a:graphicData>
        </a:graphic>
      </p:graphicFrame>
      <p:sp>
        <p:nvSpPr>
          <p:cNvPr id="6" name="TextBox 5">
            <a:extLst>
              <a:ext uri="{FF2B5EF4-FFF2-40B4-BE49-F238E27FC236}">
                <a16:creationId xmlns:a16="http://schemas.microsoft.com/office/drawing/2014/main" id="{500A1B49-87BD-44EA-BDEA-73C366952E7B}"/>
              </a:ext>
            </a:extLst>
          </p:cNvPr>
          <p:cNvSpPr txBox="1"/>
          <p:nvPr/>
        </p:nvSpPr>
        <p:spPr>
          <a:xfrm>
            <a:off x="3429000" y="3962400"/>
            <a:ext cx="5105400" cy="2308324"/>
          </a:xfrm>
          <a:prstGeom prst="rect">
            <a:avLst/>
          </a:prstGeom>
          <a:noFill/>
        </p:spPr>
        <p:txBody>
          <a:bodyPr wrap="square" rtlCol="0">
            <a:spAutoFit/>
          </a:bodyPr>
          <a:lstStyle/>
          <a:p>
            <a:r>
              <a:rPr lang="en-US" dirty="0"/>
              <a:t>- - - flagged</a:t>
            </a:r>
          </a:p>
          <a:p>
            <a:r>
              <a:rPr lang="en-US" dirty="0"/>
              <a:t>Indicates lower confidence in results because some predictor variables are &lt; 90% of minimum value or &gt; 10% greater than maximum value in observation data set</a:t>
            </a:r>
          </a:p>
        </p:txBody>
      </p:sp>
    </p:spTree>
    <p:extLst>
      <p:ext uri="{BB962C8B-B14F-4D97-AF65-F5344CB8AC3E}">
        <p14:creationId xmlns:p14="http://schemas.microsoft.com/office/powerpoint/2010/main" val="3633310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of predicted thermal regime distribution in July in a dry year, with main stems in warmwater habitat and coldwater restricted to headwaters.">
            <a:extLst>
              <a:ext uri="{FF2B5EF4-FFF2-40B4-BE49-F238E27FC236}">
                <a16:creationId xmlns:a16="http://schemas.microsoft.com/office/drawing/2014/main" id="{6D53E173-0D44-4C42-9E47-C24E4D9548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370" r="6667"/>
          <a:stretch/>
        </p:blipFill>
        <p:spPr>
          <a:xfrm>
            <a:off x="838200" y="0"/>
            <a:ext cx="4267200" cy="6656294"/>
          </a:xfrm>
          <a:prstGeom prst="rect">
            <a:avLst/>
          </a:prstGeom>
        </p:spPr>
      </p:pic>
      <p:pic>
        <p:nvPicPr>
          <p:cNvPr id="3" name="Picture 2" descr="Map of thermal regime distribution in wet year, showing warmwater reaches reduced to lower mainstem and downstream of large lake and expansion of coldwater habitat.">
            <a:extLst>
              <a:ext uri="{FF2B5EF4-FFF2-40B4-BE49-F238E27FC236}">
                <a16:creationId xmlns:a16="http://schemas.microsoft.com/office/drawing/2014/main" id="{C93AD42D-D097-41CC-A747-5E620E0F51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912" r="10088"/>
          <a:stretch/>
        </p:blipFill>
        <p:spPr>
          <a:xfrm>
            <a:off x="5029200" y="0"/>
            <a:ext cx="4114800" cy="6656294"/>
          </a:xfrm>
          <a:prstGeom prst="rect">
            <a:avLst/>
          </a:prstGeom>
        </p:spPr>
      </p:pic>
      <p:sp>
        <p:nvSpPr>
          <p:cNvPr id="2" name="TextBox 1">
            <a:extLst>
              <a:ext uri="{FF2B5EF4-FFF2-40B4-BE49-F238E27FC236}">
                <a16:creationId xmlns:a16="http://schemas.microsoft.com/office/drawing/2014/main" id="{E0703BC9-672E-40CB-BB81-87FE63C44037}"/>
              </a:ext>
            </a:extLst>
          </p:cNvPr>
          <p:cNvSpPr txBox="1"/>
          <p:nvPr/>
        </p:nvSpPr>
        <p:spPr>
          <a:xfrm>
            <a:off x="2249714" y="461665"/>
            <a:ext cx="743857" cy="461665"/>
          </a:xfrm>
          <a:prstGeom prst="rect">
            <a:avLst/>
          </a:prstGeom>
          <a:noFill/>
        </p:spPr>
        <p:txBody>
          <a:bodyPr wrap="square" rtlCol="0">
            <a:spAutoFit/>
          </a:bodyPr>
          <a:lstStyle/>
          <a:p>
            <a:r>
              <a:rPr lang="en-US" dirty="0"/>
              <a:t>Dry</a:t>
            </a:r>
          </a:p>
        </p:txBody>
      </p:sp>
      <p:sp>
        <p:nvSpPr>
          <p:cNvPr id="6" name="TextBox 5">
            <a:extLst>
              <a:ext uri="{FF2B5EF4-FFF2-40B4-BE49-F238E27FC236}">
                <a16:creationId xmlns:a16="http://schemas.microsoft.com/office/drawing/2014/main" id="{CCF943C0-AECF-4AD1-8985-98FE3B85338A}"/>
              </a:ext>
            </a:extLst>
          </p:cNvPr>
          <p:cNvSpPr txBox="1"/>
          <p:nvPr/>
        </p:nvSpPr>
        <p:spPr>
          <a:xfrm>
            <a:off x="6522357" y="461664"/>
            <a:ext cx="743857" cy="461665"/>
          </a:xfrm>
          <a:prstGeom prst="rect">
            <a:avLst/>
          </a:prstGeom>
          <a:noFill/>
        </p:spPr>
        <p:txBody>
          <a:bodyPr wrap="square" rtlCol="0">
            <a:spAutoFit/>
          </a:bodyPr>
          <a:lstStyle/>
          <a:p>
            <a:r>
              <a:rPr lang="en-US" dirty="0"/>
              <a:t>Wet</a:t>
            </a:r>
          </a:p>
        </p:txBody>
      </p:sp>
      <p:sp>
        <p:nvSpPr>
          <p:cNvPr id="7" name="Title 2">
            <a:extLst>
              <a:ext uri="{FF2B5EF4-FFF2-40B4-BE49-F238E27FC236}">
                <a16:creationId xmlns:a16="http://schemas.microsoft.com/office/drawing/2014/main" id="{FC8AA167-56A4-4382-B326-9F9FB1D1B4F9}"/>
              </a:ext>
            </a:extLst>
          </p:cNvPr>
          <p:cNvSpPr txBox="1">
            <a:spLocks/>
          </p:cNvSpPr>
          <p:nvPr/>
        </p:nvSpPr>
        <p:spPr>
          <a:xfrm>
            <a:off x="1371600" y="18143"/>
            <a:ext cx="7620000" cy="461665"/>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t>July thermal regime distribution</a:t>
            </a:r>
          </a:p>
        </p:txBody>
      </p:sp>
      <p:sp>
        <p:nvSpPr>
          <p:cNvPr id="10" name="Slide Number Placeholder 3">
            <a:extLst>
              <a:ext uri="{FF2B5EF4-FFF2-40B4-BE49-F238E27FC236}">
                <a16:creationId xmlns:a16="http://schemas.microsoft.com/office/drawing/2014/main" id="{576B4167-9F6D-418A-9F61-6057488AF170}"/>
              </a:ext>
            </a:extLst>
          </p:cNvPr>
          <p:cNvSpPr txBox="1">
            <a:spLocks/>
          </p:cNvSpPr>
          <p:nvPr/>
        </p:nvSpPr>
        <p:spPr>
          <a:xfrm>
            <a:off x="0" y="6224588"/>
            <a:ext cx="609600" cy="2286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defRPr/>
            </a:pPr>
            <a:fld id="{BEF2A795-0D1C-4340-A163-773CC4D3E4EC}" type="slidenum">
              <a:rPr lang="en-US" sz="1000" smtClean="0">
                <a:solidFill>
                  <a:schemeClr val="bg1"/>
                </a:solidFill>
              </a:rPr>
              <a:pPr algn="r">
                <a:defRPr/>
              </a:pPr>
              <a:t>24</a:t>
            </a:fld>
            <a:endParaRPr lang="en-US" sz="1000" dirty="0">
              <a:solidFill>
                <a:schemeClr val="bg1"/>
              </a:solidFill>
            </a:endParaRPr>
          </a:p>
        </p:txBody>
      </p:sp>
    </p:spTree>
    <p:extLst>
      <p:ext uri="{BB962C8B-B14F-4D97-AF65-F5344CB8AC3E}">
        <p14:creationId xmlns:p14="http://schemas.microsoft.com/office/powerpoint/2010/main" val="3626235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of predicted thermal regime distribution in July in a dry year, with main stems in warmwater habitat and coldwater restricted to headwaters.">
            <a:extLst>
              <a:ext uri="{FF2B5EF4-FFF2-40B4-BE49-F238E27FC236}">
                <a16:creationId xmlns:a16="http://schemas.microsoft.com/office/drawing/2014/main" id="{6D53E173-0D44-4C42-9E47-C24E4D9548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100853"/>
            <a:ext cx="5143500" cy="6656294"/>
          </a:xfrm>
          <a:prstGeom prst="rect">
            <a:avLst/>
          </a:prstGeom>
        </p:spPr>
      </p:pic>
      <p:sp>
        <p:nvSpPr>
          <p:cNvPr id="3" name="Title 2">
            <a:extLst>
              <a:ext uri="{FF2B5EF4-FFF2-40B4-BE49-F238E27FC236}">
                <a16:creationId xmlns:a16="http://schemas.microsoft.com/office/drawing/2014/main" id="{1DFA8CBE-D05B-4AB5-992B-02D247B4B8A7}"/>
              </a:ext>
            </a:extLst>
          </p:cNvPr>
          <p:cNvSpPr txBox="1">
            <a:spLocks/>
          </p:cNvSpPr>
          <p:nvPr/>
        </p:nvSpPr>
        <p:spPr>
          <a:xfrm>
            <a:off x="1371600" y="18143"/>
            <a:ext cx="7620000" cy="461665"/>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t>July thermal regime distribution</a:t>
            </a:r>
          </a:p>
        </p:txBody>
      </p:sp>
      <p:sp>
        <p:nvSpPr>
          <p:cNvPr id="4" name="TextBox 3">
            <a:extLst>
              <a:ext uri="{FF2B5EF4-FFF2-40B4-BE49-F238E27FC236}">
                <a16:creationId xmlns:a16="http://schemas.microsoft.com/office/drawing/2014/main" id="{E280B92C-A7F0-413C-ACB6-AFE0D9E57914}"/>
              </a:ext>
            </a:extLst>
          </p:cNvPr>
          <p:cNvSpPr txBox="1"/>
          <p:nvPr/>
        </p:nvSpPr>
        <p:spPr>
          <a:xfrm>
            <a:off x="2590800" y="685800"/>
            <a:ext cx="3352800" cy="830997"/>
          </a:xfrm>
          <a:prstGeom prst="rect">
            <a:avLst/>
          </a:prstGeom>
          <a:noFill/>
        </p:spPr>
        <p:txBody>
          <a:bodyPr wrap="square" rtlCol="0">
            <a:spAutoFit/>
          </a:bodyPr>
          <a:lstStyle/>
          <a:p>
            <a:r>
              <a:rPr lang="en-US" dirty="0"/>
              <a:t>Dry year – current conditions</a:t>
            </a:r>
          </a:p>
        </p:txBody>
      </p:sp>
      <p:sp>
        <p:nvSpPr>
          <p:cNvPr id="6" name="Slide Number Placeholder 3">
            <a:extLst>
              <a:ext uri="{FF2B5EF4-FFF2-40B4-BE49-F238E27FC236}">
                <a16:creationId xmlns:a16="http://schemas.microsoft.com/office/drawing/2014/main" id="{30694B28-68D0-420C-8E83-F4FA33963AED}"/>
              </a:ext>
            </a:extLst>
          </p:cNvPr>
          <p:cNvSpPr txBox="1">
            <a:spLocks/>
          </p:cNvSpPr>
          <p:nvPr/>
        </p:nvSpPr>
        <p:spPr>
          <a:xfrm>
            <a:off x="0" y="6224588"/>
            <a:ext cx="609600" cy="2286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defRPr/>
            </a:pPr>
            <a:fld id="{BEF2A795-0D1C-4340-A163-773CC4D3E4EC}" type="slidenum">
              <a:rPr lang="en-US" sz="1000" smtClean="0">
                <a:solidFill>
                  <a:schemeClr val="bg1"/>
                </a:solidFill>
              </a:rPr>
              <a:pPr algn="r">
                <a:defRPr/>
              </a:pPr>
              <a:t>25</a:t>
            </a:fld>
            <a:endParaRPr lang="en-US" sz="1000" dirty="0">
              <a:solidFill>
                <a:schemeClr val="bg1"/>
              </a:solidFill>
            </a:endParaRPr>
          </a:p>
        </p:txBody>
      </p:sp>
    </p:spTree>
    <p:extLst>
      <p:ext uri="{BB962C8B-B14F-4D97-AF65-F5344CB8AC3E}">
        <p14:creationId xmlns:p14="http://schemas.microsoft.com/office/powerpoint/2010/main" val="3102663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of predicted thermal regime distribution in July in a dry year following restoration of a 30-meter width riparian buffer, with main stems still in warmwater habitat but coldwater reaches somewhat expanded.">
            <a:extLst>
              <a:ext uri="{FF2B5EF4-FFF2-40B4-BE49-F238E27FC236}">
                <a16:creationId xmlns:a16="http://schemas.microsoft.com/office/drawing/2014/main" id="{33C2C68B-34D5-4326-B05D-F3593793AA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100853"/>
            <a:ext cx="5143500" cy="6656294"/>
          </a:xfrm>
          <a:prstGeom prst="rect">
            <a:avLst/>
          </a:prstGeom>
        </p:spPr>
      </p:pic>
      <p:sp>
        <p:nvSpPr>
          <p:cNvPr id="4" name="TextBox 3">
            <a:extLst>
              <a:ext uri="{FF2B5EF4-FFF2-40B4-BE49-F238E27FC236}">
                <a16:creationId xmlns:a16="http://schemas.microsoft.com/office/drawing/2014/main" id="{A78D06A3-55C7-42D7-9768-687C715924C1}"/>
              </a:ext>
            </a:extLst>
          </p:cNvPr>
          <p:cNvSpPr txBox="1"/>
          <p:nvPr/>
        </p:nvSpPr>
        <p:spPr>
          <a:xfrm>
            <a:off x="2590800" y="685800"/>
            <a:ext cx="3962400" cy="830997"/>
          </a:xfrm>
          <a:prstGeom prst="rect">
            <a:avLst/>
          </a:prstGeom>
          <a:noFill/>
        </p:spPr>
        <p:txBody>
          <a:bodyPr wrap="square" rtlCol="0">
            <a:spAutoFit/>
          </a:bodyPr>
          <a:lstStyle/>
          <a:p>
            <a:r>
              <a:rPr lang="en-US" dirty="0"/>
              <a:t>Dry year – Restore 30m forested buffer</a:t>
            </a:r>
          </a:p>
        </p:txBody>
      </p:sp>
      <p:sp>
        <p:nvSpPr>
          <p:cNvPr id="5" name="Title 2">
            <a:extLst>
              <a:ext uri="{FF2B5EF4-FFF2-40B4-BE49-F238E27FC236}">
                <a16:creationId xmlns:a16="http://schemas.microsoft.com/office/drawing/2014/main" id="{78AB6DB6-EA75-4F97-AB62-4B5D6979448E}"/>
              </a:ext>
            </a:extLst>
          </p:cNvPr>
          <p:cNvSpPr txBox="1">
            <a:spLocks/>
          </p:cNvSpPr>
          <p:nvPr/>
        </p:nvSpPr>
        <p:spPr>
          <a:xfrm>
            <a:off x="1371600" y="18143"/>
            <a:ext cx="7620000" cy="461665"/>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t>July thermal regime distribution</a:t>
            </a:r>
          </a:p>
        </p:txBody>
      </p:sp>
      <p:sp>
        <p:nvSpPr>
          <p:cNvPr id="6" name="Slide Number Placeholder 3">
            <a:extLst>
              <a:ext uri="{FF2B5EF4-FFF2-40B4-BE49-F238E27FC236}">
                <a16:creationId xmlns:a16="http://schemas.microsoft.com/office/drawing/2014/main" id="{6B774D84-66BC-442E-BFAB-80AA7CDBE8A7}"/>
              </a:ext>
            </a:extLst>
          </p:cNvPr>
          <p:cNvSpPr txBox="1">
            <a:spLocks/>
          </p:cNvSpPr>
          <p:nvPr/>
        </p:nvSpPr>
        <p:spPr>
          <a:xfrm>
            <a:off x="0" y="6224588"/>
            <a:ext cx="609600" cy="2286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defRPr/>
            </a:pPr>
            <a:fld id="{BEF2A795-0D1C-4340-A163-773CC4D3E4EC}" type="slidenum">
              <a:rPr lang="en-US" sz="1000" smtClean="0">
                <a:solidFill>
                  <a:schemeClr val="bg1"/>
                </a:solidFill>
              </a:rPr>
              <a:pPr algn="r">
                <a:defRPr/>
              </a:pPr>
              <a:t>26</a:t>
            </a:fld>
            <a:endParaRPr lang="en-US" sz="1000" dirty="0">
              <a:solidFill>
                <a:schemeClr val="bg1"/>
              </a:solidFill>
            </a:endParaRPr>
          </a:p>
        </p:txBody>
      </p:sp>
    </p:spTree>
    <p:extLst>
      <p:ext uri="{BB962C8B-B14F-4D97-AF65-F5344CB8AC3E}">
        <p14:creationId xmlns:p14="http://schemas.microsoft.com/office/powerpoint/2010/main" val="3085401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of predicted thermal regime distribution in July in a dry year following restoration of a 90-meter width riparian buffer, with main stems still in warmwater habitat but coldwater reaches somewhat expanded.  Little improvement is seen beyond 30 meter riparian buffer restoration.">
            <a:extLst>
              <a:ext uri="{FF2B5EF4-FFF2-40B4-BE49-F238E27FC236}">
                <a16:creationId xmlns:a16="http://schemas.microsoft.com/office/drawing/2014/main" id="{37EB2C22-8B79-494B-8316-31E5C29B75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100853"/>
            <a:ext cx="5143500" cy="6656294"/>
          </a:xfrm>
          <a:prstGeom prst="rect">
            <a:avLst/>
          </a:prstGeom>
        </p:spPr>
      </p:pic>
      <p:sp>
        <p:nvSpPr>
          <p:cNvPr id="4" name="TextBox 3">
            <a:extLst>
              <a:ext uri="{FF2B5EF4-FFF2-40B4-BE49-F238E27FC236}">
                <a16:creationId xmlns:a16="http://schemas.microsoft.com/office/drawing/2014/main" id="{CCCFC472-6136-4EEF-85ED-EC76036446C4}"/>
              </a:ext>
            </a:extLst>
          </p:cNvPr>
          <p:cNvSpPr txBox="1"/>
          <p:nvPr/>
        </p:nvSpPr>
        <p:spPr>
          <a:xfrm>
            <a:off x="2590800" y="685800"/>
            <a:ext cx="3962400" cy="830997"/>
          </a:xfrm>
          <a:prstGeom prst="rect">
            <a:avLst/>
          </a:prstGeom>
          <a:noFill/>
        </p:spPr>
        <p:txBody>
          <a:bodyPr wrap="square" rtlCol="0">
            <a:spAutoFit/>
          </a:bodyPr>
          <a:lstStyle/>
          <a:p>
            <a:r>
              <a:rPr lang="en-US" dirty="0"/>
              <a:t>Dry year – Restore 90m forested buffer</a:t>
            </a:r>
          </a:p>
        </p:txBody>
      </p:sp>
      <p:sp>
        <p:nvSpPr>
          <p:cNvPr id="5" name="Title 2">
            <a:extLst>
              <a:ext uri="{FF2B5EF4-FFF2-40B4-BE49-F238E27FC236}">
                <a16:creationId xmlns:a16="http://schemas.microsoft.com/office/drawing/2014/main" id="{777FFDDB-BC78-4452-8293-0682E7E94BB1}"/>
              </a:ext>
            </a:extLst>
          </p:cNvPr>
          <p:cNvSpPr txBox="1">
            <a:spLocks/>
          </p:cNvSpPr>
          <p:nvPr/>
        </p:nvSpPr>
        <p:spPr>
          <a:xfrm>
            <a:off x="1371600" y="18143"/>
            <a:ext cx="7620000" cy="461665"/>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t>July thermal regime distribution</a:t>
            </a:r>
          </a:p>
        </p:txBody>
      </p:sp>
      <p:sp>
        <p:nvSpPr>
          <p:cNvPr id="6" name="Slide Number Placeholder 3">
            <a:extLst>
              <a:ext uri="{FF2B5EF4-FFF2-40B4-BE49-F238E27FC236}">
                <a16:creationId xmlns:a16="http://schemas.microsoft.com/office/drawing/2014/main" id="{C10B9C4D-40DA-4F91-920D-A82431A9BE13}"/>
              </a:ext>
            </a:extLst>
          </p:cNvPr>
          <p:cNvSpPr txBox="1">
            <a:spLocks/>
          </p:cNvSpPr>
          <p:nvPr/>
        </p:nvSpPr>
        <p:spPr>
          <a:xfrm>
            <a:off x="0" y="6224588"/>
            <a:ext cx="609600" cy="2286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defRPr/>
            </a:pPr>
            <a:fld id="{BEF2A795-0D1C-4340-A163-773CC4D3E4EC}" type="slidenum">
              <a:rPr lang="en-US" sz="1000" smtClean="0">
                <a:solidFill>
                  <a:schemeClr val="bg1"/>
                </a:solidFill>
              </a:rPr>
              <a:pPr algn="r">
                <a:defRPr/>
              </a:pPr>
              <a:t>27</a:t>
            </a:fld>
            <a:endParaRPr lang="en-US" sz="1000" dirty="0">
              <a:solidFill>
                <a:schemeClr val="bg1"/>
              </a:solidFill>
            </a:endParaRPr>
          </a:p>
        </p:txBody>
      </p:sp>
    </p:spTree>
    <p:extLst>
      <p:ext uri="{BB962C8B-B14F-4D97-AF65-F5344CB8AC3E}">
        <p14:creationId xmlns:p14="http://schemas.microsoft.com/office/powerpoint/2010/main" val="410992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able showing percentage of reaches predicted to be coldwater, coolwater, warm water, and beyond survival for current conditions, 30 meter riparian restoration and 90 meter restoration for July in dry and wet years.">
            <a:extLst>
              <a:ext uri="{FF2B5EF4-FFF2-40B4-BE49-F238E27FC236}">
                <a16:creationId xmlns:a16="http://schemas.microsoft.com/office/drawing/2014/main" id="{E577224A-A9A4-4644-A7FC-AFA9E7F4F031}"/>
              </a:ext>
            </a:extLst>
          </p:cNvPr>
          <p:cNvGraphicFramePr>
            <a:graphicFrameLocks noGrp="1"/>
          </p:cNvGraphicFramePr>
          <p:nvPr>
            <p:extLst>
              <p:ext uri="{D42A27DB-BD31-4B8C-83A1-F6EECF244321}">
                <p14:modId xmlns:p14="http://schemas.microsoft.com/office/powerpoint/2010/main" val="3464577239"/>
              </p:ext>
            </p:extLst>
          </p:nvPr>
        </p:nvGraphicFramePr>
        <p:xfrm>
          <a:off x="1257299" y="914400"/>
          <a:ext cx="6629401" cy="3688824"/>
        </p:xfrm>
        <a:graphic>
          <a:graphicData uri="http://schemas.openxmlformats.org/drawingml/2006/table">
            <a:tbl>
              <a:tblPr>
                <a:tableStyleId>{5C22544A-7EE6-4342-B048-85BDC9FD1C3A}</a:tableStyleId>
              </a:tblPr>
              <a:tblGrid>
                <a:gridCol w="908526">
                  <a:extLst>
                    <a:ext uri="{9D8B030D-6E8A-4147-A177-3AD203B41FA5}">
                      <a16:colId xmlns:a16="http://schemas.microsoft.com/office/drawing/2014/main" val="1410022433"/>
                    </a:ext>
                  </a:extLst>
                </a:gridCol>
                <a:gridCol w="908526">
                  <a:extLst>
                    <a:ext uri="{9D8B030D-6E8A-4147-A177-3AD203B41FA5}">
                      <a16:colId xmlns:a16="http://schemas.microsoft.com/office/drawing/2014/main" val="792660782"/>
                    </a:ext>
                  </a:extLst>
                </a:gridCol>
                <a:gridCol w="1022092">
                  <a:extLst>
                    <a:ext uri="{9D8B030D-6E8A-4147-A177-3AD203B41FA5}">
                      <a16:colId xmlns:a16="http://schemas.microsoft.com/office/drawing/2014/main" val="3416679573"/>
                    </a:ext>
                  </a:extLst>
                </a:gridCol>
                <a:gridCol w="1008957">
                  <a:extLst>
                    <a:ext uri="{9D8B030D-6E8A-4147-A177-3AD203B41FA5}">
                      <a16:colId xmlns:a16="http://schemas.microsoft.com/office/drawing/2014/main" val="494003071"/>
                    </a:ext>
                  </a:extLst>
                </a:gridCol>
                <a:gridCol w="964248">
                  <a:extLst>
                    <a:ext uri="{9D8B030D-6E8A-4147-A177-3AD203B41FA5}">
                      <a16:colId xmlns:a16="http://schemas.microsoft.com/office/drawing/2014/main" val="250493080"/>
                    </a:ext>
                  </a:extLst>
                </a:gridCol>
                <a:gridCol w="908526">
                  <a:extLst>
                    <a:ext uri="{9D8B030D-6E8A-4147-A177-3AD203B41FA5}">
                      <a16:colId xmlns:a16="http://schemas.microsoft.com/office/drawing/2014/main" val="1805844029"/>
                    </a:ext>
                  </a:extLst>
                </a:gridCol>
                <a:gridCol w="908526">
                  <a:extLst>
                    <a:ext uri="{9D8B030D-6E8A-4147-A177-3AD203B41FA5}">
                      <a16:colId xmlns:a16="http://schemas.microsoft.com/office/drawing/2014/main" val="3308971158"/>
                    </a:ext>
                  </a:extLst>
                </a:gridCol>
              </a:tblGrid>
              <a:tr h="526943">
                <a:tc>
                  <a:txBody>
                    <a:bodyPr/>
                    <a:lstStyle/>
                    <a:p>
                      <a:pPr algn="l" fontAlgn="b"/>
                      <a:endParaRPr lang="en-US" sz="1800" b="0" i="0" u="none" strike="noStrike" dirty="0">
                        <a:effectLst/>
                        <a:latin typeface="MS Sans Serif"/>
                      </a:endParaRPr>
                    </a:p>
                  </a:txBody>
                  <a:tcPr marL="9525" marR="9525" marT="9525" marB="0" anchor="b"/>
                </a:tc>
                <a:tc>
                  <a:txBody>
                    <a:bodyPr/>
                    <a:lstStyle/>
                    <a:p>
                      <a:pPr algn="l" fontAlgn="b"/>
                      <a:endParaRPr lang="en-US" sz="1800" b="0" i="0" u="none" strike="noStrike" dirty="0">
                        <a:effectLst/>
                        <a:latin typeface="MS Sans Serif"/>
                      </a:endParaRPr>
                    </a:p>
                  </a:txBody>
                  <a:tcPr marL="9525" marR="9525" marT="9525" marB="0" anchor="b"/>
                </a:tc>
                <a:tc>
                  <a:txBody>
                    <a:bodyPr/>
                    <a:lstStyle/>
                    <a:p>
                      <a:pPr algn="l" fontAlgn="b"/>
                      <a:r>
                        <a:rPr lang="en-US" sz="1800" u="none" strike="noStrike" dirty="0">
                          <a:effectLst/>
                        </a:rPr>
                        <a:t>July 2010</a:t>
                      </a:r>
                      <a:endParaRPr lang="en-US" sz="1800" b="0" i="0" u="none" strike="noStrike" dirty="0">
                        <a:effectLst/>
                        <a:latin typeface="MS Sans Serif"/>
                      </a:endParaRPr>
                    </a:p>
                  </a:txBody>
                  <a:tcPr marL="9525" marR="9525" marT="9525" marB="0" anchor="b"/>
                </a:tc>
                <a:tc>
                  <a:txBody>
                    <a:bodyPr/>
                    <a:lstStyle/>
                    <a:p>
                      <a:pPr algn="l" fontAlgn="b"/>
                      <a:r>
                        <a:rPr lang="en-US" sz="1800" b="0" i="0" u="none" strike="noStrike" dirty="0">
                          <a:effectLst/>
                          <a:latin typeface="MS Sans Serif"/>
                        </a:rPr>
                        <a:t> - dry</a:t>
                      </a:r>
                    </a:p>
                  </a:txBody>
                  <a:tcPr marL="9525" marR="9525" marT="9525" marB="0" anchor="b"/>
                </a:tc>
                <a:tc gridSpan="3">
                  <a:txBody>
                    <a:bodyPr/>
                    <a:lstStyle/>
                    <a:p>
                      <a:pPr algn="ctr" fontAlgn="b"/>
                      <a:r>
                        <a:rPr lang="en-US" sz="1800" u="none" strike="noStrike" dirty="0">
                          <a:effectLst/>
                        </a:rPr>
                        <a:t>July 2011 - wet</a:t>
                      </a:r>
                      <a:endParaRPr lang="en-US" sz="1800" b="0" i="0" u="none" strike="noStrike" dirty="0">
                        <a:effectLst/>
                        <a:latin typeface="MS Sans Serif"/>
                      </a:endParaRPr>
                    </a:p>
                  </a:txBody>
                  <a:tcPr marL="9525" marR="9525" marT="9525" marB="0" anchor="b"/>
                </a:tc>
                <a:tc hMerge="1">
                  <a:txBody>
                    <a:bodyPr/>
                    <a:lstStyle/>
                    <a:p>
                      <a:pPr algn="l" fontAlgn="b"/>
                      <a:endParaRPr lang="en-US" sz="1800" b="0" i="0" u="none" strike="noStrike" dirty="0">
                        <a:effectLst/>
                        <a:latin typeface="MS Sans Serif"/>
                      </a:endParaRPr>
                    </a:p>
                  </a:txBody>
                  <a:tcPr marL="9525" marR="9525" marT="9525" marB="0" anchor="b"/>
                </a:tc>
                <a:tc hMerge="1">
                  <a:txBody>
                    <a:bodyPr/>
                    <a:lstStyle/>
                    <a:p>
                      <a:pPr algn="l" fontAlgn="b"/>
                      <a:endParaRPr lang="en-US" sz="1800" b="0" i="0" u="none" strike="noStrike" dirty="0">
                        <a:effectLst/>
                        <a:latin typeface="MS Sans Serif"/>
                      </a:endParaRPr>
                    </a:p>
                  </a:txBody>
                  <a:tcPr marL="9525" marR="9525" marT="9525" marB="0" anchor="b"/>
                </a:tc>
                <a:extLst>
                  <a:ext uri="{0D108BD9-81ED-4DB2-BD59-A6C34878D82A}">
                    <a16:rowId xmlns:a16="http://schemas.microsoft.com/office/drawing/2014/main" val="2851131241"/>
                  </a:ext>
                </a:extLst>
              </a:tr>
              <a:tr h="1022887">
                <a:tc>
                  <a:txBody>
                    <a:bodyPr/>
                    <a:lstStyle/>
                    <a:p>
                      <a:pPr algn="l" fontAlgn="b"/>
                      <a:endParaRPr lang="en-US" sz="1800" b="0" i="0" u="none" strike="noStrike" dirty="0">
                        <a:effectLst/>
                        <a:latin typeface="MS Sans Serif"/>
                      </a:endParaRPr>
                    </a:p>
                  </a:txBody>
                  <a:tcPr marL="9525" marR="9525" marT="9525" marB="0" anchor="b"/>
                </a:tc>
                <a:tc>
                  <a:txBody>
                    <a:bodyPr/>
                    <a:lstStyle/>
                    <a:p>
                      <a:pPr algn="ctr" fontAlgn="b"/>
                      <a:r>
                        <a:rPr lang="en-US" sz="1800" u="none" strike="noStrike" dirty="0">
                          <a:effectLst/>
                        </a:rPr>
                        <a:t>current</a:t>
                      </a:r>
                      <a:endParaRPr lang="en-US" sz="1800" b="0" i="0" u="none" strike="noStrike" dirty="0">
                        <a:effectLst/>
                        <a:latin typeface="MS Sans Serif"/>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restore 30 m</a:t>
                      </a:r>
                      <a:endParaRPr lang="en-US" sz="1800" b="0" i="0" u="none" strike="noStrike" dirty="0">
                        <a:effectLst/>
                        <a:latin typeface="MS Sans Serif"/>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restore </a:t>
                      </a:r>
                    </a:p>
                    <a:p>
                      <a:pPr algn="ctr" fontAlgn="b"/>
                      <a:r>
                        <a:rPr lang="en-US" sz="1800" u="none" strike="noStrike" dirty="0">
                          <a:effectLst/>
                        </a:rPr>
                        <a:t>90 m</a:t>
                      </a:r>
                      <a:endParaRPr lang="en-US" sz="1800" b="0" i="0" u="none" strike="noStrike" dirty="0">
                        <a:effectLst/>
                        <a:latin typeface="MS Sans Serif"/>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current</a:t>
                      </a:r>
                      <a:endParaRPr lang="en-US" sz="1800" b="0" i="0" u="none" strike="noStrike" dirty="0">
                        <a:effectLst/>
                        <a:latin typeface="MS Sans Serif"/>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restore 30 m</a:t>
                      </a:r>
                      <a:endParaRPr lang="en-US" sz="1800" b="0" i="0" u="none" strike="noStrike" dirty="0">
                        <a:effectLst/>
                        <a:latin typeface="MS Sans Serif"/>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restore 90 m</a:t>
                      </a:r>
                      <a:endParaRPr lang="en-US" sz="1800" b="0" i="0" u="none" strike="noStrike" dirty="0">
                        <a:effectLst/>
                        <a:latin typeface="MS Sans Serif"/>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199699"/>
                  </a:ext>
                </a:extLst>
              </a:tr>
              <a:tr h="526943">
                <a:tc>
                  <a:txBody>
                    <a:bodyPr/>
                    <a:lstStyle/>
                    <a:p>
                      <a:pPr algn="l" fontAlgn="b"/>
                      <a:r>
                        <a:rPr lang="en-US" sz="1800" u="none" strike="noStrike" dirty="0">
                          <a:effectLst/>
                        </a:rPr>
                        <a:t>cold</a:t>
                      </a:r>
                      <a:endParaRPr lang="en-US" sz="1800" b="0" i="0" u="none" strike="noStrike" dirty="0">
                        <a:effectLst/>
                        <a:latin typeface="MS Sans Serif"/>
                      </a:endParaRPr>
                    </a:p>
                  </a:txBody>
                  <a:tcPr marL="9525" marR="9525" marT="9525" marB="0" anchor="b"/>
                </a:tc>
                <a:tc>
                  <a:txBody>
                    <a:bodyPr/>
                    <a:lstStyle/>
                    <a:p>
                      <a:pPr algn="r" fontAlgn="b"/>
                      <a:r>
                        <a:rPr lang="en-US" sz="1800" u="none" strike="noStrike" dirty="0">
                          <a:effectLst/>
                        </a:rPr>
                        <a:t>27.8</a:t>
                      </a:r>
                      <a:endParaRPr lang="en-US" sz="1800" b="0" i="0" u="none" strike="noStrike" dirty="0">
                        <a:effectLst/>
                        <a:latin typeface="MS Sans Serif"/>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45.3</a:t>
                      </a:r>
                      <a:endParaRPr lang="en-US" sz="1800" b="0" i="0" u="none" strike="noStrike" dirty="0">
                        <a:effectLst/>
                        <a:latin typeface="MS Sans Serif"/>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51.7</a:t>
                      </a:r>
                      <a:endParaRPr lang="en-US" sz="1800" b="0" i="0" u="none" strike="noStrike" dirty="0">
                        <a:effectLst/>
                        <a:latin typeface="MS Sans Serif"/>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67.7</a:t>
                      </a:r>
                      <a:endParaRPr lang="en-US" sz="1800" b="0" i="0" u="none" strike="noStrike" dirty="0">
                        <a:effectLst/>
                        <a:latin typeface="MS Sans Serif"/>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76.7</a:t>
                      </a:r>
                      <a:endParaRPr lang="en-US" sz="1800" b="0" i="0" u="none" strike="noStrike" dirty="0">
                        <a:effectLst/>
                        <a:latin typeface="MS Sans Serif"/>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79.3</a:t>
                      </a:r>
                      <a:endParaRPr lang="en-US" sz="1800" b="0" i="0" u="none" strike="noStrike" dirty="0">
                        <a:effectLst/>
                        <a:latin typeface="MS Sans Serif"/>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47120638"/>
                  </a:ext>
                </a:extLst>
              </a:tr>
              <a:tr h="526943">
                <a:tc>
                  <a:txBody>
                    <a:bodyPr/>
                    <a:lstStyle/>
                    <a:p>
                      <a:pPr algn="l" fontAlgn="b"/>
                      <a:r>
                        <a:rPr lang="en-US" sz="1800" u="none" strike="noStrike" dirty="0">
                          <a:effectLst/>
                        </a:rPr>
                        <a:t>cool</a:t>
                      </a:r>
                      <a:endParaRPr lang="en-US" sz="1800" b="0" i="0" u="none" strike="noStrike" dirty="0">
                        <a:effectLst/>
                        <a:latin typeface="MS Sans Serif"/>
                      </a:endParaRPr>
                    </a:p>
                  </a:txBody>
                  <a:tcPr marL="9525" marR="9525" marT="9525" marB="0" anchor="b"/>
                </a:tc>
                <a:tc>
                  <a:txBody>
                    <a:bodyPr/>
                    <a:lstStyle/>
                    <a:p>
                      <a:pPr algn="r" fontAlgn="b"/>
                      <a:r>
                        <a:rPr lang="en-US" sz="1800" u="none" strike="noStrike">
                          <a:effectLst/>
                        </a:rPr>
                        <a:t>57.1</a:t>
                      </a:r>
                      <a:endParaRPr lang="en-US" sz="1800" b="0" i="0" u="none" strike="noStrike">
                        <a:effectLst/>
                        <a:latin typeface="MS Sans Serif"/>
                      </a:endParaRPr>
                    </a:p>
                  </a:txBody>
                  <a:tcPr marL="9525" marR="9525" marT="9525" marB="0" anchor="b"/>
                </a:tc>
                <a:tc>
                  <a:txBody>
                    <a:bodyPr/>
                    <a:lstStyle/>
                    <a:p>
                      <a:pPr algn="r" fontAlgn="b"/>
                      <a:r>
                        <a:rPr lang="en-US" sz="1800" u="none" strike="noStrike">
                          <a:effectLst/>
                        </a:rPr>
                        <a:t>42.7</a:t>
                      </a:r>
                      <a:endParaRPr lang="en-US" sz="1800" b="0" i="0" u="none" strike="noStrike">
                        <a:effectLst/>
                        <a:latin typeface="MS Sans Serif"/>
                      </a:endParaRPr>
                    </a:p>
                  </a:txBody>
                  <a:tcPr marL="9525" marR="9525" marT="9525" marB="0" anchor="b"/>
                </a:tc>
                <a:tc>
                  <a:txBody>
                    <a:bodyPr/>
                    <a:lstStyle/>
                    <a:p>
                      <a:pPr algn="r" fontAlgn="b"/>
                      <a:r>
                        <a:rPr lang="en-US" sz="1800" u="none" strike="noStrike" dirty="0">
                          <a:effectLst/>
                        </a:rPr>
                        <a:t>40.1</a:t>
                      </a:r>
                      <a:endParaRPr lang="en-US" sz="1800" b="0" i="0" u="none" strike="noStrike" dirty="0">
                        <a:effectLst/>
                        <a:latin typeface="MS Sans Serif"/>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800" u="none" strike="noStrike">
                          <a:effectLst/>
                        </a:rPr>
                        <a:t>28.1</a:t>
                      </a:r>
                      <a:endParaRPr lang="en-US" sz="1800" b="0" i="0" u="none" strike="noStrike">
                        <a:effectLst/>
                        <a:latin typeface="MS Sans Serif"/>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US" sz="1800" u="none" strike="noStrike" dirty="0">
                          <a:effectLst/>
                        </a:rPr>
                        <a:t>21.3</a:t>
                      </a:r>
                      <a:endParaRPr lang="en-US" sz="1800" b="0" i="0" u="none" strike="noStrike" dirty="0">
                        <a:effectLst/>
                        <a:latin typeface="MS Sans Serif"/>
                      </a:endParaRPr>
                    </a:p>
                  </a:txBody>
                  <a:tcPr marL="9525" marR="9525" marT="9525" marB="0" anchor="b"/>
                </a:tc>
                <a:tc>
                  <a:txBody>
                    <a:bodyPr/>
                    <a:lstStyle/>
                    <a:p>
                      <a:pPr algn="r" fontAlgn="b"/>
                      <a:r>
                        <a:rPr lang="en-US" sz="1800" u="none" strike="noStrike" dirty="0">
                          <a:effectLst/>
                        </a:rPr>
                        <a:t>19.5</a:t>
                      </a:r>
                      <a:endParaRPr lang="en-US" sz="1800" b="0" i="0" u="none" strike="noStrike" dirty="0">
                        <a:effectLst/>
                        <a:latin typeface="MS Sans Serif"/>
                      </a:endParaRPr>
                    </a:p>
                  </a:txBody>
                  <a:tcPr marL="9525" marR="9525" marT="9525" marB="0" anchor="b"/>
                </a:tc>
                <a:extLst>
                  <a:ext uri="{0D108BD9-81ED-4DB2-BD59-A6C34878D82A}">
                    <a16:rowId xmlns:a16="http://schemas.microsoft.com/office/drawing/2014/main" val="3476610897"/>
                  </a:ext>
                </a:extLst>
              </a:tr>
              <a:tr h="526943">
                <a:tc>
                  <a:txBody>
                    <a:bodyPr/>
                    <a:lstStyle/>
                    <a:p>
                      <a:pPr algn="l" fontAlgn="b"/>
                      <a:r>
                        <a:rPr lang="en-US" sz="1800" u="none" strike="noStrike" dirty="0">
                          <a:effectLst/>
                        </a:rPr>
                        <a:t>warm</a:t>
                      </a:r>
                      <a:endParaRPr lang="en-US" sz="1800" b="0" i="0" u="none" strike="noStrike" dirty="0">
                        <a:effectLst/>
                        <a:latin typeface="MS Sans Serif"/>
                      </a:endParaRPr>
                    </a:p>
                  </a:txBody>
                  <a:tcPr marL="9525" marR="9525" marT="9525" marB="0" anchor="b"/>
                </a:tc>
                <a:tc>
                  <a:txBody>
                    <a:bodyPr/>
                    <a:lstStyle/>
                    <a:p>
                      <a:pPr algn="r" fontAlgn="b"/>
                      <a:r>
                        <a:rPr lang="en-US" sz="1800" u="none" strike="noStrike">
                          <a:effectLst/>
                        </a:rPr>
                        <a:t>14.6</a:t>
                      </a:r>
                      <a:endParaRPr lang="en-US" sz="1800" b="0" i="0" u="none" strike="noStrike">
                        <a:effectLst/>
                        <a:latin typeface="MS Sans Serif"/>
                      </a:endParaRPr>
                    </a:p>
                  </a:txBody>
                  <a:tcPr marL="9525" marR="9525" marT="9525" marB="0" anchor="b"/>
                </a:tc>
                <a:tc>
                  <a:txBody>
                    <a:bodyPr/>
                    <a:lstStyle/>
                    <a:p>
                      <a:pPr algn="r" fontAlgn="b"/>
                      <a:r>
                        <a:rPr lang="en-US" sz="1800" u="none" strike="noStrike">
                          <a:effectLst/>
                        </a:rPr>
                        <a:t>11.6</a:t>
                      </a:r>
                      <a:endParaRPr lang="en-US" sz="1800" b="0" i="0" u="none" strike="noStrike">
                        <a:effectLst/>
                        <a:latin typeface="MS Sans Serif"/>
                      </a:endParaRPr>
                    </a:p>
                  </a:txBody>
                  <a:tcPr marL="9525" marR="9525" marT="9525" marB="0" anchor="b"/>
                </a:tc>
                <a:tc>
                  <a:txBody>
                    <a:bodyPr/>
                    <a:lstStyle/>
                    <a:p>
                      <a:pPr algn="r" fontAlgn="b"/>
                      <a:r>
                        <a:rPr lang="en-US" sz="1800" u="none" strike="noStrike" dirty="0">
                          <a:effectLst/>
                        </a:rPr>
                        <a:t>7.8</a:t>
                      </a:r>
                      <a:endParaRPr lang="en-US" sz="1800" b="0" i="0" u="none" strike="noStrike" dirty="0">
                        <a:effectLst/>
                        <a:latin typeface="MS Sans Serif"/>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800" u="none" strike="noStrike">
                          <a:effectLst/>
                        </a:rPr>
                        <a:t>4.0</a:t>
                      </a:r>
                      <a:endParaRPr lang="en-US" sz="1800" b="0" i="0" u="none" strike="noStrike">
                        <a:effectLst/>
                        <a:latin typeface="MS Sans Serif"/>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US" sz="1800" u="none" strike="noStrike">
                          <a:effectLst/>
                        </a:rPr>
                        <a:t>1.9</a:t>
                      </a:r>
                      <a:endParaRPr lang="en-US" sz="1800" b="0" i="0" u="none" strike="noStrike">
                        <a:effectLst/>
                        <a:latin typeface="MS Sans Serif"/>
                      </a:endParaRPr>
                    </a:p>
                  </a:txBody>
                  <a:tcPr marL="9525" marR="9525" marT="9525" marB="0" anchor="b"/>
                </a:tc>
                <a:tc>
                  <a:txBody>
                    <a:bodyPr/>
                    <a:lstStyle/>
                    <a:p>
                      <a:pPr algn="r" fontAlgn="b"/>
                      <a:r>
                        <a:rPr lang="en-US" sz="1800" u="none" strike="noStrike" dirty="0">
                          <a:effectLst/>
                        </a:rPr>
                        <a:t>1.2</a:t>
                      </a:r>
                      <a:endParaRPr lang="en-US" sz="1800" b="0" i="0" u="none" strike="noStrike" dirty="0">
                        <a:effectLst/>
                        <a:latin typeface="MS Sans Serif"/>
                      </a:endParaRPr>
                    </a:p>
                  </a:txBody>
                  <a:tcPr marL="9525" marR="9525" marT="9525" marB="0" anchor="b"/>
                </a:tc>
                <a:extLst>
                  <a:ext uri="{0D108BD9-81ED-4DB2-BD59-A6C34878D82A}">
                    <a16:rowId xmlns:a16="http://schemas.microsoft.com/office/drawing/2014/main" val="2807668815"/>
                  </a:ext>
                </a:extLst>
              </a:tr>
              <a:tr h="526943">
                <a:tc>
                  <a:txBody>
                    <a:bodyPr/>
                    <a:lstStyle/>
                    <a:p>
                      <a:pPr algn="l" fontAlgn="b"/>
                      <a:r>
                        <a:rPr lang="en-US" sz="1800" u="none" strike="noStrike" dirty="0">
                          <a:effectLst/>
                        </a:rPr>
                        <a:t>beyond survival</a:t>
                      </a:r>
                      <a:endParaRPr lang="en-US" sz="1800" b="0" i="0" u="none" strike="noStrike" dirty="0">
                        <a:effectLst/>
                        <a:latin typeface="MS Sans Serif"/>
                      </a:endParaRPr>
                    </a:p>
                  </a:txBody>
                  <a:tcPr marL="9525" marR="9525" marT="9525" marB="0" anchor="b"/>
                </a:tc>
                <a:tc>
                  <a:txBody>
                    <a:bodyPr/>
                    <a:lstStyle/>
                    <a:p>
                      <a:pPr algn="r" fontAlgn="b"/>
                      <a:r>
                        <a:rPr lang="en-US" sz="1800" u="none" strike="noStrike">
                          <a:effectLst/>
                        </a:rPr>
                        <a:t>0.5</a:t>
                      </a:r>
                      <a:endParaRPr lang="en-US" sz="1800" b="0" i="0" u="none" strike="noStrike">
                        <a:effectLst/>
                        <a:latin typeface="MS Sans Serif"/>
                      </a:endParaRPr>
                    </a:p>
                  </a:txBody>
                  <a:tcPr marL="9525" marR="9525" marT="9525" marB="0" anchor="b"/>
                </a:tc>
                <a:tc>
                  <a:txBody>
                    <a:bodyPr/>
                    <a:lstStyle/>
                    <a:p>
                      <a:pPr algn="r" fontAlgn="b"/>
                      <a:r>
                        <a:rPr lang="en-US" sz="1800" u="none" strike="noStrike">
                          <a:effectLst/>
                        </a:rPr>
                        <a:t>0.5</a:t>
                      </a:r>
                      <a:endParaRPr lang="en-US" sz="1800" b="0" i="0" u="none" strike="noStrike">
                        <a:effectLst/>
                        <a:latin typeface="MS Sans Serif"/>
                      </a:endParaRPr>
                    </a:p>
                  </a:txBody>
                  <a:tcPr marL="9525" marR="9525" marT="9525" marB="0" anchor="b"/>
                </a:tc>
                <a:tc>
                  <a:txBody>
                    <a:bodyPr/>
                    <a:lstStyle/>
                    <a:p>
                      <a:pPr algn="r" fontAlgn="b"/>
                      <a:r>
                        <a:rPr lang="en-US" sz="1800" u="none" strike="noStrike" dirty="0">
                          <a:effectLst/>
                        </a:rPr>
                        <a:t>0.4</a:t>
                      </a:r>
                      <a:endParaRPr lang="en-US" sz="1800" b="0" i="0" u="none" strike="noStrike" dirty="0">
                        <a:effectLst/>
                        <a:latin typeface="MS Sans Serif"/>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r" fontAlgn="b"/>
                      <a:r>
                        <a:rPr lang="en-US" sz="1800" u="none" strike="noStrike">
                          <a:effectLst/>
                        </a:rPr>
                        <a:t>0.2</a:t>
                      </a:r>
                      <a:endParaRPr lang="en-US" sz="1800" b="0" i="0" u="none" strike="noStrike">
                        <a:effectLst/>
                        <a:latin typeface="MS Sans Serif"/>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US" sz="1800" u="none" strike="noStrike">
                          <a:effectLst/>
                        </a:rPr>
                        <a:t>0.1</a:t>
                      </a:r>
                      <a:endParaRPr lang="en-US" sz="1800" b="0" i="0" u="none" strike="noStrike">
                        <a:effectLst/>
                        <a:latin typeface="MS Sans Serif"/>
                      </a:endParaRPr>
                    </a:p>
                  </a:txBody>
                  <a:tcPr marL="9525" marR="9525" marT="9525" marB="0" anchor="b"/>
                </a:tc>
                <a:tc>
                  <a:txBody>
                    <a:bodyPr/>
                    <a:lstStyle/>
                    <a:p>
                      <a:pPr algn="r" fontAlgn="b"/>
                      <a:r>
                        <a:rPr lang="en-US" sz="1800" u="none" strike="noStrike" dirty="0">
                          <a:effectLst/>
                        </a:rPr>
                        <a:t>0.1</a:t>
                      </a:r>
                      <a:endParaRPr lang="en-US" sz="1800" b="0" i="0" u="none" strike="noStrike" dirty="0">
                        <a:effectLst/>
                        <a:latin typeface="MS Sans Serif"/>
                      </a:endParaRPr>
                    </a:p>
                  </a:txBody>
                  <a:tcPr marL="9525" marR="9525" marT="9525" marB="0" anchor="b"/>
                </a:tc>
                <a:extLst>
                  <a:ext uri="{0D108BD9-81ED-4DB2-BD59-A6C34878D82A}">
                    <a16:rowId xmlns:a16="http://schemas.microsoft.com/office/drawing/2014/main" val="1664961976"/>
                  </a:ext>
                </a:extLst>
              </a:tr>
            </a:tbl>
          </a:graphicData>
        </a:graphic>
      </p:graphicFrame>
      <p:sp>
        <p:nvSpPr>
          <p:cNvPr id="4" name="TextBox 3">
            <a:extLst>
              <a:ext uri="{FF2B5EF4-FFF2-40B4-BE49-F238E27FC236}">
                <a16:creationId xmlns:a16="http://schemas.microsoft.com/office/drawing/2014/main" id="{8D4143A6-EA2E-4C11-8DDC-A02F149508B1}"/>
              </a:ext>
            </a:extLst>
          </p:cNvPr>
          <p:cNvSpPr txBox="1"/>
          <p:nvPr/>
        </p:nvSpPr>
        <p:spPr>
          <a:xfrm>
            <a:off x="1257299" y="5029200"/>
            <a:ext cx="7124701" cy="1200329"/>
          </a:xfrm>
          <a:prstGeom prst="rect">
            <a:avLst/>
          </a:prstGeom>
          <a:noFill/>
        </p:spPr>
        <p:txBody>
          <a:bodyPr wrap="square" rtlCol="0">
            <a:spAutoFit/>
          </a:bodyPr>
          <a:lstStyle/>
          <a:p>
            <a:pPr marL="342900" indent="-342900">
              <a:buFontTx/>
              <a:buChar char="-"/>
            </a:pPr>
            <a:r>
              <a:rPr lang="en-US" dirty="0"/>
              <a:t>Cold water regime expands in wet year</a:t>
            </a:r>
          </a:p>
          <a:p>
            <a:pPr marL="342900" indent="-342900">
              <a:buFontTx/>
              <a:buChar char="-"/>
            </a:pPr>
            <a:r>
              <a:rPr lang="en-US" dirty="0"/>
              <a:t>Effect of restoration greater in dry year</a:t>
            </a:r>
          </a:p>
          <a:p>
            <a:pPr marL="342900" indent="-342900">
              <a:buFontTx/>
              <a:buChar char="-"/>
            </a:pPr>
            <a:r>
              <a:rPr lang="en-US" dirty="0"/>
              <a:t>Most restoration effect associated with first 30m</a:t>
            </a:r>
          </a:p>
        </p:txBody>
      </p:sp>
      <p:sp>
        <p:nvSpPr>
          <p:cNvPr id="6" name="Rectangle 5">
            <a:extLst>
              <a:ext uri="{FF2B5EF4-FFF2-40B4-BE49-F238E27FC236}">
                <a16:creationId xmlns:a16="http://schemas.microsoft.com/office/drawing/2014/main" id="{80688C30-0CCE-411B-9B61-9DC94AB21EB0}"/>
              </a:ext>
            </a:extLst>
          </p:cNvPr>
          <p:cNvSpPr/>
          <p:nvPr/>
        </p:nvSpPr>
        <p:spPr bwMode="auto">
          <a:xfrm>
            <a:off x="2133600" y="2514600"/>
            <a:ext cx="914400" cy="457200"/>
          </a:xfrm>
          <a:prstGeom prst="rect">
            <a:avLst/>
          </a:prstGeom>
          <a:solidFill>
            <a:srgbClr val="FFFF00">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 name="Title 2">
            <a:extLst>
              <a:ext uri="{FF2B5EF4-FFF2-40B4-BE49-F238E27FC236}">
                <a16:creationId xmlns:a16="http://schemas.microsoft.com/office/drawing/2014/main" id="{9E0447FE-B5E8-4998-AA7D-5A4FC0609A2F}"/>
              </a:ext>
            </a:extLst>
          </p:cNvPr>
          <p:cNvSpPr>
            <a:spLocks noGrp="1"/>
          </p:cNvSpPr>
          <p:nvPr>
            <p:ph type="title"/>
          </p:nvPr>
        </p:nvSpPr>
        <p:spPr>
          <a:xfrm>
            <a:off x="1371600" y="18143"/>
            <a:ext cx="7620000" cy="990600"/>
          </a:xfrm>
        </p:spPr>
        <p:txBody>
          <a:bodyPr/>
          <a:lstStyle/>
          <a:p>
            <a:r>
              <a:rPr lang="en-US" sz="2800" dirty="0"/>
              <a:t>Percentage of reaches by thermal regime</a:t>
            </a:r>
          </a:p>
        </p:txBody>
      </p:sp>
      <p:sp>
        <p:nvSpPr>
          <p:cNvPr id="5" name="Slide Number Placeholder 3">
            <a:extLst>
              <a:ext uri="{FF2B5EF4-FFF2-40B4-BE49-F238E27FC236}">
                <a16:creationId xmlns:a16="http://schemas.microsoft.com/office/drawing/2014/main" id="{ADEBBA5E-8FAE-48E6-A9B7-7D2E01EB9259}"/>
              </a:ext>
            </a:extLst>
          </p:cNvPr>
          <p:cNvSpPr>
            <a:spLocks noGrp="1"/>
          </p:cNvSpPr>
          <p:nvPr>
            <p:ph type="sldNum" sz="quarter" idx="12"/>
          </p:nvPr>
        </p:nvSpPr>
        <p:spPr>
          <a:xfrm>
            <a:off x="0" y="6224588"/>
            <a:ext cx="609600" cy="228600"/>
          </a:xfrm>
        </p:spPr>
        <p:txBody>
          <a:bodyPr/>
          <a:lstStyle/>
          <a:p>
            <a:pPr>
              <a:defRPr/>
            </a:pPr>
            <a:fld id="{BEF2A795-0D1C-4340-A163-773CC4D3E4EC}" type="slidenum">
              <a:rPr lang="en-US" smtClean="0"/>
              <a:pPr>
                <a:defRPr/>
              </a:pPr>
              <a:t>28</a:t>
            </a:fld>
            <a:endParaRPr lang="en-US" dirty="0"/>
          </a:p>
        </p:txBody>
      </p:sp>
      <p:sp>
        <p:nvSpPr>
          <p:cNvPr id="7" name="Rectangle 6">
            <a:extLst>
              <a:ext uri="{FF2B5EF4-FFF2-40B4-BE49-F238E27FC236}">
                <a16:creationId xmlns:a16="http://schemas.microsoft.com/office/drawing/2014/main" id="{D4799F62-9CDA-4F63-8A9F-C719FE56DE80}"/>
              </a:ext>
            </a:extLst>
          </p:cNvPr>
          <p:cNvSpPr/>
          <p:nvPr/>
        </p:nvSpPr>
        <p:spPr bwMode="auto">
          <a:xfrm>
            <a:off x="5173337" y="2487976"/>
            <a:ext cx="914400" cy="457200"/>
          </a:xfrm>
          <a:prstGeom prst="rect">
            <a:avLst/>
          </a:prstGeom>
          <a:solidFill>
            <a:srgbClr val="FFFF00">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 name="Rectangle 7">
            <a:extLst>
              <a:ext uri="{FF2B5EF4-FFF2-40B4-BE49-F238E27FC236}">
                <a16:creationId xmlns:a16="http://schemas.microsoft.com/office/drawing/2014/main" id="{701B5560-5212-4633-A822-87470E0B30F6}"/>
              </a:ext>
            </a:extLst>
          </p:cNvPr>
          <p:cNvSpPr/>
          <p:nvPr/>
        </p:nvSpPr>
        <p:spPr bwMode="auto">
          <a:xfrm>
            <a:off x="3124200" y="2514600"/>
            <a:ext cx="967418" cy="457200"/>
          </a:xfrm>
          <a:prstGeom prst="rect">
            <a:avLst/>
          </a:prstGeom>
          <a:solidFill>
            <a:srgbClr val="FFFF00">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9" name="Rectangle 8">
            <a:extLst>
              <a:ext uri="{FF2B5EF4-FFF2-40B4-BE49-F238E27FC236}">
                <a16:creationId xmlns:a16="http://schemas.microsoft.com/office/drawing/2014/main" id="{9222C251-EDCF-4053-B584-734D02345E3C}"/>
              </a:ext>
            </a:extLst>
          </p:cNvPr>
          <p:cNvSpPr/>
          <p:nvPr/>
        </p:nvSpPr>
        <p:spPr bwMode="auto">
          <a:xfrm>
            <a:off x="6096000" y="2514600"/>
            <a:ext cx="914400" cy="457200"/>
          </a:xfrm>
          <a:prstGeom prst="rect">
            <a:avLst/>
          </a:prstGeom>
          <a:solidFill>
            <a:srgbClr val="FFFF00">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 name="Rectangle 9">
            <a:extLst>
              <a:ext uri="{FF2B5EF4-FFF2-40B4-BE49-F238E27FC236}">
                <a16:creationId xmlns:a16="http://schemas.microsoft.com/office/drawing/2014/main" id="{1BE05695-2649-4925-BBF1-1466C3CEBB16}"/>
              </a:ext>
            </a:extLst>
          </p:cNvPr>
          <p:cNvSpPr/>
          <p:nvPr/>
        </p:nvSpPr>
        <p:spPr bwMode="auto">
          <a:xfrm>
            <a:off x="4163687" y="2549487"/>
            <a:ext cx="914400" cy="457200"/>
          </a:xfrm>
          <a:prstGeom prst="rect">
            <a:avLst/>
          </a:prstGeom>
          <a:solidFill>
            <a:srgbClr val="FFFF00">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1" name="Rectangle 10">
            <a:extLst>
              <a:ext uri="{FF2B5EF4-FFF2-40B4-BE49-F238E27FC236}">
                <a16:creationId xmlns:a16="http://schemas.microsoft.com/office/drawing/2014/main" id="{19B43C12-7C41-43FA-B4A1-98DF4996945B}"/>
              </a:ext>
            </a:extLst>
          </p:cNvPr>
          <p:cNvSpPr/>
          <p:nvPr/>
        </p:nvSpPr>
        <p:spPr bwMode="auto">
          <a:xfrm>
            <a:off x="7010400" y="2514600"/>
            <a:ext cx="914400" cy="457200"/>
          </a:xfrm>
          <a:prstGeom prst="rect">
            <a:avLst/>
          </a:prstGeom>
          <a:solidFill>
            <a:srgbClr val="FFFF00">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0095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2F9D-9000-4853-8632-AECD3C0FCC1A}"/>
              </a:ext>
            </a:extLst>
          </p:cNvPr>
          <p:cNvSpPr>
            <a:spLocks noGrp="1"/>
          </p:cNvSpPr>
          <p:nvPr>
            <p:ph type="title"/>
          </p:nvPr>
        </p:nvSpPr>
        <p:spPr>
          <a:xfrm>
            <a:off x="689429" y="732971"/>
            <a:ext cx="7620000" cy="990600"/>
          </a:xfrm>
        </p:spPr>
        <p:txBody>
          <a:bodyPr/>
          <a:lstStyle/>
          <a:p>
            <a:r>
              <a:rPr lang="en-US" dirty="0"/>
              <a:t>Spatial Statistical Network Models</a:t>
            </a:r>
          </a:p>
        </p:txBody>
      </p:sp>
      <p:sp>
        <p:nvSpPr>
          <p:cNvPr id="3" name="Content Placeholder 2">
            <a:extLst>
              <a:ext uri="{FF2B5EF4-FFF2-40B4-BE49-F238E27FC236}">
                <a16:creationId xmlns:a16="http://schemas.microsoft.com/office/drawing/2014/main" id="{299827E9-443B-4890-ADB7-F51DA7D7C149}"/>
              </a:ext>
            </a:extLst>
          </p:cNvPr>
          <p:cNvSpPr>
            <a:spLocks noGrp="1"/>
          </p:cNvSpPr>
          <p:nvPr>
            <p:ph idx="1"/>
          </p:nvPr>
        </p:nvSpPr>
        <p:spPr>
          <a:xfrm>
            <a:off x="642257" y="1600200"/>
            <a:ext cx="7772400" cy="3429000"/>
          </a:xfrm>
        </p:spPr>
        <p:txBody>
          <a:bodyPr/>
          <a:lstStyle/>
          <a:p>
            <a:r>
              <a:rPr lang="en-US" dirty="0"/>
              <a:t>Linear regression models</a:t>
            </a:r>
          </a:p>
          <a:p>
            <a:r>
              <a:rPr lang="en-US" dirty="0"/>
              <a:t>Built on stream/river network (e.g., </a:t>
            </a:r>
            <a:r>
              <a:rPr lang="en-US" dirty="0" err="1"/>
              <a:t>NHDPlus</a:t>
            </a:r>
            <a:r>
              <a:rPr lang="en-US" dirty="0"/>
              <a:t>)</a:t>
            </a:r>
          </a:p>
          <a:p>
            <a:r>
              <a:rPr lang="en-US" dirty="0"/>
              <a:t>Account for spatial autocorrelation (tendency for points close together to be more similar)</a:t>
            </a:r>
          </a:p>
          <a:p>
            <a:pPr lvl="1"/>
            <a:r>
              <a:rPr lang="en-US" dirty="0"/>
              <a:t>If spatial autocorrelation is ignored, this increases the probability of Type I errors – assuming effects are significant when they aren’t</a:t>
            </a:r>
          </a:p>
          <a:p>
            <a:pPr lvl="1"/>
            <a:r>
              <a:rPr lang="en-US" dirty="0"/>
              <a:t>Use watershed area (indicator of discharge) as a weighting factor for relative influence </a:t>
            </a:r>
          </a:p>
        </p:txBody>
      </p:sp>
      <p:sp>
        <p:nvSpPr>
          <p:cNvPr id="4" name="Slide Number Placeholder 3">
            <a:extLst>
              <a:ext uri="{FF2B5EF4-FFF2-40B4-BE49-F238E27FC236}">
                <a16:creationId xmlns:a16="http://schemas.microsoft.com/office/drawing/2014/main" id="{EE9F63B3-7E61-40D1-842A-26DAB3206411}"/>
              </a:ext>
            </a:extLst>
          </p:cNvPr>
          <p:cNvSpPr>
            <a:spLocks noGrp="1"/>
          </p:cNvSpPr>
          <p:nvPr>
            <p:ph type="sldNum" sz="quarter" idx="12"/>
          </p:nvPr>
        </p:nvSpPr>
        <p:spPr/>
        <p:txBody>
          <a:bodyPr/>
          <a:lstStyle/>
          <a:p>
            <a:pPr>
              <a:defRPr/>
            </a:pPr>
            <a:fld id="{BEF2A795-0D1C-4340-A163-773CC4D3E4EC}" type="slidenum">
              <a:rPr lang="en-US" smtClean="0"/>
              <a:pPr>
                <a:defRPr/>
              </a:pPr>
              <a:t>2</a:t>
            </a:fld>
            <a:endParaRPr lang="en-US" dirty="0"/>
          </a:p>
        </p:txBody>
      </p:sp>
    </p:spTree>
    <p:extLst>
      <p:ext uri="{BB962C8B-B14F-4D97-AF65-F5344CB8AC3E}">
        <p14:creationId xmlns:p14="http://schemas.microsoft.com/office/powerpoint/2010/main" val="859523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showing thermal regime distribution for growing season maximum in wet year under current conditions with large areas of warmwater habitat and critical coldwater refuge areas in headwaters.">
            <a:extLst>
              <a:ext uri="{FF2B5EF4-FFF2-40B4-BE49-F238E27FC236}">
                <a16:creationId xmlns:a16="http://schemas.microsoft.com/office/drawing/2014/main" id="{288DC4CF-9ABA-43D5-9C21-C69425372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100853"/>
            <a:ext cx="5143500" cy="6656294"/>
          </a:xfrm>
          <a:prstGeom prst="rect">
            <a:avLst/>
          </a:prstGeom>
        </p:spPr>
      </p:pic>
      <p:sp>
        <p:nvSpPr>
          <p:cNvPr id="4" name="Title 2">
            <a:extLst>
              <a:ext uri="{FF2B5EF4-FFF2-40B4-BE49-F238E27FC236}">
                <a16:creationId xmlns:a16="http://schemas.microsoft.com/office/drawing/2014/main" id="{4AC3463D-45E8-4BC8-A7F1-E54F5C7F34E9}"/>
              </a:ext>
            </a:extLst>
          </p:cNvPr>
          <p:cNvSpPr txBox="1">
            <a:spLocks/>
          </p:cNvSpPr>
          <p:nvPr/>
        </p:nvSpPr>
        <p:spPr>
          <a:xfrm>
            <a:off x="1371600" y="18143"/>
            <a:ext cx="7620000" cy="461665"/>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t>Growing season maximum thermal regime</a:t>
            </a:r>
          </a:p>
        </p:txBody>
      </p:sp>
      <p:sp>
        <p:nvSpPr>
          <p:cNvPr id="5" name="TextBox 4">
            <a:extLst>
              <a:ext uri="{FF2B5EF4-FFF2-40B4-BE49-F238E27FC236}">
                <a16:creationId xmlns:a16="http://schemas.microsoft.com/office/drawing/2014/main" id="{8331C47A-8769-479E-8640-8653C88C6D2B}"/>
              </a:ext>
            </a:extLst>
          </p:cNvPr>
          <p:cNvSpPr txBox="1"/>
          <p:nvPr/>
        </p:nvSpPr>
        <p:spPr>
          <a:xfrm>
            <a:off x="2514600" y="562518"/>
            <a:ext cx="3810000" cy="830997"/>
          </a:xfrm>
          <a:prstGeom prst="rect">
            <a:avLst/>
          </a:prstGeom>
          <a:noFill/>
        </p:spPr>
        <p:txBody>
          <a:bodyPr wrap="square" rtlCol="0">
            <a:spAutoFit/>
          </a:bodyPr>
          <a:lstStyle/>
          <a:p>
            <a:r>
              <a:rPr lang="en-US" dirty="0"/>
              <a:t>Wet year – current conditions</a:t>
            </a:r>
          </a:p>
        </p:txBody>
      </p:sp>
      <p:sp>
        <p:nvSpPr>
          <p:cNvPr id="2" name="Oval 1">
            <a:extLst>
              <a:ext uri="{FF2B5EF4-FFF2-40B4-BE49-F238E27FC236}">
                <a16:creationId xmlns:a16="http://schemas.microsoft.com/office/drawing/2014/main" id="{65B4AB30-CD19-446D-81D6-BB19D5DF43BC}"/>
              </a:ext>
            </a:extLst>
          </p:cNvPr>
          <p:cNvSpPr/>
          <p:nvPr/>
        </p:nvSpPr>
        <p:spPr bwMode="auto">
          <a:xfrm>
            <a:off x="4800600" y="2362200"/>
            <a:ext cx="1524000" cy="1219200"/>
          </a:xfrm>
          <a:prstGeom prst="ellipse">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cxnSp>
        <p:nvCxnSpPr>
          <p:cNvPr id="7" name="Straight Arrow Connector 6">
            <a:extLst>
              <a:ext uri="{FF2B5EF4-FFF2-40B4-BE49-F238E27FC236}">
                <a16:creationId xmlns:a16="http://schemas.microsoft.com/office/drawing/2014/main" id="{5F982BC5-9BCA-49E3-9D6C-748AC6831973}"/>
              </a:ext>
            </a:extLst>
          </p:cNvPr>
          <p:cNvCxnSpPr/>
          <p:nvPr/>
        </p:nvCxnSpPr>
        <p:spPr bwMode="auto">
          <a:xfrm flipH="1">
            <a:off x="6172200" y="2819400"/>
            <a:ext cx="1066800" cy="762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3D830F38-EB6E-4FF7-92F7-13B7D86EFFF6}"/>
              </a:ext>
            </a:extLst>
          </p:cNvPr>
          <p:cNvSpPr txBox="1"/>
          <p:nvPr/>
        </p:nvSpPr>
        <p:spPr>
          <a:xfrm>
            <a:off x="7239000" y="2514600"/>
            <a:ext cx="1885950" cy="1938992"/>
          </a:xfrm>
          <a:prstGeom prst="rect">
            <a:avLst/>
          </a:prstGeom>
          <a:noFill/>
        </p:spPr>
        <p:txBody>
          <a:bodyPr wrap="square" rtlCol="0">
            <a:spAutoFit/>
          </a:bodyPr>
          <a:lstStyle/>
          <a:p>
            <a:r>
              <a:rPr lang="en-US" dirty="0"/>
              <a:t>Critical </a:t>
            </a:r>
            <a:r>
              <a:rPr lang="en-US" dirty="0" err="1"/>
              <a:t>coldwater</a:t>
            </a:r>
            <a:r>
              <a:rPr lang="en-US" dirty="0"/>
              <a:t> refuge areas in headwaters</a:t>
            </a:r>
          </a:p>
        </p:txBody>
      </p:sp>
      <p:sp>
        <p:nvSpPr>
          <p:cNvPr id="9" name="Slide Number Placeholder 3">
            <a:extLst>
              <a:ext uri="{FF2B5EF4-FFF2-40B4-BE49-F238E27FC236}">
                <a16:creationId xmlns:a16="http://schemas.microsoft.com/office/drawing/2014/main" id="{B670ACE3-AB6B-4F4F-BF2A-C7CB9C5E0AD9}"/>
              </a:ext>
            </a:extLst>
          </p:cNvPr>
          <p:cNvSpPr>
            <a:spLocks noGrp="1"/>
          </p:cNvSpPr>
          <p:nvPr>
            <p:ph type="sldNum" sz="quarter" idx="12"/>
          </p:nvPr>
        </p:nvSpPr>
        <p:spPr>
          <a:xfrm>
            <a:off x="0" y="6224588"/>
            <a:ext cx="609600" cy="228600"/>
          </a:xfrm>
        </p:spPr>
        <p:txBody>
          <a:bodyPr/>
          <a:lstStyle/>
          <a:p>
            <a:pPr>
              <a:defRPr/>
            </a:pPr>
            <a:fld id="{BEF2A795-0D1C-4340-A163-773CC4D3E4EC}" type="slidenum">
              <a:rPr lang="en-US" smtClean="0"/>
              <a:pPr>
                <a:defRPr/>
              </a:pPr>
              <a:t>29</a:t>
            </a:fld>
            <a:endParaRPr lang="en-US" dirty="0"/>
          </a:p>
        </p:txBody>
      </p:sp>
    </p:spTree>
    <p:extLst>
      <p:ext uri="{BB962C8B-B14F-4D97-AF65-F5344CB8AC3E}">
        <p14:creationId xmlns:p14="http://schemas.microsoft.com/office/powerpoint/2010/main" val="3026320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showing thermal regime distribution for growing season maximum in wet year under 30 meter riparian buffer restoration with large areas of warmwater habitat and expansion of critical coldwater refuge areas in headwaters.">
            <a:extLst>
              <a:ext uri="{FF2B5EF4-FFF2-40B4-BE49-F238E27FC236}">
                <a16:creationId xmlns:a16="http://schemas.microsoft.com/office/drawing/2014/main" id="{D7E5D08C-6640-4537-8252-1D8511BE6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100853"/>
            <a:ext cx="5143500" cy="6656294"/>
          </a:xfrm>
          <a:prstGeom prst="rect">
            <a:avLst/>
          </a:prstGeom>
        </p:spPr>
      </p:pic>
      <p:sp>
        <p:nvSpPr>
          <p:cNvPr id="4" name="Title 2">
            <a:extLst>
              <a:ext uri="{FF2B5EF4-FFF2-40B4-BE49-F238E27FC236}">
                <a16:creationId xmlns:a16="http://schemas.microsoft.com/office/drawing/2014/main" id="{EF728DB1-2A8E-4436-86C8-201535EC7974}"/>
              </a:ext>
            </a:extLst>
          </p:cNvPr>
          <p:cNvSpPr txBox="1">
            <a:spLocks/>
          </p:cNvSpPr>
          <p:nvPr/>
        </p:nvSpPr>
        <p:spPr>
          <a:xfrm>
            <a:off x="1371600" y="18143"/>
            <a:ext cx="7620000" cy="461665"/>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800" kern="0" dirty="0"/>
              <a:t>Growing season maximum thermal regime</a:t>
            </a:r>
          </a:p>
        </p:txBody>
      </p:sp>
      <p:sp>
        <p:nvSpPr>
          <p:cNvPr id="2" name="TextBox 1">
            <a:extLst>
              <a:ext uri="{FF2B5EF4-FFF2-40B4-BE49-F238E27FC236}">
                <a16:creationId xmlns:a16="http://schemas.microsoft.com/office/drawing/2014/main" id="{0B15E5B8-1623-4D91-BE87-AB1DDFA6A772}"/>
              </a:ext>
            </a:extLst>
          </p:cNvPr>
          <p:cNvSpPr txBox="1"/>
          <p:nvPr/>
        </p:nvSpPr>
        <p:spPr>
          <a:xfrm>
            <a:off x="2514600" y="562518"/>
            <a:ext cx="3810000" cy="461665"/>
          </a:xfrm>
          <a:prstGeom prst="rect">
            <a:avLst/>
          </a:prstGeom>
          <a:noFill/>
        </p:spPr>
        <p:txBody>
          <a:bodyPr wrap="square" rtlCol="0">
            <a:spAutoFit/>
          </a:bodyPr>
          <a:lstStyle/>
          <a:p>
            <a:r>
              <a:rPr lang="en-US" dirty="0"/>
              <a:t>Restored 30m width buffer</a:t>
            </a:r>
          </a:p>
        </p:txBody>
      </p:sp>
      <p:sp>
        <p:nvSpPr>
          <p:cNvPr id="5" name="Oval 4">
            <a:extLst>
              <a:ext uri="{FF2B5EF4-FFF2-40B4-BE49-F238E27FC236}">
                <a16:creationId xmlns:a16="http://schemas.microsoft.com/office/drawing/2014/main" id="{8CE2A659-4668-41FE-A6D0-943D38AB4D25}"/>
              </a:ext>
            </a:extLst>
          </p:cNvPr>
          <p:cNvSpPr/>
          <p:nvPr/>
        </p:nvSpPr>
        <p:spPr bwMode="auto">
          <a:xfrm>
            <a:off x="4038600" y="1295400"/>
            <a:ext cx="2286000" cy="2971800"/>
          </a:xfrm>
          <a:prstGeom prst="ellipse">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cxnSp>
        <p:nvCxnSpPr>
          <p:cNvPr id="6" name="Straight Arrow Connector 5">
            <a:extLst>
              <a:ext uri="{FF2B5EF4-FFF2-40B4-BE49-F238E27FC236}">
                <a16:creationId xmlns:a16="http://schemas.microsoft.com/office/drawing/2014/main" id="{2DAA68FF-BD3D-4DA9-BB22-A883A3F65FD5}"/>
              </a:ext>
            </a:extLst>
          </p:cNvPr>
          <p:cNvCxnSpPr/>
          <p:nvPr/>
        </p:nvCxnSpPr>
        <p:spPr bwMode="auto">
          <a:xfrm flipH="1">
            <a:off x="6172200" y="2819400"/>
            <a:ext cx="1066800" cy="762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a:extLst>
              <a:ext uri="{FF2B5EF4-FFF2-40B4-BE49-F238E27FC236}">
                <a16:creationId xmlns:a16="http://schemas.microsoft.com/office/drawing/2014/main" id="{5878D40B-1037-4FA5-B820-2AAF73118EFC}"/>
              </a:ext>
            </a:extLst>
          </p:cNvPr>
          <p:cNvSpPr txBox="1"/>
          <p:nvPr/>
        </p:nvSpPr>
        <p:spPr>
          <a:xfrm>
            <a:off x="7239000" y="2514600"/>
            <a:ext cx="1885950" cy="1938992"/>
          </a:xfrm>
          <a:prstGeom prst="rect">
            <a:avLst/>
          </a:prstGeom>
          <a:noFill/>
        </p:spPr>
        <p:txBody>
          <a:bodyPr wrap="square" rtlCol="0">
            <a:spAutoFit/>
          </a:bodyPr>
          <a:lstStyle/>
          <a:p>
            <a:r>
              <a:rPr lang="en-US" dirty="0"/>
              <a:t>Critical </a:t>
            </a:r>
            <a:r>
              <a:rPr lang="en-US" dirty="0" err="1"/>
              <a:t>coldwater</a:t>
            </a:r>
            <a:r>
              <a:rPr lang="en-US" dirty="0"/>
              <a:t> refuge areas in headwaters</a:t>
            </a:r>
          </a:p>
        </p:txBody>
      </p:sp>
      <p:sp>
        <p:nvSpPr>
          <p:cNvPr id="8" name="Slide Number Placeholder 3">
            <a:extLst>
              <a:ext uri="{FF2B5EF4-FFF2-40B4-BE49-F238E27FC236}">
                <a16:creationId xmlns:a16="http://schemas.microsoft.com/office/drawing/2014/main" id="{ED6EE51A-7D25-48C6-A91F-7E817532A893}"/>
              </a:ext>
            </a:extLst>
          </p:cNvPr>
          <p:cNvSpPr>
            <a:spLocks noGrp="1"/>
          </p:cNvSpPr>
          <p:nvPr>
            <p:ph type="sldNum" sz="quarter" idx="12"/>
          </p:nvPr>
        </p:nvSpPr>
        <p:spPr>
          <a:xfrm>
            <a:off x="0" y="6224588"/>
            <a:ext cx="609600" cy="228600"/>
          </a:xfrm>
        </p:spPr>
        <p:txBody>
          <a:bodyPr/>
          <a:lstStyle/>
          <a:p>
            <a:pPr>
              <a:defRPr/>
            </a:pPr>
            <a:fld id="{BEF2A795-0D1C-4340-A163-773CC4D3E4EC}" type="slidenum">
              <a:rPr lang="en-US" smtClean="0"/>
              <a:pPr>
                <a:defRPr/>
              </a:pPr>
              <a:t>30</a:t>
            </a:fld>
            <a:endParaRPr lang="en-US" dirty="0"/>
          </a:p>
        </p:txBody>
      </p:sp>
    </p:spTree>
    <p:extLst>
      <p:ext uri="{BB962C8B-B14F-4D97-AF65-F5344CB8AC3E}">
        <p14:creationId xmlns:p14="http://schemas.microsoft.com/office/powerpoint/2010/main" val="200510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B64075-F05A-4391-B5CE-F0BE1824D01E}"/>
              </a:ext>
            </a:extLst>
          </p:cNvPr>
          <p:cNvSpPr>
            <a:spLocks noGrp="1"/>
          </p:cNvSpPr>
          <p:nvPr>
            <p:ph type="sldNum" sz="quarter" idx="12"/>
          </p:nvPr>
        </p:nvSpPr>
        <p:spPr/>
        <p:txBody>
          <a:bodyPr/>
          <a:lstStyle/>
          <a:p>
            <a:pPr>
              <a:defRPr/>
            </a:pPr>
            <a:fld id="{BEF2A795-0D1C-4340-A163-773CC4D3E4EC}" type="slidenum">
              <a:rPr lang="en-US" smtClean="0"/>
              <a:pPr>
                <a:defRPr/>
              </a:pPr>
              <a:t>31</a:t>
            </a:fld>
            <a:endParaRPr lang="en-US" dirty="0"/>
          </a:p>
        </p:txBody>
      </p:sp>
      <p:sp>
        <p:nvSpPr>
          <p:cNvPr id="7" name="TextBox 6">
            <a:extLst>
              <a:ext uri="{FF2B5EF4-FFF2-40B4-BE49-F238E27FC236}">
                <a16:creationId xmlns:a16="http://schemas.microsoft.com/office/drawing/2014/main" id="{4A918F58-130D-4232-A67F-807B43E1D073}"/>
              </a:ext>
            </a:extLst>
          </p:cNvPr>
          <p:cNvSpPr txBox="1"/>
          <p:nvPr/>
        </p:nvSpPr>
        <p:spPr>
          <a:xfrm>
            <a:off x="-162208" y="738536"/>
            <a:ext cx="3059611" cy="830997"/>
          </a:xfrm>
          <a:prstGeom prst="rect">
            <a:avLst/>
          </a:prstGeom>
          <a:noFill/>
        </p:spPr>
        <p:txBody>
          <a:bodyPr wrap="square" rtlCol="0">
            <a:spAutoFit/>
          </a:bodyPr>
          <a:lstStyle/>
          <a:p>
            <a:pPr algn="ctr"/>
            <a:r>
              <a:rPr lang="en-US" dirty="0"/>
              <a:t>Base flow Aug 1999 – dry yr</a:t>
            </a:r>
          </a:p>
        </p:txBody>
      </p:sp>
      <p:pic>
        <p:nvPicPr>
          <p:cNvPr id="8" name="Picture 7" descr="Map showing predicted baseflow across New England in Aug 1999 (dry year) with much of Maine at lower end of predictions.">
            <a:extLst>
              <a:ext uri="{FF2B5EF4-FFF2-40B4-BE49-F238E27FC236}">
                <a16:creationId xmlns:a16="http://schemas.microsoft.com/office/drawing/2014/main" id="{0F57BB88-728A-4786-8C91-33D4E0E056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38" t="3275" r="7365" b="2658"/>
          <a:stretch/>
        </p:blipFill>
        <p:spPr>
          <a:xfrm>
            <a:off x="174632" y="1599742"/>
            <a:ext cx="2385932" cy="3807695"/>
          </a:xfrm>
          <a:prstGeom prst="rect">
            <a:avLst/>
          </a:prstGeom>
        </p:spPr>
      </p:pic>
      <p:sp>
        <p:nvSpPr>
          <p:cNvPr id="9" name="TextBox 8">
            <a:extLst>
              <a:ext uri="{FF2B5EF4-FFF2-40B4-BE49-F238E27FC236}">
                <a16:creationId xmlns:a16="http://schemas.microsoft.com/office/drawing/2014/main" id="{B7C25A27-E4AF-4953-86EC-96D414D23AFF}"/>
              </a:ext>
            </a:extLst>
          </p:cNvPr>
          <p:cNvSpPr txBox="1"/>
          <p:nvPr/>
        </p:nvSpPr>
        <p:spPr>
          <a:xfrm>
            <a:off x="2731589" y="738536"/>
            <a:ext cx="3059611" cy="830997"/>
          </a:xfrm>
          <a:prstGeom prst="rect">
            <a:avLst/>
          </a:prstGeom>
          <a:noFill/>
        </p:spPr>
        <p:txBody>
          <a:bodyPr wrap="square" rtlCol="0">
            <a:spAutoFit/>
          </a:bodyPr>
          <a:lstStyle/>
          <a:p>
            <a:pPr algn="ctr"/>
            <a:r>
              <a:rPr lang="en-US" dirty="0"/>
              <a:t>Base flow Aug 2006 – wet yr</a:t>
            </a:r>
          </a:p>
        </p:txBody>
      </p:sp>
      <p:pic>
        <p:nvPicPr>
          <p:cNvPr id="10" name="Picture 9" descr="Map showing predicted baseflow across New England in Aug 2006 (wet year) with much of Maine at lower end of predictions.">
            <a:extLst>
              <a:ext uri="{FF2B5EF4-FFF2-40B4-BE49-F238E27FC236}">
                <a16:creationId xmlns:a16="http://schemas.microsoft.com/office/drawing/2014/main" id="{3ED39C3F-49E2-4AA0-8225-44BC4B238D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51" t="3417" r="7851" b="5433"/>
          <a:stretch/>
        </p:blipFill>
        <p:spPr>
          <a:xfrm>
            <a:off x="3062419" y="1610628"/>
            <a:ext cx="2397953" cy="3752156"/>
          </a:xfrm>
          <a:prstGeom prst="rect">
            <a:avLst/>
          </a:prstGeom>
        </p:spPr>
      </p:pic>
      <p:sp>
        <p:nvSpPr>
          <p:cNvPr id="11" name="TextBox 10">
            <a:extLst>
              <a:ext uri="{FF2B5EF4-FFF2-40B4-BE49-F238E27FC236}">
                <a16:creationId xmlns:a16="http://schemas.microsoft.com/office/drawing/2014/main" id="{F7C53406-9511-4B05-9B77-FF876569DDD5}"/>
              </a:ext>
            </a:extLst>
          </p:cNvPr>
          <p:cNvSpPr txBox="1"/>
          <p:nvPr/>
        </p:nvSpPr>
        <p:spPr>
          <a:xfrm>
            <a:off x="5501083" y="685800"/>
            <a:ext cx="3183914" cy="830997"/>
          </a:xfrm>
          <a:prstGeom prst="rect">
            <a:avLst/>
          </a:prstGeom>
          <a:noFill/>
        </p:spPr>
        <p:txBody>
          <a:bodyPr wrap="square" rtlCol="0">
            <a:spAutoFit/>
          </a:bodyPr>
          <a:lstStyle/>
          <a:p>
            <a:pPr algn="ctr"/>
            <a:r>
              <a:rPr lang="en-US" dirty="0"/>
              <a:t>Aug base-flow </a:t>
            </a:r>
          </a:p>
          <a:p>
            <a:pPr algn="ctr"/>
            <a:r>
              <a:rPr lang="en-US" dirty="0"/>
              <a:t>min 3-in-5 yr trend</a:t>
            </a:r>
          </a:p>
        </p:txBody>
      </p:sp>
      <p:pic>
        <p:nvPicPr>
          <p:cNvPr id="12" name="Picture 11" descr="Map of predicted trend in August baseflow across New England over past 30 years, showing increasing trend through much of southern and central Maine, including Meduxnekeag watershed.">
            <a:extLst>
              <a:ext uri="{FF2B5EF4-FFF2-40B4-BE49-F238E27FC236}">
                <a16:creationId xmlns:a16="http://schemas.microsoft.com/office/drawing/2014/main" id="{41FEAAD3-EBA1-4BC1-8979-2F3296BC08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69" t="5755" r="13457" b="11627"/>
          <a:stretch/>
        </p:blipFill>
        <p:spPr>
          <a:xfrm>
            <a:off x="5907044" y="1599742"/>
            <a:ext cx="2563281" cy="3684338"/>
          </a:xfrm>
          <a:prstGeom prst="rect">
            <a:avLst/>
          </a:prstGeom>
        </p:spPr>
      </p:pic>
      <p:sp>
        <p:nvSpPr>
          <p:cNvPr id="13" name="TextBox 12">
            <a:extLst>
              <a:ext uri="{FF2B5EF4-FFF2-40B4-BE49-F238E27FC236}">
                <a16:creationId xmlns:a16="http://schemas.microsoft.com/office/drawing/2014/main" id="{FFF22091-BC8B-4125-A3F5-A8935986EB86}"/>
              </a:ext>
            </a:extLst>
          </p:cNvPr>
          <p:cNvSpPr txBox="1"/>
          <p:nvPr/>
        </p:nvSpPr>
        <p:spPr>
          <a:xfrm>
            <a:off x="1565457" y="49830"/>
            <a:ext cx="7048500" cy="461665"/>
          </a:xfrm>
          <a:prstGeom prst="rect">
            <a:avLst/>
          </a:prstGeom>
          <a:noFill/>
        </p:spPr>
        <p:txBody>
          <a:bodyPr wrap="square" rtlCol="0">
            <a:spAutoFit/>
          </a:bodyPr>
          <a:lstStyle/>
          <a:p>
            <a:r>
              <a:rPr lang="en-US" dirty="0"/>
              <a:t>New England spatial statistical flow metric models</a:t>
            </a:r>
          </a:p>
        </p:txBody>
      </p:sp>
      <p:sp>
        <p:nvSpPr>
          <p:cNvPr id="14" name="TextBox 13">
            <a:extLst>
              <a:ext uri="{FF2B5EF4-FFF2-40B4-BE49-F238E27FC236}">
                <a16:creationId xmlns:a16="http://schemas.microsoft.com/office/drawing/2014/main" id="{D701FDAE-29A2-4B1F-8B9A-F5EE2ABF5A4C}"/>
              </a:ext>
            </a:extLst>
          </p:cNvPr>
          <p:cNvSpPr txBox="1"/>
          <p:nvPr/>
        </p:nvSpPr>
        <p:spPr>
          <a:xfrm>
            <a:off x="8307603" y="990600"/>
            <a:ext cx="302997" cy="461665"/>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4A7886B3-5CD5-45BA-A47C-443A60AF72DC}"/>
              </a:ext>
            </a:extLst>
          </p:cNvPr>
          <p:cNvSpPr txBox="1"/>
          <p:nvPr/>
        </p:nvSpPr>
        <p:spPr>
          <a:xfrm>
            <a:off x="5925186" y="5414842"/>
            <a:ext cx="2914013" cy="1200329"/>
          </a:xfrm>
          <a:prstGeom prst="rect">
            <a:avLst/>
          </a:prstGeom>
          <a:noFill/>
        </p:spPr>
        <p:txBody>
          <a:bodyPr wrap="square" rtlCol="0">
            <a:spAutoFit/>
          </a:bodyPr>
          <a:lstStyle/>
          <a:p>
            <a:r>
              <a:rPr lang="en-US" dirty="0"/>
              <a:t>* Indicator of brook trout population persistence</a:t>
            </a:r>
          </a:p>
        </p:txBody>
      </p:sp>
    </p:spTree>
    <p:extLst>
      <p:ext uri="{BB962C8B-B14F-4D97-AF65-F5344CB8AC3E}">
        <p14:creationId xmlns:p14="http://schemas.microsoft.com/office/powerpoint/2010/main" val="4087700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2126-A934-4F70-B65D-6DF237FE5169}"/>
              </a:ext>
            </a:extLst>
          </p:cNvPr>
          <p:cNvSpPr>
            <a:spLocks noGrp="1"/>
          </p:cNvSpPr>
          <p:nvPr>
            <p:ph type="title"/>
          </p:nvPr>
        </p:nvSpPr>
        <p:spPr>
          <a:xfrm>
            <a:off x="3153228" y="228600"/>
            <a:ext cx="2837543" cy="990600"/>
          </a:xfrm>
        </p:spPr>
        <p:txBody>
          <a:bodyPr/>
          <a:lstStyle/>
          <a:p>
            <a:r>
              <a:rPr lang="en-US" dirty="0"/>
              <a:t>Conclusions</a:t>
            </a:r>
          </a:p>
        </p:txBody>
      </p:sp>
      <p:sp>
        <p:nvSpPr>
          <p:cNvPr id="3" name="Content Placeholder 2">
            <a:extLst>
              <a:ext uri="{FF2B5EF4-FFF2-40B4-BE49-F238E27FC236}">
                <a16:creationId xmlns:a16="http://schemas.microsoft.com/office/drawing/2014/main" id="{D0F90E69-81E2-4AB6-9F0D-268390C03004}"/>
              </a:ext>
            </a:extLst>
          </p:cNvPr>
          <p:cNvSpPr>
            <a:spLocks noGrp="1"/>
          </p:cNvSpPr>
          <p:nvPr>
            <p:ph idx="1"/>
          </p:nvPr>
        </p:nvSpPr>
        <p:spPr>
          <a:xfrm>
            <a:off x="609600" y="1600200"/>
            <a:ext cx="7772400" cy="3429000"/>
          </a:xfrm>
        </p:spPr>
        <p:txBody>
          <a:bodyPr/>
          <a:lstStyle/>
          <a:p>
            <a:r>
              <a:rPr lang="en-US" dirty="0"/>
              <a:t>Potential for improved high accuracy stream temperature models, even crossing international boundaries</a:t>
            </a:r>
          </a:p>
          <a:p>
            <a:r>
              <a:rPr lang="en-US" dirty="0"/>
              <a:t>Potential for restoring thermal regimes through improvement of stream shading, flow regimes, stream morphometry</a:t>
            </a:r>
          </a:p>
          <a:p>
            <a:pPr lvl="1"/>
            <a:r>
              <a:rPr lang="en-US" dirty="0"/>
              <a:t>Most influence in first 30m width buffers</a:t>
            </a:r>
          </a:p>
          <a:p>
            <a:pPr lvl="1"/>
            <a:r>
              <a:rPr lang="en-US" dirty="0"/>
              <a:t>Buffer influence downstream: 3-hour travel time or 1 km </a:t>
            </a:r>
          </a:p>
          <a:p>
            <a:r>
              <a:rPr lang="en-US" dirty="0"/>
              <a:t>Critical current and future cold water refuge areas identified</a:t>
            </a:r>
          </a:p>
        </p:txBody>
      </p:sp>
      <p:sp>
        <p:nvSpPr>
          <p:cNvPr id="4" name="Slide Number Placeholder 3">
            <a:extLst>
              <a:ext uri="{FF2B5EF4-FFF2-40B4-BE49-F238E27FC236}">
                <a16:creationId xmlns:a16="http://schemas.microsoft.com/office/drawing/2014/main" id="{46C98201-B123-447B-AB94-6D690F5F3881}"/>
              </a:ext>
            </a:extLst>
          </p:cNvPr>
          <p:cNvSpPr>
            <a:spLocks noGrp="1"/>
          </p:cNvSpPr>
          <p:nvPr>
            <p:ph type="sldNum" sz="quarter" idx="12"/>
          </p:nvPr>
        </p:nvSpPr>
        <p:spPr/>
        <p:txBody>
          <a:bodyPr/>
          <a:lstStyle/>
          <a:p>
            <a:pPr>
              <a:defRPr/>
            </a:pPr>
            <a:fld id="{BEF2A795-0D1C-4340-A163-773CC4D3E4EC}" type="slidenum">
              <a:rPr lang="en-US" smtClean="0"/>
              <a:pPr>
                <a:defRPr/>
              </a:pPr>
              <a:t>32</a:t>
            </a:fld>
            <a:endParaRPr lang="en-US" dirty="0"/>
          </a:p>
        </p:txBody>
      </p:sp>
    </p:spTree>
    <p:extLst>
      <p:ext uri="{BB962C8B-B14F-4D97-AF65-F5344CB8AC3E}">
        <p14:creationId xmlns:p14="http://schemas.microsoft.com/office/powerpoint/2010/main" val="691723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5F4E-E72B-499F-88F0-9F7D30D04D43}"/>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BBD6AA17-627E-4FCA-AD9F-8513355F6CCC}"/>
              </a:ext>
            </a:extLst>
          </p:cNvPr>
          <p:cNvSpPr>
            <a:spLocks noGrp="1"/>
          </p:cNvSpPr>
          <p:nvPr>
            <p:ph idx="1"/>
          </p:nvPr>
        </p:nvSpPr>
        <p:spPr/>
        <p:txBody>
          <a:bodyPr/>
          <a:lstStyle/>
          <a:p>
            <a:r>
              <a:rPr lang="en-US" dirty="0"/>
              <a:t>Naomi Detenbeck (</a:t>
            </a:r>
            <a:r>
              <a:rPr lang="en-US" dirty="0">
                <a:hlinkClick r:id="rId2"/>
              </a:rPr>
              <a:t>detenbeck.naomi@epa.gov</a:t>
            </a:r>
            <a:r>
              <a:rPr lang="en-US" dirty="0"/>
              <a:t>)</a:t>
            </a:r>
          </a:p>
          <a:p>
            <a:r>
              <a:rPr lang="en-US" dirty="0"/>
              <a:t>Stephanie Figary (</a:t>
            </a:r>
            <a:r>
              <a:rPr lang="en-US" dirty="0">
                <a:hlinkClick r:id="rId3"/>
              </a:rPr>
              <a:t>sef92@cornell.edu</a:t>
            </a:r>
            <a:r>
              <a:rPr lang="en-US" dirty="0"/>
              <a:t>) </a:t>
            </a:r>
          </a:p>
          <a:p>
            <a:r>
              <a:rPr lang="en-US" dirty="0"/>
              <a:t>Cara O’Donnell (</a:t>
            </a:r>
            <a:r>
              <a:rPr lang="en-US" dirty="0">
                <a:hlinkClick r:id="rId4"/>
              </a:rPr>
              <a:t>water@maliseets.com</a:t>
            </a:r>
            <a:r>
              <a:rPr lang="en-US" dirty="0"/>
              <a:t>)</a:t>
            </a:r>
          </a:p>
          <a:p>
            <a:endParaRPr lang="en-US" dirty="0"/>
          </a:p>
        </p:txBody>
      </p:sp>
      <p:sp>
        <p:nvSpPr>
          <p:cNvPr id="4" name="Slide Number Placeholder 3">
            <a:extLst>
              <a:ext uri="{FF2B5EF4-FFF2-40B4-BE49-F238E27FC236}">
                <a16:creationId xmlns:a16="http://schemas.microsoft.com/office/drawing/2014/main" id="{D906F427-3D22-4A4A-AB02-9E76CD1D4E07}"/>
              </a:ext>
            </a:extLst>
          </p:cNvPr>
          <p:cNvSpPr>
            <a:spLocks noGrp="1"/>
          </p:cNvSpPr>
          <p:nvPr>
            <p:ph type="sldNum" sz="quarter" idx="12"/>
          </p:nvPr>
        </p:nvSpPr>
        <p:spPr/>
        <p:txBody>
          <a:bodyPr/>
          <a:lstStyle/>
          <a:p>
            <a:pPr>
              <a:defRPr/>
            </a:pPr>
            <a:fld id="{BEF2A795-0D1C-4340-A163-773CC4D3E4EC}" type="slidenum">
              <a:rPr lang="en-US" smtClean="0"/>
              <a:pPr>
                <a:defRPr/>
              </a:pPr>
              <a:t>33</a:t>
            </a:fld>
            <a:endParaRPr lang="en-US" dirty="0"/>
          </a:p>
        </p:txBody>
      </p:sp>
    </p:spTree>
    <p:extLst>
      <p:ext uri="{BB962C8B-B14F-4D97-AF65-F5344CB8AC3E}">
        <p14:creationId xmlns:p14="http://schemas.microsoft.com/office/powerpoint/2010/main" val="1877449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1744-8EB7-42E9-BC2C-E5CE1BB80662}"/>
              </a:ext>
            </a:extLst>
          </p:cNvPr>
          <p:cNvSpPr>
            <a:spLocks noGrp="1"/>
          </p:cNvSpPr>
          <p:nvPr>
            <p:ph type="title"/>
          </p:nvPr>
        </p:nvSpPr>
        <p:spPr/>
        <p:txBody>
          <a:bodyPr/>
          <a:lstStyle/>
          <a:p>
            <a:r>
              <a:rPr lang="en-US" dirty="0"/>
              <a:t>Supplemental</a:t>
            </a:r>
          </a:p>
        </p:txBody>
      </p:sp>
      <p:sp>
        <p:nvSpPr>
          <p:cNvPr id="4" name="Slide Number Placeholder 3">
            <a:extLst>
              <a:ext uri="{FF2B5EF4-FFF2-40B4-BE49-F238E27FC236}">
                <a16:creationId xmlns:a16="http://schemas.microsoft.com/office/drawing/2014/main" id="{CC9DB37D-90A6-40F3-A768-600395224BBE}"/>
              </a:ext>
            </a:extLst>
          </p:cNvPr>
          <p:cNvSpPr>
            <a:spLocks noGrp="1"/>
          </p:cNvSpPr>
          <p:nvPr>
            <p:ph type="sldNum" sz="quarter" idx="12"/>
          </p:nvPr>
        </p:nvSpPr>
        <p:spPr/>
        <p:txBody>
          <a:bodyPr/>
          <a:lstStyle/>
          <a:p>
            <a:pPr>
              <a:defRPr/>
            </a:pPr>
            <a:fld id="{BEF2A795-0D1C-4340-A163-773CC4D3E4EC}" type="slidenum">
              <a:rPr lang="en-US" smtClean="0"/>
              <a:pPr>
                <a:defRPr/>
              </a:pPr>
              <a:t>34</a:t>
            </a:fld>
            <a:endParaRPr lang="en-US" dirty="0"/>
          </a:p>
        </p:txBody>
      </p:sp>
    </p:spTree>
    <p:extLst>
      <p:ext uri="{BB962C8B-B14F-4D97-AF65-F5344CB8AC3E}">
        <p14:creationId xmlns:p14="http://schemas.microsoft.com/office/powerpoint/2010/main" val="514277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753F-CC8F-4A80-8ADB-95D2DA84AC78}"/>
              </a:ext>
            </a:extLst>
          </p:cNvPr>
          <p:cNvSpPr>
            <a:spLocks noGrp="1"/>
          </p:cNvSpPr>
          <p:nvPr>
            <p:ph type="title"/>
          </p:nvPr>
        </p:nvSpPr>
        <p:spPr>
          <a:xfrm>
            <a:off x="0" y="627166"/>
            <a:ext cx="9144000" cy="668234"/>
          </a:xfrm>
        </p:spPr>
        <p:txBody>
          <a:bodyPr/>
          <a:lstStyle/>
          <a:p>
            <a:r>
              <a:rPr lang="en-US" dirty="0"/>
              <a:t>Challenge: International Boundaries</a:t>
            </a:r>
          </a:p>
        </p:txBody>
      </p:sp>
      <p:sp>
        <p:nvSpPr>
          <p:cNvPr id="7" name="Content Placeholder 6">
            <a:extLst>
              <a:ext uri="{FF2B5EF4-FFF2-40B4-BE49-F238E27FC236}">
                <a16:creationId xmlns:a16="http://schemas.microsoft.com/office/drawing/2014/main" id="{26348F9A-3BCD-47CB-9F11-EFDA9E2821F4}"/>
              </a:ext>
            </a:extLst>
          </p:cNvPr>
          <p:cNvSpPr>
            <a:spLocks noGrp="1"/>
          </p:cNvSpPr>
          <p:nvPr>
            <p:ph idx="1"/>
          </p:nvPr>
        </p:nvSpPr>
        <p:spPr>
          <a:xfrm>
            <a:off x="1" y="1295400"/>
            <a:ext cx="4572000" cy="5029199"/>
          </a:xfrm>
        </p:spPr>
        <p:txBody>
          <a:bodyPr>
            <a:normAutofit/>
          </a:bodyPr>
          <a:lstStyle/>
          <a:p>
            <a:r>
              <a:rPr lang="en-US" sz="2200" dirty="0"/>
              <a:t>Air temperature matrix (2009-2018): DAYMET</a:t>
            </a:r>
          </a:p>
          <a:p>
            <a:r>
              <a:rPr lang="en-US" sz="2200" dirty="0"/>
              <a:t>Elevation, flowlines, discharge, velocity, lakes: </a:t>
            </a:r>
            <a:r>
              <a:rPr lang="en-US" sz="2200" dirty="0" err="1"/>
              <a:t>NHDPlus</a:t>
            </a:r>
            <a:r>
              <a:rPr lang="en-US" sz="2200" dirty="0"/>
              <a:t> High Resolution</a:t>
            </a:r>
          </a:p>
          <a:p>
            <a:r>
              <a:rPr lang="en-US" sz="2200" dirty="0"/>
              <a:t>Stream width and depth: Bent 2006 </a:t>
            </a:r>
          </a:p>
          <a:p>
            <a:r>
              <a:rPr lang="en-US" sz="2200" dirty="0"/>
              <a:t>Canopy cover: Hansen Global Forest Change</a:t>
            </a:r>
          </a:p>
          <a:p>
            <a:r>
              <a:rPr lang="en-US" sz="2200" dirty="0"/>
              <a:t>Baseflow: Global streamflow characteristics</a:t>
            </a:r>
          </a:p>
          <a:p>
            <a:r>
              <a:rPr lang="en-US" sz="2200" dirty="0"/>
              <a:t>Lake depth: </a:t>
            </a:r>
            <a:r>
              <a:rPr lang="en-US" sz="2200" dirty="0" err="1"/>
              <a:t>NHDPlus</a:t>
            </a:r>
            <a:r>
              <a:rPr lang="en-US" sz="2200" dirty="0"/>
              <a:t> V2 or  R package “</a:t>
            </a:r>
            <a:r>
              <a:rPr lang="en-US" sz="2200" dirty="0" err="1"/>
              <a:t>lakemorpho</a:t>
            </a:r>
            <a:r>
              <a:rPr lang="en-US" sz="2200" dirty="0"/>
              <a:t>”</a:t>
            </a:r>
          </a:p>
          <a:p>
            <a:pPr lvl="1"/>
            <a:endParaRPr lang="en-US" dirty="0"/>
          </a:p>
          <a:p>
            <a:pPr lvl="1"/>
            <a:endParaRPr lang="en-US" dirty="0"/>
          </a:p>
          <a:p>
            <a:pPr lvl="1"/>
            <a:endParaRPr lang="en-US" dirty="0"/>
          </a:p>
        </p:txBody>
      </p:sp>
      <p:pic>
        <p:nvPicPr>
          <p:cNvPr id="11" name="Picture 10">
            <a:extLst>
              <a:ext uri="{FF2B5EF4-FFF2-40B4-BE49-F238E27FC236}">
                <a16:creationId xmlns:a16="http://schemas.microsoft.com/office/drawing/2014/main" id="{C658168E-D0F7-454C-8256-EB42014EF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887" y="1693657"/>
            <a:ext cx="4531025" cy="4424082"/>
          </a:xfrm>
          <a:prstGeom prst="rect">
            <a:avLst/>
          </a:prstGeom>
          <a:ln>
            <a:solidFill>
              <a:schemeClr val="tx1"/>
            </a:solidFill>
          </a:ln>
        </p:spPr>
      </p:pic>
      <p:pic>
        <p:nvPicPr>
          <p:cNvPr id="13" name="Picture 12">
            <a:extLst>
              <a:ext uri="{FF2B5EF4-FFF2-40B4-BE49-F238E27FC236}">
                <a16:creationId xmlns:a16="http://schemas.microsoft.com/office/drawing/2014/main" id="{5B6304E1-EC81-4292-97E0-33A583BA7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785" y="1678073"/>
            <a:ext cx="4621586" cy="4424082"/>
          </a:xfrm>
          <a:prstGeom prst="rect">
            <a:avLst/>
          </a:prstGeom>
          <a:ln>
            <a:solidFill>
              <a:schemeClr val="tx1"/>
            </a:solidFill>
          </a:ln>
        </p:spPr>
      </p:pic>
      <p:pic>
        <p:nvPicPr>
          <p:cNvPr id="25" name="Picture 24">
            <a:extLst>
              <a:ext uri="{FF2B5EF4-FFF2-40B4-BE49-F238E27FC236}">
                <a16:creationId xmlns:a16="http://schemas.microsoft.com/office/drawing/2014/main" id="{E36F87A5-8301-4183-BE0A-9040190A1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781" y="1684088"/>
            <a:ext cx="4590043" cy="4526613"/>
          </a:xfrm>
          <a:prstGeom prst="rect">
            <a:avLst/>
          </a:prstGeom>
          <a:ln>
            <a:solidFill>
              <a:schemeClr val="tx1"/>
            </a:solidFill>
          </a:ln>
        </p:spPr>
      </p:pic>
      <p:pic>
        <p:nvPicPr>
          <p:cNvPr id="19" name="Picture 18">
            <a:extLst>
              <a:ext uri="{FF2B5EF4-FFF2-40B4-BE49-F238E27FC236}">
                <a16:creationId xmlns:a16="http://schemas.microsoft.com/office/drawing/2014/main" id="{4B8B74EC-3CCC-445E-B022-42684F15FA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5781" y="1678066"/>
            <a:ext cx="4656117" cy="4535105"/>
          </a:xfrm>
          <a:prstGeom prst="rect">
            <a:avLst/>
          </a:prstGeom>
          <a:ln>
            <a:solidFill>
              <a:schemeClr val="tx1"/>
            </a:solidFill>
          </a:ln>
        </p:spPr>
      </p:pic>
      <p:pic>
        <p:nvPicPr>
          <p:cNvPr id="21" name="Picture 20" descr="Map showing distribution of temperature monitoring stations along stream network in Meduxnekeag.">
            <a:extLst>
              <a:ext uri="{FF2B5EF4-FFF2-40B4-BE49-F238E27FC236}">
                <a16:creationId xmlns:a16="http://schemas.microsoft.com/office/drawing/2014/main" id="{5A94FD0C-4822-4306-9E2E-B5172FE649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5781" y="1670722"/>
            <a:ext cx="4648971" cy="4550549"/>
          </a:xfrm>
          <a:prstGeom prst="rect">
            <a:avLst/>
          </a:prstGeom>
          <a:ln>
            <a:solidFill>
              <a:schemeClr val="tx1"/>
            </a:solidFill>
          </a:ln>
        </p:spPr>
      </p:pic>
    </p:spTree>
    <p:extLst>
      <p:ext uri="{BB962C8B-B14F-4D97-AF65-F5344CB8AC3E}">
        <p14:creationId xmlns:p14="http://schemas.microsoft.com/office/powerpoint/2010/main" val="26035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 showing gaps in stream coverage for NHDPlus v2 in Canada.">
            <a:extLst>
              <a:ext uri="{FF2B5EF4-FFF2-40B4-BE49-F238E27FC236}">
                <a16:creationId xmlns:a16="http://schemas.microsoft.com/office/drawing/2014/main" id="{32A4F04C-84F1-4E18-A049-E2531DBE4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577010"/>
            <a:ext cx="5445014" cy="5290972"/>
          </a:xfrm>
          <a:prstGeom prst="rect">
            <a:avLst/>
          </a:prstGeom>
        </p:spPr>
      </p:pic>
      <p:grpSp>
        <p:nvGrpSpPr>
          <p:cNvPr id="17" name="Group 16">
            <a:extLst>
              <a:ext uri="{FF2B5EF4-FFF2-40B4-BE49-F238E27FC236}">
                <a16:creationId xmlns:a16="http://schemas.microsoft.com/office/drawing/2014/main" id="{1C2FC9D9-D4BF-4331-9010-6E926848A30E}"/>
              </a:ext>
            </a:extLst>
          </p:cNvPr>
          <p:cNvGrpSpPr/>
          <p:nvPr/>
        </p:nvGrpSpPr>
        <p:grpSpPr>
          <a:xfrm>
            <a:off x="6361044" y="2928730"/>
            <a:ext cx="1934818" cy="2226366"/>
            <a:chOff x="6361044" y="2928730"/>
            <a:chExt cx="1934818" cy="2226366"/>
          </a:xfrm>
        </p:grpSpPr>
        <p:sp>
          <p:nvSpPr>
            <p:cNvPr id="15" name="Rectangle: Rounded Corners 14">
              <a:extLst>
                <a:ext uri="{FF2B5EF4-FFF2-40B4-BE49-F238E27FC236}">
                  <a16:creationId xmlns:a16="http://schemas.microsoft.com/office/drawing/2014/main" id="{0720E194-2E41-48F9-B157-AA276FE6F620}"/>
                </a:ext>
              </a:extLst>
            </p:cNvPr>
            <p:cNvSpPr/>
            <p:nvPr/>
          </p:nvSpPr>
          <p:spPr>
            <a:xfrm>
              <a:off x="6361044" y="2928730"/>
              <a:ext cx="1934818" cy="22263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C48F086-66B5-45C6-85A9-4B17F8F41933}"/>
                </a:ext>
              </a:extLst>
            </p:cNvPr>
            <p:cNvSpPr txBox="1"/>
            <p:nvPr/>
          </p:nvSpPr>
          <p:spPr>
            <a:xfrm>
              <a:off x="7099865" y="3626414"/>
              <a:ext cx="457176" cy="830997"/>
            </a:xfrm>
            <a:prstGeom prst="rect">
              <a:avLst/>
            </a:prstGeom>
            <a:noFill/>
          </p:spPr>
          <p:txBody>
            <a:bodyPr wrap="none" rtlCol="0">
              <a:spAutoFit/>
            </a:bodyPr>
            <a:lstStyle/>
            <a:p>
              <a:r>
                <a:rPr lang="en-US" sz="4800" dirty="0"/>
                <a:t>?</a:t>
              </a:r>
            </a:p>
          </p:txBody>
        </p:sp>
      </p:grpSp>
      <p:sp>
        <p:nvSpPr>
          <p:cNvPr id="6" name="Title 1">
            <a:extLst>
              <a:ext uri="{FF2B5EF4-FFF2-40B4-BE49-F238E27FC236}">
                <a16:creationId xmlns:a16="http://schemas.microsoft.com/office/drawing/2014/main" id="{6264C733-B800-4177-B16F-FC3C9742F249}"/>
              </a:ext>
            </a:extLst>
          </p:cNvPr>
          <p:cNvSpPr>
            <a:spLocks noGrp="1"/>
          </p:cNvSpPr>
          <p:nvPr>
            <p:ph type="title"/>
          </p:nvPr>
        </p:nvSpPr>
        <p:spPr>
          <a:xfrm>
            <a:off x="0" y="518160"/>
            <a:ext cx="9144000" cy="777240"/>
          </a:xfrm>
        </p:spPr>
        <p:txBody>
          <a:bodyPr/>
          <a:lstStyle/>
          <a:p>
            <a:r>
              <a:rPr lang="en-US" dirty="0"/>
              <a:t>Challenge: International Boundaries</a:t>
            </a:r>
          </a:p>
        </p:txBody>
      </p:sp>
    </p:spTree>
    <p:extLst>
      <p:ext uri="{BB962C8B-B14F-4D97-AF65-F5344CB8AC3E}">
        <p14:creationId xmlns:p14="http://schemas.microsoft.com/office/powerpoint/2010/main" val="109104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20883D-7B9B-45F2-9BB1-907C141B9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757" y="1577010"/>
            <a:ext cx="5327373" cy="5241019"/>
          </a:xfrm>
          <a:prstGeom prst="rect">
            <a:avLst/>
          </a:prstGeom>
          <a:ln>
            <a:solidFill>
              <a:schemeClr val="tx1"/>
            </a:solidFill>
          </a:ln>
        </p:spPr>
      </p:pic>
      <p:sp>
        <p:nvSpPr>
          <p:cNvPr id="3" name="Content Placeholder 2">
            <a:extLst>
              <a:ext uri="{FF2B5EF4-FFF2-40B4-BE49-F238E27FC236}">
                <a16:creationId xmlns:a16="http://schemas.microsoft.com/office/drawing/2014/main" id="{347F66F2-1C0C-4DAC-8302-927AEFA56073}"/>
              </a:ext>
            </a:extLst>
          </p:cNvPr>
          <p:cNvSpPr>
            <a:spLocks noGrp="1"/>
          </p:cNvSpPr>
          <p:nvPr>
            <p:ph idx="1"/>
          </p:nvPr>
        </p:nvSpPr>
        <p:spPr>
          <a:xfrm>
            <a:off x="1" y="1828801"/>
            <a:ext cx="3087756" cy="5029199"/>
          </a:xfrm>
        </p:spPr>
        <p:txBody>
          <a:bodyPr>
            <a:normAutofit fontScale="85000" lnSpcReduction="20000"/>
          </a:bodyPr>
          <a:lstStyle/>
          <a:p>
            <a:r>
              <a:rPr lang="en-US" dirty="0"/>
              <a:t>Land use:</a:t>
            </a:r>
          </a:p>
          <a:p>
            <a:pPr lvl="1"/>
            <a:r>
              <a:rPr lang="en-US" dirty="0"/>
              <a:t>US: National Land Cover Dataset</a:t>
            </a:r>
          </a:p>
          <a:p>
            <a:pPr lvl="1"/>
            <a:r>
              <a:rPr lang="en-US" dirty="0"/>
              <a:t>Canada: Land Use dataset</a:t>
            </a:r>
          </a:p>
          <a:p>
            <a:r>
              <a:rPr lang="en-US" dirty="0"/>
              <a:t>Existing vegetation height</a:t>
            </a:r>
          </a:p>
          <a:p>
            <a:pPr lvl="1"/>
            <a:r>
              <a:rPr lang="en-US" dirty="0"/>
              <a:t>US: </a:t>
            </a:r>
            <a:r>
              <a:rPr lang="en-US" dirty="0" err="1"/>
              <a:t>LandFire</a:t>
            </a:r>
            <a:endParaRPr lang="en-US" dirty="0"/>
          </a:p>
          <a:p>
            <a:pPr lvl="1"/>
            <a:r>
              <a:rPr lang="en-US" dirty="0"/>
              <a:t>Canada: Some digital surface modeling, some extrapolation</a:t>
            </a:r>
          </a:p>
          <a:p>
            <a:r>
              <a:rPr lang="en-US" dirty="0"/>
              <a:t>Reference flow conditions</a:t>
            </a:r>
          </a:p>
          <a:p>
            <a:pPr lvl="1"/>
            <a:r>
              <a:rPr lang="en-US" dirty="0"/>
              <a:t>US: Miller et al 2018</a:t>
            </a:r>
          </a:p>
          <a:p>
            <a:pPr lvl="1"/>
            <a:r>
              <a:rPr lang="en-US" dirty="0"/>
              <a:t>Canada: extrapolation of Miller et al 2018 and Bent 2006</a:t>
            </a:r>
          </a:p>
          <a:p>
            <a:pPr lvl="2"/>
            <a:endParaRPr lang="en-US" dirty="0"/>
          </a:p>
          <a:p>
            <a:pPr lvl="2"/>
            <a:endParaRPr lang="en-US" dirty="0"/>
          </a:p>
          <a:p>
            <a:pPr lvl="2"/>
            <a:endParaRPr lang="en-US" dirty="0"/>
          </a:p>
          <a:p>
            <a:pPr lvl="2"/>
            <a:endParaRPr lang="en-US" dirty="0"/>
          </a:p>
          <a:p>
            <a:pPr lvl="2"/>
            <a:endParaRPr lang="en-US" dirty="0"/>
          </a:p>
        </p:txBody>
      </p:sp>
      <p:pic>
        <p:nvPicPr>
          <p:cNvPr id="7" name="Picture 6" descr="Map showing National Land Cover dataset in U.S. and similar land-use classification for Canada.">
            <a:extLst>
              <a:ext uri="{FF2B5EF4-FFF2-40B4-BE49-F238E27FC236}">
                <a16:creationId xmlns:a16="http://schemas.microsoft.com/office/drawing/2014/main" id="{28AB3A74-646E-4942-BDEE-40858A5E5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108" y="1577009"/>
            <a:ext cx="5401869" cy="5241019"/>
          </a:xfrm>
          <a:prstGeom prst="rect">
            <a:avLst/>
          </a:prstGeom>
          <a:ln>
            <a:solidFill>
              <a:schemeClr val="tx1"/>
            </a:solidFill>
          </a:ln>
        </p:spPr>
      </p:pic>
      <p:sp>
        <p:nvSpPr>
          <p:cNvPr id="6" name="Title 1">
            <a:extLst>
              <a:ext uri="{FF2B5EF4-FFF2-40B4-BE49-F238E27FC236}">
                <a16:creationId xmlns:a16="http://schemas.microsoft.com/office/drawing/2014/main" id="{6264C733-B800-4177-B16F-FC3C9742F249}"/>
              </a:ext>
            </a:extLst>
          </p:cNvPr>
          <p:cNvSpPr>
            <a:spLocks noGrp="1"/>
          </p:cNvSpPr>
          <p:nvPr>
            <p:ph type="title"/>
          </p:nvPr>
        </p:nvSpPr>
        <p:spPr>
          <a:xfrm>
            <a:off x="0" y="518160"/>
            <a:ext cx="9144000" cy="624840"/>
          </a:xfrm>
        </p:spPr>
        <p:txBody>
          <a:bodyPr/>
          <a:lstStyle/>
          <a:p>
            <a:r>
              <a:rPr lang="en-US" dirty="0"/>
              <a:t>Challenge: International Boundaries</a:t>
            </a:r>
          </a:p>
        </p:txBody>
      </p:sp>
      <p:sp>
        <p:nvSpPr>
          <p:cNvPr id="16" name="Rectangle: Rounded Corners 15">
            <a:extLst>
              <a:ext uri="{FF2B5EF4-FFF2-40B4-BE49-F238E27FC236}">
                <a16:creationId xmlns:a16="http://schemas.microsoft.com/office/drawing/2014/main" id="{1D95D173-FC26-420A-A64C-2D26E052C4BF}"/>
              </a:ext>
            </a:extLst>
          </p:cNvPr>
          <p:cNvSpPr/>
          <p:nvPr/>
        </p:nvSpPr>
        <p:spPr>
          <a:xfrm>
            <a:off x="6294783" y="2358887"/>
            <a:ext cx="2181194" cy="2922103"/>
          </a:xfrm>
          <a:prstGeom prst="roundRect">
            <a:avLst/>
          </a:prstGeom>
          <a:noFill/>
          <a:ln w="38100">
            <a:solidFill>
              <a:srgbClr val="A30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08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20883D-7B9B-45F2-9BB1-907C141B9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757" y="1577010"/>
            <a:ext cx="5327373" cy="5241019"/>
          </a:xfrm>
          <a:prstGeom prst="rect">
            <a:avLst/>
          </a:prstGeom>
          <a:ln>
            <a:solidFill>
              <a:schemeClr val="tx1"/>
            </a:solidFill>
          </a:ln>
        </p:spPr>
      </p:pic>
      <p:sp>
        <p:nvSpPr>
          <p:cNvPr id="3" name="Content Placeholder 2">
            <a:extLst>
              <a:ext uri="{FF2B5EF4-FFF2-40B4-BE49-F238E27FC236}">
                <a16:creationId xmlns:a16="http://schemas.microsoft.com/office/drawing/2014/main" id="{347F66F2-1C0C-4DAC-8302-927AEFA56073}"/>
              </a:ext>
            </a:extLst>
          </p:cNvPr>
          <p:cNvSpPr>
            <a:spLocks noGrp="1"/>
          </p:cNvSpPr>
          <p:nvPr>
            <p:ph idx="1"/>
          </p:nvPr>
        </p:nvSpPr>
        <p:spPr>
          <a:xfrm>
            <a:off x="1" y="1828801"/>
            <a:ext cx="3087756" cy="5029199"/>
          </a:xfrm>
        </p:spPr>
        <p:txBody>
          <a:bodyPr>
            <a:normAutofit fontScale="85000" lnSpcReduction="20000"/>
          </a:bodyPr>
          <a:lstStyle/>
          <a:p>
            <a:r>
              <a:rPr lang="en-US" dirty="0"/>
              <a:t>Land use:</a:t>
            </a:r>
          </a:p>
          <a:p>
            <a:pPr lvl="1"/>
            <a:r>
              <a:rPr lang="en-US" dirty="0"/>
              <a:t>US: National Land Cover Dataset</a:t>
            </a:r>
          </a:p>
          <a:p>
            <a:pPr lvl="1"/>
            <a:r>
              <a:rPr lang="en-US" dirty="0"/>
              <a:t>Canada: Land Use dataset</a:t>
            </a:r>
          </a:p>
          <a:p>
            <a:r>
              <a:rPr lang="en-US" dirty="0"/>
              <a:t>Existing vegetation height</a:t>
            </a:r>
          </a:p>
          <a:p>
            <a:pPr lvl="1"/>
            <a:r>
              <a:rPr lang="en-US" dirty="0"/>
              <a:t>US: </a:t>
            </a:r>
            <a:r>
              <a:rPr lang="en-US" dirty="0" err="1"/>
              <a:t>LandFire</a:t>
            </a:r>
            <a:endParaRPr lang="en-US" dirty="0"/>
          </a:p>
          <a:p>
            <a:pPr lvl="1"/>
            <a:r>
              <a:rPr lang="en-US" dirty="0"/>
              <a:t>Canada: Some digital surface modeling, some extrapolation</a:t>
            </a:r>
          </a:p>
          <a:p>
            <a:r>
              <a:rPr lang="en-US" dirty="0"/>
              <a:t>Reference flow conditions</a:t>
            </a:r>
          </a:p>
          <a:p>
            <a:pPr lvl="1"/>
            <a:r>
              <a:rPr lang="en-US" dirty="0"/>
              <a:t>US: Miller et al 2018</a:t>
            </a:r>
          </a:p>
          <a:p>
            <a:pPr lvl="1"/>
            <a:r>
              <a:rPr lang="en-US" dirty="0"/>
              <a:t>Canada: extrapolation of Miller et al 2018 and Bent 2006</a:t>
            </a:r>
          </a:p>
          <a:p>
            <a:pPr lvl="2"/>
            <a:endParaRPr lang="en-US" dirty="0"/>
          </a:p>
          <a:p>
            <a:pPr lvl="2"/>
            <a:endParaRPr lang="en-US" dirty="0"/>
          </a:p>
          <a:p>
            <a:pPr lvl="2"/>
            <a:endParaRPr lang="en-US" dirty="0"/>
          </a:p>
          <a:p>
            <a:pPr lvl="2"/>
            <a:endParaRPr lang="en-US" dirty="0"/>
          </a:p>
          <a:p>
            <a:pPr lvl="2"/>
            <a:endParaRPr lang="en-US" dirty="0"/>
          </a:p>
        </p:txBody>
      </p:sp>
      <p:pic>
        <p:nvPicPr>
          <p:cNvPr id="7" name="Picture 6">
            <a:extLst>
              <a:ext uri="{FF2B5EF4-FFF2-40B4-BE49-F238E27FC236}">
                <a16:creationId xmlns:a16="http://schemas.microsoft.com/office/drawing/2014/main" id="{28AB3A74-646E-4942-BDEE-40858A5E5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108" y="1577009"/>
            <a:ext cx="5401869" cy="5241019"/>
          </a:xfrm>
          <a:prstGeom prst="rect">
            <a:avLst/>
          </a:prstGeom>
          <a:ln>
            <a:solidFill>
              <a:schemeClr val="tx1"/>
            </a:solidFill>
          </a:ln>
        </p:spPr>
      </p:pic>
      <p:pic>
        <p:nvPicPr>
          <p:cNvPr id="10" name="Picture 9">
            <a:extLst>
              <a:ext uri="{FF2B5EF4-FFF2-40B4-BE49-F238E27FC236}">
                <a16:creationId xmlns:a16="http://schemas.microsoft.com/office/drawing/2014/main" id="{A13C40E5-12DA-4129-A3FC-7BCE67165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856" y="1563756"/>
            <a:ext cx="5401869" cy="5326938"/>
          </a:xfrm>
          <a:prstGeom prst="rect">
            <a:avLst/>
          </a:prstGeom>
          <a:ln>
            <a:solidFill>
              <a:schemeClr val="tx1"/>
            </a:solidFill>
          </a:ln>
        </p:spPr>
      </p:pic>
      <p:pic>
        <p:nvPicPr>
          <p:cNvPr id="12" name="Picture 11" descr="Map of Meduxnekeag watershed showing coverage for canopy height on US side from LandFire dataset and gaps in coverage of digital surface modeling on Canadian side.">
            <a:extLst>
              <a:ext uri="{FF2B5EF4-FFF2-40B4-BE49-F238E27FC236}">
                <a16:creationId xmlns:a16="http://schemas.microsoft.com/office/drawing/2014/main" id="{43758624-ED6A-428B-BE3E-0AA8D1313E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856" y="1563755"/>
            <a:ext cx="6138909" cy="5326938"/>
          </a:xfrm>
          <a:prstGeom prst="rect">
            <a:avLst/>
          </a:prstGeom>
        </p:spPr>
      </p:pic>
      <p:sp>
        <p:nvSpPr>
          <p:cNvPr id="6" name="Title 1">
            <a:extLst>
              <a:ext uri="{FF2B5EF4-FFF2-40B4-BE49-F238E27FC236}">
                <a16:creationId xmlns:a16="http://schemas.microsoft.com/office/drawing/2014/main" id="{6264C733-B800-4177-B16F-FC3C9742F249}"/>
              </a:ext>
            </a:extLst>
          </p:cNvPr>
          <p:cNvSpPr>
            <a:spLocks noGrp="1"/>
          </p:cNvSpPr>
          <p:nvPr>
            <p:ph type="title"/>
          </p:nvPr>
        </p:nvSpPr>
        <p:spPr>
          <a:xfrm>
            <a:off x="0" y="518160"/>
            <a:ext cx="9144000" cy="624840"/>
          </a:xfrm>
        </p:spPr>
        <p:txBody>
          <a:bodyPr/>
          <a:lstStyle/>
          <a:p>
            <a:r>
              <a:rPr lang="en-US" dirty="0"/>
              <a:t>Challenge: International Boundaries</a:t>
            </a:r>
          </a:p>
        </p:txBody>
      </p:sp>
      <p:sp>
        <p:nvSpPr>
          <p:cNvPr id="16" name="Rectangle: Rounded Corners 15">
            <a:extLst>
              <a:ext uri="{FF2B5EF4-FFF2-40B4-BE49-F238E27FC236}">
                <a16:creationId xmlns:a16="http://schemas.microsoft.com/office/drawing/2014/main" id="{1D95D173-FC26-420A-A64C-2D26E052C4BF}"/>
              </a:ext>
            </a:extLst>
          </p:cNvPr>
          <p:cNvSpPr/>
          <p:nvPr/>
        </p:nvSpPr>
        <p:spPr>
          <a:xfrm>
            <a:off x="6294783" y="2358887"/>
            <a:ext cx="2181194" cy="2922103"/>
          </a:xfrm>
          <a:prstGeom prst="roundRect">
            <a:avLst/>
          </a:prstGeom>
          <a:noFill/>
          <a:ln w="38100">
            <a:solidFill>
              <a:srgbClr val="A30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7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2F9D-9000-4853-8632-AECD3C0FCC1A}"/>
              </a:ext>
            </a:extLst>
          </p:cNvPr>
          <p:cNvSpPr>
            <a:spLocks noGrp="1"/>
          </p:cNvSpPr>
          <p:nvPr>
            <p:ph type="title"/>
          </p:nvPr>
        </p:nvSpPr>
        <p:spPr>
          <a:xfrm>
            <a:off x="689429" y="732971"/>
            <a:ext cx="7620000" cy="990600"/>
          </a:xfrm>
        </p:spPr>
        <p:txBody>
          <a:bodyPr/>
          <a:lstStyle/>
          <a:p>
            <a:r>
              <a:rPr lang="en-US" dirty="0"/>
              <a:t>Spatial Statistical Network Models</a:t>
            </a:r>
          </a:p>
        </p:txBody>
      </p:sp>
      <p:sp>
        <p:nvSpPr>
          <p:cNvPr id="3" name="Content Placeholder 2">
            <a:extLst>
              <a:ext uri="{FF2B5EF4-FFF2-40B4-BE49-F238E27FC236}">
                <a16:creationId xmlns:a16="http://schemas.microsoft.com/office/drawing/2014/main" id="{299827E9-443B-4890-ADB7-F51DA7D7C149}"/>
              </a:ext>
            </a:extLst>
          </p:cNvPr>
          <p:cNvSpPr>
            <a:spLocks noGrp="1"/>
          </p:cNvSpPr>
          <p:nvPr>
            <p:ph idx="1"/>
          </p:nvPr>
        </p:nvSpPr>
        <p:spPr>
          <a:xfrm>
            <a:off x="642257" y="1600200"/>
            <a:ext cx="7772400" cy="3429000"/>
          </a:xfrm>
        </p:spPr>
        <p:txBody>
          <a:bodyPr/>
          <a:lstStyle/>
          <a:p>
            <a:r>
              <a:rPr lang="en-US" dirty="0"/>
              <a:t>Linear regression models</a:t>
            </a:r>
          </a:p>
          <a:p>
            <a:r>
              <a:rPr lang="en-US" dirty="0"/>
              <a:t>Built on stream/river network (e.g., </a:t>
            </a:r>
            <a:r>
              <a:rPr lang="en-US" dirty="0" err="1"/>
              <a:t>NHDPlus</a:t>
            </a:r>
            <a:r>
              <a:rPr lang="en-US" dirty="0"/>
              <a:t>)</a:t>
            </a:r>
          </a:p>
          <a:p>
            <a:r>
              <a:rPr lang="en-US" dirty="0"/>
              <a:t>Account for spatial autocorrelation (tendency for points close together to be more similar)</a:t>
            </a:r>
          </a:p>
          <a:p>
            <a:pPr lvl="1"/>
            <a:r>
              <a:rPr lang="en-US" dirty="0"/>
              <a:t>If spatial autocorrelation is ignored, this increases the probability of Type I errors – assuming effects are significant when they aren’t</a:t>
            </a:r>
          </a:p>
          <a:p>
            <a:pPr lvl="1"/>
            <a:r>
              <a:rPr lang="en-US" dirty="0"/>
              <a:t>Use watershed area (indicator of discharge) as a weighting factor for relative influence </a:t>
            </a:r>
          </a:p>
        </p:txBody>
      </p:sp>
      <p:sp>
        <p:nvSpPr>
          <p:cNvPr id="4" name="Slide Number Placeholder 3">
            <a:extLst>
              <a:ext uri="{FF2B5EF4-FFF2-40B4-BE49-F238E27FC236}">
                <a16:creationId xmlns:a16="http://schemas.microsoft.com/office/drawing/2014/main" id="{EE9F63B3-7E61-40D1-842A-26DAB3206411}"/>
              </a:ext>
            </a:extLst>
          </p:cNvPr>
          <p:cNvSpPr>
            <a:spLocks noGrp="1"/>
          </p:cNvSpPr>
          <p:nvPr>
            <p:ph type="sldNum" sz="quarter" idx="12"/>
          </p:nvPr>
        </p:nvSpPr>
        <p:spPr/>
        <p:txBody>
          <a:bodyPr/>
          <a:lstStyle/>
          <a:p>
            <a:pPr>
              <a:defRPr/>
            </a:pPr>
            <a:fld id="{BEF2A795-0D1C-4340-A163-773CC4D3E4EC}" type="slidenum">
              <a:rPr lang="en-US" smtClean="0"/>
              <a:pPr>
                <a:defRPr/>
              </a:pPr>
              <a:t>3</a:t>
            </a:fld>
            <a:endParaRPr lang="en-US" dirty="0"/>
          </a:p>
        </p:txBody>
      </p:sp>
      <p:grpSp>
        <p:nvGrpSpPr>
          <p:cNvPr id="26" name="Group 25" descr="Picture of three dots indicating locations.  One would expect the two sampling stations closest to one another in Euclidean space to be the most similar.">
            <a:extLst>
              <a:ext uri="{FF2B5EF4-FFF2-40B4-BE49-F238E27FC236}">
                <a16:creationId xmlns:a16="http://schemas.microsoft.com/office/drawing/2014/main" id="{07F54BE5-B0AC-4272-AC36-7E4185FC558D}"/>
              </a:ext>
            </a:extLst>
          </p:cNvPr>
          <p:cNvGrpSpPr/>
          <p:nvPr/>
        </p:nvGrpSpPr>
        <p:grpSpPr>
          <a:xfrm>
            <a:off x="685800" y="894522"/>
            <a:ext cx="7063408" cy="4134678"/>
            <a:chOff x="583096" y="1073427"/>
            <a:chExt cx="7063408" cy="4134678"/>
          </a:xfrm>
        </p:grpSpPr>
        <p:sp>
          <p:nvSpPr>
            <p:cNvPr id="27" name="Rectangle 26">
              <a:extLst>
                <a:ext uri="{FF2B5EF4-FFF2-40B4-BE49-F238E27FC236}">
                  <a16:creationId xmlns:a16="http://schemas.microsoft.com/office/drawing/2014/main" id="{6B9C48C8-8B10-4D41-82E7-A15C1C33E0F9}"/>
                </a:ext>
              </a:extLst>
            </p:cNvPr>
            <p:cNvSpPr/>
            <p:nvPr/>
          </p:nvSpPr>
          <p:spPr>
            <a:xfrm>
              <a:off x="583096" y="1073427"/>
              <a:ext cx="7063408" cy="4134678"/>
            </a:xfrm>
            <a:prstGeom prst="rect">
              <a:avLst/>
            </a:prstGeom>
            <a:solidFill>
              <a:schemeClr val="bg1"/>
            </a:solidFill>
            <a:ln w="57150">
              <a:solidFill>
                <a:srgbClr val="A30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FAD9EFD4-261F-4B0A-A9DF-6547B2CA5E41}"/>
                </a:ext>
              </a:extLst>
            </p:cNvPr>
            <p:cNvSpPr txBox="1"/>
            <p:nvPr/>
          </p:nvSpPr>
          <p:spPr>
            <a:xfrm>
              <a:off x="887896" y="1280564"/>
              <a:ext cx="2850460" cy="369332"/>
            </a:xfrm>
            <a:prstGeom prst="rect">
              <a:avLst/>
            </a:prstGeom>
            <a:noFill/>
          </p:spPr>
          <p:txBody>
            <a:bodyPr wrap="none" rtlCol="0">
              <a:spAutoFit/>
            </a:bodyPr>
            <a:lstStyle/>
            <a:p>
              <a:r>
                <a:rPr lang="en-US" dirty="0"/>
                <a:t>SSN model: quick review</a:t>
              </a:r>
            </a:p>
          </p:txBody>
        </p:sp>
      </p:grpSp>
      <p:grpSp>
        <p:nvGrpSpPr>
          <p:cNvPr id="31" name="Group 30">
            <a:extLst>
              <a:ext uri="{FF2B5EF4-FFF2-40B4-BE49-F238E27FC236}">
                <a16:creationId xmlns:a16="http://schemas.microsoft.com/office/drawing/2014/main" id="{5CA8F21B-6983-40B8-BC5A-88CB2F12BD8B}"/>
              </a:ext>
            </a:extLst>
          </p:cNvPr>
          <p:cNvGrpSpPr/>
          <p:nvPr/>
        </p:nvGrpSpPr>
        <p:grpSpPr>
          <a:xfrm>
            <a:off x="2280010" y="2988474"/>
            <a:ext cx="1176615" cy="1602864"/>
            <a:chOff x="2081230" y="3028122"/>
            <a:chExt cx="1176615" cy="1602864"/>
          </a:xfrm>
        </p:grpSpPr>
        <p:sp>
          <p:nvSpPr>
            <p:cNvPr id="32" name="Oval 31">
              <a:extLst>
                <a:ext uri="{FF2B5EF4-FFF2-40B4-BE49-F238E27FC236}">
                  <a16:creationId xmlns:a16="http://schemas.microsoft.com/office/drawing/2014/main" id="{A227F0FE-7E52-4A8A-9D3A-D076A28FE5FA}"/>
                </a:ext>
              </a:extLst>
            </p:cNvPr>
            <p:cNvSpPr/>
            <p:nvPr/>
          </p:nvSpPr>
          <p:spPr>
            <a:xfrm>
              <a:off x="2509504" y="3028122"/>
              <a:ext cx="185530" cy="1855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7B56A43-B4AC-493C-8481-D044B9210813}"/>
                </a:ext>
              </a:extLst>
            </p:cNvPr>
            <p:cNvSpPr/>
            <p:nvPr/>
          </p:nvSpPr>
          <p:spPr>
            <a:xfrm>
              <a:off x="2081230" y="3070995"/>
              <a:ext cx="185530" cy="1855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2FAB784-46F8-4C0E-8413-36D412EBF8B1}"/>
                </a:ext>
              </a:extLst>
            </p:cNvPr>
            <p:cNvSpPr/>
            <p:nvPr/>
          </p:nvSpPr>
          <p:spPr>
            <a:xfrm>
              <a:off x="3072315" y="4445456"/>
              <a:ext cx="185530" cy="1855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237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F66F2-1C0C-4DAC-8302-927AEFA56073}"/>
              </a:ext>
            </a:extLst>
          </p:cNvPr>
          <p:cNvSpPr>
            <a:spLocks noGrp="1"/>
          </p:cNvSpPr>
          <p:nvPr>
            <p:ph idx="1"/>
          </p:nvPr>
        </p:nvSpPr>
        <p:spPr>
          <a:xfrm>
            <a:off x="1" y="1828801"/>
            <a:ext cx="2885368" cy="5029199"/>
          </a:xfrm>
        </p:spPr>
        <p:txBody>
          <a:bodyPr>
            <a:normAutofit fontScale="85000" lnSpcReduction="10000"/>
          </a:bodyPr>
          <a:lstStyle/>
          <a:p>
            <a:r>
              <a:rPr lang="en-US" dirty="0"/>
              <a:t>Soils:</a:t>
            </a:r>
          </a:p>
          <a:p>
            <a:pPr lvl="1"/>
            <a:r>
              <a:rPr lang="en-US" dirty="0"/>
              <a:t>US: SSURGO</a:t>
            </a:r>
          </a:p>
          <a:p>
            <a:pPr lvl="1"/>
            <a:r>
              <a:rPr lang="en-US" dirty="0"/>
              <a:t>Canada: National soils database</a:t>
            </a:r>
          </a:p>
          <a:p>
            <a:r>
              <a:rPr lang="en-US" dirty="0"/>
              <a:t>Wetlands</a:t>
            </a:r>
          </a:p>
          <a:p>
            <a:pPr lvl="1"/>
            <a:r>
              <a:rPr lang="en-US" dirty="0"/>
              <a:t>US: National Wetlands Inventory</a:t>
            </a:r>
          </a:p>
          <a:p>
            <a:pPr lvl="1"/>
            <a:r>
              <a:rPr lang="en-US" dirty="0"/>
              <a:t>Canada: New Brunswick wetlands</a:t>
            </a:r>
          </a:p>
          <a:p>
            <a:pPr lvl="1"/>
            <a:endParaRPr lang="en-US" dirty="0"/>
          </a:p>
          <a:p>
            <a:r>
              <a:rPr lang="en-US" dirty="0"/>
              <a:t>Added parameters for:</a:t>
            </a:r>
          </a:p>
          <a:p>
            <a:pPr lvl="1"/>
            <a:r>
              <a:rPr lang="en-US" dirty="0"/>
              <a:t>% watershed in USA </a:t>
            </a:r>
          </a:p>
          <a:p>
            <a:pPr lvl="1"/>
            <a:r>
              <a:rPr lang="en-US" dirty="0"/>
              <a:t>Dummy variable</a:t>
            </a:r>
          </a:p>
          <a:p>
            <a:endParaRPr lang="en-US" dirty="0"/>
          </a:p>
          <a:p>
            <a:pPr marL="0" indent="0">
              <a:buNone/>
            </a:pPr>
            <a:endParaRPr lang="en-US" dirty="0"/>
          </a:p>
          <a:p>
            <a:pPr lvl="2"/>
            <a:endParaRPr lang="en-US" dirty="0"/>
          </a:p>
          <a:p>
            <a:pPr lvl="2"/>
            <a:endParaRPr lang="en-US" dirty="0"/>
          </a:p>
          <a:p>
            <a:pPr lvl="2"/>
            <a:endParaRPr lang="en-US" dirty="0"/>
          </a:p>
          <a:p>
            <a:pPr lvl="2"/>
            <a:endParaRPr lang="en-US" dirty="0"/>
          </a:p>
          <a:p>
            <a:pPr lvl="2"/>
            <a:endParaRPr lang="en-US" dirty="0"/>
          </a:p>
        </p:txBody>
      </p:sp>
      <p:pic>
        <p:nvPicPr>
          <p:cNvPr id="9" name="Picture 8">
            <a:extLst>
              <a:ext uri="{FF2B5EF4-FFF2-40B4-BE49-F238E27FC236}">
                <a16:creationId xmlns:a16="http://schemas.microsoft.com/office/drawing/2014/main" id="{32A4F04C-84F1-4E18-A049-E2531DBE4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116" y="1577010"/>
            <a:ext cx="5445014" cy="5290972"/>
          </a:xfrm>
          <a:prstGeom prst="rect">
            <a:avLst/>
          </a:prstGeom>
        </p:spPr>
      </p:pic>
      <p:grpSp>
        <p:nvGrpSpPr>
          <p:cNvPr id="17" name="Group 16">
            <a:extLst>
              <a:ext uri="{FF2B5EF4-FFF2-40B4-BE49-F238E27FC236}">
                <a16:creationId xmlns:a16="http://schemas.microsoft.com/office/drawing/2014/main" id="{1C2FC9D9-D4BF-4331-9010-6E926848A30E}"/>
              </a:ext>
            </a:extLst>
          </p:cNvPr>
          <p:cNvGrpSpPr/>
          <p:nvPr/>
        </p:nvGrpSpPr>
        <p:grpSpPr>
          <a:xfrm>
            <a:off x="6361044" y="2928730"/>
            <a:ext cx="1934818" cy="2226366"/>
            <a:chOff x="6361044" y="2928730"/>
            <a:chExt cx="1934818" cy="2226366"/>
          </a:xfrm>
        </p:grpSpPr>
        <p:sp>
          <p:nvSpPr>
            <p:cNvPr id="15" name="Rectangle: Rounded Corners 14">
              <a:extLst>
                <a:ext uri="{FF2B5EF4-FFF2-40B4-BE49-F238E27FC236}">
                  <a16:creationId xmlns:a16="http://schemas.microsoft.com/office/drawing/2014/main" id="{0720E194-2E41-48F9-B157-AA276FE6F620}"/>
                </a:ext>
              </a:extLst>
            </p:cNvPr>
            <p:cNvSpPr/>
            <p:nvPr/>
          </p:nvSpPr>
          <p:spPr>
            <a:xfrm>
              <a:off x="6361044" y="2928730"/>
              <a:ext cx="1934818" cy="22263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C48F086-66B5-45C6-85A9-4B17F8F41933}"/>
                </a:ext>
              </a:extLst>
            </p:cNvPr>
            <p:cNvSpPr txBox="1"/>
            <p:nvPr/>
          </p:nvSpPr>
          <p:spPr>
            <a:xfrm>
              <a:off x="7099865" y="3626414"/>
              <a:ext cx="457176" cy="830997"/>
            </a:xfrm>
            <a:prstGeom prst="rect">
              <a:avLst/>
            </a:prstGeom>
            <a:noFill/>
          </p:spPr>
          <p:txBody>
            <a:bodyPr wrap="none" rtlCol="0">
              <a:spAutoFit/>
            </a:bodyPr>
            <a:lstStyle/>
            <a:p>
              <a:r>
                <a:rPr lang="en-US" sz="4800" dirty="0"/>
                <a:t>?</a:t>
              </a:r>
            </a:p>
          </p:txBody>
        </p:sp>
      </p:grpSp>
      <p:pic>
        <p:nvPicPr>
          <p:cNvPr id="68" name="Picture 67">
            <a:extLst>
              <a:ext uri="{FF2B5EF4-FFF2-40B4-BE49-F238E27FC236}">
                <a16:creationId xmlns:a16="http://schemas.microsoft.com/office/drawing/2014/main" id="{7658BE8D-73C3-4D0D-BA7F-573DB622D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695" y="1577040"/>
            <a:ext cx="5353389" cy="5280960"/>
          </a:xfrm>
          <a:prstGeom prst="rect">
            <a:avLst/>
          </a:prstGeom>
        </p:spPr>
      </p:pic>
      <p:pic>
        <p:nvPicPr>
          <p:cNvPr id="26" name="Picture 25">
            <a:extLst>
              <a:ext uri="{FF2B5EF4-FFF2-40B4-BE49-F238E27FC236}">
                <a16:creationId xmlns:a16="http://schemas.microsoft.com/office/drawing/2014/main" id="{039408DB-95E3-457A-92F3-CD0C032BB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695" y="1603518"/>
            <a:ext cx="5415604" cy="5254482"/>
          </a:xfrm>
          <a:prstGeom prst="rect">
            <a:avLst/>
          </a:prstGeom>
        </p:spPr>
      </p:pic>
      <p:pic>
        <p:nvPicPr>
          <p:cNvPr id="28" name="Picture 27">
            <a:extLst>
              <a:ext uri="{FF2B5EF4-FFF2-40B4-BE49-F238E27FC236}">
                <a16:creationId xmlns:a16="http://schemas.microsoft.com/office/drawing/2014/main" id="{BC63FA63-D4D3-4BEA-8205-ECDA6FA52C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7456" y="1611083"/>
            <a:ext cx="5415603" cy="5240837"/>
          </a:xfrm>
          <a:prstGeom prst="rect">
            <a:avLst/>
          </a:prstGeom>
        </p:spPr>
      </p:pic>
      <p:pic>
        <p:nvPicPr>
          <p:cNvPr id="30" name="Picture 29">
            <a:extLst>
              <a:ext uri="{FF2B5EF4-FFF2-40B4-BE49-F238E27FC236}">
                <a16:creationId xmlns:a16="http://schemas.microsoft.com/office/drawing/2014/main" id="{97F0B74B-F5CB-4391-8E0B-896A41D24C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2695" y="1614395"/>
            <a:ext cx="5400364" cy="5271945"/>
          </a:xfrm>
          <a:prstGeom prst="rect">
            <a:avLst/>
          </a:prstGeom>
        </p:spPr>
      </p:pic>
      <p:grpSp>
        <p:nvGrpSpPr>
          <p:cNvPr id="39" name="Group 38">
            <a:extLst>
              <a:ext uri="{FF2B5EF4-FFF2-40B4-BE49-F238E27FC236}">
                <a16:creationId xmlns:a16="http://schemas.microsoft.com/office/drawing/2014/main" id="{67D2A2EC-C92A-4EB3-82C6-EDECC48F7A14}"/>
              </a:ext>
            </a:extLst>
          </p:cNvPr>
          <p:cNvGrpSpPr/>
          <p:nvPr/>
        </p:nvGrpSpPr>
        <p:grpSpPr>
          <a:xfrm>
            <a:off x="7105746" y="3507299"/>
            <a:ext cx="2105063" cy="534613"/>
            <a:chOff x="7105746" y="3507299"/>
            <a:chExt cx="2105063" cy="534613"/>
          </a:xfrm>
        </p:grpSpPr>
        <p:cxnSp>
          <p:nvCxnSpPr>
            <p:cNvPr id="36" name="Straight Arrow Connector 35">
              <a:extLst>
                <a:ext uri="{FF2B5EF4-FFF2-40B4-BE49-F238E27FC236}">
                  <a16:creationId xmlns:a16="http://schemas.microsoft.com/office/drawing/2014/main" id="{4730F399-0D11-4F6B-8125-3F6A1E48AE16}"/>
                </a:ext>
              </a:extLst>
            </p:cNvPr>
            <p:cNvCxnSpPr>
              <a:cxnSpLocks/>
            </p:cNvCxnSpPr>
            <p:nvPr/>
          </p:nvCxnSpPr>
          <p:spPr>
            <a:xfrm flipH="1">
              <a:off x="7885043" y="4041912"/>
              <a:ext cx="4108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130754-85C2-45E3-9BA6-A9A7B4721DDE}"/>
                </a:ext>
              </a:extLst>
            </p:cNvPr>
            <p:cNvSpPr txBox="1"/>
            <p:nvPr/>
          </p:nvSpPr>
          <p:spPr>
            <a:xfrm>
              <a:off x="7105746" y="3507299"/>
              <a:ext cx="2105063" cy="369332"/>
            </a:xfrm>
            <a:prstGeom prst="rect">
              <a:avLst/>
            </a:prstGeom>
            <a:noFill/>
          </p:spPr>
          <p:txBody>
            <a:bodyPr wrap="none" rtlCol="0">
              <a:spAutoFit/>
            </a:bodyPr>
            <a:lstStyle/>
            <a:p>
              <a:r>
                <a:rPr lang="en-US" b="1" dirty="0" err="1"/>
                <a:t>Rubbersheeting</a:t>
              </a:r>
              <a:endParaRPr lang="en-US" b="1" dirty="0"/>
            </a:p>
          </p:txBody>
        </p:sp>
      </p:grpSp>
      <p:grpSp>
        <p:nvGrpSpPr>
          <p:cNvPr id="46" name="Group 45">
            <a:extLst>
              <a:ext uri="{FF2B5EF4-FFF2-40B4-BE49-F238E27FC236}">
                <a16:creationId xmlns:a16="http://schemas.microsoft.com/office/drawing/2014/main" id="{A9D695BF-82F9-428F-840A-691EBD2A88BC}"/>
              </a:ext>
            </a:extLst>
          </p:cNvPr>
          <p:cNvGrpSpPr/>
          <p:nvPr/>
        </p:nvGrpSpPr>
        <p:grpSpPr>
          <a:xfrm>
            <a:off x="6241774" y="1770113"/>
            <a:ext cx="477079" cy="481977"/>
            <a:chOff x="6241774" y="1664076"/>
            <a:chExt cx="477079" cy="400110"/>
          </a:xfrm>
        </p:grpSpPr>
        <p:cxnSp>
          <p:nvCxnSpPr>
            <p:cNvPr id="44" name="Straight Arrow Connector 43">
              <a:extLst>
                <a:ext uri="{FF2B5EF4-FFF2-40B4-BE49-F238E27FC236}">
                  <a16:creationId xmlns:a16="http://schemas.microsoft.com/office/drawing/2014/main" id="{C5EDF9E4-7F1A-4E7A-9D6D-BAEBDDDF919C}"/>
                </a:ext>
              </a:extLst>
            </p:cNvPr>
            <p:cNvCxnSpPr/>
            <p:nvPr/>
          </p:nvCxnSpPr>
          <p:spPr>
            <a:xfrm>
              <a:off x="6241774" y="1987826"/>
              <a:ext cx="477079"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3B618AA-728C-4508-91A7-16C316836E0F}"/>
                </a:ext>
              </a:extLst>
            </p:cNvPr>
            <p:cNvSpPr txBox="1"/>
            <p:nvPr/>
          </p:nvSpPr>
          <p:spPr>
            <a:xfrm>
              <a:off x="6323860" y="1664076"/>
              <a:ext cx="312906" cy="400110"/>
            </a:xfrm>
            <a:prstGeom prst="rect">
              <a:avLst/>
            </a:prstGeom>
            <a:noFill/>
          </p:spPr>
          <p:txBody>
            <a:bodyPr wrap="none" rtlCol="0">
              <a:spAutoFit/>
            </a:bodyPr>
            <a:lstStyle/>
            <a:p>
              <a:r>
                <a:rPr lang="en-US" sz="2000" b="1" dirty="0"/>
                <a:t>?</a:t>
              </a:r>
            </a:p>
          </p:txBody>
        </p:sp>
      </p:grpSp>
      <p:sp>
        <p:nvSpPr>
          <p:cNvPr id="70" name="Rectangle 69">
            <a:extLst>
              <a:ext uri="{FF2B5EF4-FFF2-40B4-BE49-F238E27FC236}">
                <a16:creationId xmlns:a16="http://schemas.microsoft.com/office/drawing/2014/main" id="{1DB5B0AD-55B0-4C42-AE24-100B364458C9}"/>
              </a:ext>
            </a:extLst>
          </p:cNvPr>
          <p:cNvSpPr/>
          <p:nvPr/>
        </p:nvSpPr>
        <p:spPr>
          <a:xfrm>
            <a:off x="2769705" y="1219200"/>
            <a:ext cx="5616658" cy="5791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BECA4CD1-248F-446B-85EC-25D69CCD30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0624" y="1596903"/>
            <a:ext cx="5445014" cy="5289438"/>
          </a:xfrm>
          <a:prstGeom prst="rect">
            <a:avLst/>
          </a:prstGeom>
        </p:spPr>
      </p:pic>
      <p:pic>
        <p:nvPicPr>
          <p:cNvPr id="50" name="Picture 49" descr="Map showing different densities of wetlands coverage on US and Canadian sides of border.">
            <a:extLst>
              <a:ext uri="{FF2B5EF4-FFF2-40B4-BE49-F238E27FC236}">
                <a16:creationId xmlns:a16="http://schemas.microsoft.com/office/drawing/2014/main" id="{D64A1B6E-4E2D-437A-BB0D-FF72F402E1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4876" y="1571325"/>
            <a:ext cx="5381207" cy="5309742"/>
          </a:xfrm>
          <a:prstGeom prst="rect">
            <a:avLst/>
          </a:prstGeom>
        </p:spPr>
      </p:pic>
      <p:sp>
        <p:nvSpPr>
          <p:cNvPr id="6" name="Title 1">
            <a:extLst>
              <a:ext uri="{FF2B5EF4-FFF2-40B4-BE49-F238E27FC236}">
                <a16:creationId xmlns:a16="http://schemas.microsoft.com/office/drawing/2014/main" id="{6264C733-B800-4177-B16F-FC3C9742F249}"/>
              </a:ext>
            </a:extLst>
          </p:cNvPr>
          <p:cNvSpPr>
            <a:spLocks noGrp="1"/>
          </p:cNvSpPr>
          <p:nvPr>
            <p:ph type="title"/>
          </p:nvPr>
        </p:nvSpPr>
        <p:spPr>
          <a:xfrm>
            <a:off x="0" y="574317"/>
            <a:ext cx="9144000" cy="568683"/>
          </a:xfrm>
        </p:spPr>
        <p:txBody>
          <a:bodyPr/>
          <a:lstStyle/>
          <a:p>
            <a:r>
              <a:rPr lang="en-US" dirty="0"/>
              <a:t>Challenge: International Boundaries</a:t>
            </a:r>
          </a:p>
        </p:txBody>
      </p:sp>
    </p:spTree>
    <p:extLst>
      <p:ext uri="{BB962C8B-B14F-4D97-AF65-F5344CB8AC3E}">
        <p14:creationId xmlns:p14="http://schemas.microsoft.com/office/powerpoint/2010/main" val="26259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F66F2-1C0C-4DAC-8302-927AEFA56073}"/>
              </a:ext>
            </a:extLst>
          </p:cNvPr>
          <p:cNvSpPr>
            <a:spLocks noGrp="1"/>
          </p:cNvSpPr>
          <p:nvPr>
            <p:ph idx="1"/>
          </p:nvPr>
        </p:nvSpPr>
        <p:spPr>
          <a:xfrm>
            <a:off x="1" y="1828801"/>
            <a:ext cx="2885368" cy="5029199"/>
          </a:xfrm>
        </p:spPr>
        <p:txBody>
          <a:bodyPr>
            <a:normAutofit fontScale="85000" lnSpcReduction="10000"/>
          </a:bodyPr>
          <a:lstStyle/>
          <a:p>
            <a:r>
              <a:rPr lang="en-US" dirty="0"/>
              <a:t>Soils:</a:t>
            </a:r>
          </a:p>
          <a:p>
            <a:pPr lvl="1"/>
            <a:r>
              <a:rPr lang="en-US" dirty="0"/>
              <a:t>US: SSURGO</a:t>
            </a:r>
          </a:p>
          <a:p>
            <a:pPr lvl="1"/>
            <a:r>
              <a:rPr lang="en-US" dirty="0"/>
              <a:t>Canada: National soils database</a:t>
            </a:r>
          </a:p>
          <a:p>
            <a:r>
              <a:rPr lang="en-US" dirty="0"/>
              <a:t>Wetlands</a:t>
            </a:r>
          </a:p>
          <a:p>
            <a:pPr lvl="1"/>
            <a:r>
              <a:rPr lang="en-US" dirty="0"/>
              <a:t>US: National Wetlands Inventory</a:t>
            </a:r>
          </a:p>
          <a:p>
            <a:pPr lvl="1"/>
            <a:r>
              <a:rPr lang="en-US" dirty="0"/>
              <a:t>Canada: New Brunswick wetlands</a:t>
            </a:r>
          </a:p>
          <a:p>
            <a:pPr lvl="1"/>
            <a:endParaRPr lang="en-US" dirty="0"/>
          </a:p>
          <a:p>
            <a:r>
              <a:rPr lang="en-US" dirty="0"/>
              <a:t>Added parameters for:</a:t>
            </a:r>
          </a:p>
          <a:p>
            <a:pPr lvl="1"/>
            <a:r>
              <a:rPr lang="en-US" dirty="0"/>
              <a:t>% watershed in USA </a:t>
            </a:r>
          </a:p>
          <a:p>
            <a:pPr lvl="1"/>
            <a:r>
              <a:rPr lang="en-US" dirty="0"/>
              <a:t>Dummy variable</a:t>
            </a:r>
          </a:p>
          <a:p>
            <a:endParaRPr lang="en-US" dirty="0"/>
          </a:p>
          <a:p>
            <a:pPr marL="0" indent="0">
              <a:buNone/>
            </a:pPr>
            <a:endParaRPr lang="en-US" dirty="0"/>
          </a:p>
          <a:p>
            <a:pPr lvl="2"/>
            <a:endParaRPr lang="en-US" dirty="0"/>
          </a:p>
          <a:p>
            <a:pPr lvl="2"/>
            <a:endParaRPr lang="en-US" dirty="0"/>
          </a:p>
          <a:p>
            <a:pPr lvl="2"/>
            <a:endParaRPr lang="en-US" dirty="0"/>
          </a:p>
          <a:p>
            <a:pPr lvl="2"/>
            <a:endParaRPr lang="en-US" dirty="0"/>
          </a:p>
          <a:p>
            <a:pPr lvl="2"/>
            <a:endParaRPr lang="en-US" dirty="0"/>
          </a:p>
        </p:txBody>
      </p:sp>
      <p:pic>
        <p:nvPicPr>
          <p:cNvPr id="9" name="Picture 8">
            <a:extLst>
              <a:ext uri="{FF2B5EF4-FFF2-40B4-BE49-F238E27FC236}">
                <a16:creationId xmlns:a16="http://schemas.microsoft.com/office/drawing/2014/main" id="{32A4F04C-84F1-4E18-A049-E2531DBE4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116" y="1577010"/>
            <a:ext cx="5445014" cy="5290972"/>
          </a:xfrm>
          <a:prstGeom prst="rect">
            <a:avLst/>
          </a:prstGeom>
        </p:spPr>
      </p:pic>
      <p:grpSp>
        <p:nvGrpSpPr>
          <p:cNvPr id="17" name="Group 16">
            <a:extLst>
              <a:ext uri="{FF2B5EF4-FFF2-40B4-BE49-F238E27FC236}">
                <a16:creationId xmlns:a16="http://schemas.microsoft.com/office/drawing/2014/main" id="{1C2FC9D9-D4BF-4331-9010-6E926848A30E}"/>
              </a:ext>
            </a:extLst>
          </p:cNvPr>
          <p:cNvGrpSpPr/>
          <p:nvPr/>
        </p:nvGrpSpPr>
        <p:grpSpPr>
          <a:xfrm>
            <a:off x="6361044" y="2928730"/>
            <a:ext cx="1934818" cy="2226366"/>
            <a:chOff x="6361044" y="2928730"/>
            <a:chExt cx="1934818" cy="2226366"/>
          </a:xfrm>
        </p:grpSpPr>
        <p:sp>
          <p:nvSpPr>
            <p:cNvPr id="15" name="Rectangle: Rounded Corners 14">
              <a:extLst>
                <a:ext uri="{FF2B5EF4-FFF2-40B4-BE49-F238E27FC236}">
                  <a16:creationId xmlns:a16="http://schemas.microsoft.com/office/drawing/2014/main" id="{0720E194-2E41-48F9-B157-AA276FE6F620}"/>
                </a:ext>
              </a:extLst>
            </p:cNvPr>
            <p:cNvSpPr/>
            <p:nvPr/>
          </p:nvSpPr>
          <p:spPr>
            <a:xfrm>
              <a:off x="6361044" y="2928730"/>
              <a:ext cx="1934818" cy="222636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C48F086-66B5-45C6-85A9-4B17F8F41933}"/>
                </a:ext>
              </a:extLst>
            </p:cNvPr>
            <p:cNvSpPr txBox="1"/>
            <p:nvPr/>
          </p:nvSpPr>
          <p:spPr>
            <a:xfrm>
              <a:off x="7099865" y="3626414"/>
              <a:ext cx="457176" cy="830997"/>
            </a:xfrm>
            <a:prstGeom prst="rect">
              <a:avLst/>
            </a:prstGeom>
            <a:noFill/>
          </p:spPr>
          <p:txBody>
            <a:bodyPr wrap="none" rtlCol="0">
              <a:spAutoFit/>
            </a:bodyPr>
            <a:lstStyle/>
            <a:p>
              <a:r>
                <a:rPr lang="en-US" sz="4800" dirty="0"/>
                <a:t>?</a:t>
              </a:r>
            </a:p>
          </p:txBody>
        </p:sp>
      </p:grpSp>
      <p:pic>
        <p:nvPicPr>
          <p:cNvPr id="68" name="Picture 67">
            <a:extLst>
              <a:ext uri="{FF2B5EF4-FFF2-40B4-BE49-F238E27FC236}">
                <a16:creationId xmlns:a16="http://schemas.microsoft.com/office/drawing/2014/main" id="{7658BE8D-73C3-4D0D-BA7F-573DB622D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695" y="1577040"/>
            <a:ext cx="5353389" cy="5280960"/>
          </a:xfrm>
          <a:prstGeom prst="rect">
            <a:avLst/>
          </a:prstGeom>
        </p:spPr>
      </p:pic>
      <p:pic>
        <p:nvPicPr>
          <p:cNvPr id="26" name="Picture 25">
            <a:extLst>
              <a:ext uri="{FF2B5EF4-FFF2-40B4-BE49-F238E27FC236}">
                <a16:creationId xmlns:a16="http://schemas.microsoft.com/office/drawing/2014/main" id="{039408DB-95E3-457A-92F3-CD0C032BB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695" y="1603518"/>
            <a:ext cx="5415604" cy="5254482"/>
          </a:xfrm>
          <a:prstGeom prst="rect">
            <a:avLst/>
          </a:prstGeom>
        </p:spPr>
      </p:pic>
      <p:pic>
        <p:nvPicPr>
          <p:cNvPr id="28" name="Picture 27">
            <a:extLst>
              <a:ext uri="{FF2B5EF4-FFF2-40B4-BE49-F238E27FC236}">
                <a16:creationId xmlns:a16="http://schemas.microsoft.com/office/drawing/2014/main" id="{BC63FA63-D4D3-4BEA-8205-ECDA6FA52C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7456" y="1611083"/>
            <a:ext cx="5415603" cy="5240837"/>
          </a:xfrm>
          <a:prstGeom prst="rect">
            <a:avLst/>
          </a:prstGeom>
        </p:spPr>
      </p:pic>
      <p:pic>
        <p:nvPicPr>
          <p:cNvPr id="30" name="Picture 29" descr="Map showing match of US SSURGO soils database with Canada national soils database at border following rubbersheeting process.">
            <a:extLst>
              <a:ext uri="{FF2B5EF4-FFF2-40B4-BE49-F238E27FC236}">
                <a16:creationId xmlns:a16="http://schemas.microsoft.com/office/drawing/2014/main" id="{97F0B74B-F5CB-4391-8E0B-896A41D24C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2695" y="1614395"/>
            <a:ext cx="5400364" cy="5271945"/>
          </a:xfrm>
          <a:prstGeom prst="rect">
            <a:avLst/>
          </a:prstGeom>
        </p:spPr>
      </p:pic>
      <p:grpSp>
        <p:nvGrpSpPr>
          <p:cNvPr id="39" name="Group 38">
            <a:extLst>
              <a:ext uri="{FF2B5EF4-FFF2-40B4-BE49-F238E27FC236}">
                <a16:creationId xmlns:a16="http://schemas.microsoft.com/office/drawing/2014/main" id="{67D2A2EC-C92A-4EB3-82C6-EDECC48F7A14}"/>
              </a:ext>
            </a:extLst>
          </p:cNvPr>
          <p:cNvGrpSpPr/>
          <p:nvPr/>
        </p:nvGrpSpPr>
        <p:grpSpPr>
          <a:xfrm>
            <a:off x="7105746" y="3507299"/>
            <a:ext cx="2105063" cy="534613"/>
            <a:chOff x="7105746" y="3507299"/>
            <a:chExt cx="2105063" cy="534613"/>
          </a:xfrm>
        </p:grpSpPr>
        <p:cxnSp>
          <p:nvCxnSpPr>
            <p:cNvPr id="36" name="Straight Arrow Connector 35">
              <a:extLst>
                <a:ext uri="{FF2B5EF4-FFF2-40B4-BE49-F238E27FC236}">
                  <a16:creationId xmlns:a16="http://schemas.microsoft.com/office/drawing/2014/main" id="{4730F399-0D11-4F6B-8125-3F6A1E48AE16}"/>
                </a:ext>
              </a:extLst>
            </p:cNvPr>
            <p:cNvCxnSpPr>
              <a:cxnSpLocks/>
            </p:cNvCxnSpPr>
            <p:nvPr/>
          </p:nvCxnSpPr>
          <p:spPr>
            <a:xfrm flipH="1">
              <a:off x="7885043" y="4041912"/>
              <a:ext cx="4108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130754-85C2-45E3-9BA6-A9A7B4721DDE}"/>
                </a:ext>
              </a:extLst>
            </p:cNvPr>
            <p:cNvSpPr txBox="1"/>
            <p:nvPr/>
          </p:nvSpPr>
          <p:spPr>
            <a:xfrm>
              <a:off x="7105746" y="3507299"/>
              <a:ext cx="2105063" cy="369332"/>
            </a:xfrm>
            <a:prstGeom prst="rect">
              <a:avLst/>
            </a:prstGeom>
            <a:noFill/>
          </p:spPr>
          <p:txBody>
            <a:bodyPr wrap="none" rtlCol="0">
              <a:spAutoFit/>
            </a:bodyPr>
            <a:lstStyle/>
            <a:p>
              <a:r>
                <a:rPr lang="en-US" b="1" dirty="0" err="1"/>
                <a:t>Rubbersheeting</a:t>
              </a:r>
              <a:endParaRPr lang="en-US" b="1" dirty="0"/>
            </a:p>
          </p:txBody>
        </p:sp>
      </p:grpSp>
      <p:grpSp>
        <p:nvGrpSpPr>
          <p:cNvPr id="46" name="Group 45">
            <a:extLst>
              <a:ext uri="{FF2B5EF4-FFF2-40B4-BE49-F238E27FC236}">
                <a16:creationId xmlns:a16="http://schemas.microsoft.com/office/drawing/2014/main" id="{A9D695BF-82F9-428F-840A-691EBD2A88BC}"/>
              </a:ext>
            </a:extLst>
          </p:cNvPr>
          <p:cNvGrpSpPr/>
          <p:nvPr/>
        </p:nvGrpSpPr>
        <p:grpSpPr>
          <a:xfrm>
            <a:off x="6241774" y="1770113"/>
            <a:ext cx="477079" cy="481977"/>
            <a:chOff x="6241774" y="1664076"/>
            <a:chExt cx="477079" cy="400110"/>
          </a:xfrm>
        </p:grpSpPr>
        <p:cxnSp>
          <p:nvCxnSpPr>
            <p:cNvPr id="44" name="Straight Arrow Connector 43">
              <a:extLst>
                <a:ext uri="{FF2B5EF4-FFF2-40B4-BE49-F238E27FC236}">
                  <a16:creationId xmlns:a16="http://schemas.microsoft.com/office/drawing/2014/main" id="{C5EDF9E4-7F1A-4E7A-9D6D-BAEBDDDF919C}"/>
                </a:ext>
              </a:extLst>
            </p:cNvPr>
            <p:cNvCxnSpPr/>
            <p:nvPr/>
          </p:nvCxnSpPr>
          <p:spPr>
            <a:xfrm>
              <a:off x="6241774" y="1987826"/>
              <a:ext cx="477079"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3B618AA-728C-4508-91A7-16C316836E0F}"/>
                </a:ext>
              </a:extLst>
            </p:cNvPr>
            <p:cNvSpPr txBox="1"/>
            <p:nvPr/>
          </p:nvSpPr>
          <p:spPr>
            <a:xfrm>
              <a:off x="6323860" y="1664076"/>
              <a:ext cx="312906" cy="400110"/>
            </a:xfrm>
            <a:prstGeom prst="rect">
              <a:avLst/>
            </a:prstGeom>
            <a:noFill/>
          </p:spPr>
          <p:txBody>
            <a:bodyPr wrap="none" rtlCol="0">
              <a:spAutoFit/>
            </a:bodyPr>
            <a:lstStyle/>
            <a:p>
              <a:r>
                <a:rPr lang="en-US" sz="2000" b="1" dirty="0"/>
                <a:t>?</a:t>
              </a:r>
            </a:p>
          </p:txBody>
        </p:sp>
      </p:grpSp>
      <p:sp>
        <p:nvSpPr>
          <p:cNvPr id="6" name="Title 1">
            <a:extLst>
              <a:ext uri="{FF2B5EF4-FFF2-40B4-BE49-F238E27FC236}">
                <a16:creationId xmlns:a16="http://schemas.microsoft.com/office/drawing/2014/main" id="{6264C733-B800-4177-B16F-FC3C9742F249}"/>
              </a:ext>
            </a:extLst>
          </p:cNvPr>
          <p:cNvSpPr>
            <a:spLocks noGrp="1"/>
          </p:cNvSpPr>
          <p:nvPr>
            <p:ph type="title"/>
          </p:nvPr>
        </p:nvSpPr>
        <p:spPr>
          <a:xfrm>
            <a:off x="0" y="574317"/>
            <a:ext cx="9144000" cy="568683"/>
          </a:xfrm>
        </p:spPr>
        <p:txBody>
          <a:bodyPr/>
          <a:lstStyle/>
          <a:p>
            <a:r>
              <a:rPr lang="en-US" dirty="0"/>
              <a:t>Challenge: International Boundaries</a:t>
            </a:r>
          </a:p>
        </p:txBody>
      </p:sp>
    </p:spTree>
    <p:extLst>
      <p:ext uri="{BB962C8B-B14F-4D97-AF65-F5344CB8AC3E}">
        <p14:creationId xmlns:p14="http://schemas.microsoft.com/office/powerpoint/2010/main" val="27850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2F9D-9000-4853-8632-AECD3C0FCC1A}"/>
              </a:ext>
            </a:extLst>
          </p:cNvPr>
          <p:cNvSpPr>
            <a:spLocks noGrp="1"/>
          </p:cNvSpPr>
          <p:nvPr>
            <p:ph type="title"/>
          </p:nvPr>
        </p:nvSpPr>
        <p:spPr>
          <a:xfrm>
            <a:off x="689429" y="732971"/>
            <a:ext cx="7620000" cy="990600"/>
          </a:xfrm>
        </p:spPr>
        <p:txBody>
          <a:bodyPr/>
          <a:lstStyle/>
          <a:p>
            <a:r>
              <a:rPr lang="en-US" dirty="0"/>
              <a:t>Spatial Statistical Network Models</a:t>
            </a:r>
          </a:p>
        </p:txBody>
      </p:sp>
      <p:sp>
        <p:nvSpPr>
          <p:cNvPr id="3" name="Content Placeholder 2">
            <a:extLst>
              <a:ext uri="{FF2B5EF4-FFF2-40B4-BE49-F238E27FC236}">
                <a16:creationId xmlns:a16="http://schemas.microsoft.com/office/drawing/2014/main" id="{299827E9-443B-4890-ADB7-F51DA7D7C149}"/>
              </a:ext>
            </a:extLst>
          </p:cNvPr>
          <p:cNvSpPr>
            <a:spLocks noGrp="1"/>
          </p:cNvSpPr>
          <p:nvPr>
            <p:ph idx="1"/>
          </p:nvPr>
        </p:nvSpPr>
        <p:spPr>
          <a:xfrm>
            <a:off x="642257" y="1600200"/>
            <a:ext cx="7772400" cy="3429000"/>
          </a:xfrm>
        </p:spPr>
        <p:txBody>
          <a:bodyPr/>
          <a:lstStyle/>
          <a:p>
            <a:r>
              <a:rPr lang="en-US" dirty="0"/>
              <a:t>Linear regression models</a:t>
            </a:r>
          </a:p>
          <a:p>
            <a:r>
              <a:rPr lang="en-US" dirty="0"/>
              <a:t>Built on stream/river network (e.g., </a:t>
            </a:r>
            <a:r>
              <a:rPr lang="en-US" dirty="0" err="1"/>
              <a:t>NHDPlus</a:t>
            </a:r>
            <a:r>
              <a:rPr lang="en-US" dirty="0"/>
              <a:t>)</a:t>
            </a:r>
          </a:p>
          <a:p>
            <a:r>
              <a:rPr lang="en-US" dirty="0"/>
              <a:t>Account for spatial autocorrelation (tendency for points close together to be more similar)</a:t>
            </a:r>
          </a:p>
          <a:p>
            <a:pPr lvl="1"/>
            <a:r>
              <a:rPr lang="en-US" dirty="0"/>
              <a:t>If spatial autocorrelation is ignored, this increases the probability of Type I errors – assuming effects are significant when they aren’t</a:t>
            </a:r>
          </a:p>
          <a:p>
            <a:pPr lvl="1"/>
            <a:r>
              <a:rPr lang="en-US" dirty="0"/>
              <a:t>Use watershed area (indicator of discharge) as a weighting factor for relative influence </a:t>
            </a:r>
          </a:p>
        </p:txBody>
      </p:sp>
      <p:sp>
        <p:nvSpPr>
          <p:cNvPr id="4" name="Slide Number Placeholder 3">
            <a:extLst>
              <a:ext uri="{FF2B5EF4-FFF2-40B4-BE49-F238E27FC236}">
                <a16:creationId xmlns:a16="http://schemas.microsoft.com/office/drawing/2014/main" id="{EE9F63B3-7E61-40D1-842A-26DAB3206411}"/>
              </a:ext>
            </a:extLst>
          </p:cNvPr>
          <p:cNvSpPr>
            <a:spLocks noGrp="1"/>
          </p:cNvSpPr>
          <p:nvPr>
            <p:ph type="sldNum" sz="quarter" idx="12"/>
          </p:nvPr>
        </p:nvSpPr>
        <p:spPr/>
        <p:txBody>
          <a:bodyPr/>
          <a:lstStyle/>
          <a:p>
            <a:pPr>
              <a:defRPr/>
            </a:pPr>
            <a:fld id="{BEF2A795-0D1C-4340-A163-773CC4D3E4EC}" type="slidenum">
              <a:rPr lang="en-US" smtClean="0"/>
              <a:pPr>
                <a:defRPr/>
              </a:pPr>
              <a:t>4</a:t>
            </a:fld>
            <a:endParaRPr lang="en-US" dirty="0"/>
          </a:p>
        </p:txBody>
      </p:sp>
      <p:grpSp>
        <p:nvGrpSpPr>
          <p:cNvPr id="26" name="Group 25" descr="When we place those points on a stream network, the two points closest in space are no longer the closest in space going from upstream to downstream because they are on different tributaries.">
            <a:extLst>
              <a:ext uri="{FF2B5EF4-FFF2-40B4-BE49-F238E27FC236}">
                <a16:creationId xmlns:a16="http://schemas.microsoft.com/office/drawing/2014/main" id="{07F54BE5-B0AC-4272-AC36-7E4185FC558D}"/>
              </a:ext>
            </a:extLst>
          </p:cNvPr>
          <p:cNvGrpSpPr/>
          <p:nvPr/>
        </p:nvGrpSpPr>
        <p:grpSpPr>
          <a:xfrm>
            <a:off x="685800" y="894522"/>
            <a:ext cx="7063408" cy="4134678"/>
            <a:chOff x="583096" y="1073427"/>
            <a:chExt cx="7063408" cy="4134678"/>
          </a:xfrm>
        </p:grpSpPr>
        <p:sp>
          <p:nvSpPr>
            <p:cNvPr id="27" name="Rectangle 26">
              <a:extLst>
                <a:ext uri="{FF2B5EF4-FFF2-40B4-BE49-F238E27FC236}">
                  <a16:creationId xmlns:a16="http://schemas.microsoft.com/office/drawing/2014/main" id="{6B9C48C8-8B10-4D41-82E7-A15C1C33E0F9}"/>
                </a:ext>
              </a:extLst>
            </p:cNvPr>
            <p:cNvSpPr/>
            <p:nvPr/>
          </p:nvSpPr>
          <p:spPr>
            <a:xfrm>
              <a:off x="583096" y="1073427"/>
              <a:ext cx="7063408" cy="4134678"/>
            </a:xfrm>
            <a:prstGeom prst="rect">
              <a:avLst/>
            </a:prstGeom>
            <a:solidFill>
              <a:schemeClr val="bg1"/>
            </a:solidFill>
            <a:ln w="57150">
              <a:solidFill>
                <a:srgbClr val="A30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FAD9EFD4-261F-4B0A-A9DF-6547B2CA5E41}"/>
                </a:ext>
              </a:extLst>
            </p:cNvPr>
            <p:cNvSpPr txBox="1"/>
            <p:nvPr/>
          </p:nvSpPr>
          <p:spPr>
            <a:xfrm>
              <a:off x="887896" y="1280564"/>
              <a:ext cx="2850460" cy="369332"/>
            </a:xfrm>
            <a:prstGeom prst="rect">
              <a:avLst/>
            </a:prstGeom>
            <a:noFill/>
          </p:spPr>
          <p:txBody>
            <a:bodyPr wrap="none" rtlCol="0">
              <a:spAutoFit/>
            </a:bodyPr>
            <a:lstStyle/>
            <a:p>
              <a:r>
                <a:rPr lang="en-US" dirty="0"/>
                <a:t>SSN model: quick review</a:t>
              </a:r>
            </a:p>
          </p:txBody>
        </p:sp>
        <p:pic>
          <p:nvPicPr>
            <p:cNvPr id="29" name="Picture 28">
              <a:extLst>
                <a:ext uri="{FF2B5EF4-FFF2-40B4-BE49-F238E27FC236}">
                  <a16:creationId xmlns:a16="http://schemas.microsoft.com/office/drawing/2014/main" id="{1597A57C-07C3-4602-8415-6643AEDBA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384" y="1910043"/>
              <a:ext cx="2575765" cy="2824836"/>
            </a:xfrm>
            <a:prstGeom prst="rect">
              <a:avLst/>
            </a:prstGeom>
            <a:ln>
              <a:solidFill>
                <a:schemeClr val="tx1"/>
              </a:solidFill>
            </a:ln>
          </p:spPr>
        </p:pic>
        <p:sp>
          <p:nvSpPr>
            <p:cNvPr id="30" name="TextBox 29">
              <a:extLst>
                <a:ext uri="{FF2B5EF4-FFF2-40B4-BE49-F238E27FC236}">
                  <a16:creationId xmlns:a16="http://schemas.microsoft.com/office/drawing/2014/main" id="{28A4DF13-6727-4EE5-B060-15DBDEBABB12}"/>
                </a:ext>
              </a:extLst>
            </p:cNvPr>
            <p:cNvSpPr txBox="1"/>
            <p:nvPr/>
          </p:nvSpPr>
          <p:spPr>
            <a:xfrm>
              <a:off x="1703311" y="4734879"/>
              <a:ext cx="1915909" cy="369332"/>
            </a:xfrm>
            <a:prstGeom prst="rect">
              <a:avLst/>
            </a:prstGeom>
            <a:noFill/>
          </p:spPr>
          <p:txBody>
            <a:bodyPr wrap="none" rtlCol="0">
              <a:spAutoFit/>
            </a:bodyPr>
            <a:lstStyle/>
            <a:p>
              <a:r>
                <a:rPr lang="en-US" dirty="0"/>
                <a:t>Stream network</a:t>
              </a:r>
            </a:p>
          </p:txBody>
        </p:sp>
      </p:grpSp>
      <p:grpSp>
        <p:nvGrpSpPr>
          <p:cNvPr id="31" name="Group 30">
            <a:extLst>
              <a:ext uri="{FF2B5EF4-FFF2-40B4-BE49-F238E27FC236}">
                <a16:creationId xmlns:a16="http://schemas.microsoft.com/office/drawing/2014/main" id="{5CA8F21B-6983-40B8-BC5A-88CB2F12BD8B}"/>
              </a:ext>
            </a:extLst>
          </p:cNvPr>
          <p:cNvGrpSpPr/>
          <p:nvPr/>
        </p:nvGrpSpPr>
        <p:grpSpPr>
          <a:xfrm>
            <a:off x="2280010" y="2988474"/>
            <a:ext cx="1176615" cy="1602864"/>
            <a:chOff x="2081230" y="3028122"/>
            <a:chExt cx="1176615" cy="1602864"/>
          </a:xfrm>
        </p:grpSpPr>
        <p:sp>
          <p:nvSpPr>
            <p:cNvPr id="32" name="Oval 31">
              <a:extLst>
                <a:ext uri="{FF2B5EF4-FFF2-40B4-BE49-F238E27FC236}">
                  <a16:creationId xmlns:a16="http://schemas.microsoft.com/office/drawing/2014/main" id="{A227F0FE-7E52-4A8A-9D3A-D076A28FE5FA}"/>
                </a:ext>
              </a:extLst>
            </p:cNvPr>
            <p:cNvSpPr/>
            <p:nvPr/>
          </p:nvSpPr>
          <p:spPr>
            <a:xfrm>
              <a:off x="2509504" y="3028122"/>
              <a:ext cx="185530" cy="1855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7B56A43-B4AC-493C-8481-D044B9210813}"/>
                </a:ext>
              </a:extLst>
            </p:cNvPr>
            <p:cNvSpPr/>
            <p:nvPr/>
          </p:nvSpPr>
          <p:spPr>
            <a:xfrm>
              <a:off x="2081230" y="3070995"/>
              <a:ext cx="185530" cy="1855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2FAB784-46F8-4C0E-8413-36D412EBF8B1}"/>
                </a:ext>
              </a:extLst>
            </p:cNvPr>
            <p:cNvSpPr/>
            <p:nvPr/>
          </p:nvSpPr>
          <p:spPr>
            <a:xfrm>
              <a:off x="3072315" y="4445456"/>
              <a:ext cx="185530" cy="1855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424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2F9D-9000-4853-8632-AECD3C0FCC1A}"/>
              </a:ext>
            </a:extLst>
          </p:cNvPr>
          <p:cNvSpPr>
            <a:spLocks noGrp="1"/>
          </p:cNvSpPr>
          <p:nvPr>
            <p:ph type="title"/>
          </p:nvPr>
        </p:nvSpPr>
        <p:spPr>
          <a:xfrm>
            <a:off x="689429" y="732971"/>
            <a:ext cx="7620000" cy="990600"/>
          </a:xfrm>
        </p:spPr>
        <p:txBody>
          <a:bodyPr/>
          <a:lstStyle/>
          <a:p>
            <a:r>
              <a:rPr lang="en-US" dirty="0"/>
              <a:t>Spatial Statistical Network Models</a:t>
            </a:r>
          </a:p>
        </p:txBody>
      </p:sp>
      <p:sp>
        <p:nvSpPr>
          <p:cNvPr id="3" name="Content Placeholder 2">
            <a:extLst>
              <a:ext uri="{FF2B5EF4-FFF2-40B4-BE49-F238E27FC236}">
                <a16:creationId xmlns:a16="http://schemas.microsoft.com/office/drawing/2014/main" id="{299827E9-443B-4890-ADB7-F51DA7D7C149}"/>
              </a:ext>
            </a:extLst>
          </p:cNvPr>
          <p:cNvSpPr>
            <a:spLocks noGrp="1"/>
          </p:cNvSpPr>
          <p:nvPr>
            <p:ph idx="1"/>
          </p:nvPr>
        </p:nvSpPr>
        <p:spPr>
          <a:xfrm>
            <a:off x="642257" y="1600200"/>
            <a:ext cx="7772400" cy="3429000"/>
          </a:xfrm>
        </p:spPr>
        <p:txBody>
          <a:bodyPr/>
          <a:lstStyle/>
          <a:p>
            <a:r>
              <a:rPr lang="en-US" dirty="0"/>
              <a:t>Linear regression models</a:t>
            </a:r>
          </a:p>
          <a:p>
            <a:r>
              <a:rPr lang="en-US" dirty="0"/>
              <a:t>Built on stream/river network (e.g., </a:t>
            </a:r>
            <a:r>
              <a:rPr lang="en-US" dirty="0" err="1"/>
              <a:t>NHDPlus</a:t>
            </a:r>
            <a:r>
              <a:rPr lang="en-US" dirty="0"/>
              <a:t>)</a:t>
            </a:r>
          </a:p>
          <a:p>
            <a:r>
              <a:rPr lang="en-US" dirty="0"/>
              <a:t>Account for spatial autocorrelation (tendency for points close together to be more similar)</a:t>
            </a:r>
          </a:p>
          <a:p>
            <a:pPr lvl="1"/>
            <a:r>
              <a:rPr lang="en-US" dirty="0"/>
              <a:t>If spatial autocorrelation is ignored, this increases the probability of Type I errors – assuming effects are significant when they aren’t</a:t>
            </a:r>
          </a:p>
          <a:p>
            <a:pPr lvl="1"/>
            <a:r>
              <a:rPr lang="en-US" dirty="0"/>
              <a:t>Use watershed area (indicator of discharge) as a weighting factor for relative influence </a:t>
            </a:r>
          </a:p>
        </p:txBody>
      </p:sp>
      <p:sp>
        <p:nvSpPr>
          <p:cNvPr id="4" name="Slide Number Placeholder 3">
            <a:extLst>
              <a:ext uri="{FF2B5EF4-FFF2-40B4-BE49-F238E27FC236}">
                <a16:creationId xmlns:a16="http://schemas.microsoft.com/office/drawing/2014/main" id="{EE9F63B3-7E61-40D1-842A-26DAB3206411}"/>
              </a:ext>
            </a:extLst>
          </p:cNvPr>
          <p:cNvSpPr>
            <a:spLocks noGrp="1"/>
          </p:cNvSpPr>
          <p:nvPr>
            <p:ph type="sldNum" sz="quarter" idx="12"/>
          </p:nvPr>
        </p:nvSpPr>
        <p:spPr/>
        <p:txBody>
          <a:bodyPr/>
          <a:lstStyle/>
          <a:p>
            <a:pPr>
              <a:defRPr/>
            </a:pPr>
            <a:fld id="{BEF2A795-0D1C-4340-A163-773CC4D3E4EC}" type="slidenum">
              <a:rPr lang="en-US" smtClean="0"/>
              <a:pPr>
                <a:defRPr/>
              </a:pPr>
              <a:t>5</a:t>
            </a:fld>
            <a:endParaRPr lang="en-US" dirty="0"/>
          </a:p>
        </p:txBody>
      </p:sp>
      <p:grpSp>
        <p:nvGrpSpPr>
          <p:cNvPr id="26" name="Group 25" descr="We can define three different types of spatial autocorrelation (similarity based on distance) - Euclidean distance, distance along the stream network going from upstream to downstream (flow connected) or distance along the stream network going either upstream or downstream.">
            <a:extLst>
              <a:ext uri="{FF2B5EF4-FFF2-40B4-BE49-F238E27FC236}">
                <a16:creationId xmlns:a16="http://schemas.microsoft.com/office/drawing/2014/main" id="{07F54BE5-B0AC-4272-AC36-7E4185FC558D}"/>
              </a:ext>
            </a:extLst>
          </p:cNvPr>
          <p:cNvGrpSpPr/>
          <p:nvPr/>
        </p:nvGrpSpPr>
        <p:grpSpPr>
          <a:xfrm>
            <a:off x="685800" y="894522"/>
            <a:ext cx="7063408" cy="4134678"/>
            <a:chOff x="583096" y="1073427"/>
            <a:chExt cx="7063408" cy="4134678"/>
          </a:xfrm>
        </p:grpSpPr>
        <p:sp>
          <p:nvSpPr>
            <p:cNvPr id="27" name="Rectangle 26">
              <a:extLst>
                <a:ext uri="{FF2B5EF4-FFF2-40B4-BE49-F238E27FC236}">
                  <a16:creationId xmlns:a16="http://schemas.microsoft.com/office/drawing/2014/main" id="{6B9C48C8-8B10-4D41-82E7-A15C1C33E0F9}"/>
                </a:ext>
              </a:extLst>
            </p:cNvPr>
            <p:cNvSpPr/>
            <p:nvPr/>
          </p:nvSpPr>
          <p:spPr>
            <a:xfrm>
              <a:off x="583096" y="1073427"/>
              <a:ext cx="7063408" cy="4134678"/>
            </a:xfrm>
            <a:prstGeom prst="rect">
              <a:avLst/>
            </a:prstGeom>
            <a:solidFill>
              <a:schemeClr val="bg1"/>
            </a:solidFill>
            <a:ln w="57150">
              <a:solidFill>
                <a:srgbClr val="A30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FAD9EFD4-261F-4B0A-A9DF-6547B2CA5E41}"/>
                </a:ext>
              </a:extLst>
            </p:cNvPr>
            <p:cNvSpPr txBox="1"/>
            <p:nvPr/>
          </p:nvSpPr>
          <p:spPr>
            <a:xfrm>
              <a:off x="887896" y="1280564"/>
              <a:ext cx="2850460" cy="369332"/>
            </a:xfrm>
            <a:prstGeom prst="rect">
              <a:avLst/>
            </a:prstGeom>
            <a:noFill/>
          </p:spPr>
          <p:txBody>
            <a:bodyPr wrap="none" rtlCol="0">
              <a:spAutoFit/>
            </a:bodyPr>
            <a:lstStyle/>
            <a:p>
              <a:r>
                <a:rPr lang="en-US" dirty="0"/>
                <a:t>SSN model: quick review</a:t>
              </a:r>
            </a:p>
          </p:txBody>
        </p:sp>
        <p:pic>
          <p:nvPicPr>
            <p:cNvPr id="29" name="Picture 28">
              <a:extLst>
                <a:ext uri="{FF2B5EF4-FFF2-40B4-BE49-F238E27FC236}">
                  <a16:creationId xmlns:a16="http://schemas.microsoft.com/office/drawing/2014/main" id="{1597A57C-07C3-4602-8415-6643AEDBA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384" y="1910043"/>
              <a:ext cx="2575765" cy="2824836"/>
            </a:xfrm>
            <a:prstGeom prst="rect">
              <a:avLst/>
            </a:prstGeom>
            <a:ln>
              <a:solidFill>
                <a:schemeClr val="tx1"/>
              </a:solidFill>
            </a:ln>
          </p:spPr>
        </p:pic>
        <p:sp>
          <p:nvSpPr>
            <p:cNvPr id="30" name="TextBox 29">
              <a:extLst>
                <a:ext uri="{FF2B5EF4-FFF2-40B4-BE49-F238E27FC236}">
                  <a16:creationId xmlns:a16="http://schemas.microsoft.com/office/drawing/2014/main" id="{28A4DF13-6727-4EE5-B060-15DBDEBABB12}"/>
                </a:ext>
              </a:extLst>
            </p:cNvPr>
            <p:cNvSpPr txBox="1"/>
            <p:nvPr/>
          </p:nvSpPr>
          <p:spPr>
            <a:xfrm>
              <a:off x="1703311" y="4734879"/>
              <a:ext cx="1915909" cy="369332"/>
            </a:xfrm>
            <a:prstGeom prst="rect">
              <a:avLst/>
            </a:prstGeom>
            <a:noFill/>
          </p:spPr>
          <p:txBody>
            <a:bodyPr wrap="none" rtlCol="0">
              <a:spAutoFit/>
            </a:bodyPr>
            <a:lstStyle/>
            <a:p>
              <a:r>
                <a:rPr lang="en-US" dirty="0"/>
                <a:t>Stream network</a:t>
              </a:r>
            </a:p>
          </p:txBody>
        </p:sp>
      </p:grpSp>
      <p:grpSp>
        <p:nvGrpSpPr>
          <p:cNvPr id="31" name="Group 30">
            <a:extLst>
              <a:ext uri="{FF2B5EF4-FFF2-40B4-BE49-F238E27FC236}">
                <a16:creationId xmlns:a16="http://schemas.microsoft.com/office/drawing/2014/main" id="{5CA8F21B-6983-40B8-BC5A-88CB2F12BD8B}"/>
              </a:ext>
            </a:extLst>
          </p:cNvPr>
          <p:cNvGrpSpPr/>
          <p:nvPr/>
        </p:nvGrpSpPr>
        <p:grpSpPr>
          <a:xfrm>
            <a:off x="2280010" y="2988474"/>
            <a:ext cx="1176615" cy="1602864"/>
            <a:chOff x="2081230" y="3028122"/>
            <a:chExt cx="1176615" cy="1602864"/>
          </a:xfrm>
        </p:grpSpPr>
        <p:sp>
          <p:nvSpPr>
            <p:cNvPr id="32" name="Oval 31">
              <a:extLst>
                <a:ext uri="{FF2B5EF4-FFF2-40B4-BE49-F238E27FC236}">
                  <a16:creationId xmlns:a16="http://schemas.microsoft.com/office/drawing/2014/main" id="{A227F0FE-7E52-4A8A-9D3A-D076A28FE5FA}"/>
                </a:ext>
              </a:extLst>
            </p:cNvPr>
            <p:cNvSpPr/>
            <p:nvPr/>
          </p:nvSpPr>
          <p:spPr>
            <a:xfrm>
              <a:off x="2509504" y="3028122"/>
              <a:ext cx="185530" cy="1855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7B56A43-B4AC-493C-8481-D044B9210813}"/>
                </a:ext>
              </a:extLst>
            </p:cNvPr>
            <p:cNvSpPr/>
            <p:nvPr/>
          </p:nvSpPr>
          <p:spPr>
            <a:xfrm>
              <a:off x="2081230" y="3070995"/>
              <a:ext cx="185530" cy="1855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2FAB784-46F8-4C0E-8413-36D412EBF8B1}"/>
                </a:ext>
              </a:extLst>
            </p:cNvPr>
            <p:cNvSpPr/>
            <p:nvPr/>
          </p:nvSpPr>
          <p:spPr>
            <a:xfrm>
              <a:off x="3072315" y="4445456"/>
              <a:ext cx="185530" cy="1855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FCF070E5-5F69-49D4-9E9D-4C070A3647A2}"/>
              </a:ext>
            </a:extLst>
          </p:cNvPr>
          <p:cNvGrpSpPr/>
          <p:nvPr/>
        </p:nvGrpSpPr>
        <p:grpSpPr>
          <a:xfrm>
            <a:off x="2372775" y="1725377"/>
            <a:ext cx="3113625" cy="2754806"/>
            <a:chOff x="2372775" y="1725377"/>
            <a:chExt cx="3113625" cy="2754806"/>
          </a:xfrm>
        </p:grpSpPr>
        <p:sp>
          <p:nvSpPr>
            <p:cNvPr id="36" name="TextBox 35">
              <a:extLst>
                <a:ext uri="{FF2B5EF4-FFF2-40B4-BE49-F238E27FC236}">
                  <a16:creationId xmlns:a16="http://schemas.microsoft.com/office/drawing/2014/main" id="{480F801A-9382-4DB7-95D5-7D32F0233F20}"/>
                </a:ext>
              </a:extLst>
            </p:cNvPr>
            <p:cNvSpPr txBox="1"/>
            <p:nvPr/>
          </p:nvSpPr>
          <p:spPr>
            <a:xfrm>
              <a:off x="4229325" y="1725377"/>
              <a:ext cx="1257075" cy="369332"/>
            </a:xfrm>
            <a:prstGeom prst="rect">
              <a:avLst/>
            </a:prstGeom>
            <a:noFill/>
          </p:spPr>
          <p:txBody>
            <a:bodyPr wrap="none" rtlCol="0">
              <a:spAutoFit/>
            </a:bodyPr>
            <a:lstStyle/>
            <a:p>
              <a:r>
                <a:rPr lang="en-US" dirty="0"/>
                <a:t>Euclidean</a:t>
              </a:r>
            </a:p>
          </p:txBody>
        </p:sp>
        <p:grpSp>
          <p:nvGrpSpPr>
            <p:cNvPr id="37" name="Group 36">
              <a:extLst>
                <a:ext uri="{FF2B5EF4-FFF2-40B4-BE49-F238E27FC236}">
                  <a16:creationId xmlns:a16="http://schemas.microsoft.com/office/drawing/2014/main" id="{C6B34B3F-2355-4B93-B74E-A5BD29F8F361}"/>
                </a:ext>
              </a:extLst>
            </p:cNvPr>
            <p:cNvGrpSpPr/>
            <p:nvPr/>
          </p:nvGrpSpPr>
          <p:grpSpPr>
            <a:xfrm>
              <a:off x="2372775" y="3128444"/>
              <a:ext cx="1004017" cy="1351739"/>
              <a:chOff x="2359843" y="3146834"/>
              <a:chExt cx="1004017" cy="1351739"/>
            </a:xfrm>
          </p:grpSpPr>
          <p:cxnSp>
            <p:nvCxnSpPr>
              <p:cNvPr id="38" name="Straight Arrow Connector 37">
                <a:extLst>
                  <a:ext uri="{FF2B5EF4-FFF2-40B4-BE49-F238E27FC236}">
                    <a16:creationId xmlns:a16="http://schemas.microsoft.com/office/drawing/2014/main" id="{9E059491-1EA8-48D3-87D9-060B6540C601}"/>
                  </a:ext>
                </a:extLst>
              </p:cNvPr>
              <p:cNvCxnSpPr>
                <a:cxnSpLocks/>
                <a:stCxn id="33" idx="5"/>
                <a:endCxn id="32" idx="3"/>
              </p:cNvCxnSpPr>
              <p:nvPr/>
            </p:nvCxnSpPr>
            <p:spPr>
              <a:xfrm flipV="1">
                <a:off x="2425438" y="3146834"/>
                <a:ext cx="297084" cy="42873"/>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BB4E37B-D0F4-4831-B488-04A2B703205B}"/>
                  </a:ext>
                </a:extLst>
              </p:cNvPr>
              <p:cNvCxnSpPr>
                <a:cxnSpLocks/>
                <a:stCxn id="34" idx="0"/>
              </p:cNvCxnSpPr>
              <p:nvPr/>
            </p:nvCxnSpPr>
            <p:spPr>
              <a:xfrm flipH="1" flipV="1">
                <a:off x="2893814" y="3189708"/>
                <a:ext cx="470046" cy="121610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69C6979-DE7A-45C7-8CAF-6F18C392AA8C}"/>
                  </a:ext>
                </a:extLst>
              </p:cNvPr>
              <p:cNvCxnSpPr>
                <a:cxnSpLocks/>
                <a:stCxn id="34" idx="2"/>
              </p:cNvCxnSpPr>
              <p:nvPr/>
            </p:nvCxnSpPr>
            <p:spPr>
              <a:xfrm flipH="1" flipV="1">
                <a:off x="2359843" y="3201971"/>
                <a:ext cx="911252" cy="1296602"/>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id="{BAAAD59D-3D73-433A-9CEC-391B8144E321}"/>
              </a:ext>
            </a:extLst>
          </p:cNvPr>
          <p:cNvGrpSpPr/>
          <p:nvPr/>
        </p:nvGrpSpPr>
        <p:grpSpPr>
          <a:xfrm>
            <a:off x="2372775" y="2230761"/>
            <a:ext cx="5307835" cy="2236400"/>
            <a:chOff x="2372775" y="2230761"/>
            <a:chExt cx="5307835" cy="2236400"/>
          </a:xfrm>
        </p:grpSpPr>
        <p:sp>
          <p:nvSpPr>
            <p:cNvPr id="42" name="TextBox 41">
              <a:extLst>
                <a:ext uri="{FF2B5EF4-FFF2-40B4-BE49-F238E27FC236}">
                  <a16:creationId xmlns:a16="http://schemas.microsoft.com/office/drawing/2014/main" id="{C7CC9D2B-8CD3-4A81-A288-94D60A22B05F}"/>
                </a:ext>
              </a:extLst>
            </p:cNvPr>
            <p:cNvSpPr txBox="1"/>
            <p:nvPr/>
          </p:nvSpPr>
          <p:spPr>
            <a:xfrm>
              <a:off x="4191000" y="2230761"/>
              <a:ext cx="3489610" cy="461665"/>
            </a:xfrm>
            <a:prstGeom prst="rect">
              <a:avLst/>
            </a:prstGeom>
            <a:noFill/>
          </p:spPr>
          <p:txBody>
            <a:bodyPr wrap="none" rtlCol="0">
              <a:spAutoFit/>
            </a:bodyPr>
            <a:lstStyle/>
            <a:p>
              <a:r>
                <a:rPr lang="en-US" dirty="0"/>
                <a:t>Tail-Up (flow connected)</a:t>
              </a:r>
            </a:p>
          </p:txBody>
        </p:sp>
        <p:grpSp>
          <p:nvGrpSpPr>
            <p:cNvPr id="43" name="Group 42">
              <a:extLst>
                <a:ext uri="{FF2B5EF4-FFF2-40B4-BE49-F238E27FC236}">
                  <a16:creationId xmlns:a16="http://schemas.microsoft.com/office/drawing/2014/main" id="{7757BA32-869C-4E52-B79D-D36805077A3F}"/>
                </a:ext>
              </a:extLst>
            </p:cNvPr>
            <p:cNvGrpSpPr/>
            <p:nvPr/>
          </p:nvGrpSpPr>
          <p:grpSpPr>
            <a:xfrm>
              <a:off x="2372775" y="3117649"/>
              <a:ext cx="1012060" cy="1349512"/>
              <a:chOff x="2372775" y="3146834"/>
              <a:chExt cx="1012060" cy="1349512"/>
            </a:xfrm>
          </p:grpSpPr>
          <p:cxnSp>
            <p:nvCxnSpPr>
              <p:cNvPr id="44" name="Straight Arrow Connector 43">
                <a:extLst>
                  <a:ext uri="{FF2B5EF4-FFF2-40B4-BE49-F238E27FC236}">
                    <a16:creationId xmlns:a16="http://schemas.microsoft.com/office/drawing/2014/main" id="{D82218F5-FBE8-4162-AC30-B676A7B95645}"/>
                  </a:ext>
                </a:extLst>
              </p:cNvPr>
              <p:cNvCxnSpPr>
                <a:cxnSpLocks/>
                <a:stCxn id="33" idx="4"/>
              </p:cNvCxnSpPr>
              <p:nvPr/>
            </p:nvCxnSpPr>
            <p:spPr>
              <a:xfrm>
                <a:off x="2372775" y="3216877"/>
                <a:ext cx="343230" cy="21977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2411043-F414-4A23-99BC-CB2F99CBDC92}"/>
                  </a:ext>
                </a:extLst>
              </p:cNvPr>
              <p:cNvCxnSpPr>
                <a:cxnSpLocks/>
                <a:stCxn id="32" idx="5"/>
              </p:cNvCxnSpPr>
              <p:nvPr/>
            </p:nvCxnSpPr>
            <p:spPr>
              <a:xfrm flipH="1">
                <a:off x="2716006" y="3146834"/>
                <a:ext cx="150638" cy="28982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1CBBA44-6366-4AF4-BB95-F12D10CC4FFC}"/>
                  </a:ext>
                </a:extLst>
              </p:cNvPr>
              <p:cNvCxnSpPr/>
              <p:nvPr/>
            </p:nvCxnSpPr>
            <p:spPr>
              <a:xfrm>
                <a:off x="2729259" y="3410150"/>
                <a:ext cx="655576" cy="108619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850D4B2E-569D-4185-8EFD-31787E31D576}"/>
              </a:ext>
            </a:extLst>
          </p:cNvPr>
          <p:cNvGrpSpPr/>
          <p:nvPr/>
        </p:nvGrpSpPr>
        <p:grpSpPr>
          <a:xfrm>
            <a:off x="2380040" y="2770834"/>
            <a:ext cx="4118002" cy="1629122"/>
            <a:chOff x="2181260" y="2770834"/>
            <a:chExt cx="4118002" cy="1629122"/>
          </a:xfrm>
        </p:grpSpPr>
        <p:sp>
          <p:nvSpPr>
            <p:cNvPr id="48" name="TextBox 47">
              <a:extLst>
                <a:ext uri="{FF2B5EF4-FFF2-40B4-BE49-F238E27FC236}">
                  <a16:creationId xmlns:a16="http://schemas.microsoft.com/office/drawing/2014/main" id="{0C680383-3720-409A-B34A-A80795F67DD9}"/>
                </a:ext>
              </a:extLst>
            </p:cNvPr>
            <p:cNvSpPr txBox="1"/>
            <p:nvPr/>
          </p:nvSpPr>
          <p:spPr>
            <a:xfrm>
              <a:off x="3992220" y="2770834"/>
              <a:ext cx="2307042" cy="830997"/>
            </a:xfrm>
            <a:prstGeom prst="rect">
              <a:avLst/>
            </a:prstGeom>
            <a:noFill/>
          </p:spPr>
          <p:txBody>
            <a:bodyPr wrap="none" rtlCol="0">
              <a:spAutoFit/>
            </a:bodyPr>
            <a:lstStyle/>
            <a:p>
              <a:r>
                <a:rPr lang="en-US" dirty="0"/>
                <a:t>Tail-Down (flow</a:t>
              </a:r>
            </a:p>
            <a:p>
              <a:r>
                <a:rPr lang="en-US" dirty="0"/>
                <a:t>   unconnected)</a:t>
              </a:r>
            </a:p>
          </p:txBody>
        </p:sp>
        <p:grpSp>
          <p:nvGrpSpPr>
            <p:cNvPr id="49" name="Group 48">
              <a:extLst>
                <a:ext uri="{FF2B5EF4-FFF2-40B4-BE49-F238E27FC236}">
                  <a16:creationId xmlns:a16="http://schemas.microsoft.com/office/drawing/2014/main" id="{6CD11816-BC70-4C7C-847C-4050DC65CD5C}"/>
                </a:ext>
              </a:extLst>
            </p:cNvPr>
            <p:cNvGrpSpPr/>
            <p:nvPr/>
          </p:nvGrpSpPr>
          <p:grpSpPr>
            <a:xfrm>
              <a:off x="2181260" y="3164329"/>
              <a:ext cx="983820" cy="1235627"/>
              <a:chOff x="2108723" y="3147059"/>
              <a:chExt cx="983820" cy="1235627"/>
            </a:xfrm>
          </p:grpSpPr>
          <p:cxnSp>
            <p:nvCxnSpPr>
              <p:cNvPr id="50" name="Straight Arrow Connector 49">
                <a:extLst>
                  <a:ext uri="{FF2B5EF4-FFF2-40B4-BE49-F238E27FC236}">
                    <a16:creationId xmlns:a16="http://schemas.microsoft.com/office/drawing/2014/main" id="{4A33B3EF-138B-4903-8C8B-2C437D071FA9}"/>
                  </a:ext>
                </a:extLst>
              </p:cNvPr>
              <p:cNvCxnSpPr>
                <a:cxnSpLocks/>
              </p:cNvCxnSpPr>
              <p:nvPr/>
            </p:nvCxnSpPr>
            <p:spPr>
              <a:xfrm flipH="1" flipV="1">
                <a:off x="2108723" y="3239450"/>
                <a:ext cx="369088" cy="2559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9D7CC3C-3552-4D1A-A440-C4D674B42686}"/>
                  </a:ext>
                </a:extLst>
              </p:cNvPr>
              <p:cNvCxnSpPr>
                <a:cxnSpLocks/>
              </p:cNvCxnSpPr>
              <p:nvPr/>
            </p:nvCxnSpPr>
            <p:spPr>
              <a:xfrm flipV="1">
                <a:off x="2504196" y="3147059"/>
                <a:ext cx="185126" cy="32796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D4E8F2B-A875-4AAA-B1DB-1563F1A65992}"/>
                  </a:ext>
                </a:extLst>
              </p:cNvPr>
              <p:cNvCxnSpPr>
                <a:cxnSpLocks/>
              </p:cNvCxnSpPr>
              <p:nvPr/>
            </p:nvCxnSpPr>
            <p:spPr>
              <a:xfrm flipH="1" flipV="1">
                <a:off x="2469713" y="3435632"/>
                <a:ext cx="622830" cy="9470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929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9677400" cy="990600"/>
          </a:xfrm>
        </p:spPr>
        <p:txBody>
          <a:bodyPr/>
          <a:lstStyle/>
          <a:p>
            <a:pPr algn="ctr"/>
            <a:r>
              <a:rPr lang="en-US" sz="3200" dirty="0"/>
              <a:t>SSN predictors of New England</a:t>
            </a:r>
            <a:br>
              <a:rPr lang="en-US" sz="3200" dirty="0"/>
            </a:br>
            <a:r>
              <a:rPr lang="en-US" sz="3200" dirty="0"/>
              <a:t>median July/August stream/river temperature </a:t>
            </a:r>
          </a:p>
        </p:txBody>
      </p:sp>
      <p:sp>
        <p:nvSpPr>
          <p:cNvPr id="3" name="Content Placeholder 2"/>
          <p:cNvSpPr>
            <a:spLocks noGrp="1"/>
          </p:cNvSpPr>
          <p:nvPr>
            <p:ph idx="1"/>
          </p:nvPr>
        </p:nvSpPr>
        <p:spPr>
          <a:xfrm>
            <a:off x="533400" y="1535668"/>
            <a:ext cx="6477000" cy="3429000"/>
          </a:xfrm>
        </p:spPr>
        <p:txBody>
          <a:bodyPr/>
          <a:lstStyle/>
          <a:p>
            <a:r>
              <a:rPr lang="en-US" dirty="0"/>
              <a:t>Shaded solar radiation</a:t>
            </a:r>
          </a:p>
          <a:p>
            <a:pPr lvl="1"/>
            <a:r>
              <a:rPr lang="en-US" dirty="0"/>
              <a:t>Topographic shading</a:t>
            </a:r>
          </a:p>
          <a:p>
            <a:pPr lvl="1"/>
            <a:r>
              <a:rPr lang="en-US" dirty="0"/>
              <a:t>Riparian shading</a:t>
            </a:r>
          </a:p>
          <a:p>
            <a:r>
              <a:rPr lang="en-US" dirty="0"/>
              <a:t>Median air temperature</a:t>
            </a:r>
          </a:p>
          <a:p>
            <a:r>
              <a:rPr lang="en-US" dirty="0"/>
              <a:t>Urban heat index</a:t>
            </a:r>
          </a:p>
          <a:p>
            <a:r>
              <a:rPr lang="en-US" dirty="0"/>
              <a:t>Percent coarse surficial deposits*</a:t>
            </a:r>
          </a:p>
          <a:p>
            <a:r>
              <a:rPr lang="en-US" dirty="0"/>
              <a:t>Main channel slope</a:t>
            </a:r>
          </a:p>
          <a:p>
            <a:r>
              <a:rPr lang="en-US" dirty="0"/>
              <a:t>Watershed storage (lakes + wetlands)</a:t>
            </a:r>
          </a:p>
          <a:p>
            <a:r>
              <a:rPr lang="en-US" dirty="0"/>
              <a:t>Upstream lake presence &amp; depth </a:t>
            </a:r>
          </a:p>
        </p:txBody>
      </p:sp>
      <p:sp>
        <p:nvSpPr>
          <p:cNvPr id="4" name="Date Placeholder 3"/>
          <p:cNvSpPr>
            <a:spLocks noGrp="1"/>
          </p:cNvSpPr>
          <p:nvPr>
            <p:ph type="dt" sz="half" idx="10"/>
          </p:nvPr>
        </p:nvSpPr>
        <p:spPr>
          <a:xfrm>
            <a:off x="685800" y="6400800"/>
            <a:ext cx="1905000" cy="457200"/>
          </a:xfrm>
        </p:spPr>
        <p:txBody>
          <a:bodyPr/>
          <a:lstStyle/>
          <a:p>
            <a:pPr>
              <a:defRPr/>
            </a:pPr>
            <a:fld id="{5C8C7913-76D6-496E-831A-E16B3B53D395}" type="datetime1">
              <a:rPr lang="en-US" smtClean="0">
                <a:solidFill>
                  <a:srgbClr val="000000"/>
                </a:solidFill>
              </a:rPr>
              <a:pPr>
                <a:defRPr/>
              </a:pPr>
              <a:t>4/20/2020</a:t>
            </a:fld>
            <a:endParaRPr lang="en-US" dirty="0">
              <a:solidFill>
                <a:srgbClr val="000000"/>
              </a:solidFill>
            </a:endParaRPr>
          </a:p>
        </p:txBody>
      </p:sp>
      <p:sp>
        <p:nvSpPr>
          <p:cNvPr id="5" name="Footer Placeholder 4"/>
          <p:cNvSpPr>
            <a:spLocks noGrp="1"/>
          </p:cNvSpPr>
          <p:nvPr>
            <p:ph type="ftr" sz="quarter" idx="11"/>
          </p:nvPr>
        </p:nvSpPr>
        <p:spPr>
          <a:xfrm>
            <a:off x="1905000" y="6400800"/>
            <a:ext cx="5486400" cy="457200"/>
          </a:xfrm>
        </p:spPr>
        <p:txBody>
          <a:bodyPr/>
          <a:lstStyle/>
          <a:p>
            <a:pPr>
              <a:defRPr/>
            </a:pPr>
            <a:r>
              <a:rPr lang="en-US" dirty="0">
                <a:solidFill>
                  <a:srgbClr val="000000"/>
                </a:solidFill>
              </a:rPr>
              <a:t>U.S. Environmental Protection Agency</a:t>
            </a:r>
          </a:p>
        </p:txBody>
      </p:sp>
      <p:sp>
        <p:nvSpPr>
          <p:cNvPr id="6" name="Slide Number Placeholder 5"/>
          <p:cNvSpPr>
            <a:spLocks noGrp="1"/>
          </p:cNvSpPr>
          <p:nvPr>
            <p:ph type="sldNum" sz="quarter" idx="12"/>
          </p:nvPr>
        </p:nvSpPr>
        <p:spPr>
          <a:xfrm>
            <a:off x="6553200" y="6400800"/>
            <a:ext cx="1905000" cy="457200"/>
          </a:xfrm>
        </p:spPr>
        <p:txBody>
          <a:bodyPr/>
          <a:lstStyle/>
          <a:p>
            <a:pPr>
              <a:defRPr/>
            </a:pPr>
            <a:fld id="{92B457A2-6FDF-4F53-BA04-A30028E4C12E}" type="slidenum">
              <a:rPr lang="en-US" smtClean="0">
                <a:solidFill>
                  <a:srgbClr val="000000"/>
                </a:solidFill>
              </a:rPr>
              <a:pPr>
                <a:defRPr/>
              </a:pPr>
              <a:t>6</a:t>
            </a:fld>
            <a:endParaRPr lang="en-US" dirty="0">
              <a:solidFill>
                <a:srgbClr val="000000"/>
              </a:solidFill>
            </a:endParaRPr>
          </a:p>
        </p:txBody>
      </p:sp>
      <p:sp>
        <p:nvSpPr>
          <p:cNvPr id="8" name="Right Brace 7"/>
          <p:cNvSpPr/>
          <p:nvPr/>
        </p:nvSpPr>
        <p:spPr bwMode="auto">
          <a:xfrm>
            <a:off x="5257800" y="1535668"/>
            <a:ext cx="489531" cy="2286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9" name="Right Brace 8"/>
          <p:cNvSpPr/>
          <p:nvPr/>
        </p:nvSpPr>
        <p:spPr bwMode="auto">
          <a:xfrm>
            <a:off x="6079834" y="3821668"/>
            <a:ext cx="473366" cy="95522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0" name="Right Brace 9"/>
          <p:cNvSpPr/>
          <p:nvPr/>
        </p:nvSpPr>
        <p:spPr bwMode="auto">
          <a:xfrm>
            <a:off x="6416965" y="4419600"/>
            <a:ext cx="473366" cy="103142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1" name="TextBox 10"/>
          <p:cNvSpPr txBox="1"/>
          <p:nvPr/>
        </p:nvSpPr>
        <p:spPr>
          <a:xfrm>
            <a:off x="6079834" y="2248348"/>
            <a:ext cx="2470732" cy="369332"/>
          </a:xfrm>
          <a:prstGeom prst="rect">
            <a:avLst/>
          </a:prstGeom>
          <a:noFill/>
        </p:spPr>
        <p:txBody>
          <a:bodyPr wrap="square" rtlCol="0">
            <a:spAutoFit/>
          </a:bodyPr>
          <a:lstStyle/>
          <a:p>
            <a:r>
              <a:rPr lang="en-US" dirty="0"/>
              <a:t>Energy inputs</a:t>
            </a:r>
          </a:p>
        </p:txBody>
      </p:sp>
      <p:sp>
        <p:nvSpPr>
          <p:cNvPr id="12" name="TextBox 11"/>
          <p:cNvSpPr txBox="1"/>
          <p:nvPr/>
        </p:nvSpPr>
        <p:spPr>
          <a:xfrm>
            <a:off x="6644693" y="3810000"/>
            <a:ext cx="2470732" cy="369332"/>
          </a:xfrm>
          <a:prstGeom prst="rect">
            <a:avLst/>
          </a:prstGeom>
          <a:noFill/>
        </p:spPr>
        <p:txBody>
          <a:bodyPr wrap="square" rtlCol="0">
            <a:spAutoFit/>
          </a:bodyPr>
          <a:lstStyle/>
          <a:p>
            <a:r>
              <a:rPr lang="en-US" dirty="0"/>
              <a:t>Groundwater inputs</a:t>
            </a:r>
          </a:p>
        </p:txBody>
      </p:sp>
      <p:sp>
        <p:nvSpPr>
          <p:cNvPr id="13" name="TextBox 12"/>
          <p:cNvSpPr txBox="1"/>
          <p:nvPr/>
        </p:nvSpPr>
        <p:spPr>
          <a:xfrm>
            <a:off x="6841508" y="4715470"/>
            <a:ext cx="2470732" cy="369332"/>
          </a:xfrm>
          <a:prstGeom prst="rect">
            <a:avLst/>
          </a:prstGeom>
          <a:noFill/>
        </p:spPr>
        <p:txBody>
          <a:bodyPr wrap="square" rtlCol="0">
            <a:spAutoFit/>
          </a:bodyPr>
          <a:lstStyle/>
          <a:p>
            <a:r>
              <a:rPr lang="en-US" dirty="0"/>
              <a:t>Retention time</a:t>
            </a:r>
          </a:p>
        </p:txBody>
      </p:sp>
      <p:sp>
        <p:nvSpPr>
          <p:cNvPr id="14" name="TextBox 13"/>
          <p:cNvSpPr txBox="1"/>
          <p:nvPr/>
        </p:nvSpPr>
        <p:spPr>
          <a:xfrm>
            <a:off x="1447800" y="5791200"/>
            <a:ext cx="2286000" cy="369332"/>
          </a:xfrm>
          <a:prstGeom prst="rect">
            <a:avLst/>
          </a:prstGeom>
          <a:noFill/>
        </p:spPr>
        <p:txBody>
          <a:bodyPr wrap="square" rtlCol="0">
            <a:spAutoFit/>
          </a:bodyPr>
          <a:lstStyle/>
          <a:p>
            <a:r>
              <a:rPr lang="en-US" dirty="0"/>
              <a:t>* August only</a:t>
            </a:r>
          </a:p>
        </p:txBody>
      </p:sp>
      <p:sp>
        <p:nvSpPr>
          <p:cNvPr id="15" name="Slide Number Placeholder 3">
            <a:extLst>
              <a:ext uri="{FF2B5EF4-FFF2-40B4-BE49-F238E27FC236}">
                <a16:creationId xmlns:a16="http://schemas.microsoft.com/office/drawing/2014/main" id="{8DB2A026-E3BD-4C63-998F-F464C39FB1AD}"/>
              </a:ext>
            </a:extLst>
          </p:cNvPr>
          <p:cNvSpPr txBox="1">
            <a:spLocks/>
          </p:cNvSpPr>
          <p:nvPr/>
        </p:nvSpPr>
        <p:spPr bwMode="auto">
          <a:xfrm>
            <a:off x="0" y="6224588"/>
            <a:ext cx="609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BEF2A795-0D1C-4340-A163-773CC4D3E4EC}" type="slidenum">
              <a:rPr lang="en-US" smtClean="0"/>
              <a:pPr>
                <a:defRPr/>
              </a:pPr>
              <a:t>6</a:t>
            </a:fld>
            <a:endParaRPr lang="en-US" dirty="0"/>
          </a:p>
        </p:txBody>
      </p:sp>
    </p:spTree>
    <p:extLst>
      <p:ext uri="{BB962C8B-B14F-4D97-AF65-F5344CB8AC3E}">
        <p14:creationId xmlns:p14="http://schemas.microsoft.com/office/powerpoint/2010/main" val="67982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359"/>
            <a:ext cx="7620000" cy="990600"/>
          </a:xfrm>
        </p:spPr>
        <p:txBody>
          <a:bodyPr/>
          <a:lstStyle/>
          <a:p>
            <a:r>
              <a:rPr lang="en-US" dirty="0"/>
              <a:t>New England SSN model</a:t>
            </a:r>
            <a:br>
              <a:rPr lang="en-US" dirty="0"/>
            </a:br>
            <a:r>
              <a:rPr lang="en-US" dirty="0"/>
              <a:t>Riparian restoration scenario</a:t>
            </a:r>
          </a:p>
        </p:txBody>
      </p:sp>
      <p:sp>
        <p:nvSpPr>
          <p:cNvPr id="4" name="Date Placeholder 3"/>
          <p:cNvSpPr>
            <a:spLocks noGrp="1"/>
          </p:cNvSpPr>
          <p:nvPr>
            <p:ph type="dt" sz="half" idx="10"/>
          </p:nvPr>
        </p:nvSpPr>
        <p:spPr/>
        <p:txBody>
          <a:bodyPr/>
          <a:lstStyle/>
          <a:p>
            <a:pPr>
              <a:defRPr/>
            </a:pPr>
            <a:fld id="{5C8C7913-76D6-496E-831A-E16B3B53D395}" type="datetime1">
              <a:rPr lang="en-US" smtClean="0">
                <a:solidFill>
                  <a:srgbClr val="000000"/>
                </a:solidFill>
              </a:rPr>
              <a:pPr>
                <a:defRPr/>
              </a:pPr>
              <a:t>4/20/2020</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92B457A2-6FDF-4F53-BA04-A30028E4C12E}" type="slidenum">
              <a:rPr lang="en-US" smtClean="0"/>
              <a:pPr>
                <a:defRPr/>
              </a:pPr>
              <a:t>7</a:t>
            </a:fld>
            <a:endParaRPr lang="en-US" dirty="0"/>
          </a:p>
        </p:txBody>
      </p:sp>
      <p:pic>
        <p:nvPicPr>
          <p:cNvPr id="7" name="Picture 6" descr="Picture of shaded digital elevation model for New England, showing mountain ranges going from north to south in Vermont and New Hampshire, extending into northern Maine."/>
          <p:cNvPicPr>
            <a:picLocks noChangeAspect="1"/>
          </p:cNvPicPr>
          <p:nvPr/>
        </p:nvPicPr>
        <p:blipFill rotWithShape="1">
          <a:blip r:embed="rId2" cstate="print">
            <a:extLst>
              <a:ext uri="{28A0092B-C50C-407E-A947-70E740481C1C}">
                <a14:useLocalDpi xmlns:a14="http://schemas.microsoft.com/office/drawing/2010/main" val="0"/>
              </a:ext>
            </a:extLst>
          </a:blip>
          <a:srcRect l="11227" t="8314" r="10821" b="8392"/>
          <a:stretch/>
        </p:blipFill>
        <p:spPr>
          <a:xfrm>
            <a:off x="1600200" y="1145688"/>
            <a:ext cx="4130937" cy="5712312"/>
          </a:xfrm>
          <a:prstGeom prst="rect">
            <a:avLst/>
          </a:prstGeom>
        </p:spPr>
      </p:pic>
      <p:sp>
        <p:nvSpPr>
          <p:cNvPr id="9" name="TextBox 8"/>
          <p:cNvSpPr txBox="1"/>
          <p:nvPr/>
        </p:nvSpPr>
        <p:spPr>
          <a:xfrm>
            <a:off x="5943600" y="1219200"/>
            <a:ext cx="2971800" cy="4801314"/>
          </a:xfrm>
          <a:prstGeom prst="rect">
            <a:avLst/>
          </a:prstGeom>
          <a:noFill/>
        </p:spPr>
        <p:txBody>
          <a:bodyPr wrap="square" rtlCol="0">
            <a:spAutoFit/>
          </a:bodyPr>
          <a:lstStyle/>
          <a:p>
            <a:r>
              <a:rPr lang="en-US" sz="1800" dirty="0"/>
              <a:t>2006 land cover</a:t>
            </a:r>
          </a:p>
          <a:p>
            <a:pPr marL="285750" indent="-285750">
              <a:buFontTx/>
              <a:buChar char="-"/>
            </a:pPr>
            <a:r>
              <a:rPr lang="en-US" sz="1800" dirty="0">
                <a:solidFill>
                  <a:srgbClr val="FF0000"/>
                </a:solidFill>
              </a:rPr>
              <a:t>Canopy cover </a:t>
            </a:r>
            <a:r>
              <a:rPr lang="en-US" sz="1800" dirty="0"/>
              <a:t>Watershed storage</a:t>
            </a:r>
          </a:p>
          <a:p>
            <a:pPr marL="285750" indent="-285750">
              <a:buFontTx/>
              <a:buChar char="-"/>
            </a:pPr>
            <a:endParaRPr lang="en-US" sz="1800" dirty="0"/>
          </a:p>
          <a:p>
            <a:r>
              <a:rPr lang="en-US" sz="1800" dirty="0"/>
              <a:t>Average 2002-2010 median July air temperature</a:t>
            </a:r>
          </a:p>
          <a:p>
            <a:endParaRPr lang="en-US" sz="1800" dirty="0"/>
          </a:p>
          <a:p>
            <a:r>
              <a:rPr lang="en-US" sz="1800" dirty="0" err="1"/>
              <a:t>Beachene</a:t>
            </a:r>
            <a:r>
              <a:rPr lang="en-US" sz="1800" dirty="0"/>
              <a:t> et al. (2014) thermal regime classes</a:t>
            </a:r>
          </a:p>
          <a:p>
            <a:endParaRPr lang="en-US" sz="1800" dirty="0"/>
          </a:p>
          <a:p>
            <a:r>
              <a:rPr lang="en-US" sz="1800" dirty="0"/>
              <a:t>Tidal class assigned based on maximum elevation of reach </a:t>
            </a:r>
            <a:r>
              <a:rPr lang="en-US" sz="1800" u="sng" dirty="0"/>
              <a:t>&lt;</a:t>
            </a:r>
            <a:r>
              <a:rPr lang="en-US" sz="1800" dirty="0"/>
              <a:t> 3 meters</a:t>
            </a:r>
          </a:p>
          <a:p>
            <a:endParaRPr lang="en-US" sz="1800" dirty="0"/>
          </a:p>
          <a:p>
            <a:r>
              <a:rPr lang="en-US" sz="1800" dirty="0"/>
              <a:t>Watersheds extending into Canada not included</a:t>
            </a:r>
          </a:p>
        </p:txBody>
      </p:sp>
      <p:sp>
        <p:nvSpPr>
          <p:cNvPr id="10" name="TextBox 9">
            <a:extLst>
              <a:ext uri="{FF2B5EF4-FFF2-40B4-BE49-F238E27FC236}">
                <a16:creationId xmlns:a16="http://schemas.microsoft.com/office/drawing/2014/main" id="{C2819CC4-0F4C-40F5-9C00-B07E32137110}"/>
              </a:ext>
            </a:extLst>
          </p:cNvPr>
          <p:cNvSpPr txBox="1"/>
          <p:nvPr/>
        </p:nvSpPr>
        <p:spPr>
          <a:xfrm>
            <a:off x="2133600" y="1371600"/>
            <a:ext cx="1219200" cy="246221"/>
          </a:xfrm>
          <a:prstGeom prst="rect">
            <a:avLst/>
          </a:prstGeom>
          <a:noFill/>
        </p:spPr>
        <p:txBody>
          <a:bodyPr wrap="square" rtlCol="0">
            <a:spAutoFit/>
          </a:bodyPr>
          <a:lstStyle/>
          <a:p>
            <a:r>
              <a:rPr lang="en-US" sz="1000" dirty="0"/>
              <a:t>(1:100K)</a:t>
            </a:r>
          </a:p>
        </p:txBody>
      </p:sp>
      <p:sp>
        <p:nvSpPr>
          <p:cNvPr id="3" name="TextBox 2">
            <a:extLst>
              <a:ext uri="{FF2B5EF4-FFF2-40B4-BE49-F238E27FC236}">
                <a16:creationId xmlns:a16="http://schemas.microsoft.com/office/drawing/2014/main" id="{A26798B3-40DE-4694-A3A2-14DC89615605}"/>
              </a:ext>
            </a:extLst>
          </p:cNvPr>
          <p:cNvSpPr txBox="1"/>
          <p:nvPr/>
        </p:nvSpPr>
        <p:spPr>
          <a:xfrm>
            <a:off x="7772400" y="1494710"/>
            <a:ext cx="986167" cy="369332"/>
          </a:xfrm>
          <a:prstGeom prst="rect">
            <a:avLst/>
          </a:prstGeom>
          <a:noFill/>
        </p:spPr>
        <p:txBody>
          <a:bodyPr wrap="none" rtlCol="0">
            <a:spAutoFit/>
          </a:bodyPr>
          <a:lstStyle/>
          <a:p>
            <a:r>
              <a:rPr lang="en-US" sz="1800" dirty="0">
                <a:solidFill>
                  <a:srgbClr val="FF0000"/>
                </a:solidFill>
              </a:rPr>
              <a:t>-&gt;100%</a:t>
            </a:r>
          </a:p>
        </p:txBody>
      </p:sp>
      <p:sp>
        <p:nvSpPr>
          <p:cNvPr id="11" name="Oval 10">
            <a:extLst>
              <a:ext uri="{FF2B5EF4-FFF2-40B4-BE49-F238E27FC236}">
                <a16:creationId xmlns:a16="http://schemas.microsoft.com/office/drawing/2014/main" id="{0AE93B9A-1D8B-43F2-BA73-1D643052CA2C}"/>
              </a:ext>
            </a:extLst>
          </p:cNvPr>
          <p:cNvSpPr/>
          <p:nvPr/>
        </p:nvSpPr>
        <p:spPr bwMode="auto">
          <a:xfrm>
            <a:off x="2133600" y="1357347"/>
            <a:ext cx="685800" cy="27551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19545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359"/>
            <a:ext cx="7620000" cy="990600"/>
          </a:xfrm>
        </p:spPr>
        <p:txBody>
          <a:bodyPr/>
          <a:lstStyle/>
          <a:p>
            <a:r>
              <a:rPr lang="en-US" dirty="0"/>
              <a:t>New England SSN model</a:t>
            </a:r>
            <a:br>
              <a:rPr lang="en-US" dirty="0"/>
            </a:br>
            <a:r>
              <a:rPr lang="en-US" dirty="0"/>
              <a:t>Riparian restoration scenario</a:t>
            </a:r>
          </a:p>
        </p:txBody>
      </p:sp>
      <p:sp>
        <p:nvSpPr>
          <p:cNvPr id="4" name="Date Placeholder 3"/>
          <p:cNvSpPr>
            <a:spLocks noGrp="1"/>
          </p:cNvSpPr>
          <p:nvPr>
            <p:ph type="dt" sz="half" idx="10"/>
          </p:nvPr>
        </p:nvSpPr>
        <p:spPr/>
        <p:txBody>
          <a:bodyPr/>
          <a:lstStyle/>
          <a:p>
            <a:pPr>
              <a:defRPr/>
            </a:pPr>
            <a:fld id="{5C8C7913-76D6-496E-831A-E16B3B53D395}" type="datetime1">
              <a:rPr lang="en-US" smtClean="0">
                <a:solidFill>
                  <a:srgbClr val="000000"/>
                </a:solidFill>
              </a:rPr>
              <a:pPr>
                <a:defRPr/>
              </a:pPr>
              <a:t>4/20/2020</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92B457A2-6FDF-4F53-BA04-A30028E4C12E}" type="slidenum">
              <a:rPr lang="en-US" smtClean="0"/>
              <a:pPr>
                <a:defRPr/>
              </a:pPr>
              <a:t>8</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1227" t="8314" r="10821" b="8392"/>
          <a:stretch/>
        </p:blipFill>
        <p:spPr>
          <a:xfrm>
            <a:off x="1600200" y="1145688"/>
            <a:ext cx="4130937" cy="5712312"/>
          </a:xfrm>
          <a:prstGeom prst="rect">
            <a:avLst/>
          </a:prstGeom>
        </p:spPr>
      </p:pic>
      <p:pic>
        <p:nvPicPr>
          <p:cNvPr id="8" name="Picture 7" descr="Picture of stream temperature predictions across New England (except for northern Maine).  Most of streams in Maine and southern New England are predicted to be coolwater streams, with some regions of warmwater streams.  Coldwater streams only predominate in mountainous areas."/>
          <p:cNvPicPr>
            <a:picLocks noChangeAspect="1"/>
          </p:cNvPicPr>
          <p:nvPr/>
        </p:nvPicPr>
        <p:blipFill rotWithShape="1">
          <a:blip r:embed="rId3" cstate="print">
            <a:extLst>
              <a:ext uri="{28A0092B-C50C-407E-A947-70E740481C1C}">
                <a14:useLocalDpi xmlns:a14="http://schemas.microsoft.com/office/drawing/2010/main" val="0"/>
              </a:ext>
            </a:extLst>
          </a:blip>
          <a:srcRect l="11227" t="8314" r="10821" b="8392"/>
          <a:stretch/>
        </p:blipFill>
        <p:spPr>
          <a:xfrm>
            <a:off x="1600200" y="1145687"/>
            <a:ext cx="4130937" cy="5712313"/>
          </a:xfrm>
          <a:prstGeom prst="rect">
            <a:avLst/>
          </a:prstGeom>
        </p:spPr>
      </p:pic>
      <p:sp>
        <p:nvSpPr>
          <p:cNvPr id="9" name="TextBox 8"/>
          <p:cNvSpPr txBox="1"/>
          <p:nvPr/>
        </p:nvSpPr>
        <p:spPr>
          <a:xfrm>
            <a:off x="5943600" y="1219200"/>
            <a:ext cx="2971800" cy="4801314"/>
          </a:xfrm>
          <a:prstGeom prst="rect">
            <a:avLst/>
          </a:prstGeom>
          <a:noFill/>
        </p:spPr>
        <p:txBody>
          <a:bodyPr wrap="square" rtlCol="0">
            <a:spAutoFit/>
          </a:bodyPr>
          <a:lstStyle/>
          <a:p>
            <a:r>
              <a:rPr lang="en-US" sz="1800" dirty="0"/>
              <a:t>2006 land cover</a:t>
            </a:r>
          </a:p>
          <a:p>
            <a:pPr marL="285750" indent="-285750">
              <a:buFontTx/>
              <a:buChar char="-"/>
            </a:pPr>
            <a:r>
              <a:rPr lang="en-US" sz="1800" dirty="0">
                <a:solidFill>
                  <a:srgbClr val="FF0000"/>
                </a:solidFill>
              </a:rPr>
              <a:t>Canopy cover </a:t>
            </a:r>
            <a:r>
              <a:rPr lang="en-US" sz="1800" dirty="0"/>
              <a:t>Watershed storage</a:t>
            </a:r>
          </a:p>
          <a:p>
            <a:pPr marL="285750" indent="-285750">
              <a:buFontTx/>
              <a:buChar char="-"/>
            </a:pPr>
            <a:endParaRPr lang="en-US" sz="1800" dirty="0"/>
          </a:p>
          <a:p>
            <a:r>
              <a:rPr lang="en-US" sz="1800" dirty="0"/>
              <a:t>Average 2002-2010 median July air temperature</a:t>
            </a:r>
          </a:p>
          <a:p>
            <a:endParaRPr lang="en-US" sz="1800" dirty="0"/>
          </a:p>
          <a:p>
            <a:r>
              <a:rPr lang="en-US" sz="1800" dirty="0" err="1"/>
              <a:t>Beachene</a:t>
            </a:r>
            <a:r>
              <a:rPr lang="en-US" sz="1800" dirty="0"/>
              <a:t> et al. (2014) thermal regime classes</a:t>
            </a:r>
          </a:p>
          <a:p>
            <a:endParaRPr lang="en-US" sz="1800" dirty="0"/>
          </a:p>
          <a:p>
            <a:r>
              <a:rPr lang="en-US" sz="1800" dirty="0"/>
              <a:t>Tidal class assigned based on maximum elevation of reach </a:t>
            </a:r>
            <a:r>
              <a:rPr lang="en-US" sz="1800" u="sng" dirty="0"/>
              <a:t>&lt;</a:t>
            </a:r>
            <a:r>
              <a:rPr lang="en-US" sz="1800" dirty="0"/>
              <a:t> 3 meters</a:t>
            </a:r>
          </a:p>
          <a:p>
            <a:endParaRPr lang="en-US" sz="1800" dirty="0"/>
          </a:p>
          <a:p>
            <a:r>
              <a:rPr lang="en-US" sz="1800" dirty="0"/>
              <a:t>Watersheds extending into Canada not included</a:t>
            </a:r>
          </a:p>
        </p:txBody>
      </p:sp>
      <p:sp>
        <p:nvSpPr>
          <p:cNvPr id="10" name="TextBox 9">
            <a:extLst>
              <a:ext uri="{FF2B5EF4-FFF2-40B4-BE49-F238E27FC236}">
                <a16:creationId xmlns:a16="http://schemas.microsoft.com/office/drawing/2014/main" id="{C2819CC4-0F4C-40F5-9C00-B07E32137110}"/>
              </a:ext>
            </a:extLst>
          </p:cNvPr>
          <p:cNvSpPr txBox="1"/>
          <p:nvPr/>
        </p:nvSpPr>
        <p:spPr>
          <a:xfrm>
            <a:off x="2133600" y="1371600"/>
            <a:ext cx="1219200" cy="246221"/>
          </a:xfrm>
          <a:prstGeom prst="rect">
            <a:avLst/>
          </a:prstGeom>
          <a:noFill/>
        </p:spPr>
        <p:txBody>
          <a:bodyPr wrap="square" rtlCol="0">
            <a:spAutoFit/>
          </a:bodyPr>
          <a:lstStyle/>
          <a:p>
            <a:r>
              <a:rPr lang="en-US" sz="1000" dirty="0"/>
              <a:t>(1:100K)</a:t>
            </a:r>
          </a:p>
        </p:txBody>
      </p:sp>
      <p:sp>
        <p:nvSpPr>
          <p:cNvPr id="3" name="TextBox 2">
            <a:extLst>
              <a:ext uri="{FF2B5EF4-FFF2-40B4-BE49-F238E27FC236}">
                <a16:creationId xmlns:a16="http://schemas.microsoft.com/office/drawing/2014/main" id="{A26798B3-40DE-4694-A3A2-14DC89615605}"/>
              </a:ext>
            </a:extLst>
          </p:cNvPr>
          <p:cNvSpPr txBox="1"/>
          <p:nvPr/>
        </p:nvSpPr>
        <p:spPr>
          <a:xfrm>
            <a:off x="7772400" y="1494710"/>
            <a:ext cx="986167" cy="369332"/>
          </a:xfrm>
          <a:prstGeom prst="rect">
            <a:avLst/>
          </a:prstGeom>
          <a:noFill/>
        </p:spPr>
        <p:txBody>
          <a:bodyPr wrap="none" rtlCol="0">
            <a:spAutoFit/>
          </a:bodyPr>
          <a:lstStyle/>
          <a:p>
            <a:r>
              <a:rPr lang="en-US" sz="1800" dirty="0">
                <a:solidFill>
                  <a:srgbClr val="FF0000"/>
                </a:solidFill>
              </a:rPr>
              <a:t>-&gt;100%</a:t>
            </a:r>
          </a:p>
        </p:txBody>
      </p:sp>
      <p:sp>
        <p:nvSpPr>
          <p:cNvPr id="11" name="Oval 10">
            <a:extLst>
              <a:ext uri="{FF2B5EF4-FFF2-40B4-BE49-F238E27FC236}">
                <a16:creationId xmlns:a16="http://schemas.microsoft.com/office/drawing/2014/main" id="{0AE93B9A-1D8B-43F2-BA73-1D643052CA2C}"/>
              </a:ext>
            </a:extLst>
          </p:cNvPr>
          <p:cNvSpPr/>
          <p:nvPr/>
        </p:nvSpPr>
        <p:spPr bwMode="auto">
          <a:xfrm>
            <a:off x="2133600" y="1357347"/>
            <a:ext cx="685800" cy="27551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53204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CAC4EE3-49AA-44E4-AABF-063AAB23B3F8}">
  <ds:schemaRefs>
    <ds:schemaRef ds:uri="ESRI.ArcGIS.Mapping.OfficeIntegration.PowerPointInfo"/>
  </ds:schemaRefs>
</ds:datastoreItem>
</file>

<file path=customXml/itemProps10.xml><?xml version="1.0" encoding="utf-8"?>
<ds:datastoreItem xmlns:ds="http://schemas.openxmlformats.org/officeDocument/2006/customXml" ds:itemID="{28E95538-3CDD-4101-8559-6E859331397D}">
  <ds:schemaRefs>
    <ds:schemaRef ds:uri="ESRI.ArcGIS.Mapping.OfficeIntegration.PowerPointInfo"/>
  </ds:schemaRefs>
</ds:datastoreItem>
</file>

<file path=customXml/itemProps11.xml><?xml version="1.0" encoding="utf-8"?>
<ds:datastoreItem xmlns:ds="http://schemas.openxmlformats.org/officeDocument/2006/customXml" ds:itemID="{3026CC67-AB27-4E5C-A5A0-7E13FC2E14E2}">
  <ds:schemaRefs>
    <ds:schemaRef ds:uri="ESRI.ArcGIS.Mapping.OfficeIntegration.PowerPointInfo"/>
  </ds:schemaRefs>
</ds:datastoreItem>
</file>

<file path=customXml/itemProps12.xml><?xml version="1.0" encoding="utf-8"?>
<ds:datastoreItem xmlns:ds="http://schemas.openxmlformats.org/officeDocument/2006/customXml" ds:itemID="{6364C91E-F560-45D4-8223-1B036C1E8AC0}">
  <ds:schemaRefs>
    <ds:schemaRef ds:uri="ESRI.ArcGIS.Mapping.OfficeIntegration.PowerPointInfo"/>
  </ds:schemaRefs>
</ds:datastoreItem>
</file>

<file path=customXml/itemProps13.xml><?xml version="1.0" encoding="utf-8"?>
<ds:datastoreItem xmlns:ds="http://schemas.openxmlformats.org/officeDocument/2006/customXml" ds:itemID="{A0D631DA-190C-4E3C-AFD1-22D5F81CFEF1}">
  <ds:schemaRefs>
    <ds:schemaRef ds:uri="ESRI.ArcGIS.Mapping.OfficeIntegration.PowerPointInfo"/>
  </ds:schemaRefs>
</ds:datastoreItem>
</file>

<file path=customXml/itemProps14.xml><?xml version="1.0" encoding="utf-8"?>
<ds:datastoreItem xmlns:ds="http://schemas.openxmlformats.org/officeDocument/2006/customXml" ds:itemID="{1F589C54-3E3A-44B1-876E-C3BD2B6E9DC4}">
  <ds:schemaRefs>
    <ds:schemaRef ds:uri="ESRI.ArcGIS.Mapping.OfficeIntegration.PowerPointInfo"/>
  </ds:schemaRefs>
</ds:datastoreItem>
</file>

<file path=customXml/itemProps15.xml><?xml version="1.0" encoding="utf-8"?>
<ds:datastoreItem xmlns:ds="http://schemas.openxmlformats.org/officeDocument/2006/customXml" ds:itemID="{4C9BE0CA-FCFA-401A-98D6-2D8853DBF5F6}">
  <ds:schemaRefs>
    <ds:schemaRef ds:uri="ESRI.ArcGIS.Mapping.OfficeIntegration.PowerPointInfo"/>
  </ds:schemaRefs>
</ds:datastoreItem>
</file>

<file path=customXml/itemProps16.xml><?xml version="1.0" encoding="utf-8"?>
<ds:datastoreItem xmlns:ds="http://schemas.openxmlformats.org/officeDocument/2006/customXml" ds:itemID="{A9D2F6D1-0190-4597-8D11-004B1850E936}">
  <ds:schemaRefs>
    <ds:schemaRef ds:uri="ESRI.ArcGIS.Mapping.OfficeIntegration.PowerPointInfo"/>
  </ds:schemaRefs>
</ds:datastoreItem>
</file>

<file path=customXml/itemProps17.xml><?xml version="1.0" encoding="utf-8"?>
<ds:datastoreItem xmlns:ds="http://schemas.openxmlformats.org/officeDocument/2006/customXml" ds:itemID="{CF64CE9A-7D11-4108-A1BC-606217D92C11}">
  <ds:schemaRefs>
    <ds:schemaRef ds:uri="ESRI.ArcGIS.Mapping.OfficeIntegration.PowerPointInfo"/>
  </ds:schemaRefs>
</ds:datastoreItem>
</file>

<file path=customXml/itemProps18.xml><?xml version="1.0" encoding="utf-8"?>
<ds:datastoreItem xmlns:ds="http://schemas.openxmlformats.org/officeDocument/2006/customXml" ds:itemID="{F223D11E-F238-47E4-9F62-3C04AFC7F482}">
  <ds:schemaRefs>
    <ds:schemaRef ds:uri="ESRI.ArcGIS.Mapping.OfficeIntegration.PowerPointInfo"/>
  </ds:schemaRefs>
</ds:datastoreItem>
</file>

<file path=customXml/itemProps19.xml><?xml version="1.0" encoding="utf-8"?>
<ds:datastoreItem xmlns:ds="http://schemas.openxmlformats.org/officeDocument/2006/customXml" ds:itemID="{5D5B9D46-0051-4601-B6AC-28E98A0070DC}">
  <ds:schemaRefs>
    <ds:schemaRef ds:uri="ESRI.ArcGIS.Mapping.OfficeIntegration.PowerPointInfo"/>
  </ds:schemaRefs>
</ds:datastoreItem>
</file>

<file path=customXml/itemProps2.xml><?xml version="1.0" encoding="utf-8"?>
<ds:datastoreItem xmlns:ds="http://schemas.openxmlformats.org/officeDocument/2006/customXml" ds:itemID="{676530A3-9E3D-4777-A173-0D55DD979CE9}">
  <ds:schemaRefs>
    <ds:schemaRef ds:uri="ESRI.ArcGIS.Mapping.OfficeIntegration.PowerPointInfo"/>
  </ds:schemaRefs>
</ds:datastoreItem>
</file>

<file path=customXml/itemProps20.xml><?xml version="1.0" encoding="utf-8"?>
<ds:datastoreItem xmlns:ds="http://schemas.openxmlformats.org/officeDocument/2006/customXml" ds:itemID="{A86A1454-2262-4723-857F-4D7117C975D8}">
  <ds:schemaRefs>
    <ds:schemaRef ds:uri="ESRI.ArcGIS.Mapping.OfficeIntegration.PowerPointInfo"/>
  </ds:schemaRefs>
</ds:datastoreItem>
</file>

<file path=customXml/itemProps21.xml><?xml version="1.0" encoding="utf-8"?>
<ds:datastoreItem xmlns:ds="http://schemas.openxmlformats.org/officeDocument/2006/customXml" ds:itemID="{22F1B652-109F-4515-9648-EA259D91BB42}">
  <ds:schemaRefs>
    <ds:schemaRef ds:uri="ESRI.ArcGIS.Mapping.OfficeIntegration.PowerPointInfo"/>
  </ds:schemaRefs>
</ds:datastoreItem>
</file>

<file path=customXml/itemProps22.xml><?xml version="1.0" encoding="utf-8"?>
<ds:datastoreItem xmlns:ds="http://schemas.openxmlformats.org/officeDocument/2006/customXml" ds:itemID="{0433F003-ADE2-44BE-9760-F391BD3B05DB}">
  <ds:schemaRefs>
    <ds:schemaRef ds:uri="ESRI.ArcGIS.Mapping.OfficeIntegration.PowerPointInfo"/>
  </ds:schemaRefs>
</ds:datastoreItem>
</file>

<file path=customXml/itemProps23.xml><?xml version="1.0" encoding="utf-8"?>
<ds:datastoreItem xmlns:ds="http://schemas.openxmlformats.org/officeDocument/2006/customXml" ds:itemID="{84B3F6B3-9476-44BB-9F53-DB751A5E5AE0}">
  <ds:schemaRefs>
    <ds:schemaRef ds:uri="ESRI.ArcGIS.Mapping.OfficeIntegration.PowerPointInfo"/>
  </ds:schemaRefs>
</ds:datastoreItem>
</file>

<file path=customXml/itemProps24.xml><?xml version="1.0" encoding="utf-8"?>
<ds:datastoreItem xmlns:ds="http://schemas.openxmlformats.org/officeDocument/2006/customXml" ds:itemID="{A9CEE333-238D-4FEB-B258-8B9D666F8CDC}">
  <ds:schemaRefs>
    <ds:schemaRef ds:uri="ESRI.ArcGIS.Mapping.OfficeIntegration.PowerPointInfo"/>
  </ds:schemaRefs>
</ds:datastoreItem>
</file>

<file path=customXml/itemProps25.xml><?xml version="1.0" encoding="utf-8"?>
<ds:datastoreItem xmlns:ds="http://schemas.openxmlformats.org/officeDocument/2006/customXml" ds:itemID="{34B1A16E-44F0-4845-92E0-2B2F7C2CE1D4}">
  <ds:schemaRefs>
    <ds:schemaRef ds:uri="ESRI.ArcGIS.Mapping.OfficeIntegration.PowerPointInfo"/>
  </ds:schemaRefs>
</ds:datastoreItem>
</file>

<file path=customXml/itemProps26.xml><?xml version="1.0" encoding="utf-8"?>
<ds:datastoreItem xmlns:ds="http://schemas.openxmlformats.org/officeDocument/2006/customXml" ds:itemID="{E00A7EA6-DD49-4D69-95C8-B2A17E929191}">
  <ds:schemaRefs>
    <ds:schemaRef ds:uri="ESRI.ArcGIS.Mapping.OfficeIntegration.PowerPointInfo"/>
  </ds:schemaRefs>
</ds:datastoreItem>
</file>

<file path=customXml/itemProps27.xml><?xml version="1.0" encoding="utf-8"?>
<ds:datastoreItem xmlns:ds="http://schemas.openxmlformats.org/officeDocument/2006/customXml" ds:itemID="{2983EB73-4335-4CCE-98BD-DB7514394E32}">
  <ds:schemaRefs>
    <ds:schemaRef ds:uri="ESRI.ArcGIS.Mapping.OfficeIntegration.PowerPointInfo"/>
  </ds:schemaRefs>
</ds:datastoreItem>
</file>

<file path=customXml/itemProps28.xml><?xml version="1.0" encoding="utf-8"?>
<ds:datastoreItem xmlns:ds="http://schemas.openxmlformats.org/officeDocument/2006/customXml" ds:itemID="{060C6C1F-E544-4DC3-A55A-702FF28AB775}">
  <ds:schemaRefs>
    <ds:schemaRef ds:uri="ESRI.ArcGIS.Mapping.OfficeIntegration.PowerPointInfo"/>
  </ds:schemaRefs>
</ds:datastoreItem>
</file>

<file path=customXml/itemProps29.xml><?xml version="1.0" encoding="utf-8"?>
<ds:datastoreItem xmlns:ds="http://schemas.openxmlformats.org/officeDocument/2006/customXml" ds:itemID="{B1917DBA-3563-4654-8A18-647588F25898}">
  <ds:schemaRefs>
    <ds:schemaRef ds:uri="ESRI.ArcGIS.Mapping.OfficeIntegration.PowerPointInfo"/>
  </ds:schemaRefs>
</ds:datastoreItem>
</file>

<file path=customXml/itemProps3.xml><?xml version="1.0" encoding="utf-8"?>
<ds:datastoreItem xmlns:ds="http://schemas.openxmlformats.org/officeDocument/2006/customXml" ds:itemID="{45FF7F1D-AD86-4297-8BCC-FA130AB3678C}">
  <ds:schemaRefs>
    <ds:schemaRef ds:uri="ESRI.ArcGIS.Mapping.OfficeIntegration.PowerPointInfo"/>
  </ds:schemaRefs>
</ds:datastoreItem>
</file>

<file path=customXml/itemProps30.xml><?xml version="1.0" encoding="utf-8"?>
<ds:datastoreItem xmlns:ds="http://schemas.openxmlformats.org/officeDocument/2006/customXml" ds:itemID="{1C5C0F38-81CE-48DA-8C20-01C462D0C255}">
  <ds:schemaRefs>
    <ds:schemaRef ds:uri="ESRI.ArcGIS.Mapping.OfficeIntegration.PowerPointInfo"/>
  </ds:schemaRefs>
</ds:datastoreItem>
</file>

<file path=customXml/itemProps31.xml><?xml version="1.0" encoding="utf-8"?>
<ds:datastoreItem xmlns:ds="http://schemas.openxmlformats.org/officeDocument/2006/customXml" ds:itemID="{9583FE7A-B29F-4C2B-A12C-60D1C4DE7DF1}">
  <ds:schemaRefs>
    <ds:schemaRef ds:uri="ESRI.ArcGIS.Mapping.OfficeIntegration.PowerPointInfo"/>
  </ds:schemaRefs>
</ds:datastoreItem>
</file>

<file path=customXml/itemProps32.xml><?xml version="1.0" encoding="utf-8"?>
<ds:datastoreItem xmlns:ds="http://schemas.openxmlformats.org/officeDocument/2006/customXml" ds:itemID="{39716F80-A62C-4927-B95D-306C1324D458}">
  <ds:schemaRefs>
    <ds:schemaRef ds:uri="ESRI.ArcGIS.Mapping.OfficeIntegration.PowerPointInfo"/>
  </ds:schemaRefs>
</ds:datastoreItem>
</file>

<file path=customXml/itemProps33.xml><?xml version="1.0" encoding="utf-8"?>
<ds:datastoreItem xmlns:ds="http://schemas.openxmlformats.org/officeDocument/2006/customXml" ds:itemID="{EAFE0E20-2008-4F08-8B7B-DF17F071399E}">
  <ds:schemaRefs>
    <ds:schemaRef ds:uri="ESRI.ArcGIS.Mapping.OfficeIntegration.PowerPointInfo"/>
  </ds:schemaRefs>
</ds:datastoreItem>
</file>

<file path=customXml/itemProps34.xml><?xml version="1.0" encoding="utf-8"?>
<ds:datastoreItem xmlns:ds="http://schemas.openxmlformats.org/officeDocument/2006/customXml" ds:itemID="{1422DA48-D8BB-474B-A592-BAE7B459D0A0}">
  <ds:schemaRefs>
    <ds:schemaRef ds:uri="ESRI.ArcGIS.Mapping.OfficeIntegration.PowerPointInfo"/>
  </ds:schemaRefs>
</ds:datastoreItem>
</file>

<file path=customXml/itemProps35.xml><?xml version="1.0" encoding="utf-8"?>
<ds:datastoreItem xmlns:ds="http://schemas.openxmlformats.org/officeDocument/2006/customXml" ds:itemID="{BF896641-5C57-4FAD-A4E3-6637DDF5B89F}">
  <ds:schemaRefs>
    <ds:schemaRef ds:uri="ESRI.ArcGIS.Mapping.OfficeIntegration.PowerPointInfo"/>
  </ds:schemaRefs>
</ds:datastoreItem>
</file>

<file path=customXml/itemProps36.xml><?xml version="1.0" encoding="utf-8"?>
<ds:datastoreItem xmlns:ds="http://schemas.openxmlformats.org/officeDocument/2006/customXml" ds:itemID="{8E66CBE6-0ED2-47EF-8C4F-378A3C3FBDD4}">
  <ds:schemaRefs>
    <ds:schemaRef ds:uri="ESRI.ArcGIS.Mapping.OfficeIntegration.PowerPointInfo"/>
  </ds:schemaRefs>
</ds:datastoreItem>
</file>

<file path=customXml/itemProps37.xml><?xml version="1.0" encoding="utf-8"?>
<ds:datastoreItem xmlns:ds="http://schemas.openxmlformats.org/officeDocument/2006/customXml" ds:itemID="{1C2591DB-03EC-489C-912E-A2035FA73CA9}">
  <ds:schemaRefs>
    <ds:schemaRef ds:uri="ESRI.ArcGIS.Mapping.OfficeIntegration.PowerPointInfo"/>
  </ds:schemaRefs>
</ds:datastoreItem>
</file>

<file path=customXml/itemProps38.xml><?xml version="1.0" encoding="utf-8"?>
<ds:datastoreItem xmlns:ds="http://schemas.openxmlformats.org/officeDocument/2006/customXml" ds:itemID="{179E0C26-46EA-401D-8B01-A04CE57364C8}">
  <ds:schemaRefs>
    <ds:schemaRef ds:uri="ESRI.ArcGIS.Mapping.OfficeIntegration.PowerPointInfo"/>
  </ds:schemaRefs>
</ds:datastoreItem>
</file>

<file path=customXml/itemProps39.xml><?xml version="1.0" encoding="utf-8"?>
<ds:datastoreItem xmlns:ds="http://schemas.openxmlformats.org/officeDocument/2006/customXml" ds:itemID="{3C920BB8-2F51-4A39-ABDA-B0845620BC59}">
  <ds:schemaRefs>
    <ds:schemaRef ds:uri="ESRI.ArcGIS.Mapping.OfficeIntegration.PowerPointInfo"/>
  </ds:schemaRefs>
</ds:datastoreItem>
</file>

<file path=customXml/itemProps4.xml><?xml version="1.0" encoding="utf-8"?>
<ds:datastoreItem xmlns:ds="http://schemas.openxmlformats.org/officeDocument/2006/customXml" ds:itemID="{66C40E3A-D4BF-45F2-89B1-56AA9322605F}">
  <ds:schemaRefs>
    <ds:schemaRef ds:uri="ESRI.ArcGIS.Mapping.OfficeIntegration.PowerPointInfo"/>
  </ds:schemaRefs>
</ds:datastoreItem>
</file>

<file path=customXml/itemProps40.xml><?xml version="1.0" encoding="utf-8"?>
<ds:datastoreItem xmlns:ds="http://schemas.openxmlformats.org/officeDocument/2006/customXml" ds:itemID="{507B6104-E25B-4E81-9B1F-AD89D0891CAA}">
  <ds:schemaRefs>
    <ds:schemaRef ds:uri="ESRI.ArcGIS.Mapping.OfficeIntegration.PowerPointInfo"/>
  </ds:schemaRefs>
</ds:datastoreItem>
</file>

<file path=customXml/itemProps41.xml><?xml version="1.0" encoding="utf-8"?>
<ds:datastoreItem xmlns:ds="http://schemas.openxmlformats.org/officeDocument/2006/customXml" ds:itemID="{A7AC3648-7A15-4757-99F1-7BDE24795A86}">
  <ds:schemaRefs>
    <ds:schemaRef ds:uri="ESRI.ArcGIS.Mapping.OfficeIntegration.PowerPointInfo"/>
  </ds:schemaRefs>
</ds:datastoreItem>
</file>

<file path=customXml/itemProps42.xml><?xml version="1.0" encoding="utf-8"?>
<ds:datastoreItem xmlns:ds="http://schemas.openxmlformats.org/officeDocument/2006/customXml" ds:itemID="{8DB3C11C-84ED-47B9-B87D-EDA9BC52D425}">
  <ds:schemaRefs>
    <ds:schemaRef ds:uri="ESRI.ArcGIS.Mapping.OfficeIntegration.PowerPointInfo"/>
  </ds:schemaRefs>
</ds:datastoreItem>
</file>

<file path=customXml/itemProps43.xml><?xml version="1.0" encoding="utf-8"?>
<ds:datastoreItem xmlns:ds="http://schemas.openxmlformats.org/officeDocument/2006/customXml" ds:itemID="{EF6E372E-D1FE-44DB-BA5E-C2D1382D817C}">
  <ds:schemaRefs>
    <ds:schemaRef ds:uri="ESRI.ArcGIS.Mapping.OfficeIntegration.PowerPointInfo"/>
  </ds:schemaRefs>
</ds:datastoreItem>
</file>

<file path=customXml/itemProps44.xml><?xml version="1.0" encoding="utf-8"?>
<ds:datastoreItem xmlns:ds="http://schemas.openxmlformats.org/officeDocument/2006/customXml" ds:itemID="{D2D8CBFD-0BBF-433B-973D-F31617E80D96}">
  <ds:schemaRefs>
    <ds:schemaRef ds:uri="ESRI.ArcGIS.Mapping.OfficeIntegration.PowerPointInfo"/>
  </ds:schemaRefs>
</ds:datastoreItem>
</file>

<file path=customXml/itemProps45.xml><?xml version="1.0" encoding="utf-8"?>
<ds:datastoreItem xmlns:ds="http://schemas.openxmlformats.org/officeDocument/2006/customXml" ds:itemID="{78DDCFB3-271C-43BF-87EF-5BACC7D32398}">
  <ds:schemaRefs>
    <ds:schemaRef ds:uri="ESRI.ArcGIS.Mapping.OfficeIntegration.PowerPointInfo"/>
  </ds:schemaRefs>
</ds:datastoreItem>
</file>

<file path=customXml/itemProps46.xml><?xml version="1.0" encoding="utf-8"?>
<ds:datastoreItem xmlns:ds="http://schemas.openxmlformats.org/officeDocument/2006/customXml" ds:itemID="{D5D9096A-2AD0-4BB5-969C-42E78055C799}">
  <ds:schemaRefs>
    <ds:schemaRef ds:uri="ESRI.ArcGIS.Mapping.OfficeIntegration.PowerPointInfo"/>
  </ds:schemaRefs>
</ds:datastoreItem>
</file>

<file path=customXml/itemProps47.xml><?xml version="1.0" encoding="utf-8"?>
<ds:datastoreItem xmlns:ds="http://schemas.openxmlformats.org/officeDocument/2006/customXml" ds:itemID="{555D97F9-8704-4187-89E3-8EC148266B07}">
  <ds:schemaRefs>
    <ds:schemaRef ds:uri="ESRI.ArcGIS.Mapping.OfficeIntegration.PowerPointInfo"/>
  </ds:schemaRefs>
</ds:datastoreItem>
</file>

<file path=customXml/itemProps48.xml><?xml version="1.0" encoding="utf-8"?>
<ds:datastoreItem xmlns:ds="http://schemas.openxmlformats.org/officeDocument/2006/customXml" ds:itemID="{C4FEEE15-8CF6-4C1D-9084-D74200AEB9D1}">
  <ds:schemaRefs>
    <ds:schemaRef ds:uri="ESRI.ArcGIS.Mapping.OfficeIntegration.PowerPointInfo"/>
  </ds:schemaRefs>
</ds:datastoreItem>
</file>

<file path=customXml/itemProps49.xml><?xml version="1.0" encoding="utf-8"?>
<ds:datastoreItem xmlns:ds="http://schemas.openxmlformats.org/officeDocument/2006/customXml" ds:itemID="{0367EDD2-3082-4DF8-8B2B-77E0CB4CED43}">
  <ds:schemaRefs>
    <ds:schemaRef ds:uri="ESRI.ArcGIS.Mapping.OfficeIntegration.PowerPointInfo"/>
  </ds:schemaRefs>
</ds:datastoreItem>
</file>

<file path=customXml/itemProps5.xml><?xml version="1.0" encoding="utf-8"?>
<ds:datastoreItem xmlns:ds="http://schemas.openxmlformats.org/officeDocument/2006/customXml" ds:itemID="{C79C5B0C-233F-4E78-9E32-5761200366DC}">
  <ds:schemaRefs>
    <ds:schemaRef ds:uri="ESRI.ArcGIS.Mapping.OfficeIntegration.PowerPointInfo"/>
  </ds:schemaRefs>
</ds:datastoreItem>
</file>

<file path=customXml/itemProps50.xml><?xml version="1.0" encoding="utf-8"?>
<ds:datastoreItem xmlns:ds="http://schemas.openxmlformats.org/officeDocument/2006/customXml" ds:itemID="{981CE102-2B6C-428A-9346-1702D9C14A1F}">
  <ds:schemaRefs>
    <ds:schemaRef ds:uri="ESRI.ArcGIS.Mapping.OfficeIntegration.PowerPointInfo"/>
  </ds:schemaRefs>
</ds:datastoreItem>
</file>

<file path=customXml/itemProps51.xml><?xml version="1.0" encoding="utf-8"?>
<ds:datastoreItem xmlns:ds="http://schemas.openxmlformats.org/officeDocument/2006/customXml" ds:itemID="{5FEBDE0F-BC2A-4A32-B810-E0D4D094B810}">
  <ds:schemaRefs>
    <ds:schemaRef ds:uri="ESRI.ArcGIS.Mapping.OfficeIntegration.PowerPointInfo"/>
  </ds:schemaRefs>
</ds:datastoreItem>
</file>

<file path=customXml/itemProps52.xml><?xml version="1.0" encoding="utf-8"?>
<ds:datastoreItem xmlns:ds="http://schemas.openxmlformats.org/officeDocument/2006/customXml" ds:itemID="{3D660A12-671E-4057-BE08-0A05D2C5EF6A}">
  <ds:schemaRefs>
    <ds:schemaRef ds:uri="ESRI.ArcGIS.Mapping.OfficeIntegration.PowerPointInfo"/>
  </ds:schemaRefs>
</ds:datastoreItem>
</file>

<file path=customXml/itemProps53.xml><?xml version="1.0" encoding="utf-8"?>
<ds:datastoreItem xmlns:ds="http://schemas.openxmlformats.org/officeDocument/2006/customXml" ds:itemID="{95D2539E-A5FE-4C68-A973-B6739FFCC06B}">
  <ds:schemaRefs>
    <ds:schemaRef ds:uri="ESRI.ArcGIS.Mapping.OfficeIntegration.PowerPointInfo"/>
  </ds:schemaRefs>
</ds:datastoreItem>
</file>

<file path=customXml/itemProps54.xml><?xml version="1.0" encoding="utf-8"?>
<ds:datastoreItem xmlns:ds="http://schemas.openxmlformats.org/officeDocument/2006/customXml" ds:itemID="{AB531EAD-9F99-4827-9057-ED4CCCB90324}">
  <ds:schemaRefs>
    <ds:schemaRef ds:uri="ESRI.ArcGIS.Mapping.OfficeIntegration.PowerPointInfo"/>
  </ds:schemaRefs>
</ds:datastoreItem>
</file>

<file path=customXml/itemProps55.xml><?xml version="1.0" encoding="utf-8"?>
<ds:datastoreItem xmlns:ds="http://schemas.openxmlformats.org/officeDocument/2006/customXml" ds:itemID="{118E8666-C6D2-4576-9F51-C666742D4A00}">
  <ds:schemaRefs>
    <ds:schemaRef ds:uri="ESRI.ArcGIS.Mapping.OfficeIntegration.PowerPointInfo"/>
  </ds:schemaRefs>
</ds:datastoreItem>
</file>

<file path=customXml/itemProps56.xml><?xml version="1.0" encoding="utf-8"?>
<ds:datastoreItem xmlns:ds="http://schemas.openxmlformats.org/officeDocument/2006/customXml" ds:itemID="{BFE28E97-C463-4D73-AA30-E0F45DBD35C5}">
  <ds:schemaRefs>
    <ds:schemaRef ds:uri="ESRI.ArcGIS.Mapping.OfficeIntegration.PowerPointInfo"/>
  </ds:schemaRefs>
</ds:datastoreItem>
</file>

<file path=customXml/itemProps57.xml><?xml version="1.0" encoding="utf-8"?>
<ds:datastoreItem xmlns:ds="http://schemas.openxmlformats.org/officeDocument/2006/customXml" ds:itemID="{C6E1DA98-BDDF-4C3D-BAAF-40B55F8961D6}">
  <ds:schemaRefs>
    <ds:schemaRef ds:uri="ESRI.ArcGIS.Mapping.OfficeIntegration.PowerPointInfo"/>
  </ds:schemaRefs>
</ds:datastoreItem>
</file>

<file path=customXml/itemProps6.xml><?xml version="1.0" encoding="utf-8"?>
<ds:datastoreItem xmlns:ds="http://schemas.openxmlformats.org/officeDocument/2006/customXml" ds:itemID="{A564650D-49E4-4C17-9A16-AF8DCBAB8560}">
  <ds:schemaRefs>
    <ds:schemaRef ds:uri="ESRI.ArcGIS.Mapping.OfficeIntegration.PowerPointInfo"/>
  </ds:schemaRefs>
</ds:datastoreItem>
</file>

<file path=customXml/itemProps7.xml><?xml version="1.0" encoding="utf-8"?>
<ds:datastoreItem xmlns:ds="http://schemas.openxmlformats.org/officeDocument/2006/customXml" ds:itemID="{CBD825FD-FAB8-4D23-A375-7B0944DB6E3B}">
  <ds:schemaRefs>
    <ds:schemaRef ds:uri="ESRI.ArcGIS.Mapping.OfficeIntegration.PowerPointInfo"/>
  </ds:schemaRefs>
</ds:datastoreItem>
</file>

<file path=customXml/itemProps8.xml><?xml version="1.0" encoding="utf-8"?>
<ds:datastoreItem xmlns:ds="http://schemas.openxmlformats.org/officeDocument/2006/customXml" ds:itemID="{3BA09182-837F-4FFD-8296-4E66F58EA36B}">
  <ds:schemaRefs>
    <ds:schemaRef ds:uri="ESRI.ArcGIS.Mapping.OfficeIntegration.PowerPointInfo"/>
  </ds:schemaRefs>
</ds:datastoreItem>
</file>

<file path=customXml/itemProps9.xml><?xml version="1.0" encoding="utf-8"?>
<ds:datastoreItem xmlns:ds="http://schemas.openxmlformats.org/officeDocument/2006/customXml" ds:itemID="{AE1C5D46-7D9E-4C6B-BCCD-56313344983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19469</TotalTime>
  <Words>2307</Words>
  <Application>Microsoft Office PowerPoint</Application>
  <PresentationFormat>On-screen Show (4:3)</PresentationFormat>
  <Paragraphs>631</Paragraphs>
  <Slides>41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Calibri Light</vt:lpstr>
      <vt:lpstr>Gill Sans MT</vt:lpstr>
      <vt:lpstr>MS Sans Serif</vt:lpstr>
      <vt:lpstr>Times</vt:lpstr>
      <vt:lpstr>Times New Roman</vt:lpstr>
      <vt:lpstr>Blank Presentation</vt:lpstr>
      <vt:lpstr>Custom Design</vt:lpstr>
      <vt:lpstr>PowerPoint Presentation</vt:lpstr>
      <vt:lpstr>Goals</vt:lpstr>
      <vt:lpstr>Spatial Statistical Network Models</vt:lpstr>
      <vt:lpstr>Spatial Statistical Network Models</vt:lpstr>
      <vt:lpstr>Spatial Statistical Network Models</vt:lpstr>
      <vt:lpstr>Spatial Statistical Network Models</vt:lpstr>
      <vt:lpstr>SSN predictors of New England median July/August stream/river temperature </vt:lpstr>
      <vt:lpstr>New England SSN model Riparian restoration scenario</vt:lpstr>
      <vt:lpstr>New England SSN model Riparian restoration scenario</vt:lpstr>
      <vt:lpstr>New England SSN model Riparian restoration scenario</vt:lpstr>
      <vt:lpstr>            Background: Meduxnekeag Watershed</vt:lpstr>
      <vt:lpstr>Scientific Objectives</vt:lpstr>
      <vt:lpstr>Monitoring stations</vt:lpstr>
      <vt:lpstr>Principal Components Analysis to find major axes of variation in subcatchments</vt:lpstr>
      <vt:lpstr>Model development: Parameters </vt:lpstr>
      <vt:lpstr>Model development: Parameters </vt:lpstr>
      <vt:lpstr>Model fitting for each month</vt:lpstr>
      <vt:lpstr>Defining upstream riparian buffers</vt:lpstr>
      <vt:lpstr>Monthly and growing season models</vt:lpstr>
      <vt:lpstr>Monthly and growing season models (cont’d)</vt:lpstr>
      <vt:lpstr>Standardized regression coefficients</vt:lpstr>
      <vt:lpstr>Issues</vt:lpstr>
      <vt:lpstr>Effect of interannual variation in weather and month on thermal regime</vt:lpstr>
      <vt:lpstr>PowerPoint Presentation</vt:lpstr>
      <vt:lpstr>PowerPoint Presentation</vt:lpstr>
      <vt:lpstr>PowerPoint Presentation</vt:lpstr>
      <vt:lpstr>PowerPoint Presentation</vt:lpstr>
      <vt:lpstr>PowerPoint Presentation</vt:lpstr>
      <vt:lpstr>Percentage of reaches by thermal regime</vt:lpstr>
      <vt:lpstr>PowerPoint Presentation</vt:lpstr>
      <vt:lpstr>PowerPoint Presentation</vt:lpstr>
      <vt:lpstr>PowerPoint Presentation</vt:lpstr>
      <vt:lpstr>Conclusions</vt:lpstr>
      <vt:lpstr>Questions?</vt:lpstr>
      <vt:lpstr>Supplemental</vt:lpstr>
      <vt:lpstr>Challenge: International Boundaries</vt:lpstr>
      <vt:lpstr>Challenge: International Boundaries</vt:lpstr>
      <vt:lpstr>Challenge: International Boundaries</vt:lpstr>
      <vt:lpstr>Challenge: International Boundaries</vt:lpstr>
      <vt:lpstr>Challenge: International Boundaries</vt:lpstr>
      <vt:lpstr>Challenge: International Boundaries</vt:lpstr>
    </vt:vector>
  </TitlesOfParts>
  <Company>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Watershed Management Optimization Support Tool</dc:title>
  <dc:creator>Detenbeck, Naomi</dc:creator>
  <cp:lastModifiedBy>Detenbeck, Naomi</cp:lastModifiedBy>
  <cp:revision>444</cp:revision>
  <cp:lastPrinted>2019-10-22T15:35:05Z</cp:lastPrinted>
  <dcterms:created xsi:type="dcterms:W3CDTF">2018-01-13T19:54:31Z</dcterms:created>
  <dcterms:modified xsi:type="dcterms:W3CDTF">2020-04-20T16:42:59Z</dcterms:modified>
</cp:coreProperties>
</file>