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21"/>
  </p:notesMasterIdLst>
  <p:sldIdLst>
    <p:sldId id="256" r:id="rId2"/>
    <p:sldId id="262" r:id="rId3"/>
    <p:sldId id="257" r:id="rId4"/>
    <p:sldId id="264" r:id="rId5"/>
    <p:sldId id="259" r:id="rId6"/>
    <p:sldId id="263" r:id="rId7"/>
    <p:sldId id="260" r:id="rId8"/>
    <p:sldId id="27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3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70" autoAdjust="0"/>
  </p:normalViewPr>
  <p:slideViewPr>
    <p:cSldViewPr>
      <p:cViewPr varScale="1">
        <p:scale>
          <a:sx n="104" d="100"/>
          <a:sy n="104" d="100"/>
        </p:scale>
        <p:origin x="1824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1ED85-B409-4506-A65C-720999ED3182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35DE2-4377-4BFD-9451-D6E5201F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6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USFS and Rocky Mountain</a:t>
            </a:r>
            <a:r>
              <a:rPr lang="en-US" baseline="0" dirty="0" smtClean="0"/>
              <a:t> Research Station </a:t>
            </a:r>
            <a:r>
              <a:rPr lang="en-US" dirty="0" smtClean="0"/>
              <a:t>protocol, published in 2013. Dan Isaak.</a:t>
            </a:r>
          </a:p>
          <a:p>
            <a:endParaRPr lang="en-US" dirty="0" smtClean="0"/>
          </a:p>
          <a:p>
            <a:r>
              <a:rPr lang="en-US" dirty="0" smtClean="0"/>
              <a:t>“Annual monitoring sites that use underwater epoxy to attach miniature sensors to large rocks and cement bridge supports, which then serve as protective anchors”</a:t>
            </a:r>
          </a:p>
          <a:p>
            <a:endParaRPr lang="en-US" dirty="0" smtClean="0"/>
          </a:p>
          <a:p>
            <a:r>
              <a:rPr lang="en-US" dirty="0" smtClean="0"/>
              <a:t>Out of 179 revisited sites, 88-100% sensors in &lt;3% streams were retained. </a:t>
            </a:r>
          </a:p>
          <a:p>
            <a:r>
              <a:rPr lang="en-US" dirty="0" smtClean="0"/>
              <a:t>70-78% of sensors</a:t>
            </a:r>
            <a:r>
              <a:rPr lang="en-US" baseline="0" dirty="0" smtClean="0"/>
              <a:t> in &gt;3% streams were retained.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74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Becomes</a:t>
            </a:r>
            <a:r>
              <a:rPr lang="en-US" baseline="0" dirty="0" smtClean="0"/>
              <a:t> a unique site 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</a:t>
            </a:r>
            <a:r>
              <a:rPr lang="en-US" baseline="0" dirty="0" smtClean="0"/>
              <a:t> features like upstream, downstream, X number of meters from X,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Permanent landmarks/references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Water temp 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Site sketch, photo ID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35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often,</a:t>
            </a:r>
            <a:r>
              <a:rPr lang="en-US" baseline="0" dirty="0" smtClean="0"/>
              <a:t> then annually, then less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How to establish annual monitoring sites in a dynamic setting.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Times New Roman" panose="02020603050405020304" pitchFamily="18" charset="0"/>
              <a:ea typeface="Adobe Fangsong Std R" pitchFamily="18" charset="-128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Can be re-visited.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Efficient- less visitation required (relies on long battery life, large data storage capacity)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Less prone to abrasion or burial by substrate (other methods, logger is in the stream bed itself)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10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Tidbit accuracy (+/- 0.2 </a:t>
            </a:r>
            <a:r>
              <a:rPr lang="en-US" dirty="0" err="1" smtClean="0"/>
              <a:t>celsius</a:t>
            </a:r>
            <a:r>
              <a:rPr lang="en-US" dirty="0" smtClean="0"/>
              <a:t>), low annual drift rate</a:t>
            </a:r>
            <a:r>
              <a:rPr lang="en-US" baseline="0" dirty="0" smtClean="0"/>
              <a:t> (0.1 degrees C/year), large memory and long battery life (5+ years w/ 1 minute or greater logging interval), waterproof casing, ease of data retrieval w/ portable data shuttle or field computer. Waterproof up to 305 m (1000 feet).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Stores 64K of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07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OK, so</a:t>
            </a:r>
            <a:r>
              <a:rPr lang="en-US" baseline="0" dirty="0" smtClean="0"/>
              <a:t> how do you get ready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Why choose certain launches.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Immediate Start: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Blinks 1x every 1-4 seconds, light will blink faster if logging intervals are shorter</a:t>
            </a:r>
            <a:endParaRPr lang="en-US" dirty="0" smtClean="0"/>
          </a:p>
          <a:p>
            <a:r>
              <a:rPr lang="en-US" baseline="0" dirty="0" smtClean="0"/>
              <a:t>Delayed Start: Blinks 1x every 8 seconds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Launch: Any strong magnet placed near the face of the logger will trigger the launch (the coupler usually). Will rapidly flash 4x to indicate successful launch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39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loggers should be checked</a:t>
            </a:r>
            <a:r>
              <a:rPr lang="en-US" baseline="0" dirty="0" smtClean="0"/>
              <a:t> for accuracy before field deployment using the following procedures…but they’re usually really accurate.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Ice bath Method – compare with NIST thermometer. 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Uniform 0 degrees Celsius. Check to see if all were within the tolerances of the NIST recorded temperature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Also just good to practice launching and software, confirm battery is working, etc.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Many different protocols!!!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8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FX-764 Hydro-Ester Splash Zone Epoxy,</a:t>
            </a:r>
            <a:r>
              <a:rPr lang="en-US" baseline="0" dirty="0" smtClean="0"/>
              <a:t> manufactured by Fox Industries (Baltimore, MD)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Importance of solar shields. PVC must have lip because epoxy will not adhere directly to PVC (or plastic culverts). 3/8 inch holes to facilitate water circulation. Plumbers tape wrapped to ensure easy removal of cap after extended deployment.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paint the PVC to camouflage 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5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most important step for establishing an annual</a:t>
            </a:r>
            <a:r>
              <a:rPr lang="en-US" baseline="0" dirty="0" smtClean="0"/>
              <a:t> monitoring site.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Flat downstream surface shielded during floods</a:t>
            </a:r>
            <a:endParaRPr lang="en-US" baseline="0" dirty="0" smtClean="0"/>
          </a:p>
          <a:p>
            <a:r>
              <a:rPr lang="en-US" dirty="0" smtClean="0"/>
              <a:t>Downstream side should have pocket of calm water with smaller substrate</a:t>
            </a:r>
          </a:p>
          <a:p>
            <a:r>
              <a:rPr lang="en-US" dirty="0" smtClean="0"/>
              <a:t>Sheltered from main flow path, but with mixed flows and eddies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WET gloved fingers in stream</a:t>
            </a:r>
          </a:p>
          <a:p>
            <a:r>
              <a:rPr lang="en-US" dirty="0" smtClean="0"/>
              <a:t>Scoop out equal amounts of white and black epoxy</a:t>
            </a:r>
          </a:p>
          <a:p>
            <a:r>
              <a:rPr lang="en-US" dirty="0" smtClean="0"/>
              <a:t>Mix until gray color achieved (about 1 minute)</a:t>
            </a:r>
          </a:p>
          <a:p>
            <a:r>
              <a:rPr lang="en-US" dirty="0" smtClean="0"/>
              <a:t>Roll into tube shape, apply to base of PVC canister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Should be about size of a golf ball</a:t>
            </a:r>
          </a:p>
          <a:p>
            <a:r>
              <a:rPr lang="en-US" dirty="0" smtClean="0"/>
              <a:t>Set aside a small amount for the forestry tag</a:t>
            </a:r>
          </a:p>
          <a:p>
            <a:r>
              <a:rPr lang="en-US" dirty="0" smtClean="0"/>
              <a:t>Mold over the lip. Don’t cement the cap to the base!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1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Steady pressure with no torque.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35DE2-4377-4BFD-9451-D6E5201F01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73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A858DAB-73E3-4A74-914E-79E888D03043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C8845F6-61ED-4816-B76A-B2122CBB457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4961708" cy="6381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7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3: Prepare the site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524000"/>
            <a:ext cx="5943600" cy="1676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Put on rubber gloves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wire brush to scrub surface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Below low flow but above streambed- don’t want to be buried!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01" y="3299214"/>
            <a:ext cx="2452099" cy="245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5599" y="33223200"/>
            <a:ext cx="6465148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06064"/>
            <a:ext cx="24384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9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4: grab a cobble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6" y="1905000"/>
            <a:ext cx="8441154" cy="313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9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7800"/>
            <a:ext cx="5791200" cy="4386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5: mix the epoxy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29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924800" cy="762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6: attach the logger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143000"/>
            <a:ext cx="7924800" cy="1676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 and slowly twist on to the attachment site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Gently lean cobble against the PVC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Takes 24 hours to set!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65" y="2819400"/>
            <a:ext cx="4998378" cy="3748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49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692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7: view your work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9144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the plastic viewing box to inspect your work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fingers to mold epoxy onto attachment surface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4903"/>
          <a:stretch/>
        </p:blipFill>
        <p:spPr>
          <a:xfrm>
            <a:off x="2016302" y="2229492"/>
            <a:ext cx="4899917" cy="3637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80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8: forestry tag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 some epoxy to attach the metal forestry tag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Easy to relocate the sensor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241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24150"/>
            <a:ext cx="3975100" cy="298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052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00" y="9418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9: record data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1295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GPS point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Take photos of the attachment site and surroundings to aid in relocation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 out the datasheet!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8337"/>
            <a:ext cx="3886200" cy="325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049" y="2779160"/>
            <a:ext cx="4345800" cy="325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15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638800" cy="655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9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924800" cy="731838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Mid-season site checks	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8200" y="1728715"/>
            <a:ext cx="7467600" cy="1513726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 to verify site was successfully established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data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 data shuttle or field computer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NIST thermometer to serve as calibration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30769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165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7150"/>
            <a:ext cx="77724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78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Why This method?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Good for annual sites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Inefficient to go out and retrieve loggers every season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Less prone to abrasion or burial by substrate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Less gear for remote sites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88-100% Retention in low gradient streams (&lt;3%)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70%-80% retention in high gradient streams (&gt;3%)</a:t>
            </a:r>
          </a:p>
          <a:p>
            <a:pPr lvl="2"/>
            <a:r>
              <a:rPr lang="en-US" dirty="0" smtClean="0">
                <a:latin typeface="Times New Roman" panose="02020603050405020304" pitchFamily="18" charset="0"/>
                <a:ea typeface="Adobe Fangsong Std R" pitchFamily="18" charset="-128"/>
                <a:cs typeface="Times New Roman" panose="02020603050405020304" pitchFamily="18" charset="0"/>
              </a:rPr>
              <a:t>Ice scour factor!!!</a:t>
            </a:r>
          </a:p>
          <a:p>
            <a:pPr marL="457200" lvl="1" indent="0">
              <a:buNone/>
            </a:pPr>
            <a:endParaRPr lang="en-US" dirty="0" smtClean="0">
              <a:latin typeface="Times New Roman" panose="02020603050405020304" pitchFamily="18" charset="0"/>
              <a:ea typeface="Adobe Fangsong Std R" pitchFamily="18" charset="-128"/>
              <a:cs typeface="Times New Roman" panose="02020603050405020304" pitchFamily="18" charset="0"/>
            </a:endParaRPr>
          </a:p>
          <a:p>
            <a:pPr lvl="1"/>
            <a:endParaRPr lang="en-US" dirty="0" smtClean="0">
              <a:latin typeface="Times New Roman" panose="02020603050405020304" pitchFamily="18" charset="0"/>
              <a:ea typeface="Adobe Fangsong Std R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Materials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1" y="2310324"/>
            <a:ext cx="2239963" cy="24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568" y="2129093"/>
            <a:ext cx="2659318" cy="2659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3075" y="4876800"/>
            <a:ext cx="2514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/>
              <a:t>Onset UTBI-001 Tidbit V2 </a:t>
            </a:r>
          </a:p>
          <a:p>
            <a:pPr algn="ctr" eaLnBrk="1" hangingPunct="1"/>
            <a:r>
              <a:rPr lang="en-US" altLang="en-US" sz="1400" b="1"/>
              <a:t>Water Temperature Data Logger ($133)</a:t>
            </a:r>
          </a:p>
          <a:p>
            <a:pPr eaLnBrk="1" hangingPunct="1"/>
            <a:endParaRPr lang="en-US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17850" y="4876800"/>
            <a:ext cx="3048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b="1"/>
              <a:t>HOBO® Waterproof Shuttle U-DTW-1 ($249)</a:t>
            </a:r>
          </a:p>
          <a:p>
            <a:pPr eaLnBrk="1" hangingPunct="1"/>
            <a:endParaRPr lang="en-US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941" y="2438400"/>
            <a:ext cx="3415059" cy="2561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6199188" y="4876800"/>
            <a:ext cx="267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b="1"/>
              <a:t>HOBOware Pro ($99)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2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Launching your loggers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90609" y="2181546"/>
            <a:ext cx="4953000" cy="1628454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 Launch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Delayed Launch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Triggered launch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28800"/>
            <a:ext cx="3204019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38599"/>
            <a:ext cx="5943600" cy="203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347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924800" cy="808038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Logger calibration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9"/>
          <a:stretch/>
        </p:blipFill>
        <p:spPr>
          <a:xfrm>
            <a:off x="385893" y="2057400"/>
            <a:ext cx="3722914" cy="28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871174"/>
            <a:ext cx="4414535" cy="325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8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000"/>
            <a:ext cx="7316222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1: Site Selection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2971800"/>
            <a:ext cx="4038600" cy="16383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rocks or cement structures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you can move a rock, it’s too small!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Submerged year-round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7200"/>
            <a:ext cx="3696829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3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low water line river roc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1" t="23539"/>
          <a:stretch/>
        </p:blipFill>
        <p:spPr bwMode="auto">
          <a:xfrm>
            <a:off x="4410254" y="3352800"/>
            <a:ext cx="4768523" cy="35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8001000" y="2971800"/>
            <a:ext cx="0" cy="3352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05000" y="3200400"/>
            <a:ext cx="556260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81899" y="1655975"/>
            <a:ext cx="3696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 for a flat face on the downstream side w/ low flow, below the low water mark, above streambed to avoid burial by substrate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Image result for undercut boulder ri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3307" r="7771" b="32132"/>
          <a:stretch/>
        </p:blipFill>
        <p:spPr bwMode="auto">
          <a:xfrm>
            <a:off x="37707" y="4343400"/>
            <a:ext cx="428921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1295400" y="4032315"/>
            <a:ext cx="0" cy="1752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7922" y="3668366"/>
            <a:ext cx="369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Avoid undercuts! High erosion/lost logger potential.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1706250" y="4399961"/>
            <a:ext cx="1123361" cy="1066800"/>
          </a:xfrm>
          <a:prstGeom prst="noSmoking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72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1143000"/>
          </a:xfrm>
        </p:spPr>
        <p:txBody>
          <a:bodyPr/>
          <a:lstStyle/>
          <a:p>
            <a:r>
              <a:rPr lang="en-US" dirty="0" smtClean="0">
                <a:latin typeface="Adobe Fangsong Std R" pitchFamily="18" charset="-128"/>
                <a:ea typeface="Adobe Fangsong Std R" pitchFamily="18" charset="-128"/>
              </a:rPr>
              <a:t>Step 2: fasten the sensor</a:t>
            </a:r>
            <a:endParaRPr lang="en-US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7924800" cy="41148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 that the sensor light is blinking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Record serial number of the sensor and the forestry tag on datasheet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Fasten sensor into PVC cap with cable tie, screw cap on base.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274" y="2667000"/>
            <a:ext cx="4029638" cy="320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7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545</TotalTime>
  <Words>901</Words>
  <Application>Microsoft Office PowerPoint</Application>
  <PresentationFormat>On-screen Show (4:3)</PresentationFormat>
  <Paragraphs>119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Adobe Fangsong Std R</vt:lpstr>
      <vt:lpstr>Arial</vt:lpstr>
      <vt:lpstr>Arial Narrow</vt:lpstr>
      <vt:lpstr>Book Antiqua</vt:lpstr>
      <vt:lpstr>Calibri</vt:lpstr>
      <vt:lpstr>Times New Roman</vt:lpstr>
      <vt:lpstr>Horizon</vt:lpstr>
      <vt:lpstr>PowerPoint Presentation</vt:lpstr>
      <vt:lpstr>Why This method?</vt:lpstr>
      <vt:lpstr>Materials</vt:lpstr>
      <vt:lpstr>Launching your loggers</vt:lpstr>
      <vt:lpstr>Logger calibration</vt:lpstr>
      <vt:lpstr>PowerPoint Presentation</vt:lpstr>
      <vt:lpstr>Step 1: Site Selection</vt:lpstr>
      <vt:lpstr>PowerPoint Presentation</vt:lpstr>
      <vt:lpstr>Step 2: fasten the sensor</vt:lpstr>
      <vt:lpstr>Step 3: Prepare the site</vt:lpstr>
      <vt:lpstr>Step 4: grab a cobble</vt:lpstr>
      <vt:lpstr>Step 5: mix the epoxy</vt:lpstr>
      <vt:lpstr>Step 6: attach the logger </vt:lpstr>
      <vt:lpstr>Step 7: view your work  </vt:lpstr>
      <vt:lpstr>Step 8: forestry tag </vt:lpstr>
      <vt:lpstr>Step 9: record data </vt:lpstr>
      <vt:lpstr>PowerPoint Presentation</vt:lpstr>
      <vt:lpstr>Mid-season site checks </vt:lpstr>
      <vt:lpstr>PowerPoint Presentation</vt:lpstr>
    </vt:vector>
  </TitlesOfParts>
  <Company>U.S. Fish &amp; Wildlife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Doose, Serena</dc:creator>
  <cp:lastModifiedBy>Underwood, Kirstin L</cp:lastModifiedBy>
  <cp:revision>31</cp:revision>
  <dcterms:created xsi:type="dcterms:W3CDTF">2015-04-30T19:54:58Z</dcterms:created>
  <dcterms:modified xsi:type="dcterms:W3CDTF">2019-04-26T20:09:35Z</dcterms:modified>
</cp:coreProperties>
</file>