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5" r:id="rId2"/>
    <p:sldId id="261" r:id="rId3"/>
    <p:sldId id="264" r:id="rId4"/>
    <p:sldId id="257" r:id="rId5"/>
    <p:sldId id="260" r:id="rId6"/>
    <p:sldId id="262" r:id="rId7"/>
    <p:sldId id="263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BEA8-F0DF-4A44-9B4B-CBDA72E5BE8F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BAD6-6FEA-4148-B681-1D0A1108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1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BEA8-F0DF-4A44-9B4B-CBDA72E5BE8F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BAD6-6FEA-4148-B681-1D0A1108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BEA8-F0DF-4A44-9B4B-CBDA72E5BE8F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BAD6-6FEA-4148-B681-1D0A1108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60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BEA8-F0DF-4A44-9B4B-CBDA72E5BE8F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BAD6-6FEA-4148-B681-1D0A1108EC1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6655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BEA8-F0DF-4A44-9B4B-CBDA72E5BE8F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BAD6-6FEA-4148-B681-1D0A1108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85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BEA8-F0DF-4A44-9B4B-CBDA72E5BE8F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BAD6-6FEA-4148-B681-1D0A1108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76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BEA8-F0DF-4A44-9B4B-CBDA72E5BE8F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BAD6-6FEA-4148-B681-1D0A1108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98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BEA8-F0DF-4A44-9B4B-CBDA72E5BE8F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BAD6-6FEA-4148-B681-1D0A1108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58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BEA8-F0DF-4A44-9B4B-CBDA72E5BE8F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BAD6-6FEA-4148-B681-1D0A1108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49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8DAB-73E3-4A74-914E-79E888D0304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45F6-61ED-4816-B76A-B2122CBB45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6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BEA8-F0DF-4A44-9B4B-CBDA72E5BE8F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BAD6-6FEA-4148-B681-1D0A1108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4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BEA8-F0DF-4A44-9B4B-CBDA72E5BE8F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BAD6-6FEA-4148-B681-1D0A1108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7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BEA8-F0DF-4A44-9B4B-CBDA72E5BE8F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BAD6-6FEA-4148-B681-1D0A1108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2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BEA8-F0DF-4A44-9B4B-CBDA72E5BE8F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BAD6-6FEA-4148-B681-1D0A1108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7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BEA8-F0DF-4A44-9B4B-CBDA72E5BE8F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BAD6-6FEA-4148-B681-1D0A1108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8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BEA8-F0DF-4A44-9B4B-CBDA72E5BE8F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BAD6-6FEA-4148-B681-1D0A1108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2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BEA8-F0DF-4A44-9B4B-CBDA72E5BE8F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BAD6-6FEA-4148-B681-1D0A1108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BEA8-F0DF-4A44-9B4B-CBDA72E5BE8F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BAD6-6FEA-4148-B681-1D0A1108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93BEA8-F0DF-4A44-9B4B-CBDA72E5BE8F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BAD6-6FEA-4148-B681-1D0A1108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85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Adobe Fangsong Std R" pitchFamily="18" charset="-128"/>
                <a:ea typeface="Adobe Fangsong Std R" pitchFamily="18" charset="-128"/>
              </a:rPr>
              <a:t>Stream Grade Considerations for Epoxy Method</a:t>
            </a:r>
            <a:endParaRPr lang="en-US" sz="3600" b="1" dirty="0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63" y="971128"/>
            <a:ext cx="6087474" cy="4565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89776" y="5629013"/>
            <a:ext cx="9412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Kirstin Underwood, USFWS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Water Temperature Working Group Meeting, 12/2/19</a:t>
            </a:r>
          </a:p>
        </p:txBody>
      </p:sp>
    </p:spTree>
    <p:extLst>
      <p:ext uri="{BB962C8B-B14F-4D97-AF65-F5344CB8AC3E}">
        <p14:creationId xmlns:p14="http://schemas.microsoft.com/office/powerpoint/2010/main" val="3889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3644"/>
            <a:ext cx="10515600" cy="64007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Temperature Monitoring 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/>
          <a:p>
            <a:r>
              <a:rPr lang="en-US" b="1" dirty="0" smtClean="0"/>
              <a:t>2013 </a:t>
            </a:r>
            <a:r>
              <a:rPr lang="en-US" b="1" dirty="0" smtClean="0"/>
              <a:t>Protocol (epoxy with PVC canisters):</a:t>
            </a:r>
          </a:p>
          <a:p>
            <a:r>
              <a:rPr lang="en-US" i="1" dirty="0" smtClean="0"/>
              <a:t>“In low-gradient streams (&lt;3%), 100% of sensors (13 of 13) were successfully retained [after one year]. . .78% of sensors were retained in steeper streams.”</a:t>
            </a:r>
          </a:p>
          <a:p>
            <a:endParaRPr lang="en-US" i="1" dirty="0" smtClean="0"/>
          </a:p>
          <a:p>
            <a:r>
              <a:rPr lang="en-US" b="1" dirty="0" smtClean="0"/>
              <a:t>2010 Protocol (sensors epoxied to rocks without PVC):</a:t>
            </a:r>
          </a:p>
          <a:p>
            <a:r>
              <a:rPr lang="en-US" i="1" dirty="0" smtClean="0"/>
              <a:t>“One-year retention rate: 88% in low-gradient streams and 70% in steeper streams, possibly due to unusually high snowmelt flood in 2011. . .second year retention rate slightly higher at 90% and 84%.”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74" y="987425"/>
            <a:ext cx="4016828" cy="5166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215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929" y="457200"/>
            <a:ext cx="4543865" cy="949569"/>
          </a:xfrm>
        </p:spPr>
        <p:txBody>
          <a:bodyPr>
            <a:normAutofit/>
          </a:bodyPr>
          <a:lstStyle/>
          <a:p>
            <a:r>
              <a:rPr lang="en-US" b="1" dirty="0" smtClean="0"/>
              <a:t>Summary of Logger Retention and Stream Grade</a:t>
            </a: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513472" y="1610751"/>
            <a:ext cx="4431322" cy="425823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sites in streams &gt;3% slope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loggers lost in streams &gt;2% slope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retention throughout entire sampling period (2015 – 2019, n=18):  72%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gradient streams (&lt;2%):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1-year  retention (n=7): 100%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2-year retention (n=7): 100</a:t>
            </a:r>
            <a:r>
              <a:rPr lang="en-US" dirty="0" smtClean="0"/>
              <a:t>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4/5 loggers lasted 5 years!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</a:t>
            </a:r>
            <a:r>
              <a:rPr lang="en-US" dirty="0" smtClean="0"/>
              <a:t>gradient streams (&gt;2</a:t>
            </a:r>
            <a:r>
              <a:rPr lang="en-US" dirty="0" smtClean="0"/>
              <a:t>%):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1-year retention </a:t>
            </a:r>
            <a:r>
              <a:rPr lang="en-US" dirty="0" smtClean="0"/>
              <a:t>(</a:t>
            </a:r>
            <a:r>
              <a:rPr lang="en-US" dirty="0" smtClean="0"/>
              <a:t>n=11): 64%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2-year retention: TBD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 logger lasted 5 years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loggers lost in high-gradient streams 2017 –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Ice scour/flows/age of epoxy/site selection all factors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944794" y="1115736"/>
            <a:ext cx="6773982" cy="4370664"/>
            <a:chOff x="0" y="0"/>
            <a:chExt cx="4767485" cy="326164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767485" cy="3261643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1409700" y="1226820"/>
              <a:ext cx="2788920" cy="403860"/>
              <a:chOff x="1409700" y="1226820"/>
              <a:chExt cx="2788920" cy="403860"/>
            </a:xfrm>
          </p:grpSpPr>
          <p:sp>
            <p:nvSpPr>
              <p:cNvPr id="20" name="TextBox 9"/>
              <p:cNvSpPr txBox="1"/>
              <p:nvPr/>
            </p:nvSpPr>
            <p:spPr>
              <a:xfrm>
                <a:off x="1409700" y="1242060"/>
                <a:ext cx="868680" cy="38862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/>
                  <a:t>n = 7</a:t>
                </a:r>
              </a:p>
            </p:txBody>
          </p:sp>
          <p:sp>
            <p:nvSpPr>
              <p:cNvPr id="21" name="TextBox 10"/>
              <p:cNvSpPr txBox="1"/>
              <p:nvPr/>
            </p:nvSpPr>
            <p:spPr>
              <a:xfrm>
                <a:off x="3329940" y="1226820"/>
                <a:ext cx="868680" cy="38862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/>
                  <a:t>n = 11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31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1728" y="151002"/>
            <a:ext cx="4260297" cy="96369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Low Gradient Streams (&lt;2%): </a:t>
            </a:r>
            <a:r>
              <a:rPr lang="en-US" b="1" dirty="0" err="1" smtClean="0"/>
              <a:t>Presumpscot</a:t>
            </a:r>
            <a:r>
              <a:rPr lang="en-US" b="1" dirty="0" smtClean="0"/>
              <a:t> Watershed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1210491"/>
            <a:ext cx="4139308" cy="465849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2 sites on Mill Brook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Highland Lake:</a:t>
            </a:r>
            <a:r>
              <a:rPr lang="en-US" sz="2000" dirty="0" smtClean="0"/>
              <a:t> Active 2014 – 2019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Negligible Slope (189’ at base of dam and logger location)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Austin St:</a:t>
            </a:r>
            <a:r>
              <a:rPr lang="en-US" sz="2000" dirty="0" smtClean="0"/>
              <a:t> Active 2014 – 2018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 4 miles from dam, elevation 30.4’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189 – 30.4 / 21,120 =.0075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.75% slope (base of dam to logger)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Active 2014 – 2018; lost in high flows 2019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313" y="647790"/>
            <a:ext cx="6172200" cy="51205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556" y="294020"/>
            <a:ext cx="4035739" cy="301610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37160" y="3465576"/>
            <a:ext cx="4090135" cy="3177947"/>
            <a:chOff x="6637160" y="3465576"/>
            <a:chExt cx="4090135" cy="317794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160" y="3465576"/>
              <a:ext cx="4090135" cy="317794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772975" y="3609239"/>
              <a:ext cx="84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(Austin St)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185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171" y="102107"/>
            <a:ext cx="4457445" cy="904571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Low Gradient Streams (&lt;2%)</a:t>
            </a:r>
            <a:endParaRPr lang="en-US" sz="2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27171" y="654590"/>
            <a:ext cx="5293453" cy="5214398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r>
              <a:rPr lang="en-US" sz="2000" b="1" dirty="0" err="1" smtClean="0">
                <a:latin typeface="+mj-lt"/>
              </a:rPr>
              <a:t>Sheepscot</a:t>
            </a:r>
            <a:r>
              <a:rPr lang="en-US" sz="2000" b="1" dirty="0" smtClean="0">
                <a:latin typeface="+mj-lt"/>
              </a:rPr>
              <a:t>/St George Watershed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(2017 – 2019): .3% slope</a:t>
            </a:r>
          </a:p>
          <a:p>
            <a:endParaRPr lang="en-US" dirty="0" smtClean="0"/>
          </a:p>
          <a:p>
            <a:r>
              <a:rPr lang="en-US" sz="2000" b="1" dirty="0">
                <a:latin typeface="+mj-lt"/>
              </a:rPr>
              <a:t>Retired Southern Maine sites (not shown)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Piscataqua</a:t>
            </a:r>
            <a:r>
              <a:rPr lang="en-US" b="1" dirty="0"/>
              <a:t> River</a:t>
            </a:r>
            <a:r>
              <a:rPr lang="en-US" dirty="0"/>
              <a:t>: 1 logger active 2014 - 2019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1.7% slope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Alewife Brook (Casco Bay watershed</a:t>
            </a:r>
            <a:r>
              <a:rPr lang="en-US" dirty="0"/>
              <a:t>): 1 logger active 2014 –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.1% </a:t>
            </a:r>
            <a:r>
              <a:rPr lang="en-US" dirty="0" smtClean="0"/>
              <a:t>slope</a:t>
            </a:r>
          </a:p>
          <a:p>
            <a:pPr lvl="1"/>
            <a:endParaRPr lang="en-US" dirty="0"/>
          </a:p>
          <a:p>
            <a:r>
              <a:rPr lang="en-US" sz="2000" b="1" dirty="0" smtClean="0">
                <a:latin typeface="+mj-lt"/>
              </a:rPr>
              <a:t>Summary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2 years: 100% retention (n = 7, 2% slope or less)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5 years: 75% retention (n = 4, 2% slope or less)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65" y="0"/>
            <a:ext cx="5299364" cy="681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6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9788" y="182880"/>
            <a:ext cx="4052252" cy="56692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High Gradient Streams</a:t>
            </a:r>
            <a:endParaRPr lang="en-US" sz="2400" b="1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89" y="121434"/>
            <a:ext cx="5120640" cy="6597750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525159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j-lt"/>
              </a:rPr>
              <a:t>Swett Brook (Crooked River </a:t>
            </a:r>
            <a:r>
              <a:rPr lang="en-US" b="1" dirty="0" err="1" smtClean="0">
                <a:latin typeface="+mj-lt"/>
              </a:rPr>
              <a:t>trib</a:t>
            </a:r>
            <a:r>
              <a:rPr lang="en-US" b="1" dirty="0" smtClean="0">
                <a:latin typeface="+mj-lt"/>
              </a:rPr>
              <a:t>): 2.2% slope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j-lt"/>
              </a:rPr>
              <a:t>1 </a:t>
            </a:r>
            <a:r>
              <a:rPr lang="en-US" dirty="0" smtClean="0"/>
              <a:t>logger </a:t>
            </a:r>
            <a:r>
              <a:rPr lang="en-US" dirty="0"/>
              <a:t>intact 2014 – 2019 (and counting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100% 5-year retention rate (tiny sample size, n=1)</a:t>
            </a:r>
            <a:endParaRPr lang="en-US" b="1" dirty="0">
              <a:latin typeface="+mj-lt"/>
            </a:endParaRPr>
          </a:p>
          <a:p>
            <a:r>
              <a:rPr lang="en-US" b="1" dirty="0" smtClean="0">
                <a:latin typeface="+mj-lt"/>
              </a:rPr>
              <a:t>Temple Stream: 2.5% slope </a:t>
            </a:r>
            <a:endParaRPr lang="en-US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2017-2018: 5 loggers placed, 3 lost (40% retention!)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2018 - 2019: 4 new loggers + 1 replacement, 1 lost (same replacement site – 80% retention)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Remaining 2017 sites (2) still present after 2 years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</a:t>
            </a:r>
            <a:r>
              <a:rPr lang="en-US" dirty="0" smtClean="0"/>
              <a:t>2-year retention rate: TBD </a:t>
            </a:r>
          </a:p>
          <a:p>
            <a:r>
              <a:rPr lang="en-US" b="1" dirty="0" smtClean="0"/>
              <a:t>Overall 1-year retention rate of high gradient streams (</a:t>
            </a:r>
            <a:r>
              <a:rPr lang="en-US" b="1" dirty="0" smtClean="0"/>
              <a:t>n=11): 64%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89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47051" y="1800665"/>
            <a:ext cx="22719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1460’ – 340’ = 1120’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1120’/45640’ = .0245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Slope = 2.5%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370503" y="3573710"/>
            <a:ext cx="1437314" cy="757806"/>
            <a:chOff x="9370503" y="3573710"/>
            <a:chExt cx="1437314" cy="757806"/>
          </a:xfrm>
        </p:grpSpPr>
        <p:sp>
          <p:nvSpPr>
            <p:cNvPr id="6" name="Oval 5"/>
            <p:cNvSpPr/>
            <p:nvPr/>
          </p:nvSpPr>
          <p:spPr>
            <a:xfrm>
              <a:off x="9370503" y="3573710"/>
              <a:ext cx="243280" cy="234892"/>
            </a:xfrm>
            <a:prstGeom prst="ellipse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0496027" y="3969391"/>
              <a:ext cx="243280" cy="234892"/>
            </a:xfrm>
            <a:prstGeom prst="ellipse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564537" y="4096624"/>
              <a:ext cx="243280" cy="234892"/>
            </a:xfrm>
            <a:prstGeom prst="ellipse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9370503" y="3573710"/>
            <a:ext cx="243280" cy="23489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3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24" y="0"/>
            <a:ext cx="9144000" cy="68580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961314" y="2223083"/>
            <a:ext cx="469783" cy="26593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24" y="0"/>
            <a:ext cx="9144000" cy="68580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4832059" y="2357306"/>
            <a:ext cx="671119" cy="21643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85145" y="2852257"/>
            <a:ext cx="6442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loggers more frequently and attach to bigger boulders if epoxy method is used in steep mountain streams with many tributaries!</a:t>
            </a:r>
            <a:endParaRPr lang="en-US" sz="2400" b="1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2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8825660" cy="1447800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Questions?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519</TotalTime>
  <Words>544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Adobe Fangsong Std R</vt:lpstr>
      <vt:lpstr>Arial</vt:lpstr>
      <vt:lpstr>Calibri</vt:lpstr>
      <vt:lpstr>Century Gothic</vt:lpstr>
      <vt:lpstr>Wingdings 3</vt:lpstr>
      <vt:lpstr>Ion</vt:lpstr>
      <vt:lpstr>Stream Grade Considerations for Epoxy Method</vt:lpstr>
      <vt:lpstr>Temperature Monitoring Summary</vt:lpstr>
      <vt:lpstr>Summary of Logger Retention and Stream Grade</vt:lpstr>
      <vt:lpstr>Low Gradient Streams (&lt;2%): Presumpscot Watershed</vt:lpstr>
      <vt:lpstr>Low Gradient Streams (&lt;2%)</vt:lpstr>
      <vt:lpstr>High Gradient Streams</vt:lpstr>
      <vt:lpstr>PowerPoint Presentation</vt:lpstr>
      <vt:lpstr>Questions?</vt:lpstr>
    </vt:vector>
  </TitlesOfParts>
  <Company>USFWS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Underwood, Kirstin L</dc:creator>
  <cp:lastModifiedBy>Underwood, Kirstin L</cp:lastModifiedBy>
  <cp:revision>57</cp:revision>
  <dcterms:created xsi:type="dcterms:W3CDTF">2019-11-27T15:58:17Z</dcterms:created>
  <dcterms:modified xsi:type="dcterms:W3CDTF">2019-12-03T02:05:51Z</dcterms:modified>
</cp:coreProperties>
</file>