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2" r:id="rId2"/>
    <p:sldId id="265" r:id="rId3"/>
    <p:sldId id="283" r:id="rId4"/>
    <p:sldId id="269" r:id="rId5"/>
    <p:sldId id="285" r:id="rId6"/>
    <p:sldId id="267" r:id="rId7"/>
    <p:sldId id="268" r:id="rId8"/>
    <p:sldId id="286" r:id="rId9"/>
    <p:sldId id="270" r:id="rId10"/>
    <p:sldId id="284" r:id="rId11"/>
    <p:sldId id="266" r:id="rId12"/>
    <p:sldId id="287" r:id="rId13"/>
    <p:sldId id="271" r:id="rId14"/>
    <p:sldId id="272"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483C4D6-1686-C44B-8EF7-757610FAF702}" type="datetime1">
              <a:rPr lang="en-US"/>
              <a:pPr/>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5A5D34-64D0-8042-B130-DCD8D2562836}" type="slidenum">
              <a:rPr lang="en-US"/>
              <a:pPr/>
              <a:t>‹#›</a:t>
            </a:fld>
            <a:endParaRPr lang="en-US"/>
          </a:p>
        </p:txBody>
      </p:sp>
    </p:spTree>
    <p:extLst>
      <p:ext uri="{BB962C8B-B14F-4D97-AF65-F5344CB8AC3E}">
        <p14:creationId xmlns:p14="http://schemas.microsoft.com/office/powerpoint/2010/main" val="2942752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3" charset="-128"/>
        <a:cs typeface="ＭＳ Ｐゴシック" pitchFamily="-8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MDIFW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42732"/>
            <a:ext cx="7772400" cy="2561067"/>
          </a:xfrm>
        </p:spPr>
        <p:txBody>
          <a:bodyPr>
            <a:noAutofit/>
          </a:bodyPr>
          <a:lstStyle>
            <a:lvl1pPr algn="l">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5003800"/>
            <a:ext cx="7772400" cy="947308"/>
          </a:xfrm>
        </p:spPr>
        <p:txBody>
          <a:bodyPr>
            <a:normAutofit/>
          </a:bodyPr>
          <a:lstStyle>
            <a:lvl1pPr marL="0" indent="0" algn="l">
              <a:buNone/>
              <a:defRPr sz="19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16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38075" y="1828801"/>
            <a:ext cx="3916155" cy="4219574"/>
          </a:xfrm>
        </p:spPr>
        <p:txBody>
          <a:bodyPr>
            <a:normAutofit/>
          </a:bodyPr>
          <a:lstStyle>
            <a:lvl1pPr marL="0" indent="0">
              <a:buNone/>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373261" y="1828800"/>
            <a:ext cx="3898311" cy="4219575"/>
          </a:xfrm>
        </p:spPr>
        <p:txBody>
          <a:bodyPr>
            <a:normAutofit/>
          </a:bodyPr>
          <a:lstStyle>
            <a:lvl1pPr marL="0" indent="0">
              <a:buNone/>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1321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99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9177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7700" y="19177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62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9400" y="18780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400" y="25304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7225" y="18780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7225" y="25304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35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860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MDIFW_ppt_bkgd_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80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5714" y="2006600"/>
            <a:ext cx="7184572" cy="3860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725714" y="5867400"/>
            <a:ext cx="7184572"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04176" y="536448"/>
            <a:ext cx="72898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343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5714" y="2006600"/>
            <a:ext cx="3389086" cy="3860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25714" y="5867400"/>
            <a:ext cx="3389086"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icture Placeholder 2"/>
          <p:cNvSpPr>
            <a:spLocks noGrp="1"/>
          </p:cNvSpPr>
          <p:nvPr>
            <p:ph type="pic" idx="10"/>
          </p:nvPr>
        </p:nvSpPr>
        <p:spPr>
          <a:xfrm>
            <a:off x="4554444" y="2006600"/>
            <a:ext cx="3432435" cy="3860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Text Placeholder 3"/>
          <p:cNvSpPr>
            <a:spLocks noGrp="1"/>
          </p:cNvSpPr>
          <p:nvPr>
            <p:ph type="body" sz="half" idx="11"/>
          </p:nvPr>
        </p:nvSpPr>
        <p:spPr>
          <a:xfrm>
            <a:off x="4495800" y="5867400"/>
            <a:ext cx="3389086"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04176" y="536448"/>
            <a:ext cx="72898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36753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descr="MDIFW_ppt_bkgd_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692691" y="491932"/>
            <a:ext cx="7955404" cy="4985728"/>
          </a:xfrm>
        </p:spPr>
        <p:txBody>
          <a:bodyPr>
            <a:normAutofit/>
          </a:bodyPr>
          <a:lstStyle>
            <a:lvl1pPr marL="0" indent="0">
              <a:spcAft>
                <a:spcPts val="600"/>
              </a:spcAft>
              <a:buNone/>
              <a:defRPr sz="3200">
                <a:solidFill>
                  <a:schemeClr val="bg1"/>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78518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descr="MDIFW_ppt_bkgd_green.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204176" y="536448"/>
            <a:ext cx="728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228600" y="1981200"/>
            <a:ext cx="8393322" cy="446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22" r:id="rId1"/>
    <p:sldLayoutId id="2147483716" r:id="rId2"/>
    <p:sldLayoutId id="2147483717" r:id="rId3"/>
    <p:sldLayoutId id="2147483718" r:id="rId4"/>
    <p:sldLayoutId id="2147483719" r:id="rId5"/>
    <p:sldLayoutId id="2147483723" r:id="rId6"/>
    <p:sldLayoutId id="2147483720" r:id="rId7"/>
    <p:sldLayoutId id="2147483725" r:id="rId8"/>
    <p:sldLayoutId id="2147483724" r:id="rId9"/>
    <p:sldLayoutId id="2147483721" r:id="rId10"/>
  </p:sldLayoutIdLst>
  <p:txStyles>
    <p:titleStyle>
      <a:lvl1pPr algn="l" defTabSz="457200" rtl="0" eaLnBrk="1" fontAlgn="base" hangingPunct="1">
        <a:spcBef>
          <a:spcPct val="0"/>
        </a:spcBef>
        <a:spcAft>
          <a:spcPct val="0"/>
        </a:spcAft>
        <a:defRPr sz="2800" kern="1200">
          <a:solidFill>
            <a:schemeClr val="bg2"/>
          </a:solidFill>
          <a:latin typeface="+mj-lt"/>
          <a:ea typeface="ＭＳ Ｐゴシック" pitchFamily="-83" charset="-128"/>
          <a:cs typeface="ＭＳ Ｐゴシック" pitchFamily="-83" charset="-128"/>
        </a:defRPr>
      </a:lvl1pPr>
      <a:lvl2pPr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2pPr>
      <a:lvl3pPr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3pPr>
      <a:lvl4pPr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4pPr>
      <a:lvl5pPr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5pPr>
      <a:lvl6pPr marL="457200"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6pPr>
      <a:lvl7pPr marL="914400"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7pPr>
      <a:lvl8pPr marL="1371600"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8pPr>
      <a:lvl9pPr marL="1828800" algn="l" defTabSz="457200" rtl="0" eaLnBrk="1" fontAlgn="base" hangingPunct="1">
        <a:spcBef>
          <a:spcPct val="0"/>
        </a:spcBef>
        <a:spcAft>
          <a:spcPct val="0"/>
        </a:spcAft>
        <a:defRPr sz="2800">
          <a:solidFill>
            <a:schemeClr val="bg2"/>
          </a:solidFill>
          <a:latin typeface="Lucida Sans Unicode" pitchFamily="-83" charset="0"/>
          <a:ea typeface="ＭＳ Ｐゴシック" pitchFamily="-83" charset="-128"/>
          <a:cs typeface="ＭＳ Ｐゴシック" pitchFamily="-83" charset="-128"/>
        </a:defRPr>
      </a:lvl9pPr>
    </p:titleStyle>
    <p:bodyStyle>
      <a:lvl1pPr marL="2286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pitchFamily="-83" charset="-128"/>
          <a:cs typeface="ＭＳ Ｐゴシック" pitchFamily="-83" charset="-128"/>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pitchFamily="-83" charset="-128"/>
          <a:cs typeface="+mn-cs"/>
        </a:defRPr>
      </a:lvl2pPr>
      <a:lvl3pPr marL="1143000" indent="-228600" algn="l" defTabSz="457200" rtl="0" eaLnBrk="1" fontAlgn="base" hangingPunct="1">
        <a:spcBef>
          <a:spcPct val="20000"/>
        </a:spcBef>
        <a:spcAft>
          <a:spcPct val="0"/>
        </a:spcAft>
        <a:buFont typeface="Arial" charset="0"/>
        <a:buChar char="•"/>
        <a:defRPr kern="1200">
          <a:solidFill>
            <a:schemeClr val="bg1"/>
          </a:solidFill>
          <a:latin typeface="+mn-lt"/>
          <a:ea typeface="ＭＳ Ｐゴシック" pitchFamily="-83"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mn-lt"/>
          <a:ea typeface="ＭＳ Ｐゴシック" pitchFamily="-83"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mn-lt"/>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hyperlink" Target="http://ecoshed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cosheds.org/models/stream-temperature/latest/theory.html#ref-Letcher2016"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cosheds.org/models/stream-temperature/latest/index.html"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CB2F-A6DA-4E97-B396-2CC33D1E62A9}"/>
              </a:ext>
            </a:extLst>
          </p:cNvPr>
          <p:cNvSpPr>
            <a:spLocks noGrp="1"/>
          </p:cNvSpPr>
          <p:nvPr>
            <p:ph type="ctrTitle"/>
          </p:nvPr>
        </p:nvSpPr>
        <p:spPr>
          <a:xfrm>
            <a:off x="1009356" y="2738153"/>
            <a:ext cx="7448844" cy="2561067"/>
          </a:xfrm>
        </p:spPr>
        <p:txBody>
          <a:bodyPr/>
          <a:lstStyle/>
          <a:p>
            <a:r>
              <a:rPr lang="en-US" b="1" i="1" dirty="0"/>
              <a:t>The Maine Interagency </a:t>
            </a:r>
            <a:br>
              <a:rPr lang="en-US" b="1" i="1" dirty="0"/>
            </a:br>
            <a:r>
              <a:rPr lang="en-US" b="1" i="1" dirty="0"/>
              <a:t>Stream Temperature</a:t>
            </a:r>
            <a:br>
              <a:rPr lang="en-US" dirty="0"/>
            </a:br>
            <a:r>
              <a:rPr lang="en-US" b="1" i="1" dirty="0"/>
              <a:t> Monitoring and Modeling Network</a:t>
            </a:r>
            <a:endParaRPr lang="en-US" dirty="0"/>
          </a:p>
        </p:txBody>
      </p:sp>
      <p:sp>
        <p:nvSpPr>
          <p:cNvPr id="3" name="Subtitle 2">
            <a:extLst>
              <a:ext uri="{FF2B5EF4-FFF2-40B4-BE49-F238E27FC236}">
                <a16:creationId xmlns:a16="http://schemas.microsoft.com/office/drawing/2014/main" id="{9872DB27-E7F1-442D-9140-07330609849F}"/>
              </a:ext>
            </a:extLst>
          </p:cNvPr>
          <p:cNvSpPr>
            <a:spLocks noGrp="1"/>
          </p:cNvSpPr>
          <p:nvPr>
            <p:ph type="subTitle" idx="1"/>
          </p:nvPr>
        </p:nvSpPr>
        <p:spPr>
          <a:xfrm>
            <a:off x="685800" y="5702537"/>
            <a:ext cx="7772400" cy="684195"/>
          </a:xfrm>
        </p:spPr>
        <p:txBody>
          <a:bodyPr/>
          <a:lstStyle/>
          <a:p>
            <a:r>
              <a:rPr lang="en-US" dirty="0"/>
              <a:t>Merry Gallagher, Native Fish Conservation Biologist</a:t>
            </a:r>
          </a:p>
        </p:txBody>
      </p:sp>
    </p:spTree>
    <p:extLst>
      <p:ext uri="{BB962C8B-B14F-4D97-AF65-F5344CB8AC3E}">
        <p14:creationId xmlns:p14="http://schemas.microsoft.com/office/powerpoint/2010/main" val="260402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1D0C758-7839-4FEB-BD16-E7D03E2DCB3E}"/>
              </a:ext>
            </a:extLst>
          </p:cNvPr>
          <p:cNvPicPr>
            <a:picLocks noGrp="1" noChangeAspect="1"/>
          </p:cNvPicPr>
          <p:nvPr>
            <p:ph sz="half" idx="1"/>
          </p:nvPr>
        </p:nvPicPr>
        <p:blipFill>
          <a:blip r:embed="rId2"/>
          <a:stretch>
            <a:fillRect/>
          </a:stretch>
        </p:blipFill>
        <p:spPr>
          <a:xfrm>
            <a:off x="173893" y="201833"/>
            <a:ext cx="4617207" cy="3299045"/>
          </a:xfrm>
          <a:prstGeom prst="rect">
            <a:avLst/>
          </a:prstGeom>
        </p:spPr>
      </p:pic>
      <p:pic>
        <p:nvPicPr>
          <p:cNvPr id="4" name="Picture 3">
            <a:extLst>
              <a:ext uri="{FF2B5EF4-FFF2-40B4-BE49-F238E27FC236}">
                <a16:creationId xmlns:a16="http://schemas.microsoft.com/office/drawing/2014/main" id="{6D79F9CD-88C3-45C3-8964-CB49F908B840}"/>
              </a:ext>
            </a:extLst>
          </p:cNvPr>
          <p:cNvPicPr>
            <a:picLocks noChangeAspect="1"/>
          </p:cNvPicPr>
          <p:nvPr/>
        </p:nvPicPr>
        <p:blipFill>
          <a:blip r:embed="rId3"/>
          <a:stretch>
            <a:fillRect/>
          </a:stretch>
        </p:blipFill>
        <p:spPr>
          <a:xfrm>
            <a:off x="4362447" y="2164715"/>
            <a:ext cx="4607660" cy="3678872"/>
          </a:xfrm>
          <a:prstGeom prst="rect">
            <a:avLst/>
          </a:prstGeom>
        </p:spPr>
      </p:pic>
    </p:spTree>
    <p:extLst>
      <p:ext uri="{BB962C8B-B14F-4D97-AF65-F5344CB8AC3E}">
        <p14:creationId xmlns:p14="http://schemas.microsoft.com/office/powerpoint/2010/main" val="2897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4DCD1-E9AF-4ED0-83B9-E4BB3F00310F}"/>
              </a:ext>
            </a:extLst>
          </p:cNvPr>
          <p:cNvPicPr>
            <a:picLocks noChangeAspect="1"/>
          </p:cNvPicPr>
          <p:nvPr/>
        </p:nvPicPr>
        <p:blipFill>
          <a:blip r:embed="rId2"/>
          <a:stretch>
            <a:fillRect/>
          </a:stretch>
        </p:blipFill>
        <p:spPr>
          <a:xfrm>
            <a:off x="393895" y="205265"/>
            <a:ext cx="8442035" cy="5660963"/>
          </a:xfrm>
          <a:prstGeom prst="rect">
            <a:avLst/>
          </a:prstGeom>
        </p:spPr>
      </p:pic>
    </p:spTree>
    <p:extLst>
      <p:ext uri="{BB962C8B-B14F-4D97-AF65-F5344CB8AC3E}">
        <p14:creationId xmlns:p14="http://schemas.microsoft.com/office/powerpoint/2010/main" val="364614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9EDE-FE89-4CE5-B35D-07499F93E56C}"/>
              </a:ext>
            </a:extLst>
          </p:cNvPr>
          <p:cNvSpPr>
            <a:spLocks noGrp="1"/>
          </p:cNvSpPr>
          <p:nvPr>
            <p:ph type="title"/>
          </p:nvPr>
        </p:nvSpPr>
        <p:spPr/>
        <p:txBody>
          <a:bodyPr/>
          <a:lstStyle/>
          <a:p>
            <a:r>
              <a:rPr lang="en-US" dirty="0"/>
              <a:t>The future…..probability of wild BKT occupancy in a changing climate</a:t>
            </a:r>
          </a:p>
        </p:txBody>
      </p:sp>
      <p:pic>
        <p:nvPicPr>
          <p:cNvPr id="4" name="Picture 3">
            <a:extLst>
              <a:ext uri="{FF2B5EF4-FFF2-40B4-BE49-F238E27FC236}">
                <a16:creationId xmlns:a16="http://schemas.microsoft.com/office/drawing/2014/main" id="{617E7C68-A14E-4075-A77E-D37DD1F146F8}"/>
              </a:ext>
            </a:extLst>
          </p:cNvPr>
          <p:cNvPicPr>
            <a:picLocks noChangeAspect="1"/>
          </p:cNvPicPr>
          <p:nvPr/>
        </p:nvPicPr>
        <p:blipFill>
          <a:blip r:embed="rId2"/>
          <a:stretch>
            <a:fillRect/>
          </a:stretch>
        </p:blipFill>
        <p:spPr>
          <a:xfrm>
            <a:off x="359116" y="1976041"/>
            <a:ext cx="3124200" cy="4483227"/>
          </a:xfrm>
          <a:prstGeom prst="rect">
            <a:avLst/>
          </a:prstGeom>
        </p:spPr>
      </p:pic>
      <p:pic>
        <p:nvPicPr>
          <p:cNvPr id="6" name="Picture 5">
            <a:extLst>
              <a:ext uri="{FF2B5EF4-FFF2-40B4-BE49-F238E27FC236}">
                <a16:creationId xmlns:a16="http://schemas.microsoft.com/office/drawing/2014/main" id="{AE7B257F-2EB9-499B-A9A6-A181507212F4}"/>
              </a:ext>
            </a:extLst>
          </p:cNvPr>
          <p:cNvPicPr>
            <a:picLocks noChangeAspect="1"/>
          </p:cNvPicPr>
          <p:nvPr/>
        </p:nvPicPr>
        <p:blipFill>
          <a:blip r:embed="rId3"/>
          <a:stretch>
            <a:fillRect/>
          </a:stretch>
        </p:blipFill>
        <p:spPr>
          <a:xfrm>
            <a:off x="4747189" y="1819538"/>
            <a:ext cx="3181396" cy="4483227"/>
          </a:xfrm>
          <a:prstGeom prst="rect">
            <a:avLst/>
          </a:prstGeom>
        </p:spPr>
      </p:pic>
      <p:sp>
        <p:nvSpPr>
          <p:cNvPr id="7" name="TextBox 6">
            <a:extLst>
              <a:ext uri="{FF2B5EF4-FFF2-40B4-BE49-F238E27FC236}">
                <a16:creationId xmlns:a16="http://schemas.microsoft.com/office/drawing/2014/main" id="{A80D4AA9-2B3F-4D63-A1DF-613B28C46E2F}"/>
              </a:ext>
            </a:extLst>
          </p:cNvPr>
          <p:cNvSpPr txBox="1"/>
          <p:nvPr/>
        </p:nvSpPr>
        <p:spPr>
          <a:xfrm>
            <a:off x="2943127" y="2010740"/>
            <a:ext cx="1628873" cy="830997"/>
          </a:xfrm>
          <a:prstGeom prst="rect">
            <a:avLst/>
          </a:prstGeom>
          <a:solidFill>
            <a:schemeClr val="bg2"/>
          </a:solidFill>
        </p:spPr>
        <p:txBody>
          <a:bodyPr wrap="square" rtlCol="0">
            <a:spAutoFit/>
          </a:bodyPr>
          <a:lstStyle/>
          <a:p>
            <a:r>
              <a:rPr lang="en-US" dirty="0"/>
              <a:t>Current Conditions</a:t>
            </a:r>
          </a:p>
        </p:txBody>
      </p:sp>
      <p:sp>
        <p:nvSpPr>
          <p:cNvPr id="9" name="TextBox 8">
            <a:extLst>
              <a:ext uri="{FF2B5EF4-FFF2-40B4-BE49-F238E27FC236}">
                <a16:creationId xmlns:a16="http://schemas.microsoft.com/office/drawing/2014/main" id="{8354FD44-1AF8-4E3A-97A6-125BCF9C60E1}"/>
              </a:ext>
            </a:extLst>
          </p:cNvPr>
          <p:cNvSpPr txBox="1"/>
          <p:nvPr/>
        </p:nvSpPr>
        <p:spPr>
          <a:xfrm>
            <a:off x="7267822" y="5087162"/>
            <a:ext cx="1628873" cy="1200329"/>
          </a:xfrm>
          <a:prstGeom prst="rect">
            <a:avLst/>
          </a:prstGeom>
          <a:solidFill>
            <a:schemeClr val="bg2"/>
          </a:solidFill>
        </p:spPr>
        <p:txBody>
          <a:bodyPr wrap="square" rtlCol="0">
            <a:spAutoFit/>
          </a:bodyPr>
          <a:lstStyle/>
          <a:p>
            <a:r>
              <a:rPr lang="en-US" dirty="0"/>
              <a:t>+4 </a:t>
            </a:r>
            <a:r>
              <a:rPr lang="en-US" dirty="0" err="1"/>
              <a:t>degC</a:t>
            </a:r>
            <a:r>
              <a:rPr lang="en-US" dirty="0"/>
              <a:t> in Mean July Temp</a:t>
            </a:r>
          </a:p>
        </p:txBody>
      </p:sp>
      <p:pic>
        <p:nvPicPr>
          <p:cNvPr id="5" name="Picture 4">
            <a:extLst>
              <a:ext uri="{FF2B5EF4-FFF2-40B4-BE49-F238E27FC236}">
                <a16:creationId xmlns:a16="http://schemas.microsoft.com/office/drawing/2014/main" id="{2F9C36C4-82BA-431E-AB7A-A25EE03D6FEC}"/>
              </a:ext>
            </a:extLst>
          </p:cNvPr>
          <p:cNvPicPr>
            <a:picLocks noChangeAspect="1"/>
          </p:cNvPicPr>
          <p:nvPr/>
        </p:nvPicPr>
        <p:blipFill>
          <a:blip r:embed="rId4"/>
          <a:stretch>
            <a:fillRect/>
          </a:stretch>
        </p:blipFill>
        <p:spPr>
          <a:xfrm>
            <a:off x="1848826" y="6146261"/>
            <a:ext cx="4000500" cy="609600"/>
          </a:xfrm>
          <a:prstGeom prst="rect">
            <a:avLst/>
          </a:prstGeom>
        </p:spPr>
      </p:pic>
    </p:spTree>
    <p:extLst>
      <p:ext uri="{BB962C8B-B14F-4D97-AF65-F5344CB8AC3E}">
        <p14:creationId xmlns:p14="http://schemas.microsoft.com/office/powerpoint/2010/main" val="299350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5690" y="1625600"/>
            <a:ext cx="8121110" cy="3187700"/>
          </a:xfrm>
        </p:spPr>
        <p:txBody>
          <a:bodyPr/>
          <a:lstStyle/>
          <a:p>
            <a:r>
              <a:rPr lang="en-US" b="1" dirty="0"/>
              <a:t>Our Mission</a:t>
            </a:r>
          </a:p>
          <a:p>
            <a:r>
              <a:rPr lang="en-US" sz="2900" i="1" dirty="0"/>
              <a:t>Maine Department of Inland Fisheries &amp; Wildlife </a:t>
            </a:r>
            <a:r>
              <a:rPr lang="en-US" sz="2900" dirty="0"/>
              <a:t>protects and manages Maine’s fish and wildlife and their habitats, promotes Maine’s outdoor heritage, and safely connects people with nature through responsible recreation, sport, and science. </a:t>
            </a:r>
          </a:p>
        </p:txBody>
      </p:sp>
    </p:spTree>
    <p:extLst>
      <p:ext uri="{BB962C8B-B14F-4D97-AF65-F5344CB8AC3E}">
        <p14:creationId xmlns:p14="http://schemas.microsoft.com/office/powerpoint/2010/main" val="415307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5690" y="1054100"/>
            <a:ext cx="7968710" cy="4102100"/>
          </a:xfrm>
        </p:spPr>
        <p:txBody>
          <a:bodyPr>
            <a:noAutofit/>
          </a:bodyPr>
          <a:lstStyle/>
          <a:p>
            <a:r>
              <a:rPr lang="en-US" b="1" dirty="0"/>
              <a:t>Overview</a:t>
            </a:r>
          </a:p>
          <a:p>
            <a:pPr>
              <a:lnSpc>
                <a:spcPct val="140000"/>
              </a:lnSpc>
            </a:pPr>
            <a:r>
              <a:rPr lang="en-US" sz="1600" i="1" dirty="0"/>
              <a:t>Maine Department of Inland Fisheries of Wildlife </a:t>
            </a:r>
            <a:r>
              <a:rPr lang="en-US" sz="1600" dirty="0"/>
              <a:t>(MDIFW) preserves, protects, and enhances the inland fisheries and wildlife resources of the state. Established in 1880 to protect big game populations, MDIFW has since evolved in scope to include protection and management of fish, non-game wildlife, and habitats, as well as restoration of endangered species like the bald eagle. In addition to its conservation duties, MDIFW is also responsible for enabling and promoting the safe enjoyment of Maine’s outdoors — from whitewater rafting to boating, snowmobiling, hunting, fishing, and wildlife observation. The agency’s constituents include the fish, wildlife, and people who call Maine home, as well as the visiting outdoor enthusiasts and </a:t>
            </a:r>
            <a:r>
              <a:rPr lang="en-US" sz="1600" dirty="0" err="1"/>
              <a:t>ecotourists</a:t>
            </a:r>
            <a:r>
              <a:rPr lang="en-US" sz="1600" dirty="0"/>
              <a:t> who call Maine Vacationland and contribute hundreds of millions of dollars each year to the state’s economy.</a:t>
            </a:r>
          </a:p>
        </p:txBody>
      </p:sp>
    </p:spTree>
    <p:extLst>
      <p:ext uri="{BB962C8B-B14F-4D97-AF65-F5344CB8AC3E}">
        <p14:creationId xmlns:p14="http://schemas.microsoft.com/office/powerpoint/2010/main" val="158791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Network’s specific goals: </a:t>
            </a:r>
          </a:p>
        </p:txBody>
      </p:sp>
      <p:sp>
        <p:nvSpPr>
          <p:cNvPr id="2" name="Rectangle 1">
            <a:extLst>
              <a:ext uri="{FF2B5EF4-FFF2-40B4-BE49-F238E27FC236}">
                <a16:creationId xmlns:a16="http://schemas.microsoft.com/office/drawing/2014/main" id="{521F8F93-E857-4CFD-A2A9-5EF2C49A353E}"/>
              </a:ext>
            </a:extLst>
          </p:cNvPr>
          <p:cNvSpPr/>
          <p:nvPr/>
        </p:nvSpPr>
        <p:spPr>
          <a:xfrm>
            <a:off x="204176" y="1954414"/>
            <a:ext cx="8735648" cy="3785652"/>
          </a:xfrm>
          <a:prstGeom prst="rect">
            <a:avLst/>
          </a:prstGeom>
        </p:spPr>
        <p:txBody>
          <a:bodyPr wrap="square">
            <a:spAutoFit/>
          </a:bodyPr>
          <a:lstStyle/>
          <a:p>
            <a:pPr marL="457200" marR="0" indent="-457200">
              <a:spcBef>
                <a:spcPts val="0"/>
              </a:spcBef>
              <a:spcAft>
                <a:spcPts val="0"/>
              </a:spcAft>
              <a:buAutoNum type="arabicParenR"/>
            </a:pPr>
            <a:r>
              <a:rPr lang="en-US" dirty="0">
                <a:solidFill>
                  <a:srgbClr val="000000"/>
                </a:solidFill>
                <a:latin typeface="Times New Roman" panose="02020603050405020304" pitchFamily="18" charset="0"/>
                <a:ea typeface="Times New Roman" panose="02020603050405020304" pitchFamily="18" charset="0"/>
              </a:rPr>
              <a:t>expanding a statewide sensor network and managing a comprehensive, interagency stream temperature database</a:t>
            </a:r>
          </a:p>
          <a:p>
            <a:pPr marL="457200" marR="0" indent="-457200">
              <a:spcBef>
                <a:spcPts val="0"/>
              </a:spcBef>
              <a:spcAft>
                <a:spcPts val="0"/>
              </a:spcAft>
              <a:buAutoNum type="arabicParenR"/>
            </a:pPr>
            <a:r>
              <a:rPr lang="en-US" dirty="0">
                <a:solidFill>
                  <a:srgbClr val="000000"/>
                </a:solidFill>
                <a:latin typeface="Times New Roman" panose="02020603050405020304" pitchFamily="18" charset="0"/>
                <a:ea typeface="Times New Roman" panose="02020603050405020304" pitchFamily="18" charset="0"/>
              </a:rPr>
              <a:t>contributing data to an existing online stream temperature model that incorporates drivers that affect temperature</a:t>
            </a:r>
          </a:p>
          <a:p>
            <a:pPr marL="457200" marR="0" indent="-457200">
              <a:spcBef>
                <a:spcPts val="0"/>
              </a:spcBef>
              <a:spcAft>
                <a:spcPts val="0"/>
              </a:spcAft>
              <a:buAutoNum type="arabicParenR"/>
            </a:pPr>
            <a:r>
              <a:rPr lang="en-US" dirty="0">
                <a:solidFill>
                  <a:srgbClr val="000000"/>
                </a:solidFill>
                <a:latin typeface="Times New Roman" panose="02020603050405020304" pitchFamily="18" charset="0"/>
                <a:ea typeface="Times New Roman" panose="02020603050405020304" pitchFamily="18" charset="0"/>
              </a:rPr>
              <a:t>using the model to predict historic and future patterns in stream temperatures streams</a:t>
            </a:r>
          </a:p>
          <a:p>
            <a:pPr marL="457200" marR="0" indent="-457200">
              <a:spcBef>
                <a:spcPts val="0"/>
              </a:spcBef>
              <a:spcAft>
                <a:spcPts val="0"/>
              </a:spcAft>
              <a:buAutoNum type="arabicParenR"/>
            </a:pPr>
            <a:r>
              <a:rPr lang="en-US" dirty="0">
                <a:solidFill>
                  <a:srgbClr val="000000"/>
                </a:solidFill>
                <a:latin typeface="Times New Roman" panose="02020603050405020304" pitchFamily="18" charset="0"/>
                <a:ea typeface="Times New Roman" panose="02020603050405020304" pitchFamily="18" charset="0"/>
              </a:rPr>
              <a:t>translating stream temperatures to thermal habitat maps to assess species distributions and climate relationships across Maine</a:t>
            </a:r>
          </a:p>
          <a:p>
            <a:pPr marL="457200" marR="0" indent="-457200">
              <a:spcBef>
                <a:spcPts val="0"/>
              </a:spcBef>
              <a:spcAft>
                <a:spcPts val="0"/>
              </a:spcAft>
              <a:buAutoNum type="arabicParenR"/>
            </a:pPr>
            <a:r>
              <a:rPr lang="en-US" dirty="0">
                <a:solidFill>
                  <a:srgbClr val="000000"/>
                </a:solidFill>
                <a:latin typeface="Times New Roman" panose="02020603050405020304" pitchFamily="18" charset="0"/>
                <a:ea typeface="Times New Roman" panose="02020603050405020304" pitchFamily="18" charset="0"/>
              </a:rPr>
              <a:t>outreach to resource managers, landowners, and NGOs how to participate in the Network and use its products</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055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Network’s current members: </a:t>
            </a:r>
          </a:p>
        </p:txBody>
      </p:sp>
      <p:pic>
        <p:nvPicPr>
          <p:cNvPr id="6" name="Picture 5">
            <a:extLst>
              <a:ext uri="{FF2B5EF4-FFF2-40B4-BE49-F238E27FC236}">
                <a16:creationId xmlns:a16="http://schemas.microsoft.com/office/drawing/2014/main" id="{DF8CF4F0-4B7F-4CC3-A150-B3465EC36DED}"/>
              </a:ext>
            </a:extLst>
          </p:cNvPr>
          <p:cNvPicPr>
            <a:picLocks noChangeAspect="1"/>
          </p:cNvPicPr>
          <p:nvPr/>
        </p:nvPicPr>
        <p:blipFill>
          <a:blip r:embed="rId2"/>
          <a:stretch>
            <a:fillRect/>
          </a:stretch>
        </p:blipFill>
        <p:spPr>
          <a:xfrm>
            <a:off x="204176" y="1768462"/>
            <a:ext cx="4275127" cy="3884937"/>
          </a:xfrm>
          <a:prstGeom prst="rect">
            <a:avLst/>
          </a:prstGeom>
        </p:spPr>
      </p:pic>
      <p:pic>
        <p:nvPicPr>
          <p:cNvPr id="8" name="Picture 7">
            <a:extLst>
              <a:ext uri="{FF2B5EF4-FFF2-40B4-BE49-F238E27FC236}">
                <a16:creationId xmlns:a16="http://schemas.microsoft.com/office/drawing/2014/main" id="{D6338893-850A-48D2-9EF7-E6AFEA30FD76}"/>
              </a:ext>
            </a:extLst>
          </p:cNvPr>
          <p:cNvPicPr>
            <a:picLocks noChangeAspect="1"/>
          </p:cNvPicPr>
          <p:nvPr/>
        </p:nvPicPr>
        <p:blipFill>
          <a:blip r:embed="rId3"/>
          <a:stretch>
            <a:fillRect/>
          </a:stretch>
        </p:blipFill>
        <p:spPr>
          <a:xfrm>
            <a:off x="204176" y="5670261"/>
            <a:ext cx="4275127" cy="602250"/>
          </a:xfrm>
          <a:prstGeom prst="rect">
            <a:avLst/>
          </a:prstGeom>
        </p:spPr>
      </p:pic>
      <p:pic>
        <p:nvPicPr>
          <p:cNvPr id="9" name="Picture 8">
            <a:extLst>
              <a:ext uri="{FF2B5EF4-FFF2-40B4-BE49-F238E27FC236}">
                <a16:creationId xmlns:a16="http://schemas.microsoft.com/office/drawing/2014/main" id="{9997C854-3C45-4008-91BE-BBC2F7759670}"/>
              </a:ext>
            </a:extLst>
          </p:cNvPr>
          <p:cNvPicPr>
            <a:picLocks noChangeAspect="1"/>
          </p:cNvPicPr>
          <p:nvPr/>
        </p:nvPicPr>
        <p:blipFill>
          <a:blip r:embed="rId4"/>
          <a:stretch>
            <a:fillRect/>
          </a:stretch>
        </p:blipFill>
        <p:spPr>
          <a:xfrm>
            <a:off x="4322299" y="1768462"/>
            <a:ext cx="4617525" cy="4333875"/>
          </a:xfrm>
          <a:prstGeom prst="rect">
            <a:avLst/>
          </a:prstGeom>
        </p:spPr>
      </p:pic>
      <p:pic>
        <p:nvPicPr>
          <p:cNvPr id="10" name="Picture 9">
            <a:extLst>
              <a:ext uri="{FF2B5EF4-FFF2-40B4-BE49-F238E27FC236}">
                <a16:creationId xmlns:a16="http://schemas.microsoft.com/office/drawing/2014/main" id="{1676A129-9DA4-41D9-8CDF-C0E3ACFFD1A6}"/>
              </a:ext>
            </a:extLst>
          </p:cNvPr>
          <p:cNvPicPr>
            <a:picLocks noChangeAspect="1"/>
          </p:cNvPicPr>
          <p:nvPr/>
        </p:nvPicPr>
        <p:blipFill>
          <a:blip r:embed="rId5"/>
          <a:stretch>
            <a:fillRect/>
          </a:stretch>
        </p:blipFill>
        <p:spPr>
          <a:xfrm>
            <a:off x="4293716" y="6119199"/>
            <a:ext cx="4646108" cy="436346"/>
          </a:xfrm>
          <a:prstGeom prst="rect">
            <a:avLst/>
          </a:prstGeom>
        </p:spPr>
      </p:pic>
    </p:spTree>
    <p:extLst>
      <p:ext uri="{BB962C8B-B14F-4D97-AF65-F5344CB8AC3E}">
        <p14:creationId xmlns:p14="http://schemas.microsoft.com/office/powerpoint/2010/main" val="413019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045895-20A3-4F57-82AE-81C54584AE58}"/>
              </a:ext>
            </a:extLst>
          </p:cNvPr>
          <p:cNvSpPr txBox="1"/>
          <p:nvPr/>
        </p:nvSpPr>
        <p:spPr>
          <a:xfrm>
            <a:off x="7143376" y="3429000"/>
            <a:ext cx="1609739" cy="1569660"/>
          </a:xfrm>
          <a:prstGeom prst="rect">
            <a:avLst/>
          </a:prstGeom>
          <a:noFill/>
        </p:spPr>
        <p:txBody>
          <a:bodyPr wrap="square" rtlCol="0">
            <a:spAutoFit/>
          </a:bodyPr>
          <a:lstStyle/>
          <a:p>
            <a:r>
              <a:rPr lang="en-US" dirty="0"/>
              <a:t>N = 79 sites monitored by IFW</a:t>
            </a:r>
          </a:p>
        </p:txBody>
      </p:sp>
      <p:pic>
        <p:nvPicPr>
          <p:cNvPr id="5" name="Picture 4">
            <a:extLst>
              <a:ext uri="{FF2B5EF4-FFF2-40B4-BE49-F238E27FC236}">
                <a16:creationId xmlns:a16="http://schemas.microsoft.com/office/drawing/2014/main" id="{2299929D-B188-497C-9A02-6A1EC32ECF84}"/>
              </a:ext>
            </a:extLst>
          </p:cNvPr>
          <p:cNvPicPr>
            <a:picLocks noChangeAspect="1"/>
          </p:cNvPicPr>
          <p:nvPr/>
        </p:nvPicPr>
        <p:blipFill>
          <a:blip r:embed="rId2"/>
          <a:stretch>
            <a:fillRect/>
          </a:stretch>
        </p:blipFill>
        <p:spPr>
          <a:xfrm>
            <a:off x="6912265" y="540365"/>
            <a:ext cx="2031756" cy="2715082"/>
          </a:xfrm>
          <a:prstGeom prst="rect">
            <a:avLst/>
          </a:prstGeom>
        </p:spPr>
      </p:pic>
      <p:pic>
        <p:nvPicPr>
          <p:cNvPr id="8" name="Content Placeholder 7">
            <a:extLst>
              <a:ext uri="{FF2B5EF4-FFF2-40B4-BE49-F238E27FC236}">
                <a16:creationId xmlns:a16="http://schemas.microsoft.com/office/drawing/2014/main" id="{8D4638B9-367D-42A0-A0EA-7F28A8ACA176}"/>
              </a:ext>
            </a:extLst>
          </p:cNvPr>
          <p:cNvPicPr>
            <a:picLocks noGrp="1" noChangeAspect="1"/>
          </p:cNvPicPr>
          <p:nvPr>
            <p:ph sz="half" idx="1"/>
          </p:nvPr>
        </p:nvPicPr>
        <p:blipFill>
          <a:blip r:embed="rId3"/>
          <a:stretch>
            <a:fillRect/>
          </a:stretch>
        </p:blipFill>
        <p:spPr>
          <a:xfrm>
            <a:off x="211015" y="309245"/>
            <a:ext cx="6569599" cy="4984750"/>
          </a:xfrm>
          <a:prstGeom prst="rect">
            <a:avLst/>
          </a:prstGeom>
        </p:spPr>
      </p:pic>
      <p:sp>
        <p:nvSpPr>
          <p:cNvPr id="9" name="TextBox 8">
            <a:extLst>
              <a:ext uri="{FF2B5EF4-FFF2-40B4-BE49-F238E27FC236}">
                <a16:creationId xmlns:a16="http://schemas.microsoft.com/office/drawing/2014/main" id="{4F9A7CBF-9DC5-4583-987A-391D5F385A65}"/>
              </a:ext>
            </a:extLst>
          </p:cNvPr>
          <p:cNvSpPr txBox="1"/>
          <p:nvPr/>
        </p:nvSpPr>
        <p:spPr>
          <a:xfrm>
            <a:off x="211015" y="5430129"/>
            <a:ext cx="3123028" cy="461665"/>
          </a:xfrm>
          <a:prstGeom prst="rect">
            <a:avLst/>
          </a:prstGeom>
          <a:noFill/>
        </p:spPr>
        <p:txBody>
          <a:bodyPr wrap="square" rtlCol="0">
            <a:spAutoFit/>
          </a:bodyPr>
          <a:lstStyle/>
          <a:p>
            <a:r>
              <a:rPr lang="en-US">
                <a:hlinkClick r:id="rId4"/>
              </a:rPr>
              <a:t>http://ecosheds.org/</a:t>
            </a:r>
            <a:endParaRPr lang="en-US" dirty="0"/>
          </a:p>
        </p:txBody>
      </p:sp>
    </p:spTree>
    <p:extLst>
      <p:ext uri="{BB962C8B-B14F-4D97-AF65-F5344CB8AC3E}">
        <p14:creationId xmlns:p14="http://schemas.microsoft.com/office/powerpoint/2010/main" val="339190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Northeast Stream Temperature Model: </a:t>
            </a:r>
          </a:p>
        </p:txBody>
      </p:sp>
      <p:pic>
        <p:nvPicPr>
          <p:cNvPr id="4" name="Picture 3">
            <a:extLst>
              <a:ext uri="{FF2B5EF4-FFF2-40B4-BE49-F238E27FC236}">
                <a16:creationId xmlns:a16="http://schemas.microsoft.com/office/drawing/2014/main" id="{A2ECC3AE-4AEE-4EDE-B888-5F95FC4EC2EB}"/>
              </a:ext>
            </a:extLst>
          </p:cNvPr>
          <p:cNvPicPr>
            <a:picLocks noChangeAspect="1"/>
          </p:cNvPicPr>
          <p:nvPr/>
        </p:nvPicPr>
        <p:blipFill>
          <a:blip r:embed="rId2"/>
          <a:stretch>
            <a:fillRect/>
          </a:stretch>
        </p:blipFill>
        <p:spPr>
          <a:xfrm>
            <a:off x="351691" y="1885378"/>
            <a:ext cx="6173079" cy="4612943"/>
          </a:xfrm>
          <a:prstGeom prst="rect">
            <a:avLst/>
          </a:prstGeom>
        </p:spPr>
      </p:pic>
      <p:sp>
        <p:nvSpPr>
          <p:cNvPr id="5" name="TextBox 4">
            <a:extLst>
              <a:ext uri="{FF2B5EF4-FFF2-40B4-BE49-F238E27FC236}">
                <a16:creationId xmlns:a16="http://schemas.microsoft.com/office/drawing/2014/main" id="{C38D2040-4E09-4892-A7E8-550DE4D80FF1}"/>
              </a:ext>
            </a:extLst>
          </p:cNvPr>
          <p:cNvSpPr txBox="1"/>
          <p:nvPr/>
        </p:nvSpPr>
        <p:spPr>
          <a:xfrm>
            <a:off x="6724357" y="1885378"/>
            <a:ext cx="2067952" cy="4801314"/>
          </a:xfrm>
          <a:prstGeom prst="rect">
            <a:avLst/>
          </a:prstGeom>
          <a:noFill/>
        </p:spPr>
        <p:txBody>
          <a:bodyPr wrap="square" rtlCol="0">
            <a:spAutoFit/>
          </a:bodyPr>
          <a:lstStyle/>
          <a:p>
            <a:r>
              <a:rPr lang="en-US" sz="1800" dirty="0"/>
              <a:t>The stream temperature model is a nested hierarchical Bayesian model that predicts daily stream temperature based on catchment characteristics and climate conditions. An early version of this model can be found in Letcher et al. (</a:t>
            </a:r>
            <a:r>
              <a:rPr lang="en-US" sz="1800" dirty="0">
                <a:hlinkClick r:id="rId3"/>
              </a:rPr>
              <a:t>2016</a:t>
            </a:r>
            <a:r>
              <a:rPr lang="en-US" sz="1800" dirty="0"/>
              <a:t>).</a:t>
            </a:r>
          </a:p>
        </p:txBody>
      </p:sp>
    </p:spTree>
    <p:extLst>
      <p:ext uri="{BB962C8B-B14F-4D97-AF65-F5344CB8AC3E}">
        <p14:creationId xmlns:p14="http://schemas.microsoft.com/office/powerpoint/2010/main" val="301633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Lots of calculus!  </a:t>
            </a:r>
          </a:p>
        </p:txBody>
      </p:sp>
      <p:pic>
        <p:nvPicPr>
          <p:cNvPr id="20" name="Picture 19">
            <a:extLst>
              <a:ext uri="{FF2B5EF4-FFF2-40B4-BE49-F238E27FC236}">
                <a16:creationId xmlns:a16="http://schemas.microsoft.com/office/drawing/2014/main" id="{B00D5B50-C136-4BB4-9F28-F45A7F06AF42}"/>
              </a:ext>
            </a:extLst>
          </p:cNvPr>
          <p:cNvPicPr>
            <a:picLocks noChangeAspect="1"/>
          </p:cNvPicPr>
          <p:nvPr/>
        </p:nvPicPr>
        <p:blipFill>
          <a:blip r:embed="rId2"/>
          <a:stretch>
            <a:fillRect/>
          </a:stretch>
        </p:blipFill>
        <p:spPr>
          <a:xfrm>
            <a:off x="567103" y="1794803"/>
            <a:ext cx="6184370" cy="4751832"/>
          </a:xfrm>
          <a:prstGeom prst="rect">
            <a:avLst/>
          </a:prstGeom>
        </p:spPr>
      </p:pic>
    </p:spTree>
    <p:extLst>
      <p:ext uri="{BB962C8B-B14F-4D97-AF65-F5344CB8AC3E}">
        <p14:creationId xmlns:p14="http://schemas.microsoft.com/office/powerpoint/2010/main" val="125371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7AFB5A-D2EB-49B6-AFB0-3E17C7CFE4ED}"/>
              </a:ext>
            </a:extLst>
          </p:cNvPr>
          <p:cNvPicPr>
            <a:picLocks noChangeAspect="1"/>
          </p:cNvPicPr>
          <p:nvPr/>
        </p:nvPicPr>
        <p:blipFill>
          <a:blip r:embed="rId2"/>
          <a:stretch>
            <a:fillRect/>
          </a:stretch>
        </p:blipFill>
        <p:spPr>
          <a:xfrm>
            <a:off x="204176" y="2224380"/>
            <a:ext cx="4200527" cy="2879271"/>
          </a:xfrm>
          <a:prstGeom prst="rect">
            <a:avLst/>
          </a:prstGeom>
        </p:spPr>
      </p:pic>
      <p:sp>
        <p:nvSpPr>
          <p:cNvPr id="10" name="TextBox 9">
            <a:extLst>
              <a:ext uri="{FF2B5EF4-FFF2-40B4-BE49-F238E27FC236}">
                <a16:creationId xmlns:a16="http://schemas.microsoft.com/office/drawing/2014/main" id="{AE265DA9-8669-4019-B4B1-278D32B2863C}"/>
              </a:ext>
            </a:extLst>
          </p:cNvPr>
          <p:cNvSpPr txBox="1"/>
          <p:nvPr/>
        </p:nvSpPr>
        <p:spPr>
          <a:xfrm>
            <a:off x="387056" y="1721081"/>
            <a:ext cx="2159196" cy="461665"/>
          </a:xfrm>
          <a:prstGeom prst="rect">
            <a:avLst/>
          </a:prstGeom>
          <a:noFill/>
        </p:spPr>
        <p:txBody>
          <a:bodyPr wrap="square" rtlCol="0">
            <a:spAutoFit/>
          </a:bodyPr>
          <a:lstStyle/>
          <a:p>
            <a:r>
              <a:rPr lang="en-US" dirty="0"/>
              <a:t>Fixed effects</a:t>
            </a:r>
          </a:p>
        </p:txBody>
      </p:sp>
      <p:sp>
        <p:nvSpPr>
          <p:cNvPr id="11" name="TextBox 10">
            <a:extLst>
              <a:ext uri="{FF2B5EF4-FFF2-40B4-BE49-F238E27FC236}">
                <a16:creationId xmlns:a16="http://schemas.microsoft.com/office/drawing/2014/main" id="{B9E6CA5B-F9CA-4596-8060-2DC865466AD7}"/>
              </a:ext>
            </a:extLst>
          </p:cNvPr>
          <p:cNvSpPr txBox="1"/>
          <p:nvPr/>
        </p:nvSpPr>
        <p:spPr>
          <a:xfrm>
            <a:off x="204176" y="5174760"/>
            <a:ext cx="4451068" cy="1631216"/>
          </a:xfrm>
          <a:prstGeom prst="rect">
            <a:avLst/>
          </a:prstGeom>
          <a:noFill/>
        </p:spPr>
        <p:txBody>
          <a:bodyPr wrap="square" rtlCol="0">
            <a:spAutoFit/>
          </a:bodyPr>
          <a:lstStyle/>
          <a:p>
            <a:r>
              <a:rPr lang="en-US" sz="2000" i="1" dirty="0"/>
              <a:t>And there are many interaction terms…..too numerous to fit on a slide.  Go here if curious:  </a:t>
            </a:r>
            <a:r>
              <a:rPr lang="en-US" sz="2000" dirty="0">
                <a:hlinkClick r:id="rId3"/>
              </a:rPr>
              <a:t>http://ecosheds.org/models/stream-temperature/latest/index.html</a:t>
            </a:r>
            <a:endParaRPr lang="en-US" sz="2000" i="1" dirty="0"/>
          </a:p>
        </p:txBody>
      </p:sp>
      <p:sp>
        <p:nvSpPr>
          <p:cNvPr id="12" name="TextBox 11">
            <a:extLst>
              <a:ext uri="{FF2B5EF4-FFF2-40B4-BE49-F238E27FC236}">
                <a16:creationId xmlns:a16="http://schemas.microsoft.com/office/drawing/2014/main" id="{5E0FDA81-A177-4A8A-99E0-FBDEC2BE7912}"/>
              </a:ext>
            </a:extLst>
          </p:cNvPr>
          <p:cNvSpPr txBox="1"/>
          <p:nvPr/>
        </p:nvSpPr>
        <p:spPr>
          <a:xfrm>
            <a:off x="4655245" y="1993547"/>
            <a:ext cx="3764074" cy="1569660"/>
          </a:xfrm>
          <a:prstGeom prst="rect">
            <a:avLst/>
          </a:prstGeom>
          <a:noFill/>
        </p:spPr>
        <p:txBody>
          <a:bodyPr wrap="square" rtlCol="0">
            <a:spAutoFit/>
          </a:bodyPr>
          <a:lstStyle/>
          <a:p>
            <a:r>
              <a:rPr lang="en-US" dirty="0"/>
              <a:t>HUC and Catchment effects – </a:t>
            </a:r>
            <a:r>
              <a:rPr lang="en-US" i="1" dirty="0"/>
              <a:t>differ by scale and very likely no. of </a:t>
            </a:r>
            <a:r>
              <a:rPr lang="en-US" i="1" dirty="0" err="1"/>
              <a:t>obs</a:t>
            </a:r>
            <a:r>
              <a:rPr lang="en-US" i="1" dirty="0"/>
              <a:t> within the boundary!</a:t>
            </a:r>
          </a:p>
        </p:txBody>
      </p:sp>
      <p:pic>
        <p:nvPicPr>
          <p:cNvPr id="13" name="Picture 12">
            <a:extLst>
              <a:ext uri="{FF2B5EF4-FFF2-40B4-BE49-F238E27FC236}">
                <a16:creationId xmlns:a16="http://schemas.microsoft.com/office/drawing/2014/main" id="{54A93B8A-0A03-452F-8373-F35037C1B5D5}"/>
              </a:ext>
            </a:extLst>
          </p:cNvPr>
          <p:cNvPicPr>
            <a:picLocks noChangeAspect="1"/>
          </p:cNvPicPr>
          <p:nvPr/>
        </p:nvPicPr>
        <p:blipFill>
          <a:blip r:embed="rId4"/>
          <a:stretch>
            <a:fillRect/>
          </a:stretch>
        </p:blipFill>
        <p:spPr>
          <a:xfrm>
            <a:off x="4572000" y="4123934"/>
            <a:ext cx="4261680" cy="1389678"/>
          </a:xfrm>
          <a:prstGeom prst="rect">
            <a:avLst/>
          </a:prstGeom>
        </p:spPr>
      </p:pic>
    </p:spTree>
    <p:extLst>
      <p:ext uri="{BB962C8B-B14F-4D97-AF65-F5344CB8AC3E}">
        <p14:creationId xmlns:p14="http://schemas.microsoft.com/office/powerpoint/2010/main" val="58097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D600CD-4E44-4316-9053-E7C795B244DD}"/>
              </a:ext>
            </a:extLst>
          </p:cNvPr>
          <p:cNvSpPr txBox="1"/>
          <p:nvPr/>
        </p:nvSpPr>
        <p:spPr>
          <a:xfrm>
            <a:off x="182881" y="309489"/>
            <a:ext cx="8651630" cy="830997"/>
          </a:xfrm>
          <a:prstGeom prst="rect">
            <a:avLst/>
          </a:prstGeom>
          <a:noFill/>
        </p:spPr>
        <p:txBody>
          <a:bodyPr wrap="square" rtlCol="0">
            <a:spAutoFit/>
          </a:bodyPr>
          <a:lstStyle/>
          <a:p>
            <a:r>
              <a:rPr lang="en-US" dirty="0"/>
              <a:t>Current model outputs:  Mean Summer Temp (</a:t>
            </a:r>
            <a:r>
              <a:rPr lang="en-US" dirty="0" err="1"/>
              <a:t>degC</a:t>
            </a:r>
            <a:r>
              <a:rPr lang="en-US" dirty="0"/>
              <a:t>), </a:t>
            </a:r>
          </a:p>
          <a:p>
            <a:r>
              <a:rPr lang="en-US" dirty="0"/>
              <a:t># days/Year Temp &gt; 18 </a:t>
            </a:r>
            <a:r>
              <a:rPr lang="en-US" dirty="0" err="1"/>
              <a:t>degC</a:t>
            </a:r>
            <a:r>
              <a:rPr lang="en-US" dirty="0"/>
              <a:t>, # days/Year Temp &gt; 22 </a:t>
            </a:r>
            <a:r>
              <a:rPr lang="en-US" dirty="0" err="1"/>
              <a:t>degC</a:t>
            </a:r>
            <a:endParaRPr lang="en-US" dirty="0"/>
          </a:p>
        </p:txBody>
      </p:sp>
      <p:pic>
        <p:nvPicPr>
          <p:cNvPr id="4" name="Picture 3">
            <a:extLst>
              <a:ext uri="{FF2B5EF4-FFF2-40B4-BE49-F238E27FC236}">
                <a16:creationId xmlns:a16="http://schemas.microsoft.com/office/drawing/2014/main" id="{F39A6EBF-A25E-4436-B0E1-97E0C6E71A5B}"/>
              </a:ext>
            </a:extLst>
          </p:cNvPr>
          <p:cNvPicPr>
            <a:picLocks noChangeAspect="1"/>
          </p:cNvPicPr>
          <p:nvPr/>
        </p:nvPicPr>
        <p:blipFill>
          <a:blip r:embed="rId2"/>
          <a:stretch>
            <a:fillRect/>
          </a:stretch>
        </p:blipFill>
        <p:spPr>
          <a:xfrm>
            <a:off x="182881" y="1115923"/>
            <a:ext cx="5624914" cy="3758643"/>
          </a:xfrm>
          <a:prstGeom prst="rect">
            <a:avLst/>
          </a:prstGeom>
        </p:spPr>
      </p:pic>
      <p:pic>
        <p:nvPicPr>
          <p:cNvPr id="9" name="Picture 8">
            <a:extLst>
              <a:ext uri="{FF2B5EF4-FFF2-40B4-BE49-F238E27FC236}">
                <a16:creationId xmlns:a16="http://schemas.microsoft.com/office/drawing/2014/main" id="{D4E5DCD8-215F-4C2C-9B31-9E1D2D039BAC}"/>
              </a:ext>
            </a:extLst>
          </p:cNvPr>
          <p:cNvPicPr>
            <a:picLocks noChangeAspect="1"/>
          </p:cNvPicPr>
          <p:nvPr/>
        </p:nvPicPr>
        <p:blipFill rotWithShape="1">
          <a:blip r:embed="rId3"/>
          <a:srcRect t="18868" r="54154" b="3906"/>
          <a:stretch/>
        </p:blipFill>
        <p:spPr>
          <a:xfrm>
            <a:off x="4768947" y="4058528"/>
            <a:ext cx="4192172" cy="2264899"/>
          </a:xfrm>
          <a:prstGeom prst="rect">
            <a:avLst/>
          </a:prstGeom>
        </p:spPr>
      </p:pic>
      <p:pic>
        <p:nvPicPr>
          <p:cNvPr id="10" name="Picture 9">
            <a:extLst>
              <a:ext uri="{FF2B5EF4-FFF2-40B4-BE49-F238E27FC236}">
                <a16:creationId xmlns:a16="http://schemas.microsoft.com/office/drawing/2014/main" id="{0D4017F3-621D-4102-99B5-86477652655D}"/>
              </a:ext>
            </a:extLst>
          </p:cNvPr>
          <p:cNvPicPr>
            <a:picLocks noChangeAspect="1"/>
          </p:cNvPicPr>
          <p:nvPr/>
        </p:nvPicPr>
        <p:blipFill rotWithShape="1">
          <a:blip r:embed="rId4"/>
          <a:srcRect t="22775" r="69231" b="7191"/>
          <a:stretch/>
        </p:blipFill>
        <p:spPr>
          <a:xfrm>
            <a:off x="5914384" y="1772465"/>
            <a:ext cx="2813538" cy="2054013"/>
          </a:xfrm>
          <a:prstGeom prst="rect">
            <a:avLst/>
          </a:prstGeom>
        </p:spPr>
      </p:pic>
    </p:spTree>
    <p:extLst>
      <p:ext uri="{BB962C8B-B14F-4D97-AF65-F5344CB8AC3E}">
        <p14:creationId xmlns:p14="http://schemas.microsoft.com/office/powerpoint/2010/main" val="322171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model be improved?  YES!</a:t>
            </a:r>
          </a:p>
        </p:txBody>
      </p:sp>
      <p:pic>
        <p:nvPicPr>
          <p:cNvPr id="5" name="Picture 4">
            <a:extLst>
              <a:ext uri="{FF2B5EF4-FFF2-40B4-BE49-F238E27FC236}">
                <a16:creationId xmlns:a16="http://schemas.microsoft.com/office/drawing/2014/main" id="{BFA671E5-4691-4E99-A4D8-58D386AF1385}"/>
              </a:ext>
            </a:extLst>
          </p:cNvPr>
          <p:cNvPicPr>
            <a:picLocks noChangeAspect="1"/>
          </p:cNvPicPr>
          <p:nvPr/>
        </p:nvPicPr>
        <p:blipFill>
          <a:blip r:embed="rId2"/>
          <a:stretch>
            <a:fillRect/>
          </a:stretch>
        </p:blipFill>
        <p:spPr>
          <a:xfrm>
            <a:off x="1471612" y="2059305"/>
            <a:ext cx="6200775" cy="3105150"/>
          </a:xfrm>
          <a:prstGeom prst="rect">
            <a:avLst/>
          </a:prstGeom>
        </p:spPr>
      </p:pic>
    </p:spTree>
    <p:extLst>
      <p:ext uri="{BB962C8B-B14F-4D97-AF65-F5344CB8AC3E}">
        <p14:creationId xmlns:p14="http://schemas.microsoft.com/office/powerpoint/2010/main" val="750632828"/>
      </p:ext>
    </p:extLst>
  </p:cSld>
  <p:clrMapOvr>
    <a:masterClrMapping/>
  </p:clrMapOvr>
</p:sld>
</file>

<file path=ppt/theme/theme1.xml><?xml version="1.0" encoding="utf-8"?>
<a:theme xmlns:a="http://schemas.openxmlformats.org/drawingml/2006/main" name="MDIFW">
  <a:themeElements>
    <a:clrScheme name="MDIFW_NEW">
      <a:dk1>
        <a:srgbClr val="F58025"/>
      </a:dk1>
      <a:lt1>
        <a:srgbClr val="083F18"/>
      </a:lt1>
      <a:dk2>
        <a:srgbClr val="4E3B30"/>
      </a:dk2>
      <a:lt2>
        <a:srgbClr val="E2E2D4"/>
      </a:lt2>
      <a:accent1>
        <a:srgbClr val="425472"/>
      </a:accent1>
      <a:accent2>
        <a:srgbClr val="002B49"/>
      </a:accent2>
      <a:accent3>
        <a:srgbClr val="B1B518"/>
      </a:accent3>
      <a:accent4>
        <a:srgbClr val="FF9E16"/>
      </a:accent4>
      <a:accent5>
        <a:srgbClr val="A19574"/>
      </a:accent5>
      <a:accent6>
        <a:srgbClr val="C17529"/>
      </a:accent6>
      <a:hlink>
        <a:srgbClr val="FF9E16"/>
      </a:hlink>
      <a:folHlink>
        <a:srgbClr val="083F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MDIFW</Template>
  <TotalTime>431</TotalTime>
  <Words>332</Words>
  <Application>Microsoft Office PowerPoint</Application>
  <PresentationFormat>On-screen Show (4:3)</PresentationFormat>
  <Paragraphs>27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Lucida Sans Unicode</vt:lpstr>
      <vt:lpstr>Times New Roman</vt:lpstr>
      <vt:lpstr>MDIFW</vt:lpstr>
      <vt:lpstr>The Maine Interagency  Stream Temperature  Monitoring and Modeling Network</vt:lpstr>
      <vt:lpstr>The Network’s specific goals: </vt:lpstr>
      <vt:lpstr>The Network’s current members: </vt:lpstr>
      <vt:lpstr>PowerPoint Presentation</vt:lpstr>
      <vt:lpstr>The Northeast Stream Temperature Model: </vt:lpstr>
      <vt:lpstr>Lots of calculus!  </vt:lpstr>
      <vt:lpstr>PowerPoint Presentation</vt:lpstr>
      <vt:lpstr>PowerPoint Presentation</vt:lpstr>
      <vt:lpstr>Can the model be improved?  YES!</vt:lpstr>
      <vt:lpstr>PowerPoint Presentation</vt:lpstr>
      <vt:lpstr>PowerPoint Presentation</vt:lpstr>
      <vt:lpstr>The future…..probability of wild BKT occupancy in a changing climate</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MacCabe, Emily Q</dc:creator>
  <cp:lastModifiedBy>Gallagher, Merry</cp:lastModifiedBy>
  <cp:revision>34</cp:revision>
  <dcterms:created xsi:type="dcterms:W3CDTF">2017-01-31T16:08:48Z</dcterms:created>
  <dcterms:modified xsi:type="dcterms:W3CDTF">2019-09-03T19:49:36Z</dcterms:modified>
</cp:coreProperties>
</file>