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25"/>
  </p:notesMasterIdLst>
  <p:sldIdLst>
    <p:sldId id="256" r:id="rId2"/>
    <p:sldId id="281" r:id="rId3"/>
    <p:sldId id="257" r:id="rId4"/>
    <p:sldId id="262" r:id="rId5"/>
    <p:sldId id="264" r:id="rId6"/>
    <p:sldId id="265" r:id="rId7"/>
    <p:sldId id="266" r:id="rId8"/>
    <p:sldId id="286" r:id="rId9"/>
    <p:sldId id="263" r:id="rId10"/>
    <p:sldId id="267" r:id="rId11"/>
    <p:sldId id="268" r:id="rId12"/>
    <p:sldId id="271" r:id="rId13"/>
    <p:sldId id="270" r:id="rId14"/>
    <p:sldId id="290" r:id="rId15"/>
    <p:sldId id="293" r:id="rId16"/>
    <p:sldId id="269" r:id="rId17"/>
    <p:sldId id="289" r:id="rId18"/>
    <p:sldId id="288" r:id="rId19"/>
    <p:sldId id="287" r:id="rId20"/>
    <p:sldId id="291" r:id="rId21"/>
    <p:sldId id="292" r:id="rId22"/>
    <p:sldId id="295"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04" autoAdjust="0"/>
  </p:normalViewPr>
  <p:slideViewPr>
    <p:cSldViewPr snapToGrid="0">
      <p:cViewPr varScale="1">
        <p:scale>
          <a:sx n="63" d="100"/>
          <a:sy n="63"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B8200-D552-4231-8DA4-F0A6C9EE80E1}"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94592-3E95-4F63-8DB5-7680DC479E3B}" type="slidenum">
              <a:rPr lang="en-US" smtClean="0"/>
              <a:t>‹#›</a:t>
            </a:fld>
            <a:endParaRPr lang="en-US"/>
          </a:p>
        </p:txBody>
      </p:sp>
    </p:spTree>
    <p:extLst>
      <p:ext uri="{BB962C8B-B14F-4D97-AF65-F5344CB8AC3E}">
        <p14:creationId xmlns:p14="http://schemas.microsoft.com/office/powerpoint/2010/main" val="32044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WHERE’S THE HABITAT? </a:t>
            </a:r>
          </a:p>
          <a:p>
            <a:endParaRPr lang="en-US" dirty="0"/>
          </a:p>
          <a:p>
            <a:r>
              <a:rPr lang="en-US" dirty="0"/>
              <a:t>First, we looked at 2 habitat types – tidal inlets and sandy beaches.  A</a:t>
            </a:r>
            <a:r>
              <a:rPr lang="en-US" baseline="0" dirty="0"/>
              <a:t> few years ago we did this for the migration and wintering range as part of the CCS project, assessing the habitat from NC to TX.  After Hurricane Sandy, we had the opportunity to do this for the U.S. Atlantic Coast breeding range as well.  We wanted to know:</a:t>
            </a:r>
            <a:endParaRPr lang="en-US" dirty="0"/>
          </a:p>
          <a:p>
            <a:endParaRPr lang="en-US" dirty="0"/>
          </a:p>
          <a:p>
            <a:r>
              <a:rPr lang="en-US" dirty="0"/>
              <a:t>Where are the tidal inlets within the U.S. Atlantic Coast breeding range of the piping plover?</a:t>
            </a:r>
          </a:p>
          <a:p>
            <a:r>
              <a:rPr lang="en-US" dirty="0"/>
              <a:t>How many tidal inlets are there?</a:t>
            </a:r>
          </a:p>
          <a:p>
            <a:r>
              <a:rPr lang="en-US" dirty="0"/>
              <a:t>Where are the sandy beaches within the U.S. Atlantic Coast breeding range of the piping plover?</a:t>
            </a:r>
          </a:p>
          <a:p>
            <a:r>
              <a:rPr lang="en-US" dirty="0"/>
              <a:t>How many beaches are there?</a:t>
            </a:r>
          </a:p>
          <a:p>
            <a:endParaRPr lang="en-US" dirty="0"/>
          </a:p>
          <a:p>
            <a:r>
              <a:rPr lang="en-US" dirty="0"/>
              <a:t>Surprisingly, the answers to these questions were not known and we had to map these</a:t>
            </a:r>
            <a:r>
              <a:rPr lang="en-US" baseline="0" dirty="0"/>
              <a:t> two habitats and used Google Earth to do so since its free and readily available to everyone, with a time series of imagery that usually stretches back to 1989 or 1990 through 2015 now.</a:t>
            </a:r>
            <a:endParaRPr lang="en-US" dirty="0"/>
          </a:p>
          <a:p>
            <a:endParaRPr lang="en-US" dirty="0"/>
          </a:p>
          <a:p>
            <a:r>
              <a:rPr lang="en-US" dirty="0"/>
              <a:t>Next, we wanted to assess</a:t>
            </a:r>
            <a:r>
              <a:rPr lang="en-US" baseline="0" dirty="0"/>
              <a:t> the condition of the habitat, how much of it has been modified by humans?</a:t>
            </a:r>
          </a:p>
          <a:p>
            <a:endParaRPr lang="en-US" dirty="0"/>
          </a:p>
          <a:p>
            <a:r>
              <a:rPr lang="en-US" dirty="0"/>
              <a:t>WHAT IS THE CONDITION OF THE HABITAT?</a:t>
            </a:r>
          </a:p>
          <a:p>
            <a:endParaRPr lang="en-US" dirty="0"/>
          </a:p>
          <a:p>
            <a:r>
              <a:rPr lang="en-US" dirty="0"/>
              <a:t>How many tidal inlets in the U.S. Atlantic Coast breeding range of the piping plover have been modified by humans?</a:t>
            </a:r>
          </a:p>
          <a:p>
            <a:pPr lvl="1"/>
            <a:r>
              <a:rPr lang="en-US" dirty="0"/>
              <a:t>How many inlets are stabilized with hard structures like jetties?</a:t>
            </a:r>
          </a:p>
          <a:p>
            <a:pPr lvl="1"/>
            <a:r>
              <a:rPr lang="en-US" dirty="0"/>
              <a:t>How many inlets have been dredged or mined for sediment?</a:t>
            </a:r>
          </a:p>
          <a:p>
            <a:pPr lvl="1"/>
            <a:r>
              <a:rPr lang="en-US" dirty="0"/>
              <a:t>How many inlets were artificially created, relocated or closed?</a:t>
            </a:r>
          </a:p>
          <a:p>
            <a:r>
              <a:rPr lang="en-US" dirty="0"/>
              <a:t>How many inlets have naturally opened and closed in historical times?</a:t>
            </a:r>
          </a:p>
          <a:p>
            <a:r>
              <a:rPr lang="en-US" dirty="0"/>
              <a:t>How much of the sandy beaches have been modified by humans?</a:t>
            </a:r>
          </a:p>
          <a:p>
            <a:pPr lvl="1"/>
            <a:r>
              <a:rPr lang="en-US" dirty="0"/>
              <a:t>How much of the sandy beachfront is developed?</a:t>
            </a:r>
          </a:p>
          <a:p>
            <a:pPr lvl="1"/>
            <a:r>
              <a:rPr lang="en-US" dirty="0"/>
              <a:t>How much of the sandy beaches are armored?</a:t>
            </a:r>
          </a:p>
          <a:p>
            <a:pPr lvl="1"/>
            <a:r>
              <a:rPr lang="en-US" dirty="0"/>
              <a:t>How much of the sandy beaches have been modified with sediment placement?</a:t>
            </a:r>
          </a:p>
          <a:p>
            <a:pPr lvl="1"/>
            <a:r>
              <a:rPr lang="en-US" dirty="0"/>
              <a:t>How much of the sandy beachfront is in public or NGO ownership?</a:t>
            </a:r>
          </a:p>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1</a:t>
            </a:fld>
            <a:endParaRPr lang="en-US"/>
          </a:p>
        </p:txBody>
      </p:sp>
    </p:spTree>
    <p:extLst>
      <p:ext uri="{BB962C8B-B14F-4D97-AF65-F5344CB8AC3E}">
        <p14:creationId xmlns:p14="http://schemas.microsoft.com/office/powerpoint/2010/main" val="331925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13</a:t>
            </a:fld>
            <a:endParaRPr lang="en-US"/>
          </a:p>
        </p:txBody>
      </p:sp>
    </p:spTree>
    <p:extLst>
      <p:ext uri="{BB962C8B-B14F-4D97-AF65-F5344CB8AC3E}">
        <p14:creationId xmlns:p14="http://schemas.microsoft.com/office/powerpoint/2010/main" val="376862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16</a:t>
            </a:fld>
            <a:endParaRPr lang="en-US"/>
          </a:p>
        </p:txBody>
      </p:sp>
    </p:spTree>
    <p:extLst>
      <p:ext uri="{BB962C8B-B14F-4D97-AF65-F5344CB8AC3E}">
        <p14:creationId xmlns:p14="http://schemas.microsoft.com/office/powerpoint/2010/main" val="213457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19</a:t>
            </a:fld>
            <a:endParaRPr lang="en-US"/>
          </a:p>
        </p:txBody>
      </p:sp>
    </p:spTree>
    <p:extLst>
      <p:ext uri="{BB962C8B-B14F-4D97-AF65-F5344CB8AC3E}">
        <p14:creationId xmlns:p14="http://schemas.microsoft.com/office/powerpoint/2010/main" val="26856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2</a:t>
            </a:fld>
            <a:endParaRPr lang="en-US"/>
          </a:p>
        </p:txBody>
      </p:sp>
    </p:spTree>
    <p:extLst>
      <p:ext uri="{BB962C8B-B14F-4D97-AF65-F5344CB8AC3E}">
        <p14:creationId xmlns:p14="http://schemas.microsoft.com/office/powerpoint/2010/main" val="6001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3</a:t>
            </a:fld>
            <a:endParaRPr lang="en-US"/>
          </a:p>
        </p:txBody>
      </p:sp>
    </p:spTree>
    <p:extLst>
      <p:ext uri="{BB962C8B-B14F-4D97-AF65-F5344CB8AC3E}">
        <p14:creationId xmlns:p14="http://schemas.microsoft.com/office/powerpoint/2010/main" val="298814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5</a:t>
            </a:fld>
            <a:endParaRPr lang="en-US"/>
          </a:p>
        </p:txBody>
      </p:sp>
    </p:spTree>
    <p:extLst>
      <p:ext uri="{BB962C8B-B14F-4D97-AF65-F5344CB8AC3E}">
        <p14:creationId xmlns:p14="http://schemas.microsoft.com/office/powerpoint/2010/main" val="367278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6</a:t>
            </a:fld>
            <a:endParaRPr lang="en-US"/>
          </a:p>
        </p:txBody>
      </p:sp>
    </p:spTree>
    <p:extLst>
      <p:ext uri="{BB962C8B-B14F-4D97-AF65-F5344CB8AC3E}">
        <p14:creationId xmlns:p14="http://schemas.microsoft.com/office/powerpoint/2010/main" val="74366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7</a:t>
            </a:fld>
            <a:endParaRPr lang="en-US"/>
          </a:p>
        </p:txBody>
      </p:sp>
    </p:spTree>
    <p:extLst>
      <p:ext uri="{BB962C8B-B14F-4D97-AF65-F5344CB8AC3E}">
        <p14:creationId xmlns:p14="http://schemas.microsoft.com/office/powerpoint/2010/main" val="96465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10</a:t>
            </a:fld>
            <a:endParaRPr lang="en-US"/>
          </a:p>
        </p:txBody>
      </p:sp>
    </p:spTree>
    <p:extLst>
      <p:ext uri="{BB962C8B-B14F-4D97-AF65-F5344CB8AC3E}">
        <p14:creationId xmlns:p14="http://schemas.microsoft.com/office/powerpoint/2010/main" val="277105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11</a:t>
            </a:fld>
            <a:endParaRPr lang="en-US"/>
          </a:p>
        </p:txBody>
      </p:sp>
    </p:spTree>
    <p:extLst>
      <p:ext uri="{BB962C8B-B14F-4D97-AF65-F5344CB8AC3E}">
        <p14:creationId xmlns:p14="http://schemas.microsoft.com/office/powerpoint/2010/main" val="119028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94592-3E95-4F63-8DB5-7680DC479E3B}" type="slidenum">
              <a:rPr lang="en-US" smtClean="0"/>
              <a:t>12</a:t>
            </a:fld>
            <a:endParaRPr lang="en-US"/>
          </a:p>
        </p:txBody>
      </p:sp>
    </p:spTree>
    <p:extLst>
      <p:ext uri="{BB962C8B-B14F-4D97-AF65-F5344CB8AC3E}">
        <p14:creationId xmlns:p14="http://schemas.microsoft.com/office/powerpoint/2010/main" val="9682519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C2597C-DE9E-45A8-BDA1-9BC77C5E5D9F}"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3F40E0-CD2D-422B-9C28-17A5AE2846BB}" type="slidenum">
              <a:rPr lang="en-US" smtClean="0"/>
              <a:t>‹#›</a:t>
            </a:fld>
            <a:endParaRPr lang="en-US"/>
          </a:p>
        </p:txBody>
      </p:sp>
    </p:spTree>
    <p:extLst>
      <p:ext uri="{BB962C8B-B14F-4D97-AF65-F5344CB8AC3E}">
        <p14:creationId xmlns:p14="http://schemas.microsoft.com/office/powerpoint/2010/main" val="2534952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2597C-DE9E-45A8-BDA1-9BC77C5E5D9F}"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168097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2597C-DE9E-45A8-BDA1-9BC77C5E5D9F}"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39197450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2597C-DE9E-45A8-BDA1-9BC77C5E5D9F}"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236816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DC2597C-DE9E-45A8-BDA1-9BC77C5E5D9F}" type="datetimeFigureOut">
              <a:rPr lang="en-US" smtClean="0"/>
              <a:t>3/23/2017</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3F40E0-CD2D-422B-9C28-17A5AE2846BB}" type="slidenum">
              <a:rPr lang="en-US" smtClean="0"/>
              <a:t>‹#›</a:t>
            </a:fld>
            <a:endParaRPr lang="en-US"/>
          </a:p>
        </p:txBody>
      </p:sp>
    </p:spTree>
    <p:extLst>
      <p:ext uri="{BB962C8B-B14F-4D97-AF65-F5344CB8AC3E}">
        <p14:creationId xmlns:p14="http://schemas.microsoft.com/office/powerpoint/2010/main" val="11789623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C2597C-DE9E-45A8-BDA1-9BC77C5E5D9F}"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123698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C2597C-DE9E-45A8-BDA1-9BC77C5E5D9F}"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190601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C2597C-DE9E-45A8-BDA1-9BC77C5E5D9F}"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138034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2597C-DE9E-45A8-BDA1-9BC77C5E5D9F}"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21867421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2597C-DE9E-45A8-BDA1-9BC77C5E5D9F}"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12034100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2597C-DE9E-45A8-BDA1-9BC77C5E5D9F}" type="datetimeFigureOut">
              <a:rPr lang="en-US" smtClean="0"/>
              <a:t>3/23/2017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3F40E0-CD2D-422B-9C28-17A5AE2846BB}" type="slidenum">
              <a:rPr lang="en-US" smtClean="0"/>
              <a:t>‹#›</a:t>
            </a:fld>
            <a:endParaRPr lang="en-US"/>
          </a:p>
        </p:txBody>
      </p:sp>
    </p:spTree>
    <p:extLst>
      <p:ext uri="{BB962C8B-B14F-4D97-AF65-F5344CB8AC3E}">
        <p14:creationId xmlns:p14="http://schemas.microsoft.com/office/powerpoint/2010/main" val="74183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DC2597C-DE9E-45A8-BDA1-9BC77C5E5D9F}" type="datetimeFigureOut">
              <a:rPr lang="en-US" smtClean="0"/>
              <a:t>3/23/2017</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3F40E0-CD2D-422B-9C28-17A5AE2846BB}" type="slidenum">
              <a:rPr lang="en-US" smtClean="0"/>
              <a:t>‹#›</a:t>
            </a:fld>
            <a:endParaRPr lang="en-US"/>
          </a:p>
        </p:txBody>
      </p:sp>
    </p:spTree>
    <p:extLst>
      <p:ext uri="{BB962C8B-B14F-4D97-AF65-F5344CB8AC3E}">
        <p14:creationId xmlns:p14="http://schemas.microsoft.com/office/powerpoint/2010/main" val="353133796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artholomew_Wilson@fws.gov" TargetMode="External"/><Relationship Id="rId2" Type="http://schemas.openxmlformats.org/officeDocument/2006/relationships/hyperlink" Target="mailto:tracymrice@yahoo.com" TargetMode="External"/><Relationship Id="rId1" Type="http://schemas.openxmlformats.org/officeDocument/2006/relationships/slideLayout" Target="../slideLayouts/slideLayout3.xml"/><Relationship Id="rId5" Type="http://schemas.openxmlformats.org/officeDocument/2006/relationships/hyperlink" Target="mailto:bridget_macdonald@fws.gov" TargetMode="External"/><Relationship Id="rId4" Type="http://schemas.openxmlformats.org/officeDocument/2006/relationships/hyperlink" Target="mailto:William_schwenk@fw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t>Status of north </a:t>
            </a:r>
            <a:r>
              <a:rPr lang="en-US" sz="7200" dirty="0" err="1"/>
              <a:t>atlantic</a:t>
            </a:r>
            <a:r>
              <a:rPr lang="en-US" sz="7200" dirty="0"/>
              <a:t> tidal inlet and sandy beach habitat as of 2015</a:t>
            </a:r>
          </a:p>
        </p:txBody>
      </p:sp>
      <p:sp>
        <p:nvSpPr>
          <p:cNvPr id="3" name="Subtitle 2"/>
          <p:cNvSpPr>
            <a:spLocks noGrp="1"/>
          </p:cNvSpPr>
          <p:nvPr>
            <p:ph type="subTitle" idx="1"/>
          </p:nvPr>
        </p:nvSpPr>
        <p:spPr>
          <a:xfrm>
            <a:off x="1051560" y="4681728"/>
            <a:ext cx="7891272" cy="1069848"/>
          </a:xfrm>
        </p:spPr>
        <p:txBody>
          <a:bodyPr>
            <a:normAutofit fontScale="92500" lnSpcReduction="20000"/>
          </a:bodyPr>
          <a:lstStyle/>
          <a:p>
            <a:r>
              <a:rPr lang="en-US" dirty="0"/>
              <a:t>Tracy Monegan Rice</a:t>
            </a:r>
          </a:p>
          <a:p>
            <a:r>
              <a:rPr lang="en-US" dirty="0" err="1"/>
              <a:t>Terwilliger</a:t>
            </a:r>
            <a:r>
              <a:rPr lang="en-US" dirty="0"/>
              <a:t> Consulting, Inc.</a:t>
            </a:r>
          </a:p>
          <a:p>
            <a:r>
              <a:rPr lang="en-US" sz="1900" dirty="0"/>
              <a:t>tracymrice@yahoo.com</a:t>
            </a:r>
          </a:p>
        </p:txBody>
      </p:sp>
      <p:sp>
        <p:nvSpPr>
          <p:cNvPr id="4" name="TextBox 3"/>
          <p:cNvSpPr txBox="1"/>
          <p:nvPr/>
        </p:nvSpPr>
        <p:spPr>
          <a:xfrm>
            <a:off x="418454" y="6354305"/>
            <a:ext cx="8385822" cy="338554"/>
          </a:xfrm>
          <a:prstGeom prst="rect">
            <a:avLst/>
          </a:prstGeom>
          <a:noFill/>
        </p:spPr>
        <p:txBody>
          <a:bodyPr wrap="none" rtlCol="0">
            <a:spAutoFit/>
          </a:bodyPr>
          <a:lstStyle/>
          <a:p>
            <a:r>
              <a:rPr lang="en-US" sz="1600" i="1" dirty="0"/>
              <a:t>Project funded by the North Atlantic Landscape Conservation Cooperative (LCC) &amp; USFWS</a:t>
            </a:r>
          </a:p>
        </p:txBody>
      </p:sp>
      <p:sp>
        <p:nvSpPr>
          <p:cNvPr id="5" name="TextBox 4"/>
          <p:cNvSpPr txBox="1"/>
          <p:nvPr/>
        </p:nvSpPr>
        <p:spPr>
          <a:xfrm>
            <a:off x="7589520" y="4681728"/>
            <a:ext cx="1942840" cy="400110"/>
          </a:xfrm>
          <a:prstGeom prst="rect">
            <a:avLst/>
          </a:prstGeom>
          <a:noFill/>
        </p:spPr>
        <p:txBody>
          <a:bodyPr wrap="none" rtlCol="0">
            <a:spAutoFit/>
          </a:bodyPr>
          <a:lstStyle/>
          <a:p>
            <a:r>
              <a:rPr lang="en-US" sz="2000" dirty="0"/>
              <a:t>March 23, 2017</a:t>
            </a:r>
          </a:p>
        </p:txBody>
      </p:sp>
    </p:spTree>
    <p:extLst>
      <p:ext uri="{BB962C8B-B14F-4D97-AF65-F5344CB8AC3E}">
        <p14:creationId xmlns:p14="http://schemas.microsoft.com/office/powerpoint/2010/main" val="282237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Sandy beach habitat in 2015</a:t>
            </a:r>
          </a:p>
        </p:txBody>
      </p:sp>
      <p:sp>
        <p:nvSpPr>
          <p:cNvPr id="4" name="Text Placeholder 3"/>
          <p:cNvSpPr>
            <a:spLocks noGrp="1"/>
          </p:cNvSpPr>
          <p:nvPr>
            <p:ph type="body" sz="half" idx="2"/>
          </p:nvPr>
        </p:nvSpPr>
        <p:spPr>
          <a:xfrm>
            <a:off x="8549640" y="2423160"/>
            <a:ext cx="3520440" cy="3291840"/>
          </a:xfrm>
        </p:spPr>
        <p:txBody>
          <a:bodyPr>
            <a:noAutofit/>
          </a:bodyPr>
          <a:lstStyle/>
          <a:p>
            <a:r>
              <a:rPr lang="en-US" sz="2000" dirty="0"/>
              <a:t>1,650.68 miles of sandy beach</a:t>
            </a:r>
          </a:p>
          <a:p>
            <a:endParaRPr lang="en-US" sz="1200" dirty="0"/>
          </a:p>
          <a:p>
            <a:r>
              <a:rPr lang="en-US" sz="1600" b="1" dirty="0"/>
              <a:t>New England Recovery Unit:  </a:t>
            </a:r>
            <a:r>
              <a:rPr lang="en-US" sz="1600" dirty="0"/>
              <a:t>651.43 miles</a:t>
            </a:r>
          </a:p>
          <a:p>
            <a:endParaRPr lang="en-US" sz="1200" dirty="0"/>
          </a:p>
          <a:p>
            <a:pPr>
              <a:spcBef>
                <a:spcPts val="0"/>
              </a:spcBef>
            </a:pPr>
            <a:r>
              <a:rPr lang="en-US" sz="1600" b="1" dirty="0"/>
              <a:t>NY – NJ Recovery Unit:  </a:t>
            </a:r>
          </a:p>
          <a:p>
            <a:pPr>
              <a:spcBef>
                <a:spcPts val="0"/>
              </a:spcBef>
            </a:pPr>
            <a:r>
              <a:rPr lang="en-US" sz="1600" dirty="0"/>
              <a:t>516.12 miles</a:t>
            </a:r>
          </a:p>
          <a:p>
            <a:endParaRPr lang="en-US" sz="1200" dirty="0"/>
          </a:p>
          <a:p>
            <a:pPr>
              <a:spcBef>
                <a:spcPts val="0"/>
              </a:spcBef>
            </a:pPr>
            <a:r>
              <a:rPr lang="en-US" sz="1600" b="1" dirty="0"/>
              <a:t>Southern Recovery Unit:  </a:t>
            </a:r>
          </a:p>
          <a:p>
            <a:pPr>
              <a:spcBef>
                <a:spcPts val="0"/>
              </a:spcBef>
            </a:pPr>
            <a:r>
              <a:rPr lang="en-US" sz="1600" dirty="0"/>
              <a:t>483.13 miles</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15713" r="15713"/>
          <a:stretch>
            <a:fillRect/>
          </a:stretch>
        </p:blipFill>
        <p:spPr/>
      </p:pic>
    </p:spTree>
    <p:extLst>
      <p:ext uri="{BB962C8B-B14F-4D97-AF65-F5344CB8AC3E}">
        <p14:creationId xmlns:p14="http://schemas.microsoft.com/office/powerpoint/2010/main" val="2821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2840" y="164592"/>
            <a:ext cx="10058400" cy="1609344"/>
          </a:xfrm>
        </p:spPr>
        <p:txBody>
          <a:bodyPr/>
          <a:lstStyle/>
          <a:p>
            <a:pPr algn="ctr"/>
            <a:r>
              <a:rPr lang="en-US" dirty="0"/>
              <a:t>Beachfront development</a:t>
            </a:r>
          </a:p>
        </p:txBody>
      </p:sp>
      <p:sp>
        <p:nvSpPr>
          <p:cNvPr id="6" name="Content Placeholder 5"/>
          <p:cNvSpPr>
            <a:spLocks noGrp="1"/>
          </p:cNvSpPr>
          <p:nvPr>
            <p:ph idx="1"/>
          </p:nvPr>
        </p:nvSpPr>
        <p:spPr>
          <a:xfrm>
            <a:off x="6254921" y="2093976"/>
            <a:ext cx="5525600" cy="4050792"/>
          </a:xfrm>
        </p:spPr>
        <p:txBody>
          <a:bodyPr>
            <a:normAutofit/>
          </a:bodyPr>
          <a:lstStyle/>
          <a:p>
            <a:r>
              <a:rPr lang="en-US" dirty="0"/>
              <a:t>45% (775.27 miles) of the sandy beachfront was developed prior to Hurricane Sandy</a:t>
            </a:r>
          </a:p>
          <a:p>
            <a:pPr marL="0" indent="0">
              <a:buNone/>
            </a:pPr>
            <a:endParaRPr lang="en-US" dirty="0"/>
          </a:p>
          <a:p>
            <a:pPr lvl="1"/>
            <a:r>
              <a:rPr lang="en-US" dirty="0"/>
              <a:t>New England Recovery Unit:  45% developed</a:t>
            </a:r>
          </a:p>
          <a:p>
            <a:pPr lvl="1"/>
            <a:r>
              <a:rPr lang="en-US" dirty="0"/>
              <a:t>NY – NJ Recovery Unit:  49% developed</a:t>
            </a:r>
          </a:p>
          <a:p>
            <a:pPr lvl="1"/>
            <a:r>
              <a:rPr lang="en-US" dirty="0"/>
              <a:t>Southern Recovery Unit:  35% developed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025" r="16021"/>
          <a:stretch/>
        </p:blipFill>
        <p:spPr>
          <a:xfrm>
            <a:off x="0" y="1722120"/>
            <a:ext cx="6072040" cy="5135880"/>
          </a:xfrm>
          <a:prstGeom prst="rect">
            <a:avLst/>
          </a:prstGeom>
        </p:spPr>
      </p:pic>
    </p:spTree>
    <p:extLst>
      <p:ext uri="{BB962C8B-B14F-4D97-AF65-F5344CB8AC3E}">
        <p14:creationId xmlns:p14="http://schemas.microsoft.com/office/powerpoint/2010/main" val="224677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202646"/>
            <a:ext cx="10058400" cy="1609344"/>
          </a:xfrm>
        </p:spPr>
        <p:txBody>
          <a:bodyPr/>
          <a:lstStyle/>
          <a:p>
            <a:pPr algn="ctr"/>
            <a:r>
              <a:rPr lang="en-US" dirty="0"/>
              <a:t>Public &amp; </a:t>
            </a:r>
            <a:r>
              <a:rPr lang="en-US" dirty="0" err="1"/>
              <a:t>ngo</a:t>
            </a:r>
            <a:r>
              <a:rPr lang="en-US" dirty="0"/>
              <a:t> beachfront ownership</a:t>
            </a:r>
          </a:p>
        </p:txBody>
      </p:sp>
      <p:sp>
        <p:nvSpPr>
          <p:cNvPr id="3" name="Content Placeholder 2"/>
          <p:cNvSpPr>
            <a:spLocks noGrp="1"/>
          </p:cNvSpPr>
          <p:nvPr>
            <p:ph idx="1"/>
          </p:nvPr>
        </p:nvSpPr>
        <p:spPr>
          <a:xfrm>
            <a:off x="6323648" y="2093976"/>
            <a:ext cx="5170360" cy="4050792"/>
          </a:xfrm>
        </p:spPr>
        <p:txBody>
          <a:bodyPr/>
          <a:lstStyle/>
          <a:p>
            <a:r>
              <a:rPr lang="en-US" dirty="0"/>
              <a:t>48% (828.15 miles) of sandy beachfront in public and/or NGO ownership</a:t>
            </a:r>
          </a:p>
          <a:p>
            <a:pPr lvl="1"/>
            <a:r>
              <a:rPr lang="en-US" dirty="0"/>
              <a:t>45% of the New England Recovery Unit</a:t>
            </a:r>
          </a:p>
          <a:p>
            <a:pPr lvl="1"/>
            <a:r>
              <a:rPr lang="en-US" dirty="0"/>
              <a:t>36% of the NY – NJ Recovery Unit</a:t>
            </a:r>
          </a:p>
          <a:p>
            <a:pPr lvl="1"/>
            <a:r>
              <a:rPr lang="en-US" dirty="0"/>
              <a:t>64% of the Southern Recovery Unit</a:t>
            </a:r>
          </a:p>
          <a:p>
            <a:endParaRPr lang="en-US" dirty="0"/>
          </a:p>
          <a:p>
            <a:r>
              <a:rPr lang="en-US" dirty="0"/>
              <a:t>MA (241+ miles) and NC (~179 miles) have the highest lengths of beachfront in public/NGO ownership</a:t>
            </a:r>
          </a:p>
          <a:p>
            <a:r>
              <a:rPr lang="en-US" dirty="0"/>
              <a:t>VA and MD have &gt; 60% of their beachfronts in public/NGO ownership</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742" r="14014"/>
          <a:stretch/>
        </p:blipFill>
        <p:spPr>
          <a:xfrm>
            <a:off x="0" y="1811990"/>
            <a:ext cx="6080760" cy="5046009"/>
          </a:xfrm>
          <a:prstGeom prst="rect">
            <a:avLst/>
          </a:prstGeom>
        </p:spPr>
      </p:pic>
    </p:spTree>
    <p:extLst>
      <p:ext uri="{BB962C8B-B14F-4D97-AF65-F5344CB8AC3E}">
        <p14:creationId xmlns:p14="http://schemas.microsoft.com/office/powerpoint/2010/main" val="254076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72576"/>
            <a:ext cx="10058400" cy="1609344"/>
          </a:xfrm>
        </p:spPr>
        <p:txBody>
          <a:bodyPr/>
          <a:lstStyle/>
          <a:p>
            <a:pPr algn="ctr"/>
            <a:r>
              <a:rPr lang="en-US" dirty="0"/>
              <a:t>Beachfront armor</a:t>
            </a:r>
          </a:p>
        </p:txBody>
      </p:sp>
      <p:sp>
        <p:nvSpPr>
          <p:cNvPr id="3" name="Content Placeholder 2"/>
          <p:cNvSpPr>
            <a:spLocks noGrp="1"/>
          </p:cNvSpPr>
          <p:nvPr>
            <p:ph idx="1"/>
          </p:nvPr>
        </p:nvSpPr>
        <p:spPr>
          <a:xfrm>
            <a:off x="6278879" y="1992820"/>
            <a:ext cx="5522595" cy="4050792"/>
          </a:xfrm>
        </p:spPr>
        <p:txBody>
          <a:bodyPr/>
          <a:lstStyle/>
          <a:p>
            <a:r>
              <a:rPr lang="en-US" dirty="0"/>
              <a:t>At least 385.93 miles of the sandy beach length had been armored in 2015</a:t>
            </a:r>
          </a:p>
          <a:p>
            <a:r>
              <a:rPr lang="en-US" dirty="0"/>
              <a:t>NH (72%) and NJ (62%) highest proportions modified</a:t>
            </a:r>
          </a:p>
          <a:p>
            <a:r>
              <a:rPr lang="en-US" dirty="0"/>
              <a:t>MA (~109 miles) and NJ (~77 miles) highest lengths modified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017" r="15592"/>
          <a:stretch/>
        </p:blipFill>
        <p:spPr>
          <a:xfrm>
            <a:off x="-134112" y="1771020"/>
            <a:ext cx="6233160" cy="5086980"/>
          </a:xfrm>
          <a:prstGeom prst="rect">
            <a:avLst/>
          </a:prstGeom>
        </p:spPr>
      </p:pic>
    </p:spTree>
    <p:extLst>
      <p:ext uri="{BB962C8B-B14F-4D97-AF65-F5344CB8AC3E}">
        <p14:creationId xmlns:p14="http://schemas.microsoft.com/office/powerpoint/2010/main" val="225823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Habitat loss due to armor</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5713" r="15713"/>
          <a:stretch>
            <a:fillRect/>
          </a:stretch>
        </p:blipFill>
        <p:spPr/>
      </p:pic>
      <p:sp>
        <p:nvSpPr>
          <p:cNvPr id="5" name="Text Placeholder 4"/>
          <p:cNvSpPr>
            <a:spLocks noGrp="1"/>
          </p:cNvSpPr>
          <p:nvPr>
            <p:ph type="body" sz="half" idx="2"/>
          </p:nvPr>
        </p:nvSpPr>
        <p:spPr>
          <a:xfrm>
            <a:off x="8549640" y="2423160"/>
            <a:ext cx="3429000" cy="3291840"/>
          </a:xfrm>
        </p:spPr>
        <p:txBody>
          <a:bodyPr>
            <a:normAutofit/>
          </a:bodyPr>
          <a:lstStyle/>
          <a:p>
            <a:r>
              <a:rPr lang="en-US" sz="2000" dirty="0"/>
              <a:t>~91 miles in 2015</a:t>
            </a:r>
          </a:p>
          <a:p>
            <a:endParaRPr lang="en-US" sz="2000" dirty="0"/>
          </a:p>
          <a:p>
            <a:r>
              <a:rPr lang="en-US" sz="2000" dirty="0"/>
              <a:t>Massachusetts = ~48 miles</a:t>
            </a:r>
          </a:p>
          <a:p>
            <a:r>
              <a:rPr lang="en-US" sz="2000" dirty="0"/>
              <a:t>Connecticut = ~18 miles</a:t>
            </a:r>
          </a:p>
          <a:p>
            <a:r>
              <a:rPr lang="en-US" sz="2000" dirty="0"/>
              <a:t>NY – </a:t>
            </a:r>
            <a:r>
              <a:rPr lang="en-US" sz="2000" dirty="0" err="1"/>
              <a:t>Peconic</a:t>
            </a:r>
            <a:r>
              <a:rPr lang="en-US" sz="2000" dirty="0"/>
              <a:t> Estuary =   ~10 miles</a:t>
            </a:r>
          </a:p>
          <a:p>
            <a:r>
              <a:rPr lang="en-US" sz="2000" dirty="0"/>
              <a:t>All other states less than 4 miles</a:t>
            </a:r>
          </a:p>
        </p:txBody>
      </p:sp>
    </p:spTree>
    <p:extLst>
      <p:ext uri="{BB962C8B-B14F-4D97-AF65-F5344CB8AC3E}">
        <p14:creationId xmlns:p14="http://schemas.microsoft.com/office/powerpoint/2010/main" val="398019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Armor structures in 2015</a:t>
            </a:r>
          </a:p>
        </p:txBody>
      </p:sp>
      <p:sp>
        <p:nvSpPr>
          <p:cNvPr id="6" name="Text Placeholder 5"/>
          <p:cNvSpPr>
            <a:spLocks noGrp="1"/>
          </p:cNvSpPr>
          <p:nvPr>
            <p:ph type="body" sz="half" idx="2"/>
          </p:nvPr>
        </p:nvSpPr>
        <p:spPr>
          <a:xfrm>
            <a:off x="7985760" y="2667000"/>
            <a:ext cx="3764280" cy="3291840"/>
          </a:xfrm>
        </p:spPr>
        <p:txBody>
          <a:bodyPr>
            <a:normAutofit/>
          </a:bodyPr>
          <a:lstStyle/>
          <a:p>
            <a:pPr marL="800100" lvl="1" indent="-342900">
              <a:buFont typeface="Arial" panose="020B0604020202020204" pitchFamily="34" charset="0"/>
              <a:buChar char="•"/>
            </a:pPr>
            <a:r>
              <a:rPr lang="en-US" sz="2000" dirty="0"/>
              <a:t>Up to 5,145 groins</a:t>
            </a:r>
          </a:p>
          <a:p>
            <a:pPr marL="800100" lvl="1" indent="-342900">
              <a:buFont typeface="Arial" panose="020B0604020202020204" pitchFamily="34" charset="0"/>
              <a:buChar char="•"/>
            </a:pPr>
            <a:r>
              <a:rPr lang="en-US" sz="2000" dirty="0"/>
              <a:t>235 jetties</a:t>
            </a:r>
          </a:p>
          <a:p>
            <a:pPr marL="800100" lvl="1" indent="-342900">
              <a:buFont typeface="Arial" panose="020B0604020202020204" pitchFamily="34" charset="0"/>
              <a:buChar char="•"/>
            </a:pPr>
            <a:r>
              <a:rPr lang="en-US" sz="2000" dirty="0"/>
              <a:t>96 breakwaters</a:t>
            </a:r>
          </a:p>
          <a:p>
            <a:pPr marL="800100" lvl="1" indent="-342900">
              <a:buFont typeface="Arial" panose="020B0604020202020204" pitchFamily="34" charset="0"/>
              <a:buChar char="•"/>
            </a:pPr>
            <a:r>
              <a:rPr lang="en-US" sz="2000" dirty="0"/>
              <a:t>2,886 contiguous sections of seawalls, bulkheads and/or revetments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0"/>
            <a:ext cx="8351520" cy="4842348"/>
          </a:xfrm>
        </p:spPr>
      </p:pic>
    </p:spTree>
    <p:extLst>
      <p:ext uri="{BB962C8B-B14F-4D97-AF65-F5344CB8AC3E}">
        <p14:creationId xmlns:p14="http://schemas.microsoft.com/office/powerpoint/2010/main" val="32227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127829"/>
            <a:ext cx="10058400" cy="1609344"/>
          </a:xfrm>
        </p:spPr>
        <p:txBody>
          <a:bodyPr/>
          <a:lstStyle/>
          <a:p>
            <a:pPr algn="ctr"/>
            <a:r>
              <a:rPr lang="en-US" dirty="0"/>
              <a:t>Sediment placement as of 2015</a:t>
            </a:r>
          </a:p>
        </p:txBody>
      </p:sp>
      <p:sp>
        <p:nvSpPr>
          <p:cNvPr id="3" name="Content Placeholder 2"/>
          <p:cNvSpPr>
            <a:spLocks noGrp="1"/>
          </p:cNvSpPr>
          <p:nvPr>
            <p:ph idx="1"/>
          </p:nvPr>
        </p:nvSpPr>
        <p:spPr>
          <a:xfrm>
            <a:off x="5743574" y="2121408"/>
            <a:ext cx="5384673" cy="4050792"/>
          </a:xfrm>
        </p:spPr>
        <p:txBody>
          <a:bodyPr/>
          <a:lstStyle/>
          <a:p>
            <a:r>
              <a:rPr lang="en-US" dirty="0"/>
              <a:t>At least 24% (398.80 miles) of sandy beaches modified by sediment placement</a:t>
            </a:r>
          </a:p>
          <a:p>
            <a:r>
              <a:rPr lang="en-US" dirty="0"/>
              <a:t>Increase of ~60 miles from 2012 to 2015</a:t>
            </a:r>
          </a:p>
          <a:p>
            <a:r>
              <a:rPr lang="en-US" dirty="0"/>
              <a:t>NC (100+ miles), NJ (80+ miles) and NY-Atlantic (77+ miles) beaches have received the most beach and dune fill</a:t>
            </a:r>
          </a:p>
          <a:p>
            <a:r>
              <a:rPr lang="en-US" dirty="0"/>
              <a:t>Sediment placement projects differ in type and scale north and south of Montauk, NY</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909" r="19027"/>
          <a:stretch/>
        </p:blipFill>
        <p:spPr>
          <a:xfrm>
            <a:off x="0" y="1535685"/>
            <a:ext cx="5605273" cy="5322315"/>
          </a:xfrm>
          <a:prstGeom prst="rect">
            <a:avLst/>
          </a:prstGeom>
        </p:spPr>
      </p:pic>
    </p:spTree>
    <p:extLst>
      <p:ext uri="{BB962C8B-B14F-4D97-AF65-F5344CB8AC3E}">
        <p14:creationId xmlns:p14="http://schemas.microsoft.com/office/powerpoint/2010/main" val="178634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74904"/>
            <a:ext cx="10058400" cy="1609344"/>
          </a:xfrm>
        </p:spPr>
        <p:txBody>
          <a:bodyPr/>
          <a:lstStyle/>
          <a:p>
            <a:r>
              <a:rPr lang="en-US" dirty="0"/>
              <a:t>Beach scraping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1046" y="0"/>
            <a:ext cx="6530954" cy="5248656"/>
          </a:xfrm>
        </p:spPr>
      </p:pic>
      <p:sp>
        <p:nvSpPr>
          <p:cNvPr id="5" name="TextBox 4"/>
          <p:cNvSpPr txBox="1"/>
          <p:nvPr/>
        </p:nvSpPr>
        <p:spPr>
          <a:xfrm>
            <a:off x="8074206" y="5254228"/>
            <a:ext cx="4117794" cy="369332"/>
          </a:xfrm>
          <a:prstGeom prst="rect">
            <a:avLst/>
          </a:prstGeom>
          <a:noFill/>
        </p:spPr>
        <p:txBody>
          <a:bodyPr wrap="none" rtlCol="0">
            <a:spAutoFit/>
          </a:bodyPr>
          <a:lstStyle/>
          <a:p>
            <a:r>
              <a:rPr lang="en-US" dirty="0"/>
              <a:t>Long Beach Twp., NJ  November 2012</a:t>
            </a:r>
          </a:p>
        </p:txBody>
      </p:sp>
      <p:sp>
        <p:nvSpPr>
          <p:cNvPr id="6" name="Content Placeholder 2"/>
          <p:cNvSpPr txBox="1">
            <a:spLocks/>
          </p:cNvSpPr>
          <p:nvPr/>
        </p:nvSpPr>
        <p:spPr>
          <a:xfrm>
            <a:off x="704088" y="2212848"/>
            <a:ext cx="4270248"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~69 miles of sandy beach habitat modified between 2012 and 2015</a:t>
            </a:r>
          </a:p>
          <a:p>
            <a:r>
              <a:rPr lang="en-US" dirty="0"/>
              <a:t>NJ and NY – Atlantic most modified</a:t>
            </a:r>
          </a:p>
          <a:p>
            <a:r>
              <a:rPr lang="en-US" dirty="0"/>
              <a:t>New England, NY – LIS and NY – </a:t>
            </a:r>
            <a:r>
              <a:rPr lang="en-US" dirty="0" err="1"/>
              <a:t>Peconic</a:t>
            </a:r>
            <a:r>
              <a:rPr lang="en-US" dirty="0"/>
              <a:t> least modified</a:t>
            </a:r>
          </a:p>
        </p:txBody>
      </p:sp>
    </p:spTree>
    <p:extLst>
      <p:ext uri="{BB962C8B-B14F-4D97-AF65-F5344CB8AC3E}">
        <p14:creationId xmlns:p14="http://schemas.microsoft.com/office/powerpoint/2010/main" val="2883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4050792" cy="1609344"/>
          </a:xfrm>
        </p:spPr>
        <p:txBody>
          <a:bodyPr/>
          <a:lstStyle/>
          <a:p>
            <a:r>
              <a:rPr lang="en-US" dirty="0"/>
              <a:t>Sand fencing</a:t>
            </a:r>
          </a:p>
        </p:txBody>
      </p:sp>
      <p:sp>
        <p:nvSpPr>
          <p:cNvPr id="3" name="Content Placeholder 2"/>
          <p:cNvSpPr>
            <a:spLocks noGrp="1"/>
          </p:cNvSpPr>
          <p:nvPr>
            <p:ph idx="1"/>
          </p:nvPr>
        </p:nvSpPr>
        <p:spPr>
          <a:xfrm>
            <a:off x="704088" y="2212848"/>
            <a:ext cx="4270248" cy="4050792"/>
          </a:xfrm>
        </p:spPr>
        <p:txBody>
          <a:bodyPr/>
          <a:lstStyle/>
          <a:p>
            <a:r>
              <a:rPr lang="en-US" dirty="0"/>
              <a:t>~247 miles of sandy beach habitat modified between 2012 and 2015</a:t>
            </a:r>
          </a:p>
          <a:p>
            <a:r>
              <a:rPr lang="en-US" dirty="0"/>
              <a:t>NC, NJ and NY – Atlantic most modified</a:t>
            </a:r>
          </a:p>
          <a:p>
            <a:r>
              <a:rPr lang="en-US" dirty="0"/>
              <a:t>New England, NY – LIS and NY – </a:t>
            </a:r>
            <a:r>
              <a:rPr lang="en-US" dirty="0" err="1"/>
              <a:t>Peconic</a:t>
            </a:r>
            <a:r>
              <a:rPr lang="en-US" dirty="0"/>
              <a:t> least modified</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954" r="17854"/>
          <a:stretch/>
        </p:blipFill>
        <p:spPr>
          <a:xfrm>
            <a:off x="5418109" y="0"/>
            <a:ext cx="6773891" cy="5516880"/>
          </a:xfrm>
          <a:prstGeom prst="rect">
            <a:avLst/>
          </a:prstGeom>
        </p:spPr>
      </p:pic>
    </p:spTree>
    <p:extLst>
      <p:ext uri="{BB962C8B-B14F-4D97-AF65-F5344CB8AC3E}">
        <p14:creationId xmlns:p14="http://schemas.microsoft.com/office/powerpoint/2010/main" val="59056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171446"/>
            <a:ext cx="3200400" cy="1737360"/>
          </a:xfrm>
        </p:spPr>
        <p:txBody>
          <a:bodyPr/>
          <a:lstStyle/>
          <a:p>
            <a:r>
              <a:rPr lang="en-US" dirty="0"/>
              <a:t>Sandy beach habitat trends</a:t>
            </a: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654" y="2419731"/>
            <a:ext cx="3592371" cy="3286125"/>
          </a:xfrm>
          <a:prstGeom prst="rect">
            <a:avLst/>
          </a:prstGeom>
        </p:spPr>
      </p:pic>
      <p:sp>
        <p:nvSpPr>
          <p:cNvPr id="6" name="TextBox 5"/>
          <p:cNvSpPr txBox="1"/>
          <p:nvPr/>
        </p:nvSpPr>
        <p:spPr>
          <a:xfrm>
            <a:off x="8349611" y="5700707"/>
            <a:ext cx="3392275" cy="338554"/>
          </a:xfrm>
          <a:prstGeom prst="rect">
            <a:avLst/>
          </a:prstGeom>
          <a:noFill/>
        </p:spPr>
        <p:txBody>
          <a:bodyPr wrap="none" rtlCol="0">
            <a:spAutoFit/>
          </a:bodyPr>
          <a:lstStyle/>
          <a:p>
            <a:r>
              <a:rPr lang="en-US" sz="1600" dirty="0"/>
              <a:t>Winthrop, MA, breakwaters (2013)</a:t>
            </a:r>
          </a:p>
        </p:txBody>
      </p:sp>
      <p:sp>
        <p:nvSpPr>
          <p:cNvPr id="7" name="TextBox 6"/>
          <p:cNvSpPr txBox="1"/>
          <p:nvPr/>
        </p:nvSpPr>
        <p:spPr>
          <a:xfrm>
            <a:off x="443099" y="1453390"/>
            <a:ext cx="740664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Cumulative impacts of human modifications to sandy beach habitat are significant</a:t>
            </a:r>
          </a:p>
          <a:p>
            <a:pPr marL="742950" lvl="1" indent="-285750">
              <a:buFont typeface="Arial" panose="020B0604020202020204" pitchFamily="34" charset="0"/>
              <a:buChar char="•"/>
            </a:pPr>
            <a:r>
              <a:rPr lang="en-US" dirty="0"/>
              <a:t>44% developed</a:t>
            </a:r>
          </a:p>
          <a:p>
            <a:pPr marL="742950" lvl="1" indent="-285750">
              <a:buFont typeface="Arial" panose="020B0604020202020204" pitchFamily="34" charset="0"/>
              <a:buChar char="•"/>
            </a:pPr>
            <a:r>
              <a:rPr lang="en-US" dirty="0"/>
              <a:t>&gt; 27% armored</a:t>
            </a:r>
          </a:p>
          <a:p>
            <a:pPr marL="742950" lvl="1" indent="-285750">
              <a:buFont typeface="Arial" panose="020B0604020202020204" pitchFamily="34" charset="0"/>
              <a:buChar char="•"/>
            </a:pPr>
            <a:r>
              <a:rPr lang="en-US" dirty="0"/>
              <a:t>&gt; 24% modified by sediment placement</a:t>
            </a:r>
          </a:p>
          <a:p>
            <a:pPr marL="742950" lvl="1" indent="-285750">
              <a:buFont typeface="Arial" panose="020B0604020202020204" pitchFamily="34" charset="0"/>
              <a:buChar char="•"/>
            </a:pPr>
            <a:r>
              <a:rPr lang="en-US" dirty="0"/>
              <a:t>14% modified by sand fencing</a:t>
            </a:r>
          </a:p>
          <a:p>
            <a:pPr marL="742950" lvl="1" indent="-285750">
              <a:buFont typeface="Arial" panose="020B0604020202020204" pitchFamily="34" charset="0"/>
              <a:buChar char="•"/>
            </a:pPr>
            <a:r>
              <a:rPr lang="en-US" dirty="0"/>
              <a:t>&gt; 4% modified by beach scraping</a:t>
            </a:r>
          </a:p>
          <a:p>
            <a:pPr marL="742950" lvl="1" indent="-285750">
              <a:buFont typeface="Arial" panose="020B0604020202020204" pitchFamily="34" charset="0"/>
              <a:buChar char="•"/>
            </a:pPr>
            <a:r>
              <a:rPr lang="en-US" dirty="0"/>
              <a:t>&gt; 91 miles habitat lost in 2015</a:t>
            </a:r>
          </a:p>
          <a:p>
            <a:pPr lvl="1"/>
            <a:endParaRPr lang="en-US" dirty="0"/>
          </a:p>
          <a:p>
            <a:pPr marL="285750" indent="-285750">
              <a:buFont typeface="Arial" panose="020B0604020202020204" pitchFamily="34" charset="0"/>
              <a:buChar char="•"/>
            </a:pPr>
            <a:r>
              <a:rPr lang="en-US" dirty="0"/>
              <a:t>Extent of habitat modifications increased significantly in the three years after Hurricane Sandy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Habitat modifications interfere with long-term habitat sustainability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668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70316"/>
            <a:ext cx="10058400" cy="1609344"/>
          </a:xfrm>
        </p:spPr>
        <p:txBody>
          <a:bodyPr/>
          <a:lstStyle/>
          <a:p>
            <a:r>
              <a:rPr lang="en-US" dirty="0"/>
              <a:t>Study area</a:t>
            </a:r>
          </a:p>
        </p:txBody>
      </p:sp>
      <p:sp>
        <p:nvSpPr>
          <p:cNvPr id="7" name="TextBox 6"/>
          <p:cNvSpPr txBox="1"/>
          <p:nvPr/>
        </p:nvSpPr>
        <p:spPr>
          <a:xfrm>
            <a:off x="565501" y="6172200"/>
            <a:ext cx="3305520" cy="369332"/>
          </a:xfrm>
          <a:prstGeom prst="rect">
            <a:avLst/>
          </a:prstGeom>
          <a:noFill/>
        </p:spPr>
        <p:txBody>
          <a:bodyPr wrap="none" rtlCol="0">
            <a:spAutoFit/>
          </a:bodyPr>
          <a:lstStyle/>
          <a:p>
            <a:r>
              <a:rPr lang="en-US" dirty="0"/>
              <a:t>Georgetown, ME, to New York</a:t>
            </a:r>
          </a:p>
        </p:txBody>
      </p:sp>
      <p:sp>
        <p:nvSpPr>
          <p:cNvPr id="8" name="TextBox 7"/>
          <p:cNvSpPr txBox="1"/>
          <p:nvPr/>
        </p:nvSpPr>
        <p:spPr>
          <a:xfrm>
            <a:off x="6766957" y="6172200"/>
            <a:ext cx="3249608" cy="369332"/>
          </a:xfrm>
          <a:prstGeom prst="rect">
            <a:avLst/>
          </a:prstGeom>
          <a:noFill/>
        </p:spPr>
        <p:txBody>
          <a:bodyPr wrap="none" rtlCol="0">
            <a:spAutoFit/>
          </a:bodyPr>
          <a:lstStyle/>
          <a:p>
            <a:r>
              <a:rPr lang="en-US" dirty="0"/>
              <a:t>New Jersey to North Carolina</a:t>
            </a:r>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4838"/>
          <a:stretch/>
        </p:blipFill>
        <p:spPr>
          <a:xfrm>
            <a:off x="424582" y="1879660"/>
            <a:ext cx="5697185" cy="4292540"/>
          </a:xfrm>
        </p:spPr>
      </p:pic>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30492"/>
          <a:stretch/>
        </p:blipFill>
        <p:spPr>
          <a:xfrm>
            <a:off x="6489797" y="1879660"/>
            <a:ext cx="5268621" cy="4292540"/>
          </a:xfrm>
        </p:spPr>
      </p:pic>
    </p:spTree>
    <p:extLst>
      <p:ext uri="{BB962C8B-B14F-4D97-AF65-F5344CB8AC3E}">
        <p14:creationId xmlns:p14="http://schemas.microsoft.com/office/powerpoint/2010/main" val="210031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85" y="262509"/>
            <a:ext cx="11515725" cy="462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5462" y="3599307"/>
            <a:ext cx="8963025"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4160520" y="1127760"/>
            <a:ext cx="1463040" cy="966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166360" y="2093976"/>
            <a:ext cx="1185863" cy="22189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3545" y="5559903"/>
            <a:ext cx="2758384" cy="400110"/>
          </a:xfrm>
          <a:prstGeom prst="rect">
            <a:avLst/>
          </a:prstGeom>
          <a:noFill/>
        </p:spPr>
        <p:txBody>
          <a:bodyPr wrap="none" rtlCol="0">
            <a:spAutoFit/>
          </a:bodyPr>
          <a:lstStyle/>
          <a:p>
            <a:r>
              <a:rPr lang="en-US" sz="2000" b="1" dirty="0"/>
              <a:t>Northatlanticlcc.org</a:t>
            </a:r>
          </a:p>
        </p:txBody>
      </p:sp>
    </p:spTree>
    <p:extLst>
      <p:ext uri="{BB962C8B-B14F-4D97-AF65-F5344CB8AC3E}">
        <p14:creationId xmlns:p14="http://schemas.microsoft.com/office/powerpoint/2010/main" val="201233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55" y="1180147"/>
            <a:ext cx="10306050" cy="5229225"/>
          </a:xfrm>
          <a:prstGeom prst="rect">
            <a:avLst/>
          </a:prstGeom>
        </p:spPr>
      </p:pic>
      <p:sp>
        <p:nvSpPr>
          <p:cNvPr id="3" name="TextBox 2"/>
          <p:cNvSpPr txBox="1"/>
          <p:nvPr/>
        </p:nvSpPr>
        <p:spPr>
          <a:xfrm>
            <a:off x="792480" y="411480"/>
            <a:ext cx="2629246" cy="400110"/>
          </a:xfrm>
          <a:prstGeom prst="rect">
            <a:avLst/>
          </a:prstGeom>
          <a:noFill/>
        </p:spPr>
        <p:txBody>
          <a:bodyPr wrap="none" rtlCol="0">
            <a:spAutoFit/>
          </a:bodyPr>
          <a:lstStyle/>
          <a:p>
            <a:r>
              <a:rPr lang="en-US" sz="2000" b="1" dirty="0"/>
              <a:t>www.databasin.org</a:t>
            </a:r>
          </a:p>
        </p:txBody>
      </p:sp>
      <p:sp>
        <p:nvSpPr>
          <p:cNvPr id="4" name="Oval 3"/>
          <p:cNvSpPr/>
          <p:nvPr/>
        </p:nvSpPr>
        <p:spPr>
          <a:xfrm>
            <a:off x="1676400" y="2286000"/>
            <a:ext cx="896112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6248400" y="1051560"/>
            <a:ext cx="167640" cy="12344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12335" y="682228"/>
            <a:ext cx="2471510" cy="369332"/>
          </a:xfrm>
          <a:prstGeom prst="rect">
            <a:avLst/>
          </a:prstGeom>
          <a:noFill/>
        </p:spPr>
        <p:txBody>
          <a:bodyPr wrap="none" rtlCol="0">
            <a:spAutoFit/>
          </a:bodyPr>
          <a:lstStyle/>
          <a:p>
            <a:r>
              <a:rPr lang="en-US" i="1" dirty="0"/>
              <a:t>Search for this Gallery</a:t>
            </a:r>
          </a:p>
        </p:txBody>
      </p:sp>
    </p:spTree>
    <p:extLst>
      <p:ext uri="{BB962C8B-B14F-4D97-AF65-F5344CB8AC3E}">
        <p14:creationId xmlns:p14="http://schemas.microsoft.com/office/powerpoint/2010/main" val="297703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data products</a:t>
            </a:r>
          </a:p>
        </p:txBody>
      </p:sp>
      <p:sp>
        <p:nvSpPr>
          <p:cNvPr id="3" name="Content Placeholder 2"/>
          <p:cNvSpPr>
            <a:spLocks noGrp="1"/>
          </p:cNvSpPr>
          <p:nvPr>
            <p:ph idx="1"/>
          </p:nvPr>
        </p:nvSpPr>
        <p:spPr>
          <a:xfrm>
            <a:off x="1069848" y="2121408"/>
            <a:ext cx="10058400" cy="2648712"/>
          </a:xfrm>
        </p:spPr>
        <p:txBody>
          <a:bodyPr numCol="2"/>
          <a:lstStyle/>
          <a:p>
            <a:r>
              <a:rPr lang="en-US" dirty="0"/>
              <a:t>ESA, FWCA &amp; CWA consultations</a:t>
            </a:r>
          </a:p>
          <a:p>
            <a:r>
              <a:rPr lang="en-US" dirty="0"/>
              <a:t>NEPA analyses</a:t>
            </a:r>
          </a:p>
          <a:p>
            <a:r>
              <a:rPr lang="en-US" dirty="0"/>
              <a:t>Coastal zone management permits</a:t>
            </a:r>
          </a:p>
          <a:p>
            <a:r>
              <a:rPr lang="en-US" dirty="0"/>
              <a:t>Coastal engineering inventories</a:t>
            </a:r>
          </a:p>
          <a:p>
            <a:r>
              <a:rPr lang="en-US" dirty="0"/>
              <a:t>GMPs and CCPs</a:t>
            </a:r>
          </a:p>
          <a:p>
            <a:r>
              <a:rPr lang="en-US" dirty="0"/>
              <a:t>SWAPs</a:t>
            </a:r>
          </a:p>
          <a:p>
            <a:r>
              <a:rPr lang="en-US" dirty="0"/>
              <a:t>Atlantic Flyway Shorebird Initiative</a:t>
            </a:r>
          </a:p>
          <a:p>
            <a:r>
              <a:rPr lang="en-US" dirty="0"/>
              <a:t>Input for habitat modeling</a:t>
            </a:r>
          </a:p>
          <a:p>
            <a:r>
              <a:rPr lang="en-US" dirty="0"/>
              <a:t>Cumulative impact assessments</a:t>
            </a:r>
          </a:p>
          <a:p>
            <a:r>
              <a:rPr lang="en-US" dirty="0"/>
              <a:t>Conservation planning</a:t>
            </a:r>
          </a:p>
          <a:p>
            <a:r>
              <a:rPr lang="en-US" dirty="0"/>
              <a:t>And much more !</a:t>
            </a:r>
          </a:p>
        </p:txBody>
      </p:sp>
    </p:spTree>
    <p:extLst>
      <p:ext uri="{BB962C8B-B14F-4D97-AF65-F5344CB8AC3E}">
        <p14:creationId xmlns:p14="http://schemas.microsoft.com/office/powerpoint/2010/main" val="243703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Tracy Monegan Rice  -  </a:t>
            </a:r>
            <a:r>
              <a:rPr lang="en-US" sz="3200" dirty="0">
                <a:hlinkClick r:id="rId2"/>
              </a:rPr>
              <a:t>tracymrice@yahoo.com</a:t>
            </a:r>
            <a:br>
              <a:rPr lang="en-US" sz="3200" dirty="0"/>
            </a:br>
            <a:br>
              <a:rPr lang="en-US" sz="3200" dirty="0"/>
            </a:br>
            <a:r>
              <a:rPr lang="en-US" sz="3200" u="sng" dirty="0"/>
              <a:t>north </a:t>
            </a:r>
            <a:r>
              <a:rPr lang="en-US" sz="3200" u="sng" dirty="0" err="1"/>
              <a:t>atlantic</a:t>
            </a:r>
            <a:r>
              <a:rPr lang="en-US" sz="3200" u="sng" dirty="0"/>
              <a:t> </a:t>
            </a:r>
            <a:r>
              <a:rPr lang="en-US" sz="3200" u="sng" dirty="0" err="1"/>
              <a:t>lcc</a:t>
            </a:r>
            <a:r>
              <a:rPr lang="en-US" sz="3200" dirty="0"/>
              <a:t>:</a:t>
            </a:r>
            <a:br>
              <a:rPr lang="en-US" sz="3200" dirty="0"/>
            </a:br>
            <a:br>
              <a:rPr lang="en-US" sz="3200" dirty="0"/>
            </a:br>
            <a:r>
              <a:rPr lang="en-US" sz="3200" dirty="0"/>
              <a:t>	</a:t>
            </a:r>
            <a:r>
              <a:rPr lang="en-US" sz="3200" dirty="0" err="1"/>
              <a:t>bart</a:t>
            </a:r>
            <a:r>
              <a:rPr lang="en-US" sz="3200" dirty="0"/>
              <a:t> Wilson  -   </a:t>
            </a:r>
            <a:r>
              <a:rPr lang="en-US" sz="3200" dirty="0">
                <a:hlinkClick r:id="rId3"/>
              </a:rPr>
              <a:t>Bartholomew_Wilson@fws.gov</a:t>
            </a:r>
            <a:br>
              <a:rPr lang="en-US" sz="3200" dirty="0"/>
            </a:br>
            <a:r>
              <a:rPr lang="en-US" sz="3200" dirty="0"/>
              <a:t>	Scott </a:t>
            </a:r>
            <a:r>
              <a:rPr lang="en-US" sz="3200" dirty="0" err="1"/>
              <a:t>schwenk</a:t>
            </a:r>
            <a:r>
              <a:rPr lang="en-US" sz="3200" dirty="0"/>
              <a:t>  -  </a:t>
            </a:r>
            <a:r>
              <a:rPr lang="en-US" sz="3200" dirty="0">
                <a:hlinkClick r:id="rId4"/>
              </a:rPr>
              <a:t>William_schwenk@fws.gov</a:t>
            </a:r>
            <a:r>
              <a:rPr lang="en-US" sz="3200" dirty="0"/>
              <a:t> </a:t>
            </a:r>
            <a:br>
              <a:rPr lang="en-US" sz="3200" dirty="0"/>
            </a:br>
            <a:r>
              <a:rPr lang="en-US" sz="3200" dirty="0"/>
              <a:t>	Bridget </a:t>
            </a:r>
            <a:r>
              <a:rPr lang="en-US" sz="3200" dirty="0" err="1"/>
              <a:t>macdonald</a:t>
            </a:r>
            <a:r>
              <a:rPr lang="en-US" sz="3200" dirty="0"/>
              <a:t>  -  </a:t>
            </a:r>
            <a:r>
              <a:rPr lang="en-US" sz="3200" dirty="0">
                <a:hlinkClick r:id="rId5"/>
              </a:rPr>
              <a:t>bridget_macdonald@fws.gov</a:t>
            </a:r>
            <a:r>
              <a:rPr lang="en-US" sz="3200" dirty="0"/>
              <a:t> </a:t>
            </a:r>
          </a:p>
        </p:txBody>
      </p:sp>
      <p:sp>
        <p:nvSpPr>
          <p:cNvPr id="3" name="Text Placeholder 2"/>
          <p:cNvSpPr>
            <a:spLocks noGrp="1"/>
          </p:cNvSpPr>
          <p:nvPr>
            <p:ph type="body" idx="1"/>
          </p:nvPr>
        </p:nvSpPr>
        <p:spPr>
          <a:xfrm>
            <a:off x="839894" y="5477256"/>
            <a:ext cx="9052560" cy="1066800"/>
          </a:xfrm>
        </p:spPr>
        <p:txBody>
          <a:bodyPr>
            <a:normAutofit/>
          </a:bodyPr>
          <a:lstStyle/>
          <a:p>
            <a:r>
              <a:rPr lang="en-US" sz="4400" dirty="0"/>
              <a:t>CONTACT INFO</a:t>
            </a:r>
          </a:p>
        </p:txBody>
      </p:sp>
      <p:sp>
        <p:nvSpPr>
          <p:cNvPr id="4" name="TextBox 3"/>
          <p:cNvSpPr txBox="1"/>
          <p:nvPr/>
        </p:nvSpPr>
        <p:spPr>
          <a:xfrm>
            <a:off x="8031480" y="6010656"/>
            <a:ext cx="3942490" cy="584775"/>
          </a:xfrm>
          <a:prstGeom prst="rect">
            <a:avLst/>
          </a:prstGeom>
          <a:noFill/>
        </p:spPr>
        <p:txBody>
          <a:bodyPr wrap="none" rtlCol="0">
            <a:spAutoFit/>
          </a:bodyPr>
          <a:lstStyle/>
          <a:p>
            <a:r>
              <a:rPr lang="en-US" sz="3200" dirty="0"/>
              <a:t>Northatlanticlcc.org</a:t>
            </a:r>
          </a:p>
        </p:txBody>
      </p:sp>
    </p:spTree>
    <p:extLst>
      <p:ext uri="{BB962C8B-B14F-4D97-AF65-F5344CB8AC3E}">
        <p14:creationId xmlns:p14="http://schemas.microsoft.com/office/powerpoint/2010/main" val="359763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Atlantic LCC Coastal Resiliency Project – Habitat inventories</a:t>
            </a:r>
          </a:p>
        </p:txBody>
      </p:sp>
      <p:sp>
        <p:nvSpPr>
          <p:cNvPr id="3" name="Content Placeholder 2"/>
          <p:cNvSpPr>
            <a:spLocks noGrp="1"/>
          </p:cNvSpPr>
          <p:nvPr>
            <p:ph idx="1"/>
          </p:nvPr>
        </p:nvSpPr>
        <p:spPr/>
        <p:txBody>
          <a:bodyPr>
            <a:normAutofit/>
          </a:bodyPr>
          <a:lstStyle/>
          <a:p>
            <a:r>
              <a:rPr lang="en-US" i="1" dirty="0"/>
              <a:t>Phase 1 (completed):   </a:t>
            </a:r>
          </a:p>
          <a:p>
            <a:pPr lvl="1"/>
            <a:r>
              <a:rPr lang="en-US" dirty="0"/>
              <a:t>Inventory of Habitat Modifications to Tidal Inlets Prior to Hurricane Sandy (2012)</a:t>
            </a:r>
          </a:p>
          <a:p>
            <a:pPr lvl="1" algn="just"/>
            <a:r>
              <a:rPr lang="en-US" dirty="0"/>
              <a:t>Inventory of Habitat Modifications to Sandy Beach Habitat prior to Hurricane Sandy (2012)</a:t>
            </a:r>
          </a:p>
          <a:p>
            <a:pPr lvl="1"/>
            <a:r>
              <a:rPr lang="en-US" b="1" dirty="0"/>
              <a:t>Habitat Modifications in the U.S. Atlantic Coast Breeding Range of the Piping Plover prior to Hurricane Sandy:  A Synthesis of Tidal Inlet and Sandy Beach Habitat Inventories</a:t>
            </a:r>
          </a:p>
          <a:p>
            <a:r>
              <a:rPr lang="en-US" i="1" dirty="0"/>
              <a:t>Phase 2 (completed):</a:t>
            </a:r>
          </a:p>
          <a:p>
            <a:pPr lvl="1"/>
            <a:r>
              <a:rPr lang="en-US" dirty="0"/>
              <a:t>Storm-induced Habitat Modifications caused by Hurricane Sandy within the U.S. Atlantic Coast Breeding Range of the Piping Plover</a:t>
            </a:r>
          </a:p>
          <a:p>
            <a:r>
              <a:rPr lang="en-US" i="1" dirty="0"/>
              <a:t>Phase 3 (completed):</a:t>
            </a:r>
          </a:p>
          <a:p>
            <a:pPr lvl="1"/>
            <a:r>
              <a:rPr lang="en-US" dirty="0"/>
              <a:t>Inventory of Habitat Modifications to Tidal Inlets as of 2015</a:t>
            </a:r>
          </a:p>
          <a:p>
            <a:pPr lvl="1" algn="just"/>
            <a:r>
              <a:rPr lang="en-US" dirty="0"/>
              <a:t>Inventory of Habitat Modifications to Sandy Beach Habitat as of 2015</a:t>
            </a:r>
          </a:p>
        </p:txBody>
      </p:sp>
    </p:spTree>
    <p:extLst>
      <p:ext uri="{BB962C8B-B14F-4D97-AF65-F5344CB8AC3E}">
        <p14:creationId xmlns:p14="http://schemas.microsoft.com/office/powerpoint/2010/main" val="198378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Tidal inlets</a:t>
            </a:r>
          </a:p>
        </p:txBody>
      </p:sp>
      <p:sp>
        <p:nvSpPr>
          <p:cNvPr id="3" name="Text Placeholder 2"/>
          <p:cNvSpPr>
            <a:spLocks noGrp="1"/>
          </p:cNvSpPr>
          <p:nvPr>
            <p:ph type="body" idx="1"/>
          </p:nvPr>
        </p:nvSpPr>
        <p:spPr>
          <a:xfrm>
            <a:off x="2165774" y="5020056"/>
            <a:ext cx="9052560" cy="1407638"/>
          </a:xfrm>
        </p:spPr>
        <p:txBody>
          <a:bodyPr>
            <a:normAutofit fontScale="92500" lnSpcReduction="20000"/>
          </a:bodyPr>
          <a:lstStyle/>
          <a:p>
            <a:pPr marL="342900" indent="-342900">
              <a:buFont typeface="Arial" panose="020B0604020202020204" pitchFamily="34" charset="0"/>
              <a:buChar char="•"/>
            </a:pPr>
            <a:r>
              <a:rPr lang="en-US" sz="2400" dirty="0"/>
              <a:t>Where are the tidal inlets within the U.S. Atlantic Coast breeding range of the piping plover?</a:t>
            </a:r>
          </a:p>
          <a:p>
            <a:pPr marL="342900" indent="-342900">
              <a:buFont typeface="Arial" panose="020B0604020202020204" pitchFamily="34" charset="0"/>
              <a:buChar char="•"/>
            </a:pPr>
            <a:r>
              <a:rPr lang="en-US" sz="2400" dirty="0"/>
              <a:t>How many tidal inlets were there in 2015?</a:t>
            </a:r>
          </a:p>
          <a:p>
            <a:pPr marL="342900" indent="-342900">
              <a:buFont typeface="Arial" panose="020B0604020202020204" pitchFamily="34" charset="0"/>
              <a:buChar char="•"/>
            </a:pPr>
            <a:r>
              <a:rPr lang="en-US" sz="2400" dirty="0"/>
              <a:t>How many of the inlets have been modified by humans as of 2015?</a:t>
            </a:r>
          </a:p>
          <a:p>
            <a:endParaRPr lang="en-US" dirty="0"/>
          </a:p>
        </p:txBody>
      </p:sp>
    </p:spTree>
    <p:extLst>
      <p:ext uri="{BB962C8B-B14F-4D97-AF65-F5344CB8AC3E}">
        <p14:creationId xmlns:p14="http://schemas.microsoft.com/office/powerpoint/2010/main" val="369320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Tidal Inlet habitat</a:t>
            </a:r>
            <a:endParaRPr lang="en-US" sz="1800" dirty="0"/>
          </a:p>
        </p:txBody>
      </p:sp>
      <p:sp>
        <p:nvSpPr>
          <p:cNvPr id="6" name="Text Placeholder 5"/>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2012:  399 inlets</a:t>
            </a:r>
          </a:p>
          <a:p>
            <a:pPr marL="285750" indent="-285750">
              <a:buFont typeface="Arial" panose="020B0604020202020204" pitchFamily="34" charset="0"/>
              <a:buChar char="•"/>
            </a:pPr>
            <a:r>
              <a:rPr lang="en-US" sz="2000" dirty="0"/>
              <a:t>After Sandy:  428 inlets</a:t>
            </a:r>
          </a:p>
          <a:p>
            <a:pPr marL="285750" indent="-285750">
              <a:buFont typeface="Arial" panose="020B0604020202020204" pitchFamily="34" charset="0"/>
              <a:buChar char="•"/>
            </a:pPr>
            <a:r>
              <a:rPr lang="en-US" sz="2000" dirty="0"/>
              <a:t>2015:  412 inlets</a:t>
            </a:r>
          </a:p>
          <a:p>
            <a:endParaRPr lang="en-US" sz="2000" dirty="0"/>
          </a:p>
          <a:p>
            <a:r>
              <a:rPr lang="en-US" sz="2000" dirty="0"/>
              <a:t>Inlets south of Montauk, NY tend to be larger and fewer in number</a:t>
            </a:r>
          </a:p>
        </p:txBody>
      </p:sp>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l="15713" r="15713"/>
          <a:stretch>
            <a:fillRect/>
          </a:stretch>
        </p:blipFill>
        <p:spPr/>
      </p:pic>
    </p:spTree>
    <p:extLst>
      <p:ext uri="{BB962C8B-B14F-4D97-AF65-F5344CB8AC3E}">
        <p14:creationId xmlns:p14="http://schemas.microsoft.com/office/powerpoint/2010/main" val="29977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6" y="21336"/>
            <a:ext cx="10058400" cy="1609344"/>
          </a:xfrm>
        </p:spPr>
        <p:txBody>
          <a:bodyPr/>
          <a:lstStyle/>
          <a:p>
            <a:r>
              <a:rPr lang="en-US" dirty="0"/>
              <a:t>Tidal Inlet habitat modifications</a:t>
            </a:r>
          </a:p>
        </p:txBody>
      </p:sp>
      <p:sp>
        <p:nvSpPr>
          <p:cNvPr id="3" name="Content Placeholder 2"/>
          <p:cNvSpPr>
            <a:spLocks noGrp="1"/>
          </p:cNvSpPr>
          <p:nvPr>
            <p:ph idx="1"/>
          </p:nvPr>
        </p:nvSpPr>
        <p:spPr>
          <a:xfrm>
            <a:off x="6080760" y="1630680"/>
            <a:ext cx="5478786" cy="4050792"/>
          </a:xfrm>
        </p:spPr>
        <p:txBody>
          <a:bodyPr/>
          <a:lstStyle/>
          <a:p>
            <a:r>
              <a:rPr lang="en-US" dirty="0"/>
              <a:t>68% (282 of 412) of the tidal inlets open in 2015 were modified</a:t>
            </a:r>
          </a:p>
          <a:p>
            <a:pPr marL="0" indent="0">
              <a:buNone/>
            </a:pPr>
            <a:endParaRPr lang="en-US" dirty="0"/>
          </a:p>
          <a:p>
            <a:pPr lvl="1"/>
            <a:r>
              <a:rPr lang="en-US" dirty="0"/>
              <a:t>59% (242 of 412) had hard structures (i.e., jetties, groins, seawalls, revetments)</a:t>
            </a:r>
          </a:p>
          <a:p>
            <a:pPr lvl="1"/>
            <a:r>
              <a:rPr lang="en-US" dirty="0"/>
              <a:t>44% (182 of 412) had been dredged at least once</a:t>
            </a:r>
          </a:p>
          <a:p>
            <a:pPr lvl="1"/>
            <a:r>
              <a:rPr lang="en-US" dirty="0"/>
              <a:t>At least 29 (7%) had been mined for beach fill</a:t>
            </a:r>
          </a:p>
          <a:p>
            <a:pPr lvl="1"/>
            <a:r>
              <a:rPr lang="en-US" dirty="0"/>
              <a:t>At least 45 (11%) were artificially opened</a:t>
            </a:r>
          </a:p>
          <a:p>
            <a:pPr lvl="1"/>
            <a:r>
              <a:rPr lang="en-US" dirty="0"/>
              <a:t>At least 9 (2%) have been relocated</a:t>
            </a:r>
          </a:p>
          <a:p>
            <a:pPr lvl="1"/>
            <a:r>
              <a:rPr lang="en-US" dirty="0"/>
              <a:t>At least a separate 48 were artificially closed</a:t>
            </a:r>
          </a:p>
          <a:p>
            <a:pPr marL="0" indent="0">
              <a:buNone/>
            </a:pPr>
            <a:r>
              <a:rPr lang="en-US" dirty="0"/>
              <a:t>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305" r="15734"/>
          <a:stretch/>
        </p:blipFill>
        <p:spPr>
          <a:xfrm>
            <a:off x="0" y="1438656"/>
            <a:ext cx="5801255" cy="4764024"/>
          </a:xfrm>
          <a:prstGeom prst="rect">
            <a:avLst/>
          </a:prstGeom>
        </p:spPr>
      </p:pic>
    </p:spTree>
    <p:extLst>
      <p:ext uri="{BB962C8B-B14F-4D97-AF65-F5344CB8AC3E}">
        <p14:creationId xmlns:p14="http://schemas.microsoft.com/office/powerpoint/2010/main" val="23986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74670"/>
            <a:ext cx="10655808" cy="1609344"/>
          </a:xfrm>
        </p:spPr>
        <p:txBody>
          <a:bodyPr/>
          <a:lstStyle/>
          <a:p>
            <a:pPr algn="ctr"/>
            <a:r>
              <a:rPr lang="en-US" dirty="0"/>
              <a:t>2015 Tidal inlet habitat modifications</a:t>
            </a:r>
          </a:p>
        </p:txBody>
      </p:sp>
      <p:sp>
        <p:nvSpPr>
          <p:cNvPr id="3" name="Content Placeholder 2"/>
          <p:cNvSpPr>
            <a:spLocks noGrp="1"/>
          </p:cNvSpPr>
          <p:nvPr>
            <p:ph idx="1"/>
          </p:nvPr>
        </p:nvSpPr>
        <p:spPr>
          <a:xfrm>
            <a:off x="6503894" y="2151888"/>
            <a:ext cx="5386354" cy="4050792"/>
          </a:xfrm>
        </p:spPr>
        <p:txBody>
          <a:bodyPr/>
          <a:lstStyle/>
          <a:p>
            <a:r>
              <a:rPr lang="en-US" dirty="0"/>
              <a:t>68% of the 223 tidal inlets in the New England Recovery Unit were modified in 2015</a:t>
            </a:r>
          </a:p>
          <a:p>
            <a:r>
              <a:rPr lang="en-US" dirty="0"/>
              <a:t>73% of the 150 tidal inlets in the New York – New Jersey Recovery Unit were modified</a:t>
            </a:r>
          </a:p>
          <a:p>
            <a:pPr lvl="1"/>
            <a:r>
              <a:rPr lang="en-US" dirty="0"/>
              <a:t>9 of 10 inlets on South Shore of NY modified</a:t>
            </a:r>
          </a:p>
          <a:p>
            <a:pPr lvl="1"/>
            <a:r>
              <a:rPr lang="en-US" dirty="0"/>
              <a:t>10 of 11 inlets in NJ modified</a:t>
            </a:r>
          </a:p>
          <a:p>
            <a:r>
              <a:rPr lang="en-US" dirty="0"/>
              <a:t>51% of the 39 tidal inlets in the Southern Recovery Unit were modified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445"/>
          <a:stretch/>
        </p:blipFill>
        <p:spPr>
          <a:xfrm>
            <a:off x="0" y="1859280"/>
            <a:ext cx="6280149" cy="4156948"/>
          </a:xfrm>
          <a:prstGeom prst="rect">
            <a:avLst/>
          </a:prstGeom>
        </p:spPr>
      </p:pic>
    </p:spTree>
    <p:extLst>
      <p:ext uri="{BB962C8B-B14F-4D97-AF65-F5344CB8AC3E}">
        <p14:creationId xmlns:p14="http://schemas.microsoft.com/office/powerpoint/2010/main" val="13500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14291"/>
            <a:ext cx="3200400" cy="1737360"/>
          </a:xfrm>
        </p:spPr>
        <p:txBody>
          <a:bodyPr/>
          <a:lstStyle/>
          <a:p>
            <a:r>
              <a:rPr lang="en-US" dirty="0"/>
              <a:t>Tidal inlet habitat trends</a:t>
            </a:r>
          </a:p>
        </p:txBody>
      </p:sp>
      <p:sp>
        <p:nvSpPr>
          <p:cNvPr id="4" name="Text Placeholder 3"/>
          <p:cNvSpPr>
            <a:spLocks noGrp="1"/>
          </p:cNvSpPr>
          <p:nvPr>
            <p:ph type="body" sz="half" idx="2"/>
          </p:nvPr>
        </p:nvSpPr>
        <p:spPr>
          <a:xfrm>
            <a:off x="8404860" y="1994526"/>
            <a:ext cx="3489960" cy="3291840"/>
          </a:xfrm>
        </p:spPr>
        <p:txBody>
          <a:bodyPr>
            <a:noAutofit/>
          </a:bodyPr>
          <a:lstStyle/>
          <a:p>
            <a:pPr marL="285750" indent="-285750">
              <a:buFont typeface="Arial" panose="020B0604020202020204" pitchFamily="34" charset="0"/>
              <a:buChar char="•"/>
            </a:pPr>
            <a:r>
              <a:rPr lang="en-US" sz="2000" dirty="0"/>
              <a:t>Habitat is highly dynamic</a:t>
            </a:r>
          </a:p>
          <a:p>
            <a:pPr marL="285750" indent="-285750">
              <a:buFont typeface="Arial" panose="020B0604020202020204" pitchFamily="34" charset="0"/>
              <a:buChar char="•"/>
            </a:pPr>
            <a:r>
              <a:rPr lang="en-US" sz="2000" dirty="0"/>
              <a:t>Many coastal ponds are artificially breached annually</a:t>
            </a:r>
          </a:p>
          <a:p>
            <a:pPr marL="285750" indent="-285750">
              <a:buFont typeface="Arial" panose="020B0604020202020204" pitchFamily="34" charset="0"/>
              <a:buChar char="•"/>
            </a:pPr>
            <a:r>
              <a:rPr lang="en-US" sz="2000" dirty="0"/>
              <a:t>High numbers of contiguous inlets </a:t>
            </a:r>
            <a:r>
              <a:rPr lang="en-US" sz="2000" b="1" dirty="0"/>
              <a:t>not</a:t>
            </a:r>
            <a:r>
              <a:rPr lang="en-US" sz="2000" dirty="0"/>
              <a:t> modified are rare</a:t>
            </a:r>
          </a:p>
          <a:p>
            <a:pPr marL="285750" indent="-285750">
              <a:buFont typeface="Arial" panose="020B0604020202020204" pitchFamily="34" charset="0"/>
              <a:buChar char="•"/>
            </a:pPr>
            <a:r>
              <a:rPr lang="en-US" sz="2000" dirty="0"/>
              <a:t>Cumulative impacts are significant</a:t>
            </a:r>
          </a:p>
        </p:txBody>
      </p:sp>
      <p:sp>
        <p:nvSpPr>
          <p:cNvPr id="6" name="TextBox 5"/>
          <p:cNvSpPr txBox="1"/>
          <p:nvPr/>
        </p:nvSpPr>
        <p:spPr>
          <a:xfrm>
            <a:off x="114298" y="6315073"/>
            <a:ext cx="3823739" cy="338554"/>
          </a:xfrm>
          <a:prstGeom prst="rect">
            <a:avLst/>
          </a:prstGeom>
          <a:noFill/>
        </p:spPr>
        <p:txBody>
          <a:bodyPr wrap="none" rtlCol="0">
            <a:spAutoFit/>
          </a:bodyPr>
          <a:lstStyle/>
          <a:p>
            <a:r>
              <a:rPr lang="en-US" sz="1600" dirty="0" err="1">
                <a:solidFill>
                  <a:schemeClr val="bg1"/>
                </a:solidFill>
              </a:rPr>
              <a:t>Weekapaug</a:t>
            </a:r>
            <a:r>
              <a:rPr lang="en-US" sz="1600" dirty="0">
                <a:solidFill>
                  <a:schemeClr val="bg1"/>
                </a:solidFill>
              </a:rPr>
              <a:t> </a:t>
            </a:r>
            <a:r>
              <a:rPr lang="en-US" sz="1600" dirty="0" err="1">
                <a:solidFill>
                  <a:schemeClr val="bg1"/>
                </a:solidFill>
              </a:rPr>
              <a:t>Breachway</a:t>
            </a:r>
            <a:r>
              <a:rPr lang="en-US" sz="1600" dirty="0">
                <a:solidFill>
                  <a:schemeClr val="bg1"/>
                </a:solidFill>
              </a:rPr>
              <a:t>, RI (April 2012)</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713" r="15713"/>
          <a:stretch>
            <a:fillRect/>
          </a:stretch>
        </p:blipFill>
        <p:spPr/>
      </p:pic>
    </p:spTree>
    <p:extLst>
      <p:ext uri="{BB962C8B-B14F-4D97-AF65-F5344CB8AC3E}">
        <p14:creationId xmlns:p14="http://schemas.microsoft.com/office/powerpoint/2010/main" val="29330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Sandy Beaches</a:t>
            </a:r>
          </a:p>
        </p:txBody>
      </p:sp>
      <p:sp>
        <p:nvSpPr>
          <p:cNvPr id="3" name="Text Placeholder 2"/>
          <p:cNvSpPr>
            <a:spLocks noGrp="1"/>
          </p:cNvSpPr>
          <p:nvPr>
            <p:ph type="body" idx="1"/>
          </p:nvPr>
        </p:nvSpPr>
        <p:spPr>
          <a:xfrm>
            <a:off x="2165774" y="5020055"/>
            <a:ext cx="9052560" cy="1676579"/>
          </a:xfrm>
        </p:spPr>
        <p:txBody>
          <a:bodyPr>
            <a:normAutofit lnSpcReduction="10000"/>
          </a:bodyPr>
          <a:lstStyle/>
          <a:p>
            <a:pPr marL="342900" indent="-342900">
              <a:buFont typeface="Arial" panose="020B0604020202020204" pitchFamily="34" charset="0"/>
              <a:buChar char="•"/>
            </a:pPr>
            <a:r>
              <a:rPr lang="en-US" dirty="0"/>
              <a:t>Where are the sandy beaches within the U.S. Atlantic Coast breeding range of the piping plover?</a:t>
            </a:r>
          </a:p>
          <a:p>
            <a:pPr marL="342900" indent="-342900">
              <a:buFont typeface="Arial" panose="020B0604020202020204" pitchFamily="34" charset="0"/>
              <a:buChar char="•"/>
            </a:pPr>
            <a:r>
              <a:rPr lang="en-US" dirty="0"/>
              <a:t>How many beaches were there in 2015?</a:t>
            </a:r>
          </a:p>
          <a:p>
            <a:pPr marL="342900" indent="-342900">
              <a:buFont typeface="Arial" panose="020B0604020202020204" pitchFamily="34" charset="0"/>
              <a:buChar char="•"/>
            </a:pPr>
            <a:r>
              <a:rPr lang="en-US" dirty="0"/>
              <a:t>How much of the sandy beaches have been modified by humans as of 2015?</a:t>
            </a:r>
          </a:p>
          <a:p>
            <a:endParaRPr lang="en-US" dirty="0"/>
          </a:p>
        </p:txBody>
      </p:sp>
    </p:spTree>
    <p:extLst>
      <p:ext uri="{BB962C8B-B14F-4D97-AF65-F5344CB8AC3E}">
        <p14:creationId xmlns:p14="http://schemas.microsoft.com/office/powerpoint/2010/main" val="3685927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1821</TotalTime>
  <Words>1358</Words>
  <Application>Microsoft Office PowerPoint</Application>
  <PresentationFormat>Widescreen</PresentationFormat>
  <Paragraphs>177</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Rockwell</vt:lpstr>
      <vt:lpstr>Rockwell Condensed</vt:lpstr>
      <vt:lpstr>Wingdings</vt:lpstr>
      <vt:lpstr>Wood Type</vt:lpstr>
      <vt:lpstr>Status of north atlantic tidal inlet and sandy beach habitat as of 2015</vt:lpstr>
      <vt:lpstr>Study area</vt:lpstr>
      <vt:lpstr>North Atlantic LCC Coastal Resiliency Project – Habitat inventories</vt:lpstr>
      <vt:lpstr>Tidal inlets</vt:lpstr>
      <vt:lpstr>Tidal Inlet habitat</vt:lpstr>
      <vt:lpstr>Tidal Inlet habitat modifications</vt:lpstr>
      <vt:lpstr>2015 Tidal inlet habitat modifications</vt:lpstr>
      <vt:lpstr>Tidal inlet habitat trends</vt:lpstr>
      <vt:lpstr>Sandy Beaches</vt:lpstr>
      <vt:lpstr>Sandy beach habitat in 2015</vt:lpstr>
      <vt:lpstr>Beachfront development</vt:lpstr>
      <vt:lpstr>Public &amp; ngo beachfront ownership</vt:lpstr>
      <vt:lpstr>Beachfront armor</vt:lpstr>
      <vt:lpstr>Habitat loss due to armor</vt:lpstr>
      <vt:lpstr>Armor structures in 2015</vt:lpstr>
      <vt:lpstr>Sediment placement as of 2015</vt:lpstr>
      <vt:lpstr>Beach scraping</vt:lpstr>
      <vt:lpstr>Sand fencing</vt:lpstr>
      <vt:lpstr>Sandy beach habitat trends</vt:lpstr>
      <vt:lpstr>PowerPoint Presentation</vt:lpstr>
      <vt:lpstr>PowerPoint Presentation</vt:lpstr>
      <vt:lpstr>Use of data products</vt:lpstr>
      <vt:lpstr>Tracy Monegan Rice  -  tracymrice@yahoo.com  north atlantic lcc:   bart Wilson  -   Bartholomew_Wilson@fws.gov  Scott schwenk  -  William_schwenk@fws.gov   Bridget macdonald  -  bridget_macdonald@fws.gov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the Habitat and What is its Condition?</dc:title>
  <dc:creator>Tracy Monegan Rice</dc:creator>
  <cp:lastModifiedBy>Tracy Monegan Rice</cp:lastModifiedBy>
  <cp:revision>117</cp:revision>
  <dcterms:created xsi:type="dcterms:W3CDTF">2016-01-04T16:18:13Z</dcterms:created>
  <dcterms:modified xsi:type="dcterms:W3CDTF">2017-03-23T14:33:01Z</dcterms:modified>
</cp:coreProperties>
</file>