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385" r:id="rId2"/>
    <p:sldId id="363" r:id="rId3"/>
    <p:sldId id="388" r:id="rId4"/>
    <p:sldId id="349" r:id="rId5"/>
    <p:sldId id="376" r:id="rId6"/>
    <p:sldId id="400" r:id="rId7"/>
    <p:sldId id="382" r:id="rId8"/>
    <p:sldId id="379" r:id="rId9"/>
    <p:sldId id="390" r:id="rId10"/>
    <p:sldId id="403" r:id="rId11"/>
    <p:sldId id="405" r:id="rId12"/>
    <p:sldId id="404" r:id="rId13"/>
    <p:sldId id="448" r:id="rId14"/>
    <p:sldId id="407" r:id="rId15"/>
    <p:sldId id="408" r:id="rId16"/>
    <p:sldId id="445" r:id="rId17"/>
    <p:sldId id="446" r:id="rId18"/>
    <p:sldId id="447" r:id="rId19"/>
    <p:sldId id="409" r:id="rId20"/>
    <p:sldId id="410" r:id="rId21"/>
    <p:sldId id="411" r:id="rId22"/>
    <p:sldId id="412" r:id="rId23"/>
    <p:sldId id="413" r:id="rId24"/>
    <p:sldId id="414" r:id="rId25"/>
    <p:sldId id="415" r:id="rId26"/>
    <p:sldId id="416" r:id="rId27"/>
    <p:sldId id="435" r:id="rId28"/>
    <p:sldId id="436" r:id="rId29"/>
    <p:sldId id="437" r:id="rId30"/>
    <p:sldId id="438" r:id="rId31"/>
    <p:sldId id="439" r:id="rId32"/>
    <p:sldId id="440" r:id="rId33"/>
    <p:sldId id="418" r:id="rId34"/>
    <p:sldId id="432" r:id="rId35"/>
    <p:sldId id="433" r:id="rId36"/>
    <p:sldId id="434" r:id="rId37"/>
    <p:sldId id="444" r:id="rId38"/>
    <p:sldId id="420" r:id="rId39"/>
    <p:sldId id="422" r:id="rId40"/>
    <p:sldId id="423" r:id="rId41"/>
    <p:sldId id="424" r:id="rId42"/>
    <p:sldId id="449" r:id="rId43"/>
    <p:sldId id="442" r:id="rId44"/>
    <p:sldId id="441" r:id="rId45"/>
    <p:sldId id="443" r:id="rId46"/>
    <p:sldId id="391" r:id="rId47"/>
    <p:sldId id="450" r:id="rId48"/>
    <p:sldId id="381" r:id="rId49"/>
    <p:sldId id="348" r:id="rId50"/>
    <p:sldId id="372" r:id="rId51"/>
    <p:sldId id="393" r:id="rId52"/>
    <p:sldId id="394" r:id="rId53"/>
    <p:sldId id="371" r:id="rId54"/>
    <p:sldId id="275" r:id="rId5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632B8D"/>
    <a:srgbClr val="090C04"/>
    <a:srgbClr val="B27436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028" autoAdjust="0"/>
    <p:restoredTop sz="90253" autoAdjust="0"/>
  </p:normalViewPr>
  <p:slideViewPr>
    <p:cSldViewPr snapToGrid="0">
      <p:cViewPr varScale="1">
        <p:scale>
          <a:sx n="63" d="100"/>
          <a:sy n="63" d="100"/>
        </p:scale>
        <p:origin x="-460" y="-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8394"/>
    </p:cViewPr>
  </p:sorterViewPr>
  <p:gridSpacing cx="38405" cy="384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7BA642-EF34-480F-9D6B-358DEC91CC95}" type="datetimeFigureOut">
              <a:rPr lang="en-US" smtClean="0"/>
              <a:pPr/>
              <a:t>2/20/2014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39E4CB-D336-442E-9761-E4CD15437B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299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Elevations from 30 meter DEM.</a:t>
            </a:r>
            <a:r>
              <a:rPr lang="en-US" baseline="0" dirty="0" smtClean="0"/>
              <a:t> The US Fish &amp; Wildlife Service’s North Atlantic Landscape Conservation Cooperative CC is outlined in black in the image at left. </a:t>
            </a:r>
            <a:r>
              <a:rPr lang="en-US" dirty="0" smtClean="0"/>
              <a:t>The </a:t>
            </a:r>
            <a:r>
              <a:rPr lang="en-US" dirty="0" err="1" smtClean="0"/>
              <a:t>Gasp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</a:t>
            </a:r>
            <a:r>
              <a:rPr lang="en-US" dirty="0" smtClean="0"/>
              <a:t> the highest part of the project area.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9E4CB-D336-442E-9761-E4CD15437BA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5058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Why does the SW part of Nova Scotia map so blue?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9E4CB-D336-442E-9761-E4CD15437BA5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466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NHN compiled at scales from 1:10,000 to 1:50,000.  About 230,ooo stream arcs in the project area.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9E4CB-D336-442E-9761-E4CD15437BA5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5711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Caribou, ME at lower left, </a:t>
            </a:r>
            <a:r>
              <a:rPr lang="en-US" dirty="0" err="1" smtClean="0"/>
              <a:t>Loring</a:t>
            </a:r>
            <a:r>
              <a:rPr lang="en-US" dirty="0" smtClean="0"/>
              <a:t> AFB upper center, Aroostook R. across bottom, St. John River</a:t>
            </a:r>
            <a:r>
              <a:rPr lang="en-US" baseline="0" dirty="0" smtClean="0"/>
              <a:t> far right. This is an area where both the US Nat’l Hydrography Dataset (NHD) and the NHN are mapped.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9E4CB-D336-442E-9761-E4CD15437BA5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6144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Less detailed NHD (nominal scale about 1:100,000) is mapped over the more detailed NHN in red.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9E4CB-D336-442E-9761-E4CD15437BA5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5525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LULC for the NAP Ecoregion compiled by Coker (TNC)</a:t>
            </a:r>
            <a:r>
              <a:rPr lang="en-US" baseline="0" dirty="0" smtClean="0"/>
              <a:t> &amp; </a:t>
            </a:r>
            <a:r>
              <a:rPr lang="en-US" dirty="0" smtClean="0"/>
              <a:t>Woolmer (WCS Canada): 30 meter grid. Close-up in next slide.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9E4CB-D336-442E-9761-E4CD15437BA5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4179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NAP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landcover</a:t>
            </a:r>
            <a:r>
              <a:rPr lang="en-US" baseline="0" dirty="0" smtClean="0"/>
              <a:t> grid: Mont </a:t>
            </a:r>
            <a:r>
              <a:rPr lang="en-US" baseline="0" dirty="0" err="1" smtClean="0"/>
              <a:t>M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égantic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Lac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Mégantic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area in Quebec (Quebec-Maine border in grey at image right).  Image is about 50 km across.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9E4CB-D336-442E-9761-E4CD15437BA5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7732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NAP </a:t>
            </a:r>
            <a:r>
              <a:rPr lang="en-US" dirty="0" err="1" smtClean="0"/>
              <a:t>landcover</a:t>
            </a:r>
            <a:r>
              <a:rPr lang="en-US" dirty="0" smtClean="0"/>
              <a:t> grid overlaid with </a:t>
            </a:r>
            <a:r>
              <a:rPr lang="en-US" dirty="0" err="1" smtClean="0"/>
              <a:t>Geobase</a:t>
            </a:r>
            <a:r>
              <a:rPr lang="en-US" dirty="0" smtClean="0"/>
              <a:t> Canada “Circa 2000” vector LULC. This is a little closer look at the Nova Scotia till</a:t>
            </a:r>
            <a:r>
              <a:rPr lang="en-US" baseline="0" dirty="0" smtClean="0"/>
              <a:t> plain w/ drumlins we saw earlier– it’s about 10.5 km across the image.</a:t>
            </a:r>
            <a:r>
              <a:rPr lang="en-US" dirty="0" smtClean="0"/>
              <a:t> Next 2 slides look at particular </a:t>
            </a:r>
            <a:r>
              <a:rPr lang="en-US" dirty="0" err="1" smtClean="0"/>
              <a:t>landcover</a:t>
            </a:r>
            <a:r>
              <a:rPr lang="en-US" dirty="0" smtClean="0"/>
              <a:t> classes from the vector dataset laid over the NAP </a:t>
            </a:r>
            <a:r>
              <a:rPr lang="en-US" dirty="0" err="1" smtClean="0"/>
              <a:t>landcover</a:t>
            </a:r>
            <a:r>
              <a:rPr lang="en-US" dirty="0" smtClean="0"/>
              <a:t> grid.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9E4CB-D336-442E-9761-E4CD15437BA5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7787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Low shrub polygons in the </a:t>
            </a:r>
            <a:r>
              <a:rPr lang="en-US" dirty="0" err="1" smtClean="0"/>
              <a:t>Geobase</a:t>
            </a:r>
            <a:r>
              <a:rPr lang="en-US" dirty="0" smtClean="0"/>
              <a:t> Canada dataset.  Poor agreement between</a:t>
            </a:r>
            <a:r>
              <a:rPr lang="en-US" baseline="0" dirty="0" smtClean="0"/>
              <a:t> the 2 </a:t>
            </a:r>
            <a:r>
              <a:rPr lang="en-US" baseline="0" dirty="0" err="1" smtClean="0"/>
              <a:t>landcover</a:t>
            </a:r>
            <a:r>
              <a:rPr lang="en-US" baseline="0" dirty="0" smtClean="0"/>
              <a:t> datasets.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9E4CB-D336-442E-9761-E4CD15437BA5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5428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set of “coniferous sparse” polygons (black outline) from the </a:t>
            </a:r>
            <a:r>
              <a:rPr lang="en-US" dirty="0" err="1" smtClean="0"/>
              <a:t>Geobase</a:t>
            </a:r>
            <a:r>
              <a:rPr lang="en-US" dirty="0" smtClean="0"/>
              <a:t> Canada dataset</a:t>
            </a:r>
            <a:r>
              <a:rPr lang="en-US" baseline="0" dirty="0" smtClean="0"/>
              <a:t> seems to track wetlands in the NAP grid at least as well as it does upland conifers.  The “broadleaf dense” polygons (red outline) occur in all 3 forest classes in the grid.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9E4CB-D336-442E-9761-E4CD15437BA5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6769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forest inventory data</a:t>
            </a:r>
            <a:r>
              <a:rPr lang="en-US" baseline="0" dirty="0" smtClean="0"/>
              <a:t> for Nova Scotia, laid over the NAP </a:t>
            </a:r>
            <a:r>
              <a:rPr lang="en-US" baseline="0" dirty="0" err="1" smtClean="0"/>
              <a:t>landcover</a:t>
            </a:r>
            <a:r>
              <a:rPr lang="en-US" baseline="0" dirty="0" smtClean="0"/>
              <a:t> grid.  The forest data were the parent data for the </a:t>
            </a:r>
            <a:r>
              <a:rPr lang="en-US" baseline="0" dirty="0" err="1" smtClean="0"/>
              <a:t>landcover</a:t>
            </a:r>
            <a:r>
              <a:rPr lang="en-US" baseline="0" dirty="0" smtClean="0"/>
              <a:t> classes in the NAP grid– lookup tables were built that cross-walked polygon attributes to </a:t>
            </a:r>
            <a:r>
              <a:rPr lang="en-US" baseline="0" dirty="0" err="1" smtClean="0"/>
              <a:t>landcover</a:t>
            </a:r>
            <a:r>
              <a:rPr lang="en-US" baseline="0" dirty="0" smtClean="0"/>
              <a:t> classes. The “</a:t>
            </a:r>
            <a:r>
              <a:rPr lang="en-US" baseline="0" dirty="0" err="1" smtClean="0"/>
              <a:t>Fornon</a:t>
            </a:r>
            <a:r>
              <a:rPr lang="en-US" baseline="0" dirty="0" smtClean="0"/>
              <a:t>” &amp; “</a:t>
            </a:r>
            <a:r>
              <a:rPr lang="en-US" baseline="0" dirty="0" err="1" smtClean="0"/>
              <a:t>Cover_type</a:t>
            </a:r>
            <a:r>
              <a:rPr lang="en-US" baseline="0" dirty="0" smtClean="0"/>
              <a:t>” fields were the critical ones. Deciduous forest polygons are outlined in red, and the attributes for one of them are listed.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9E4CB-D336-442E-9761-E4CD15437BA5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206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Landform model– in current versions of the model warm and cool aspects are also split out on steep slopes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9E4CB-D336-442E-9761-E4CD15437BA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3593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baseline="0" dirty="0" smtClean="0"/>
              <a:t>polygons in NS’s wetlands dataset are the same ones that appear as general wetlands or bogs in the forest dataset, but they carry more information about wetland type.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9E4CB-D336-442E-9761-E4CD15437BA5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929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same wetlands also occur in this separate wetlands vegetation dataset;</a:t>
            </a:r>
            <a:r>
              <a:rPr lang="en-US" baseline="0" dirty="0" smtClean="0"/>
              <a:t> polygons carry additional information about dominant vegetation types in the wetland complexes.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9E4CB-D336-442E-9761-E4CD15437BA5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0478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Ecosections</a:t>
            </a:r>
            <a:r>
              <a:rPr lang="en-US" baseline="0" dirty="0" smtClean="0"/>
              <a:t> are t</a:t>
            </a:r>
            <a:r>
              <a:rPr lang="en-US" dirty="0" smtClean="0"/>
              <a:t>he third level of Nova</a:t>
            </a:r>
            <a:r>
              <a:rPr lang="en-US" baseline="0" dirty="0" smtClean="0"/>
              <a:t> Scotia’s</a:t>
            </a:r>
            <a:r>
              <a:rPr lang="en-US" dirty="0" smtClean="0"/>
              <a:t> Ecological Land Classification hierarchy.</a:t>
            </a:r>
            <a:r>
              <a:rPr lang="en-US" baseline="0" dirty="0" smtClean="0"/>
              <a:t> T</a:t>
            </a:r>
            <a:r>
              <a:rPr lang="en-US" dirty="0" smtClean="0"/>
              <a:t>hey carry general (and spatially generalized) information</a:t>
            </a:r>
            <a:r>
              <a:rPr lang="en-US" baseline="0" dirty="0" smtClean="0"/>
              <a:t> on the drainage properties and textures of surficial deposits, and topographic character.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9E4CB-D336-442E-9761-E4CD15437BA5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7117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The 3 smaller polygons in red hatch at upper left are attributed as well-drained, medium texture, “</a:t>
            </a:r>
            <a:r>
              <a:rPr lang="en-US" baseline="0" dirty="0" err="1" smtClean="0"/>
              <a:t>drumlinoid</a:t>
            </a:r>
            <a:r>
              <a:rPr lang="en-US" baseline="0" dirty="0" smtClean="0"/>
              <a:t>”; the larger one at lower right as imperfectly drained, medium texture, and </a:t>
            </a:r>
            <a:r>
              <a:rPr lang="en-US" baseline="0" dirty="0" err="1" smtClean="0"/>
              <a:t>drumlinoid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9E4CB-D336-442E-9761-E4CD15437BA5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6085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Ecological Land Classification in NB &amp; NS: ecoregions– tend to track elevation (represented here) and climatic factors </a:t>
            </a:r>
            <a:r>
              <a:rPr lang="en-US" dirty="0" err="1" smtClean="0"/>
              <a:t>assoc’d</a:t>
            </a:r>
            <a:r>
              <a:rPr lang="en-US" dirty="0" smtClean="0"/>
              <a:t> with elevation change. USDA-Forest</a:t>
            </a:r>
            <a:r>
              <a:rPr lang="en-US" baseline="0" dirty="0" smtClean="0"/>
              <a:t> Service subsections in Maine for comparison.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9E4CB-D336-442E-9761-E4CD15437BA5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6461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Ecodistricts</a:t>
            </a:r>
            <a:r>
              <a:rPr lang="en-US" dirty="0" smtClean="0"/>
              <a:t> in NB &amp; NS, outlined in purple (w/ ecoregions overlaid)– next finer level of the hierarchical</a:t>
            </a:r>
            <a:r>
              <a:rPr lang="en-US" baseline="0" dirty="0" smtClean="0"/>
              <a:t> ELC in both provinces. This level tends to reflect changes in bedrock and large-scale geomorphology.  </a:t>
            </a:r>
            <a:r>
              <a:rPr lang="en-US" dirty="0" smtClean="0"/>
              <a:t>Red rectangle on</a:t>
            </a:r>
            <a:r>
              <a:rPr lang="en-US" baseline="0" dirty="0" smtClean="0"/>
              <a:t> Cape Breton Island is the next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9E4CB-D336-442E-9761-E4CD15437BA5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5149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Ecosections</a:t>
            </a:r>
            <a:r>
              <a:rPr lang="en-US" dirty="0" smtClean="0"/>
              <a:t> in NW Cape</a:t>
            </a:r>
            <a:r>
              <a:rPr lang="en-US" baseline="0" dirty="0" smtClean="0"/>
              <a:t> Breton Island– this level of the ELC hierarchy tends to reflect local topography and all that it is associated with: moisture and nutrient availability, exposure, erosion/deposition, prevailing disturbance regimes,…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9E4CB-D336-442E-9761-E4CD15437BA5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2931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F4E481-16D0-4280-B82D-CE6436757312}" type="slidenum">
              <a:rPr lang="en-US" smtClean="0"/>
              <a:pPr/>
              <a:t>53</a:t>
            </a:fld>
            <a:endParaRPr lang="en-US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Aspect: N/NE/E/SE/S/SW/W/NW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Variables in pinkish-shaded cells are climate-related; ones in green-shaded cells </a:t>
            </a:r>
            <a:r>
              <a:rPr lang="en-US" smtClean="0"/>
              <a:t>are topography/landform-related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9E4CB-D336-442E-9761-E4CD15437BA5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Landforms in SW part of Cape Breton Island– gray-scale transformed aspect display partly transparent laid over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9E4CB-D336-442E-9761-E4CD15437BA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8015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Landforms in an area</a:t>
            </a:r>
            <a:r>
              <a:rPr lang="en-US" baseline="0" dirty="0" smtClean="0"/>
              <a:t> of Crown lands along the QC-NB border– straight border segment cuts across image; image is about 25 km across.  Next slide is same area.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9E4CB-D336-442E-9761-E4CD15437BA5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3457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Aspect: categorical (classes are the 8</a:t>
            </a:r>
            <a:r>
              <a:rPr lang="en-US" baseline="0" dirty="0" smtClean="0"/>
              <a:t> points of the compass): Mont Albert in </a:t>
            </a:r>
            <a:r>
              <a:rPr lang="en-US" baseline="0" dirty="0" err="1" smtClean="0"/>
              <a:t>Parc</a:t>
            </a:r>
            <a:r>
              <a:rPr lang="en-US" baseline="0" dirty="0" smtClean="0"/>
              <a:t> de la Gasp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</a:t>
            </a:r>
            <a:r>
              <a:rPr lang="en-US" baseline="0" dirty="0" smtClean="0"/>
              <a:t>sie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9E4CB-D336-442E-9761-E4CD15437BA5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9916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Aspect: categorical– Flint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Ecodistrict</a:t>
            </a:r>
            <a:r>
              <a:rPr lang="en-US" baseline="0" dirty="0" smtClean="0"/>
              <a:t> in SW Nova Scotia; tracks glacial movement nicely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9E4CB-D336-442E-9761-E4CD15437BA5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6928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Transformed aspect: numeric values from 0 to 1000– shows relief nicely (</a:t>
            </a:r>
            <a:r>
              <a:rPr lang="en-US" dirty="0" err="1" smtClean="0"/>
              <a:t>Parc</a:t>
            </a:r>
            <a:r>
              <a:rPr lang="en-US" dirty="0" smtClean="0"/>
              <a:t> de la Gasp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</a:t>
            </a:r>
            <a:r>
              <a:rPr lang="en-US" dirty="0" smtClean="0"/>
              <a:t>sie again)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9E4CB-D336-442E-9761-E4CD15437BA5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1782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Landform-based</a:t>
            </a:r>
            <a:r>
              <a:rPr lang="en-US" baseline="0" dirty="0" smtClean="0"/>
              <a:t> t</a:t>
            </a:r>
            <a:r>
              <a:rPr lang="en-US" dirty="0" smtClean="0"/>
              <a:t>opographic roughness index (TRI)– areas of highest </a:t>
            </a:r>
            <a:r>
              <a:rPr lang="en-US" dirty="0" err="1" smtClean="0"/>
              <a:t>rugosity</a:t>
            </a:r>
            <a:r>
              <a:rPr lang="en-US" dirty="0" smtClean="0"/>
              <a:t> are in purple, flattest in deep green.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9E4CB-D336-442E-9761-E4CD15437BA5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782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The </a:t>
            </a:r>
            <a:r>
              <a:rPr lang="en-US" baseline="0" dirty="0" err="1" smtClean="0"/>
              <a:t>d</a:t>
            </a:r>
            <a:r>
              <a:rPr lang="en-US" dirty="0" err="1" smtClean="0"/>
              <a:t>rumlinized</a:t>
            </a:r>
            <a:r>
              <a:rPr lang="en-US" dirty="0" smtClean="0"/>
              <a:t> till plain in the </a:t>
            </a:r>
            <a:r>
              <a:rPr lang="en-US" dirty="0" err="1" smtClean="0"/>
              <a:t>LaHave</a:t>
            </a:r>
            <a:r>
              <a:rPr lang="en-US" dirty="0" smtClean="0"/>
              <a:t> </a:t>
            </a:r>
            <a:r>
              <a:rPr lang="en-US" dirty="0" err="1" smtClean="0"/>
              <a:t>Ecodistrict</a:t>
            </a:r>
            <a:r>
              <a:rPr lang="en-US" baseline="0" dirty="0" smtClean="0"/>
              <a:t> in 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9E4CB-D336-442E-9761-E4CD15437BA5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510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9B5B8-CA00-4D9F-8F4D-72947BC62816}" type="datetimeFigureOut">
              <a:rPr lang="en-US" smtClean="0"/>
              <a:pPr/>
              <a:t>2/20/2014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AEEFD-A4BB-4076-9CBC-17A5C05E11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9B5B8-CA00-4D9F-8F4D-72947BC62816}" type="datetimeFigureOut">
              <a:rPr lang="en-US" smtClean="0"/>
              <a:pPr/>
              <a:t>2/20/2014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AEEFD-A4BB-4076-9CBC-17A5C05E11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9B5B8-CA00-4D9F-8F4D-72947BC62816}" type="datetimeFigureOut">
              <a:rPr lang="en-US" smtClean="0"/>
              <a:pPr/>
              <a:t>2/20/2014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AEEFD-A4BB-4076-9CBC-17A5C05E11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DFC5A99-BCF0-46C0-8217-A21CAA3E233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9B5B8-CA00-4D9F-8F4D-72947BC62816}" type="datetimeFigureOut">
              <a:rPr lang="en-US" smtClean="0"/>
              <a:pPr/>
              <a:t>2/20/2014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AEEFD-A4BB-4076-9CBC-17A5C05E11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9B5B8-CA00-4D9F-8F4D-72947BC62816}" type="datetimeFigureOut">
              <a:rPr lang="en-US" smtClean="0"/>
              <a:pPr/>
              <a:t>2/20/2014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AEEFD-A4BB-4076-9CBC-17A5C05E11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9B5B8-CA00-4D9F-8F4D-72947BC62816}" type="datetimeFigureOut">
              <a:rPr lang="en-US" smtClean="0"/>
              <a:pPr/>
              <a:t>2/20/2014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AEEFD-A4BB-4076-9CBC-17A5C05E11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9B5B8-CA00-4D9F-8F4D-72947BC62816}" type="datetimeFigureOut">
              <a:rPr lang="en-US" smtClean="0"/>
              <a:pPr/>
              <a:t>2/20/2014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AEEFD-A4BB-4076-9CBC-17A5C05E11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9B5B8-CA00-4D9F-8F4D-72947BC62816}" type="datetimeFigureOut">
              <a:rPr lang="en-US" smtClean="0"/>
              <a:pPr/>
              <a:t>2/20/2014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AEEFD-A4BB-4076-9CBC-17A5C05E11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9B5B8-CA00-4D9F-8F4D-72947BC62816}" type="datetimeFigureOut">
              <a:rPr lang="en-US" smtClean="0"/>
              <a:pPr/>
              <a:t>2/20/2014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AEEFD-A4BB-4076-9CBC-17A5C05E11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9B5B8-CA00-4D9F-8F4D-72947BC62816}" type="datetimeFigureOut">
              <a:rPr lang="en-US" smtClean="0"/>
              <a:pPr/>
              <a:t>2/20/2014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AEEFD-A4BB-4076-9CBC-17A5C05E11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9B5B8-CA00-4D9F-8F4D-72947BC62816}" type="datetimeFigureOut">
              <a:rPr lang="en-US" smtClean="0"/>
              <a:pPr/>
              <a:t>2/20/2014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AEEFD-A4BB-4076-9CBC-17A5C05E11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49B5B8-CA00-4D9F-8F4D-72947BC62816}" type="datetimeFigureOut">
              <a:rPr lang="en-US" smtClean="0"/>
              <a:pPr/>
              <a:t>2/20/2014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8AEEFD-A4BB-4076-9CBC-17A5C05E11E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55" y="678057"/>
            <a:ext cx="9030898" cy="644410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827" y="1073414"/>
            <a:ext cx="3363687" cy="269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669963" y="3688442"/>
            <a:ext cx="210457" cy="2322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3570514" y="1113606"/>
            <a:ext cx="1309906" cy="26909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45139" y="3841338"/>
            <a:ext cx="284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Low elevation Spruce-Fir–Hardwood</a:t>
            </a:r>
          </a:p>
          <a:p>
            <a:r>
              <a:rPr lang="en-US" sz="1400" dirty="0" smtClean="0"/>
              <a:t>Sub-boreal Spruce Flat</a:t>
            </a:r>
          </a:p>
          <a:p>
            <a:r>
              <a:rPr lang="en-US" sz="1400" dirty="0" smtClean="0"/>
              <a:t>Northern Hardwood forest </a:t>
            </a:r>
          </a:p>
          <a:p>
            <a:r>
              <a:rPr lang="en-US" sz="1400" dirty="0" smtClean="0"/>
              <a:t>Pine-Hemlock Hardwood Forest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6952343" y="4887205"/>
            <a:ext cx="1611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Proposed area for expansion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6226629" y="2917371"/>
            <a:ext cx="2133599" cy="20848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0" y="-517"/>
            <a:ext cx="9144000" cy="1015663"/>
          </a:xfrm>
          <a:prstGeom prst="rect">
            <a:avLst/>
          </a:prstGeom>
          <a:solidFill>
            <a:srgbClr val="008000"/>
          </a:solidFill>
          <a:ln w="3175">
            <a:solidFill>
              <a:srgbClr val="090C0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Mapping Ecological Systems in the Northeast: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 Northeast Terrestrial Habitat Map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38605" y="5921833"/>
            <a:ext cx="2505395" cy="1200329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Dr. Mark Anderson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Charles </a:t>
            </a:r>
            <a:r>
              <a:rPr lang="en-US" dirty="0" err="1" smtClean="0">
                <a:solidFill>
                  <a:schemeClr val="bg1"/>
                </a:solidFill>
              </a:rPr>
              <a:t>Ferree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The Nature Conservancy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34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864" y="520640"/>
            <a:ext cx="8752114" cy="63373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58515" cy="584775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Slope: 30 m DEM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91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58515" cy="584775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Landforms: 30 m DEM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9914" y="584775"/>
            <a:ext cx="8364300" cy="627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8100" y="3825875"/>
            <a:ext cx="2755900" cy="303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897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568577"/>
            <a:ext cx="9144000" cy="6618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5145327"/>
            <a:ext cx="2722976" cy="2042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2336800" y="5848350"/>
            <a:ext cx="203199" cy="16147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58515" cy="584775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Landforms: 30 m DEM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4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2385" y="-1"/>
            <a:ext cx="9467159" cy="68568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846590"/>
            <a:ext cx="2722976" cy="2042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0"/>
            <a:ext cx="9158515" cy="52322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Landforms Along a Portion of the QC-NB Border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20725" y="5397503"/>
            <a:ext cx="266700" cy="15874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65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8" y="242965"/>
            <a:ext cx="9142911" cy="661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5145327"/>
            <a:ext cx="2722976" cy="2042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720725" y="5692778"/>
            <a:ext cx="266700" cy="15874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158515" cy="492443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Land Position Index Along 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 Portion of the QC-NB Border</a:t>
            </a:r>
          </a:p>
        </p:txBody>
      </p:sp>
    </p:spTree>
    <p:extLst>
      <p:ext uri="{BB962C8B-B14F-4D97-AF65-F5344CB8AC3E}">
        <p14:creationId xmlns:p14="http://schemas.microsoft.com/office/powerpoint/2010/main" val="141097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69" y="595086"/>
            <a:ext cx="9131531" cy="6291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77"/>
          <a:stretch/>
        </p:blipFill>
        <p:spPr bwMode="auto">
          <a:xfrm>
            <a:off x="26174" y="5191827"/>
            <a:ext cx="2722976" cy="19957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780268" y="5856516"/>
            <a:ext cx="286657" cy="195034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158515" cy="64008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Landposition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Index: Central PEI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60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3568" y="0"/>
            <a:ext cx="9478389" cy="68632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58515" cy="584775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Categorical Aspect: 8 classes: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Parc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de la Gasp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sie </a:t>
            </a:r>
          </a:p>
        </p:txBody>
      </p:sp>
    </p:spTree>
    <p:extLst>
      <p:ext uri="{BB962C8B-B14F-4D97-AF65-F5344CB8AC3E}">
        <p14:creationId xmlns:p14="http://schemas.microsoft.com/office/powerpoint/2010/main" val="165171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2385" y="1"/>
            <a:ext cx="946876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58515" cy="553998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Categorical Aspect: Flint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Ecodistrict</a:t>
            </a:r>
            <a:r>
              <a:rPr lang="en-US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SW Nova Scotia </a:t>
            </a:r>
          </a:p>
        </p:txBody>
      </p:sp>
    </p:spTree>
    <p:extLst>
      <p:ext uri="{BB962C8B-B14F-4D97-AF65-F5344CB8AC3E}">
        <p14:creationId xmlns:p14="http://schemas.microsoft.com/office/powerpoint/2010/main" val="71628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3568" y="0"/>
            <a:ext cx="947113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58515" cy="52322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Transformed Aspect: values 0-1000: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Parc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de la Gasp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sie </a:t>
            </a:r>
          </a:p>
        </p:txBody>
      </p:sp>
    </p:spTree>
    <p:extLst>
      <p:ext uri="{BB962C8B-B14F-4D97-AF65-F5344CB8AC3E}">
        <p14:creationId xmlns:p14="http://schemas.microsoft.com/office/powerpoint/2010/main" val="398969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770743" y="5754916"/>
            <a:ext cx="429720" cy="246742"/>
          </a:xfrm>
          <a:prstGeom prst="round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14" y="516609"/>
            <a:ext cx="9144000" cy="6392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5356" y="4628563"/>
            <a:ext cx="2930678" cy="21980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14515" y="0"/>
            <a:ext cx="9158515" cy="584775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Solar Radiation: 30 m DEM</a:t>
            </a:r>
          </a:p>
        </p:txBody>
      </p:sp>
    </p:spTree>
    <p:extLst>
      <p:ext uri="{BB962C8B-B14F-4D97-AF65-F5344CB8AC3E}">
        <p14:creationId xmlns:p14="http://schemas.microsoft.com/office/powerpoint/2010/main" val="213677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58515" cy="707886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Steering Committee Role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9237" y="1005010"/>
            <a:ext cx="9009278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Review datasets and provide guidance on decisions </a:t>
            </a:r>
          </a:p>
          <a:p>
            <a:pPr marL="342900" indent="-342900">
              <a:buFontTx/>
              <a:buChar char="-"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Review the modeling results for familiar areas </a:t>
            </a:r>
          </a:p>
          <a:p>
            <a:pPr marL="342900" indent="-342900">
              <a:buFontTx/>
              <a:buChar char="-"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Review final products </a:t>
            </a:r>
          </a:p>
          <a:p>
            <a:pPr marL="342900" indent="-342900">
              <a:buFontTx/>
              <a:buChar char="-"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Ensure that the final products are accurate and useful</a:t>
            </a:r>
          </a:p>
          <a:p>
            <a:pPr marL="342900" indent="-342900">
              <a:buFontTx/>
              <a:buChar char="-"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We anticipate six two-hour Web Ex calls, plus time reviewing written materials.  Nov 2013-Dec 2014 </a:t>
            </a:r>
          </a:p>
          <a:p>
            <a:pPr marL="342900" indent="-342900">
              <a:buFontTx/>
              <a:buChar char="-"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96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2030" y="4822093"/>
            <a:ext cx="35772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Solar Radiation index being used to identify warmer and cooler exposures in Cape Breton landscape</a:t>
            </a:r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587309"/>
            <a:ext cx="5086987" cy="3683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7544" y="3180023"/>
            <a:ext cx="5085443" cy="3681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14515" y="0"/>
            <a:ext cx="9158515" cy="584775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Solar Radiation: 30 m DEM</a:t>
            </a:r>
          </a:p>
        </p:txBody>
      </p:sp>
    </p:spTree>
    <p:extLst>
      <p:ext uri="{BB962C8B-B14F-4D97-AF65-F5344CB8AC3E}">
        <p14:creationId xmlns:p14="http://schemas.microsoft.com/office/powerpoint/2010/main" val="42751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65" y="584776"/>
            <a:ext cx="9190724" cy="6660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0"/>
            <a:ext cx="9158515" cy="584775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Topographic Roughness: 30 m DEM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816600" y="5505450"/>
            <a:ext cx="263525" cy="20955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98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07886"/>
            <a:ext cx="5060570" cy="3663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9487" y="3173457"/>
            <a:ext cx="5094514" cy="3687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1160" y="4731658"/>
            <a:ext cx="3547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TRI  being used to identify and map drumlins in southern Nova Scotia (red rectangle in previous slide)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58515" cy="707886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Topographic Roughness: 30 m DEM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836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0571"/>
            <a:ext cx="9144000" cy="66211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9950" y="856342"/>
            <a:ext cx="1729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Assembled from Provincial Sources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3446" y="4762918"/>
            <a:ext cx="2500554" cy="21151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9158515" cy="584775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Bedrock Classes: 9 classes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06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13" y="545402"/>
            <a:ext cx="6235561" cy="6342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57264" y="1808700"/>
            <a:ext cx="268513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Mean Annual Precipitation</a:t>
            </a:r>
          </a:p>
          <a:p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/>
              <a:t>Low = Red</a:t>
            </a:r>
          </a:p>
          <a:p>
            <a:r>
              <a:rPr lang="en-US" sz="2800" dirty="0" smtClean="0"/>
              <a:t>Mid = Yellow</a:t>
            </a:r>
            <a:endParaRPr lang="en-US" sz="2800" dirty="0"/>
          </a:p>
          <a:p>
            <a:r>
              <a:rPr lang="en-US" sz="2800" dirty="0" smtClean="0"/>
              <a:t>High = Green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9158515" cy="584775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Climate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83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002" y="584775"/>
            <a:ext cx="6148547" cy="62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694072" y="2692955"/>
            <a:ext cx="26851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Precipitation in the Warmest Month:</a:t>
            </a:r>
          </a:p>
          <a:p>
            <a:endParaRPr lang="en-US" sz="2800" dirty="0" smtClean="0"/>
          </a:p>
          <a:p>
            <a:r>
              <a:rPr lang="en-US" sz="2800" dirty="0" smtClean="0"/>
              <a:t>Low = Red</a:t>
            </a:r>
          </a:p>
          <a:p>
            <a:r>
              <a:rPr lang="en-US" sz="2800" dirty="0" smtClean="0"/>
              <a:t>High = Green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9158515" cy="584775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Climate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52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593993" y="1290691"/>
            <a:ext cx="32262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Maximum Temperature in  the Warmest Month:</a:t>
            </a:r>
          </a:p>
          <a:p>
            <a:r>
              <a:rPr lang="en-US" sz="2400" dirty="0" smtClean="0"/>
              <a:t>Low = Blue</a:t>
            </a:r>
          </a:p>
          <a:p>
            <a:r>
              <a:rPr lang="en-US" sz="2400" dirty="0" smtClean="0"/>
              <a:t>High = Red</a:t>
            </a:r>
            <a:endParaRPr lang="en-US" sz="24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30810" y="537070"/>
            <a:ext cx="6224804" cy="632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9920" y="3119068"/>
            <a:ext cx="5004079" cy="36262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62111" y="5196955"/>
            <a:ext cx="944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Canada only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9158515" cy="584775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Climate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65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892" y="584775"/>
            <a:ext cx="8699636" cy="63004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-1"/>
            <a:ext cx="9158515" cy="584775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National Hydro Network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85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705" y="406263"/>
            <a:ext cx="9170219" cy="64479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-1"/>
            <a:ext cx="9158515" cy="553998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National Hydro Network Along the ME/NB border</a:t>
            </a:r>
            <a:endParaRPr lang="en-US" sz="3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59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"/>
            <a:ext cx="9158515" cy="461665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National Hydro Network (red) &amp; US Nat’l Hydrography Data (blue)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1423"/>
            <a:ext cx="9155716" cy="643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24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1" cy="646331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Agenda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2534" y="1048264"/>
            <a:ext cx="687605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1) Classification team:  update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Data Review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2) Regional data sets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Elevation, landforms &amp; topographic indices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	Geology,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climate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insolation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Land use / land cover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3) Provincial data sets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    Wetlands, Soils, Surficial geology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Forest inventory data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    Land Classifications,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Secured lands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4) Assembly Approach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5) Confirming Points - CDC data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6) Round Robin</a:t>
            </a:r>
          </a:p>
        </p:txBody>
      </p:sp>
    </p:spTree>
    <p:extLst>
      <p:ext uri="{BB962C8B-B14F-4D97-AF65-F5344CB8AC3E}">
        <p14:creationId xmlns:p14="http://schemas.microsoft.com/office/powerpoint/2010/main" val="89326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"/>
            <a:ext cx="9158515" cy="584775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National Roads Network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96" y="587127"/>
            <a:ext cx="8942018" cy="628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010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92114"/>
            <a:ext cx="9143999" cy="6625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06385" y="5567846"/>
            <a:ext cx="28079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</a:rPr>
              <a:t>Northern Appalachians / Boreal Forest Ecoregion</a:t>
            </a:r>
          </a:p>
          <a:p>
            <a:r>
              <a:rPr lang="en-US" sz="2000" dirty="0" smtClean="0">
                <a:solidFill>
                  <a:prstClr val="black"/>
                </a:solidFill>
              </a:rPr>
              <a:t>Assembled by Dan Coker, Gillian Woolmer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14515" y="0"/>
            <a:ext cx="9158515" cy="584775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Ecoregional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Landuse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Landcover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 30m Grid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54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43578" y="1266092"/>
            <a:ext cx="7807137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Southern Quebec: Landsat-7 classified 25m </a:t>
            </a:r>
            <a:r>
              <a:rPr lang="en-US" dirty="0" smtClean="0"/>
              <a:t>images, 1999-2003</a:t>
            </a:r>
            <a:r>
              <a:rPr lang="en-US" dirty="0"/>
              <a:t>, CWS-Québec </a:t>
            </a:r>
            <a:endParaRPr lang="en-US" dirty="0" smtClean="0"/>
          </a:p>
          <a:p>
            <a:r>
              <a:rPr lang="en-US" dirty="0" smtClean="0"/>
              <a:t>Region</a:t>
            </a:r>
            <a:r>
              <a:rPr lang="en-US" dirty="0"/>
              <a:t>, </a:t>
            </a:r>
            <a:r>
              <a:rPr lang="en-US" dirty="0" err="1"/>
              <a:t>Faune</a:t>
            </a:r>
            <a:r>
              <a:rPr lang="en-US" dirty="0"/>
              <a:t> Québec, DUC, MRNFP, MAPAQ, </a:t>
            </a:r>
            <a:r>
              <a:rPr lang="en-US" dirty="0" smtClean="0"/>
              <a:t>AAC</a:t>
            </a:r>
            <a:r>
              <a:rPr lang="en-US" dirty="0"/>
              <a:t>, </a:t>
            </a:r>
            <a:r>
              <a:rPr lang="en-US" dirty="0" smtClean="0"/>
              <a:t>SLC.</a:t>
            </a:r>
          </a:p>
          <a:p>
            <a:r>
              <a:rPr lang="en-US" dirty="0"/>
              <a:t>Ecosystems conservation Section, Canadian Wildlife Service, Environment </a:t>
            </a:r>
            <a:r>
              <a:rPr lang="en-US" dirty="0" smtClean="0"/>
              <a:t>Canada</a:t>
            </a:r>
          </a:p>
          <a:p>
            <a:endParaRPr lang="en-US" dirty="0"/>
          </a:p>
          <a:p>
            <a:r>
              <a:rPr lang="en-US" dirty="0" smtClean="0"/>
              <a:t>Prince </a:t>
            </a:r>
            <a:r>
              <a:rPr lang="en-US" dirty="0"/>
              <a:t>Edward Island: Department of Agriculture, Fisheries, Aquaculture and </a:t>
            </a:r>
            <a:endParaRPr lang="en-US" dirty="0" smtClean="0"/>
          </a:p>
          <a:p>
            <a:r>
              <a:rPr lang="en-US" dirty="0" smtClean="0"/>
              <a:t>Forestry</a:t>
            </a:r>
            <a:r>
              <a:rPr lang="en-US" dirty="0"/>
              <a:t>. Generalized from 1:10,000 forest stand data c. </a:t>
            </a:r>
            <a:r>
              <a:rPr lang="en-US" dirty="0" smtClean="0"/>
              <a:t>1990's.</a:t>
            </a:r>
          </a:p>
          <a:p>
            <a:endParaRPr lang="en-US" dirty="0"/>
          </a:p>
          <a:p>
            <a:r>
              <a:rPr lang="en-US" dirty="0"/>
              <a:t>New Brunswick: Department of Natural Resources &amp; Environment. Generalized </a:t>
            </a:r>
            <a:endParaRPr lang="en-US" dirty="0" smtClean="0"/>
          </a:p>
          <a:p>
            <a:r>
              <a:rPr lang="en-US" dirty="0" smtClean="0"/>
              <a:t>1:10,000 </a:t>
            </a:r>
            <a:r>
              <a:rPr lang="en-US" dirty="0"/>
              <a:t>forest stand data - published 2009, Most stand data </a:t>
            </a:r>
            <a:r>
              <a:rPr lang="en-US" dirty="0" smtClean="0"/>
              <a:t>2006.</a:t>
            </a:r>
          </a:p>
          <a:p>
            <a:r>
              <a:rPr lang="en-US" dirty="0"/>
              <a:t>Data for large industrial landownerships was taken from original TNC NAP-wide </a:t>
            </a:r>
            <a:endParaRPr lang="en-US" dirty="0" smtClean="0"/>
          </a:p>
          <a:p>
            <a:r>
              <a:rPr lang="en-US" dirty="0" err="1" smtClean="0"/>
              <a:t>landcover</a:t>
            </a:r>
            <a:r>
              <a:rPr lang="en-US" dirty="0" smtClean="0"/>
              <a:t> </a:t>
            </a:r>
            <a:r>
              <a:rPr lang="en-US" dirty="0"/>
              <a:t>dataset (assembled 2003</a:t>
            </a:r>
            <a:r>
              <a:rPr lang="en-US" dirty="0" smtClean="0"/>
              <a:t>).</a:t>
            </a:r>
          </a:p>
          <a:p>
            <a:endParaRPr lang="en-US" dirty="0"/>
          </a:p>
          <a:p>
            <a:r>
              <a:rPr lang="en-US" dirty="0"/>
              <a:t>Nova Scotia: Department of Natural Resources, Ecosystem Management Group.  </a:t>
            </a:r>
            <a:endParaRPr lang="en-US" dirty="0" smtClean="0"/>
          </a:p>
          <a:p>
            <a:r>
              <a:rPr lang="en-US" dirty="0" smtClean="0"/>
              <a:t>Generalized </a:t>
            </a:r>
            <a:r>
              <a:rPr lang="en-US" dirty="0"/>
              <a:t>from 1:10,000 forest stand data. Current </a:t>
            </a:r>
            <a:r>
              <a:rPr lang="en-US" dirty="0" smtClean="0"/>
              <a:t>forest data</a:t>
            </a:r>
            <a:r>
              <a:rPr lang="en-US" dirty="0"/>
              <a:t> (Cycle 2 &amp; 3 </a:t>
            </a:r>
            <a:endParaRPr lang="en-US" dirty="0" smtClean="0"/>
          </a:p>
          <a:p>
            <a:r>
              <a:rPr lang="en-US" dirty="0" smtClean="0"/>
              <a:t>with additional updates).  </a:t>
            </a:r>
            <a:r>
              <a:rPr lang="en-US" dirty="0" err="1" smtClean="0"/>
              <a:t>Approx</a:t>
            </a:r>
            <a:r>
              <a:rPr lang="en-US" dirty="0" smtClean="0"/>
              <a:t> </a:t>
            </a:r>
            <a:r>
              <a:rPr lang="en-US" dirty="0"/>
              <a:t>2003 </a:t>
            </a:r>
            <a:r>
              <a:rPr lang="en-US" dirty="0" smtClean="0"/>
              <a:t>– 2005.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14515" y="0"/>
            <a:ext cx="9158515" cy="584775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NAP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Ecoregional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Landuse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Landcover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Sources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20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8275" y="111329"/>
            <a:ext cx="9326790" cy="6753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5700" y="4052888"/>
            <a:ext cx="2908300" cy="2805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14" y="547118"/>
            <a:ext cx="1919734" cy="1391323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2250" y="1571223"/>
            <a:ext cx="180975" cy="15454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-14515" y="0"/>
            <a:ext cx="9158515" cy="553998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NAP </a:t>
            </a:r>
            <a:r>
              <a:rPr lang="en-US" sz="30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Landuse</a:t>
            </a:r>
            <a:r>
              <a:rPr lang="en-US" sz="3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0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Landcover</a:t>
            </a:r>
            <a:r>
              <a:rPr lang="en-US" sz="3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along Quebec/Maine border</a:t>
            </a:r>
            <a:endParaRPr lang="en-US" sz="3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48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333" y="523221"/>
            <a:ext cx="9156333" cy="66312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3221"/>
            <a:ext cx="2622620" cy="25309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4515" y="1"/>
            <a:ext cx="9158515" cy="52322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Geobase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Canada LULC Polygons Laid Over NAP Grid</a:t>
            </a:r>
          </a:p>
        </p:txBody>
      </p:sp>
    </p:spTree>
    <p:extLst>
      <p:ext uri="{BB962C8B-B14F-4D97-AF65-F5344CB8AC3E}">
        <p14:creationId xmlns:p14="http://schemas.microsoft.com/office/powerpoint/2010/main" val="335076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1666"/>
            <a:ext cx="9144000" cy="66222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515" y="461666"/>
            <a:ext cx="2622620" cy="25309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4515" y="1"/>
            <a:ext cx="9158515" cy="461665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Geobase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Canada 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Low Shrub Polygons (red outline) Over 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NAP Grid</a:t>
            </a:r>
          </a:p>
        </p:txBody>
      </p:sp>
    </p:spTree>
    <p:extLst>
      <p:ext uri="{BB962C8B-B14F-4D97-AF65-F5344CB8AC3E}">
        <p14:creationId xmlns:p14="http://schemas.microsoft.com/office/powerpoint/2010/main" val="186581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30998"/>
            <a:ext cx="9144000" cy="66222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30998"/>
            <a:ext cx="2622620" cy="25309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4515" y="1"/>
            <a:ext cx="9158515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Geobase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Canada 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Sparse Conifer Polygons (black outline) 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And Dense Deciduous Polygons (red outline) Over 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NAP Grid</a:t>
            </a:r>
          </a:p>
        </p:txBody>
      </p:sp>
    </p:spTree>
    <p:extLst>
      <p:ext uri="{BB962C8B-B14F-4D97-AF65-F5344CB8AC3E}">
        <p14:creationId xmlns:p14="http://schemas.microsoft.com/office/powerpoint/2010/main" val="44746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84729" y="1643865"/>
            <a:ext cx="800356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Nova Scotia: Department of Natural Resources: In hand</a:t>
            </a:r>
          </a:p>
          <a:p>
            <a:endParaRPr lang="en-US" sz="2400" dirty="0"/>
          </a:p>
          <a:p>
            <a:r>
              <a:rPr lang="en-US" sz="2400" dirty="0" smtClean="0"/>
              <a:t>New Brunswick: </a:t>
            </a:r>
            <a:r>
              <a:rPr lang="en-US" sz="2400" dirty="0"/>
              <a:t>Department of Natural Resources: </a:t>
            </a:r>
            <a:r>
              <a:rPr lang="en-US" sz="2400" dirty="0" smtClean="0"/>
              <a:t>Data  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                        Use </a:t>
            </a:r>
            <a:r>
              <a:rPr lang="en-US" sz="2400" dirty="0"/>
              <a:t>A</a:t>
            </a:r>
            <a:r>
              <a:rPr lang="en-US" sz="2400" dirty="0" smtClean="0"/>
              <a:t>greement has been signed</a:t>
            </a:r>
          </a:p>
          <a:p>
            <a:endParaRPr lang="en-US" sz="2400" dirty="0"/>
          </a:p>
          <a:p>
            <a:r>
              <a:rPr lang="en-US" sz="2400" dirty="0" smtClean="0"/>
              <a:t>Quebec: Ministry of Natural Resources: Data Use Agreement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          being set up</a:t>
            </a:r>
          </a:p>
          <a:p>
            <a:endParaRPr lang="en-US" sz="2400" dirty="0"/>
          </a:p>
          <a:p>
            <a:r>
              <a:rPr lang="en-US" sz="2400" dirty="0" smtClean="0"/>
              <a:t>PEI: </a:t>
            </a:r>
            <a:r>
              <a:rPr lang="en-US" sz="2400" dirty="0" err="1" smtClean="0"/>
              <a:t>Dept</a:t>
            </a:r>
            <a:r>
              <a:rPr lang="en-US" sz="2400" dirty="0" smtClean="0"/>
              <a:t> of Agriculture and Forestry:  In hand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-14515" y="0"/>
            <a:ext cx="9158515" cy="584775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Provincial Forest 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Inventory 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Datasets: 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Sources</a:t>
            </a:r>
          </a:p>
        </p:txBody>
      </p:sp>
    </p:spTree>
    <p:extLst>
      <p:ext uri="{BB962C8B-B14F-4D97-AF65-F5344CB8AC3E}">
        <p14:creationId xmlns:p14="http://schemas.microsoft.com/office/powerpoint/2010/main" val="138762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55664" y="4935756"/>
            <a:ext cx="26851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US/Canada</a:t>
            </a:r>
          </a:p>
          <a:p>
            <a:r>
              <a:rPr lang="en-US" sz="2800" dirty="0" smtClean="0"/>
              <a:t>Assembled by Dan Coker, Gillian Woolmer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82395"/>
            <a:ext cx="9444774" cy="637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4515" y="0"/>
            <a:ext cx="9158515" cy="492443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Nova Scotia Forest Inventory </a:t>
            </a:r>
            <a:r>
              <a:rPr lang="en-US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Data on the Drumlin Till 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lain</a:t>
            </a:r>
            <a:endParaRPr lang="en-US" sz="2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15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4515" y="0"/>
            <a:ext cx="9158515" cy="584775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Nova Scotia Wetlands Dataset: Wetland Type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84779"/>
            <a:ext cx="9144000" cy="64295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5051" y="584775"/>
            <a:ext cx="1858946" cy="205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68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21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7451" y="1017987"/>
            <a:ext cx="4471761" cy="5763271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38536"/>
            <a:ext cx="4571970" cy="5739284"/>
          </a:xfrm>
          <a:prstGeom prst="rect">
            <a:avLst/>
          </a:prstGeom>
          <a:noFill/>
          <a:ln w="0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 rot="5400000" flipH="1" flipV="1">
            <a:off x="4657725" y="6296025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633686" y="6857093"/>
            <a:ext cx="44958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-21997" y="-3629"/>
            <a:ext cx="9187934" cy="646331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Standard Ecological System Classification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55664" y="4935756"/>
            <a:ext cx="26851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US/Canada</a:t>
            </a:r>
          </a:p>
          <a:p>
            <a:r>
              <a:rPr lang="en-US" sz="2800" dirty="0" smtClean="0"/>
              <a:t>Assembled by Dan Coker, Gillian Woolmer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57" y="584775"/>
            <a:ext cx="9128461" cy="6417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8063" y="583250"/>
            <a:ext cx="1785937" cy="201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14515" y="0"/>
            <a:ext cx="9158515" cy="584775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Nova Scotia Wetlands Dataset: 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Vegetation 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Type </a:t>
            </a:r>
          </a:p>
        </p:txBody>
      </p:sp>
    </p:spTree>
    <p:extLst>
      <p:ext uri="{BB962C8B-B14F-4D97-AF65-F5344CB8AC3E}">
        <p14:creationId xmlns:p14="http://schemas.microsoft.com/office/powerpoint/2010/main" val="59942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16039"/>
            <a:ext cx="9158515" cy="95410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Ecosections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&amp; Surficial Information: 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Nova Scotia’s Ecological Land Classification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15" y="1208231"/>
            <a:ext cx="9214000" cy="5338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648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38753"/>
            <a:ext cx="9143999" cy="64295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-15353"/>
            <a:ext cx="9158515" cy="95410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Ecosections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&amp; Surficial Information: “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Silty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drumlin” polygons in red hatch, “Stony till plain” in blue hatch </a:t>
            </a:r>
          </a:p>
        </p:txBody>
      </p:sp>
    </p:spTree>
    <p:extLst>
      <p:ext uri="{BB962C8B-B14F-4D97-AF65-F5344CB8AC3E}">
        <p14:creationId xmlns:p14="http://schemas.microsoft.com/office/powerpoint/2010/main" val="150186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21" y="523446"/>
            <a:ext cx="9130380" cy="64199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26"/>
            <a:ext cx="9148467" cy="52322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Ecological Land Classification in NS &amp; NB: Ecoregions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21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3446"/>
            <a:ext cx="9148467" cy="64326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26"/>
            <a:ext cx="9148467" cy="52322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ELC in NS &amp; NB: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Ecodistricts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and geology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7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3446"/>
            <a:ext cx="9144000" cy="64295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26"/>
            <a:ext cx="9148467" cy="52322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ELC: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Ecodistricts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on Cape Breton Island: Landforms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17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58515" cy="707886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Round Robin Questions 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6502" y="1206151"/>
            <a:ext cx="822550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Are the datasets being assembled the right ones?  Other data that we should try to compile?</a:t>
            </a:r>
          </a:p>
          <a:p>
            <a:pPr marL="342900" indent="-342900">
              <a:buFontTx/>
              <a:buChar char="-"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Are there other people we should be in touch with that can help move the project forward?</a:t>
            </a:r>
          </a:p>
          <a:p>
            <a:pPr marL="342900" indent="-342900">
              <a:buFontTx/>
              <a:buChar char="-"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Any thoughts on the approach?</a:t>
            </a:r>
          </a:p>
          <a:p>
            <a:pPr marL="342900" indent="-342900">
              <a:buFontTx/>
              <a:buChar char="-"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 question of ecological potential versus current on-the-ground vegetation cover</a:t>
            </a:r>
          </a:p>
          <a:p>
            <a:pPr marL="342900" indent="-342900">
              <a:buFontTx/>
              <a:buChar char="-"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Other questions/thoughts/points of discussion?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974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80009" y="2512088"/>
            <a:ext cx="50444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 few slides from former presentations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9388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5498" y="0"/>
            <a:ext cx="6783435" cy="6858001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704882" y="-376457"/>
            <a:ext cx="7288970" cy="7336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64216" y="4625967"/>
            <a:ext cx="2951898" cy="258532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Hemlock-N. Hardwood Forest</a:t>
            </a:r>
          </a:p>
          <a:p>
            <a:r>
              <a:rPr lang="en-US" dirty="0" smtClean="0"/>
              <a:t>Pine Barren</a:t>
            </a:r>
          </a:p>
          <a:p>
            <a:r>
              <a:rPr lang="en-US" dirty="0" smtClean="0"/>
              <a:t>Acidic swamp</a:t>
            </a:r>
          </a:p>
          <a:p>
            <a:r>
              <a:rPr lang="en-US" dirty="0" smtClean="0"/>
              <a:t>Dry Oak-Pine Forest</a:t>
            </a:r>
          </a:p>
          <a:p>
            <a:r>
              <a:rPr lang="en-US" dirty="0" smtClean="0"/>
              <a:t>Rocky woodland </a:t>
            </a:r>
          </a:p>
          <a:p>
            <a:r>
              <a:rPr lang="en-US" dirty="0" smtClean="0"/>
              <a:t>Wet </a:t>
            </a:r>
            <a:r>
              <a:rPr lang="en-US" dirty="0" err="1" smtClean="0"/>
              <a:t>flatwoods</a:t>
            </a:r>
            <a:endParaRPr lang="en-US" dirty="0" smtClean="0"/>
          </a:p>
          <a:p>
            <a:r>
              <a:rPr lang="en-US" dirty="0" smtClean="0"/>
              <a:t>Rich swamp</a:t>
            </a:r>
          </a:p>
          <a:p>
            <a:r>
              <a:rPr lang="en-US" dirty="0" err="1" smtClean="0"/>
              <a:t>Circumneutral</a:t>
            </a:r>
            <a:r>
              <a:rPr lang="en-US" dirty="0" smtClean="0"/>
              <a:t> Cliff &amp; Talus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6046" y="1795790"/>
            <a:ext cx="11128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Oak Pine Forest 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27419" y="3161107"/>
            <a:ext cx="12009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Pitch Pine Barren 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40535" y="2622239"/>
            <a:ext cx="9316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Acidic Swamp 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60578" y="762000"/>
            <a:ext cx="13356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N. Hardwood Forest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-12196"/>
            <a:ext cx="9144000" cy="753414"/>
          </a:xfrm>
          <a:solidFill>
            <a:srgbClr val="008000"/>
          </a:solidFill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A systems/habitat classification not a land cover map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79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4744"/>
            <a:ext cx="9143999" cy="646331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Ecological System Definition: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NatureServe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0967" y="1192960"/>
            <a:ext cx="9144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A mosaic of plant community types/associations that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co-occur within landscapes with similar ecological processes (nutrient cycling, disturbance, flooding, fire) 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n similar substrates, and/or similar environmental gradients (elevation, moisture regime, topographic setting/local climate, …)</a:t>
            </a:r>
          </a:p>
          <a:p>
            <a:pPr marL="457200" indent="-457200">
              <a:buFontTx/>
              <a:buChar char="-"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in a pattern that repeats itself across landscapes.</a:t>
            </a:r>
            <a:r>
              <a:rPr lang="en-US" sz="2800" dirty="0" smtClean="0"/>
              <a:t> 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-3014"/>
            <a:ext cx="9144000" cy="646331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Classification Team</a:t>
            </a:r>
            <a:endParaRPr 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5107" y="799615"/>
            <a:ext cx="3223396" cy="5837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Deanna McCullum</a:t>
            </a:r>
          </a:p>
          <a:p>
            <a:r>
              <a:rPr lang="en-US" sz="2000" dirty="0" smtClean="0"/>
              <a:t>Don Faber-</a:t>
            </a:r>
            <a:r>
              <a:rPr lang="en-US" sz="2000" dirty="0" err="1" smtClean="0"/>
              <a:t>Langendoen</a:t>
            </a:r>
            <a:endParaRPr lang="en-US" sz="2000" dirty="0" smtClean="0"/>
          </a:p>
          <a:p>
            <a:r>
              <a:rPr lang="en-US" sz="2000" dirty="0" err="1" smtClean="0"/>
              <a:t>Frédéric</a:t>
            </a:r>
            <a:r>
              <a:rPr lang="en-US" sz="2000" dirty="0" smtClean="0"/>
              <a:t> Poisson</a:t>
            </a:r>
          </a:p>
          <a:p>
            <a:r>
              <a:rPr lang="en-US" sz="2000" dirty="0" smtClean="0"/>
              <a:t>Josh </a:t>
            </a:r>
            <a:r>
              <a:rPr lang="en-US" sz="2000" dirty="0" err="1" smtClean="0"/>
              <a:t>Noseworthy</a:t>
            </a:r>
            <a:endParaRPr lang="en-US" sz="2000" dirty="0" smtClean="0"/>
          </a:p>
          <a:p>
            <a:r>
              <a:rPr lang="en-US" sz="2000" dirty="0" smtClean="0"/>
              <a:t>Katie Porter</a:t>
            </a:r>
          </a:p>
          <a:p>
            <a:r>
              <a:rPr lang="en-US" sz="2000" dirty="0" smtClean="0"/>
              <a:t>Lesley </a:t>
            </a:r>
            <a:r>
              <a:rPr lang="en-US" sz="2000" dirty="0" err="1" smtClean="0"/>
              <a:t>Sneddon</a:t>
            </a:r>
            <a:endParaRPr lang="en-US" sz="2000" dirty="0" smtClean="0"/>
          </a:p>
          <a:p>
            <a:r>
              <a:rPr lang="en-US" sz="2000" dirty="0" smtClean="0"/>
              <a:t>Margo Morrison</a:t>
            </a:r>
          </a:p>
          <a:p>
            <a:r>
              <a:rPr lang="en-US" sz="2000" dirty="0" smtClean="0"/>
              <a:t>Marie-</a:t>
            </a:r>
            <a:r>
              <a:rPr lang="en-US" sz="2000" dirty="0" err="1" smtClean="0"/>
              <a:t>Jos</a:t>
            </a:r>
            <a:r>
              <a:rPr lang="en-US" sz="2000" dirty="0" err="1"/>
              <a:t>é</a:t>
            </a:r>
            <a:r>
              <a:rPr lang="en-US" sz="2000" dirty="0" err="1" smtClean="0"/>
              <a:t>e</a:t>
            </a:r>
            <a:r>
              <a:rPr lang="en-US" sz="2000" dirty="0" smtClean="0"/>
              <a:t> </a:t>
            </a:r>
            <a:r>
              <a:rPr lang="en-US" sz="2000" dirty="0" err="1" smtClean="0"/>
              <a:t>C</a:t>
            </a:r>
            <a:r>
              <a:rPr lang="en-US" sz="2000" dirty="0" err="1"/>
              <a:t>ô</a:t>
            </a:r>
            <a:r>
              <a:rPr lang="en-US" sz="2000" dirty="0" err="1" smtClean="0"/>
              <a:t>té</a:t>
            </a:r>
            <a:endParaRPr lang="en-US" sz="2000" dirty="0" smtClean="0"/>
          </a:p>
          <a:p>
            <a:r>
              <a:rPr lang="en-US" sz="2000" dirty="0" smtClean="0"/>
              <a:t>Matt Smith</a:t>
            </a:r>
          </a:p>
          <a:p>
            <a:r>
              <a:rPr lang="en-US" sz="2000" dirty="0" err="1" smtClean="0"/>
              <a:t>M</a:t>
            </a:r>
            <a:r>
              <a:rPr lang="en-US" sz="2000" dirty="0" err="1"/>
              <a:t>é</a:t>
            </a:r>
            <a:r>
              <a:rPr lang="en-US" sz="2000" dirty="0" err="1" smtClean="0"/>
              <a:t>lanie</a:t>
            </a:r>
            <a:r>
              <a:rPr lang="en-US" sz="2000" dirty="0" smtClean="0"/>
              <a:t> Major</a:t>
            </a:r>
          </a:p>
          <a:p>
            <a:r>
              <a:rPr lang="en-US" sz="2000" dirty="0" smtClean="0"/>
              <a:t>Mike </a:t>
            </a:r>
            <a:r>
              <a:rPr lang="en-US" sz="2000" dirty="0" err="1" smtClean="0"/>
              <a:t>Montigny</a:t>
            </a:r>
            <a:endParaRPr lang="en-US" sz="2000" dirty="0" smtClean="0"/>
          </a:p>
          <a:p>
            <a:r>
              <a:rPr lang="en-US" sz="2000" dirty="0" smtClean="0"/>
              <a:t>Peter McLaughlin</a:t>
            </a:r>
          </a:p>
          <a:p>
            <a:r>
              <a:rPr lang="en-US" sz="2000" dirty="0" smtClean="0"/>
              <a:t>Peter </a:t>
            </a:r>
            <a:r>
              <a:rPr lang="en-US" sz="2000" dirty="0" err="1" smtClean="0"/>
              <a:t>Neily</a:t>
            </a:r>
            <a:endParaRPr lang="en-US" sz="2000" dirty="0" smtClean="0"/>
          </a:p>
          <a:p>
            <a:r>
              <a:rPr lang="en-US" sz="2000" dirty="0" smtClean="0"/>
              <a:t>Rob Cameron</a:t>
            </a:r>
          </a:p>
          <a:p>
            <a:r>
              <a:rPr lang="en-US" sz="2000" dirty="0" smtClean="0"/>
              <a:t>Sarah Robinson</a:t>
            </a:r>
          </a:p>
          <a:p>
            <a:r>
              <a:rPr lang="en-US" sz="2000" dirty="0" smtClean="0"/>
              <a:t>Sean </a:t>
            </a:r>
            <a:r>
              <a:rPr lang="en-US" sz="2000" dirty="0" err="1" smtClean="0"/>
              <a:t>Basquill</a:t>
            </a:r>
            <a:endParaRPr lang="en-US" sz="2000" dirty="0" smtClean="0"/>
          </a:p>
          <a:p>
            <a:r>
              <a:rPr lang="en-US" sz="2000" dirty="0" smtClean="0"/>
              <a:t>Sean Blaney</a:t>
            </a:r>
          </a:p>
          <a:p>
            <a:r>
              <a:rPr lang="en-US" sz="2000" dirty="0" smtClean="0"/>
              <a:t>Vince </a:t>
            </a:r>
            <a:r>
              <a:rPr lang="en-US" sz="2000" dirty="0" err="1" smtClean="0"/>
              <a:t>Zelazny</a:t>
            </a:r>
            <a:endParaRPr lang="en-US" sz="2000" baseline="300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4191279" y="981387"/>
            <a:ext cx="40885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First of four meetings</a:t>
            </a:r>
          </a:p>
          <a:p>
            <a:r>
              <a:rPr lang="en-US" sz="2800" b="1" dirty="0" smtClean="0"/>
              <a:t>March 5</a:t>
            </a:r>
            <a:r>
              <a:rPr lang="en-US" sz="2800" b="1" baseline="30000" dirty="0" smtClean="0"/>
              <a:t>th</a:t>
            </a:r>
            <a:r>
              <a:rPr lang="en-US" sz="2800" b="1" dirty="0" smtClean="0"/>
              <a:t>  1-3 / 2-4  pm</a:t>
            </a:r>
          </a:p>
          <a:p>
            <a:endParaRPr lang="en-US" sz="2800" dirty="0"/>
          </a:p>
          <a:p>
            <a:r>
              <a:rPr lang="en-US" sz="2800" dirty="0" smtClean="0"/>
              <a:t>Forests</a:t>
            </a:r>
          </a:p>
          <a:p>
            <a:r>
              <a:rPr lang="en-US" sz="2800" dirty="0" smtClean="0"/>
              <a:t>Wetlands</a:t>
            </a:r>
          </a:p>
          <a:p>
            <a:r>
              <a:rPr lang="en-US" sz="2800" dirty="0" smtClean="0"/>
              <a:t>Other upland systems</a:t>
            </a:r>
          </a:p>
          <a:p>
            <a:r>
              <a:rPr lang="en-US" sz="2800" dirty="0" smtClean="0"/>
              <a:t>Tagging 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8754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951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892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951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" y="558886"/>
            <a:ext cx="4572001" cy="640080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endParaRPr lang="en-US" sz="2800" dirty="0" smtClean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     </a:t>
            </a:r>
            <a:r>
              <a:rPr lang="en-US" sz="3200" dirty="0" smtClean="0">
                <a:solidFill>
                  <a:schemeClr val="bg1"/>
                </a:solidFill>
              </a:rPr>
              <a:t>Region- Wide Grids of</a:t>
            </a:r>
          </a:p>
          <a:p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smtClean="0">
                <a:solidFill>
                  <a:schemeClr val="bg1"/>
                </a:solidFill>
              </a:rPr>
              <a:t>    Ecological Information</a:t>
            </a:r>
          </a:p>
          <a:p>
            <a:endParaRPr lang="en-US" sz="3600" dirty="0" smtClean="0">
              <a:solidFill>
                <a:schemeClr val="bg1"/>
              </a:solidFill>
            </a:endParaRPr>
          </a:p>
          <a:p>
            <a:endParaRPr lang="en-US" sz="3600" dirty="0" smtClean="0">
              <a:solidFill>
                <a:schemeClr val="bg1"/>
              </a:solidFill>
            </a:endParaRP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200" dirty="0" smtClean="0">
                <a:solidFill>
                  <a:schemeClr val="bg1"/>
                </a:solidFill>
              </a:rPr>
              <a:t>      Confirming Points</a:t>
            </a:r>
          </a:p>
          <a:p>
            <a:endParaRPr lang="en-US" sz="3600" dirty="0" smtClean="0">
              <a:solidFill>
                <a:schemeClr val="bg1"/>
              </a:solidFill>
            </a:endParaRP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200" dirty="0" smtClean="0">
                <a:solidFill>
                  <a:schemeClr val="bg1"/>
                </a:solidFill>
              </a:rPr>
              <a:t>      Models for each   </a:t>
            </a:r>
          </a:p>
          <a:p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smtClean="0">
                <a:solidFill>
                  <a:schemeClr val="bg1"/>
                </a:solidFill>
              </a:rPr>
              <a:t>     System 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endParaRPr lang="en-US" sz="3600" dirty="0" smtClean="0">
              <a:solidFill>
                <a:schemeClr val="bg1"/>
              </a:solidFill>
            </a:endParaRPr>
          </a:p>
          <a:p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45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16120" y="2920858"/>
            <a:ext cx="317679" cy="21993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191074" y="3851203"/>
            <a:ext cx="1527960" cy="24622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NA-LCC</a:t>
            </a:r>
          </a:p>
          <a:p>
            <a:r>
              <a:rPr lang="en-US" sz="1400" dirty="0" smtClean="0"/>
              <a:t>   NAP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NAC</a:t>
            </a:r>
          </a:p>
          <a:p>
            <a:r>
              <a:rPr lang="en-US" sz="1400" dirty="0" smtClean="0"/>
              <a:t>   LNE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CBY</a:t>
            </a:r>
          </a:p>
          <a:p>
            <a:endParaRPr lang="en-US" sz="1400" dirty="0"/>
          </a:p>
          <a:p>
            <a:r>
              <a:rPr lang="en-US" sz="1400" dirty="0" smtClean="0"/>
              <a:t>APP-LCC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HAL</a:t>
            </a:r>
          </a:p>
          <a:p>
            <a:r>
              <a:rPr lang="en-US" sz="1400" dirty="0" smtClean="0"/>
              <a:t>   CAP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SAP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CUP</a:t>
            </a:r>
            <a:endParaRPr lang="en-US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587"/>
            <a:ext cx="9144000" cy="785234"/>
          </a:xfrm>
          <a:solidFill>
            <a:srgbClr val="008000"/>
          </a:solidFill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Confirming Samples: US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0" name="Text Box 2"/>
          <p:cNvSpPr txBox="1">
            <a:spLocks noGrp="1" noChangeArrowheads="1"/>
          </p:cNvSpPr>
          <p:nvPr>
            <p:ph idx="1"/>
          </p:nvPr>
        </p:nvSpPr>
        <p:spPr bwMode="auto">
          <a:xfrm>
            <a:off x="343249" y="3921539"/>
            <a:ext cx="8480809" cy="2555803"/>
          </a:xfrm>
          <a:prstGeom prst="rect">
            <a:avLst/>
          </a:prstGeom>
          <a:solidFill>
            <a:srgbClr val="F2F2F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0" indent="0">
              <a:buNone/>
            </a:pPr>
            <a:r>
              <a:rPr lang="en-US" sz="2600" b="1" dirty="0" smtClean="0"/>
              <a:t>Natural Heritage Community Element Occurrences and Plot Data:</a:t>
            </a:r>
            <a:r>
              <a:rPr lang="en-US" sz="2600" dirty="0" smtClean="0"/>
              <a:t> 50,000+</a:t>
            </a:r>
            <a:endParaRPr lang="en-US" sz="2600" b="1" dirty="0" smtClean="0"/>
          </a:p>
          <a:p>
            <a:pPr marL="0" indent="0">
              <a:spcBef>
                <a:spcPts val="1000"/>
              </a:spcBef>
              <a:buNone/>
            </a:pPr>
            <a:r>
              <a:rPr lang="en-US" sz="2600" b="1" dirty="0" smtClean="0"/>
              <a:t>Vegetation Maps: </a:t>
            </a:r>
            <a:r>
              <a:rPr lang="en-US" sz="2600" dirty="0" smtClean="0"/>
              <a:t> 100’s </a:t>
            </a:r>
          </a:p>
          <a:p>
            <a:pPr marL="0" indent="0">
              <a:spcBef>
                <a:spcPts val="1000"/>
              </a:spcBef>
              <a:buNone/>
            </a:pPr>
            <a:r>
              <a:rPr lang="en-US" sz="2600" b="1" dirty="0" smtClean="0"/>
              <a:t>Forest Inventory and Analysis Points:  </a:t>
            </a:r>
            <a:r>
              <a:rPr lang="en-US" sz="2600" dirty="0" smtClean="0"/>
              <a:t>21,000</a:t>
            </a:r>
            <a:r>
              <a:rPr lang="en-US" dirty="0" smtClean="0"/>
              <a:t> 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00" y="1497739"/>
            <a:ext cx="9080500" cy="2350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90599" y="1181107"/>
            <a:ext cx="6728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NHP                                                  Veg Maps                                           FIA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26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3600" dirty="0" smtClean="0">
                <a:solidFill>
                  <a:schemeClr val="bg1"/>
                </a:solidFill>
              </a:rPr>
              <a:t>                     </a:t>
            </a:r>
            <a:r>
              <a:rPr lang="en-US" sz="3200" dirty="0" smtClean="0">
                <a:solidFill>
                  <a:schemeClr val="bg1"/>
                </a:solidFill>
              </a:rPr>
              <a:t>Confirming Samples: Crosswalk 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4339" name="Text Box 6"/>
          <p:cNvSpPr txBox="1">
            <a:spLocks noChangeArrowheads="1"/>
          </p:cNvSpPr>
          <p:nvPr/>
        </p:nvSpPr>
        <p:spPr bwMode="auto">
          <a:xfrm>
            <a:off x="448257" y="825031"/>
            <a:ext cx="18501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dirty="0" smtClean="0"/>
              <a:t>Confirming Points</a:t>
            </a:r>
            <a:endParaRPr lang="en-US" dirty="0"/>
          </a:p>
        </p:txBody>
      </p:sp>
      <p:sp>
        <p:nvSpPr>
          <p:cNvPr id="14341" name="Text Box 8"/>
          <p:cNvSpPr txBox="1">
            <a:spLocks noChangeArrowheads="1"/>
          </p:cNvSpPr>
          <p:nvPr/>
        </p:nvSpPr>
        <p:spPr bwMode="auto">
          <a:xfrm>
            <a:off x="6181725" y="657225"/>
            <a:ext cx="29265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dirty="0" smtClean="0"/>
              <a:t>Forest Inventory and Analysis</a:t>
            </a:r>
            <a:endParaRPr lang="en-US" dirty="0"/>
          </a:p>
        </p:txBody>
      </p:sp>
      <p:sp>
        <p:nvSpPr>
          <p:cNvPr id="14343" name="Text Box 19"/>
          <p:cNvSpPr txBox="1">
            <a:spLocks noChangeArrowheads="1"/>
          </p:cNvSpPr>
          <p:nvPr/>
        </p:nvSpPr>
        <p:spPr bwMode="auto">
          <a:xfrm>
            <a:off x="223275" y="4126542"/>
            <a:ext cx="371565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All the point and polygon datasets must be attributed to the correct ecological system – CDC is critical</a:t>
            </a:r>
            <a:endParaRPr lang="en-US" sz="2400" dirty="0"/>
          </a:p>
        </p:txBody>
      </p:sp>
      <p:pic>
        <p:nvPicPr>
          <p:cNvPr id="14348" name="Picture 5" descr="kos_fia__n_ln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387" y="1291004"/>
            <a:ext cx="3033712" cy="263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3353" y="637129"/>
            <a:ext cx="4978400" cy="6240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875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8422052"/>
              </p:ext>
            </p:extLst>
          </p:nvPr>
        </p:nvGraphicFramePr>
        <p:xfrm>
          <a:off x="72383" y="1071852"/>
          <a:ext cx="6211186" cy="5585848"/>
        </p:xfrm>
        <a:graphic>
          <a:graphicData uri="http://schemas.openxmlformats.org/drawingml/2006/table">
            <a:tbl>
              <a:tblPr/>
              <a:tblGrid>
                <a:gridCol w="1221565"/>
                <a:gridCol w="554402"/>
                <a:gridCol w="595122"/>
                <a:gridCol w="545005"/>
                <a:gridCol w="634274"/>
                <a:gridCol w="689652"/>
                <a:gridCol w="702618"/>
                <a:gridCol w="1268548"/>
              </a:tblGrid>
              <a:tr h="2115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Variable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AHNHF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CADOPF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LANHF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LAPHHF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NECIPOF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NEIDMOF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MeanDecreaseAcc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06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ELEV_MEAN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0.29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2.57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1.37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2.76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06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LPOS_MEAN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1.49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-0.27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1.27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06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P_CONIF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1.46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2.66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1.31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06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SUBSEC2NAM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1.21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1.47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2.27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2.57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06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D2H2O_MEAN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06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LONG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1.64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60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TEMP_MAXWM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0.21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2.49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06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PRECIP_WQ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2.56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06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P_SUMMIT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0.27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1.27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-0.11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1.37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06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P_DECID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2.66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2.93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06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LAT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1.51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1.57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06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TEMP_MINCM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1.86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1.37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06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TEMP_MDQ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1.91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2.02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1.32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06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P_WETFLAT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1.28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1.43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06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TR_INDEX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0.28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1.72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06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TEMP_ANNRG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1.35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06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TEMP_MDR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0.26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06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LPOS_MIN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1.56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06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PRECIP_MA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1.09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1.44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06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SOLRAD_STD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1.34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06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ELEV_RANGE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1.96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06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P_HILLS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06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LPOS_STDEV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1.52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06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PRECIP_CV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-7254"/>
            <a:ext cx="9144000" cy="892552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MODELS: Samples + Environmental Data 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Final maps are based on models that relate system distribution to ecological variables. 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5638" y="1785258"/>
            <a:ext cx="2505114" cy="3261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08621" y="5397082"/>
            <a:ext cx="19449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Random forest  output for dominant forest types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85638" y="1219208"/>
            <a:ext cx="261920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Acadian Low Elevation</a:t>
            </a:r>
          </a:p>
          <a:p>
            <a:r>
              <a:rPr lang="en-US" dirty="0" smtClean="0"/>
              <a:t>Spruce-Fir-Hardwood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5999" y="697253"/>
            <a:ext cx="1756230" cy="1529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5422"/>
            <a:ext cx="9143999" cy="584775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We sent the subset of systems for this area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22" y="2380341"/>
            <a:ext cx="4528977" cy="7190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957"/>
          <a:stretch/>
        </p:blipFill>
        <p:spPr bwMode="auto">
          <a:xfrm>
            <a:off x="4571999" y="2380341"/>
            <a:ext cx="4471287" cy="4333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0514" y="996682"/>
            <a:ext cx="203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55 systems described for this area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868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0" y="0"/>
            <a:ext cx="3810000" cy="1143000"/>
          </a:xfrm>
          <a:solidFill>
            <a:srgbClr val="008000"/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System Descriptions: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0" y="1600200"/>
            <a:ext cx="3657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Description (NS)</a:t>
            </a:r>
          </a:p>
          <a:p>
            <a:r>
              <a:rPr lang="en-US" dirty="0" smtClean="0"/>
              <a:t>Distribution </a:t>
            </a:r>
          </a:p>
          <a:p>
            <a:r>
              <a:rPr lang="en-US" dirty="0" smtClean="0"/>
              <a:t>Similar Habitats</a:t>
            </a:r>
          </a:p>
          <a:p>
            <a:r>
              <a:rPr lang="en-US" dirty="0" smtClean="0"/>
              <a:t>Ecological Signature</a:t>
            </a:r>
          </a:p>
          <a:p>
            <a:r>
              <a:rPr lang="en-US" dirty="0" smtClean="0"/>
              <a:t>Crosswalk </a:t>
            </a:r>
          </a:p>
          <a:p>
            <a:r>
              <a:rPr lang="en-US" dirty="0" smtClean="0"/>
              <a:t>Associated Species</a:t>
            </a:r>
          </a:p>
          <a:p>
            <a:pPr lvl="1"/>
            <a:r>
              <a:rPr lang="en-US" dirty="0" smtClean="0"/>
              <a:t>Birds</a:t>
            </a:r>
          </a:p>
          <a:p>
            <a:pPr lvl="1"/>
            <a:r>
              <a:rPr lang="en-US" dirty="0" err="1" smtClean="0"/>
              <a:t>Herptiles</a:t>
            </a:r>
            <a:endParaRPr lang="en-US" dirty="0" smtClean="0"/>
          </a:p>
          <a:p>
            <a:pPr lvl="1"/>
            <a:r>
              <a:rPr lang="en-US" dirty="0" smtClean="0"/>
              <a:t>Mammals</a:t>
            </a:r>
          </a:p>
          <a:p>
            <a:pPr lvl="1"/>
            <a:r>
              <a:rPr lang="en-US" dirty="0" smtClean="0"/>
              <a:t>Herbs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35" y="12469"/>
            <a:ext cx="5324303" cy="6889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062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15222" y="644086"/>
            <a:ext cx="8579485" cy="6213913"/>
          </a:xfrm>
          <a:prstGeom prst="rect">
            <a:avLst/>
          </a:prstGeom>
        </p:spPr>
      </p:pic>
      <p:pic>
        <p:nvPicPr>
          <p:cNvPr id="15" name="Picture 14" descr="legend_landform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4573" y="1765942"/>
            <a:ext cx="1973942" cy="217744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8361" y="3943382"/>
            <a:ext cx="3865639" cy="28992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0"/>
            <a:ext cx="9158515" cy="646331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Foundation Data: Region-wide Grids 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1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4775"/>
            <a:ext cx="5431536" cy="55229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6730" y="2753334"/>
            <a:ext cx="5667270" cy="410466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0" y="0"/>
            <a:ext cx="9158515" cy="584775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Elevation: 30 m DEM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27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40304</TotalTime>
  <Words>2084</Words>
  <Application>Microsoft Office PowerPoint</Application>
  <PresentationFormat>On-screen Show (4:3)</PresentationFormat>
  <Paragraphs>486</Paragraphs>
  <Slides>54</Slides>
  <Notes>28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System Descriptions: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systems/habitat classification not a land cover map</vt:lpstr>
      <vt:lpstr>PowerPoint Presentation</vt:lpstr>
      <vt:lpstr>PowerPoint Presentation</vt:lpstr>
      <vt:lpstr>PowerPoint Presentation</vt:lpstr>
      <vt:lpstr>Confirming Samples: US</vt:lpstr>
      <vt:lpstr>PowerPoint Presentation</vt:lpstr>
      <vt:lpstr>PowerPoint Presentation</vt:lpstr>
    </vt:vector>
  </TitlesOfParts>
  <Company>The Nature Conservancy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manderson</dc:creator>
  <cp:lastModifiedBy>TNC_User</cp:lastModifiedBy>
  <cp:revision>252</cp:revision>
  <dcterms:created xsi:type="dcterms:W3CDTF">2011-08-31T01:50:03Z</dcterms:created>
  <dcterms:modified xsi:type="dcterms:W3CDTF">2014-02-20T22:11:36Z</dcterms:modified>
</cp:coreProperties>
</file>