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0"/>
  </p:notesMasterIdLst>
  <p:handoutMasterIdLst>
    <p:handoutMasterId r:id="rId21"/>
  </p:handoutMasterIdLst>
  <p:sldIdLst>
    <p:sldId id="484" r:id="rId2"/>
    <p:sldId id="498" r:id="rId3"/>
    <p:sldId id="499" r:id="rId4"/>
    <p:sldId id="540" r:id="rId5"/>
    <p:sldId id="521" r:id="rId6"/>
    <p:sldId id="525" r:id="rId7"/>
    <p:sldId id="538" r:id="rId8"/>
    <p:sldId id="526" r:id="rId9"/>
    <p:sldId id="527" r:id="rId10"/>
    <p:sldId id="505" r:id="rId11"/>
    <p:sldId id="529" r:id="rId12"/>
    <p:sldId id="530" r:id="rId13"/>
    <p:sldId id="531" r:id="rId14"/>
    <p:sldId id="528" r:id="rId15"/>
    <p:sldId id="536" r:id="rId16"/>
    <p:sldId id="532" r:id="rId17"/>
    <p:sldId id="537" r:id="rId18"/>
    <p:sldId id="497" r:id="rId1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84BA"/>
    <a:srgbClr val="66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7482" autoAdjust="0"/>
  </p:normalViewPr>
  <p:slideViewPr>
    <p:cSldViewPr>
      <p:cViewPr varScale="1">
        <p:scale>
          <a:sx n="100" d="100"/>
          <a:sy n="100" d="100"/>
        </p:scale>
        <p:origin x="-300" y="-90"/>
      </p:cViewPr>
      <p:guideLst>
        <p:guide orient="horz" pos="2160"/>
        <p:guide pos="2880"/>
      </p:guideLst>
    </p:cSldViewPr>
  </p:slideViewPr>
  <p:notesTextViewPr>
    <p:cViewPr>
      <p:scale>
        <a:sx n="1" d="1"/>
        <a:sy n="1" d="1"/>
      </p:scale>
      <p:origin x="0" y="0"/>
    </p:cViewPr>
  </p:notesTextViewPr>
  <p:sorterViewPr>
    <p:cViewPr>
      <p:scale>
        <a:sx n="100" d="100"/>
        <a:sy n="100" d="100"/>
      </p:scale>
      <p:origin x="0" y="3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609" cy="461804"/>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28007" y="1"/>
            <a:ext cx="3004609" cy="461804"/>
          </a:xfrm>
          <a:prstGeom prst="rect">
            <a:avLst/>
          </a:prstGeom>
        </p:spPr>
        <p:txBody>
          <a:bodyPr vert="horz" lIns="91330" tIns="45665" rIns="91330" bIns="45665" rtlCol="0"/>
          <a:lstStyle>
            <a:lvl1pPr algn="r">
              <a:defRPr sz="1200"/>
            </a:lvl1pPr>
          </a:lstStyle>
          <a:p>
            <a:fld id="{82284317-4585-44BA-844A-7F6AC06F1893}" type="datetimeFigureOut">
              <a:rPr lang="en-US" smtClean="0"/>
              <a:pPr/>
              <a:t>4/7/2014</a:t>
            </a:fld>
            <a:endParaRPr lang="en-US"/>
          </a:p>
        </p:txBody>
      </p:sp>
      <p:sp>
        <p:nvSpPr>
          <p:cNvPr id="4" name="Footer Placeholder 3"/>
          <p:cNvSpPr>
            <a:spLocks noGrp="1"/>
          </p:cNvSpPr>
          <p:nvPr>
            <p:ph type="ftr" sz="quarter" idx="2"/>
          </p:nvPr>
        </p:nvSpPr>
        <p:spPr>
          <a:xfrm>
            <a:off x="0" y="8769510"/>
            <a:ext cx="3004609" cy="461804"/>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28007" y="8769510"/>
            <a:ext cx="3004609" cy="461804"/>
          </a:xfrm>
          <a:prstGeom prst="rect">
            <a:avLst/>
          </a:prstGeom>
        </p:spPr>
        <p:txBody>
          <a:bodyPr vert="horz" lIns="91330" tIns="45665" rIns="91330" bIns="45665" rtlCol="0" anchor="b"/>
          <a:lstStyle>
            <a:lvl1pPr algn="r">
              <a:defRPr sz="1200"/>
            </a:lvl1pPr>
          </a:lstStyle>
          <a:p>
            <a:fld id="{4A2F2AF3-DDA1-4D47-A7AD-009E8D8621DB}" type="slidenum">
              <a:rPr lang="en-US" smtClean="0"/>
              <a:pPr/>
              <a:t>‹#›</a:t>
            </a:fld>
            <a:endParaRPr lang="en-US"/>
          </a:p>
        </p:txBody>
      </p:sp>
    </p:spTree>
    <p:extLst>
      <p:ext uri="{BB962C8B-B14F-4D97-AF65-F5344CB8AC3E}">
        <p14:creationId xmlns:p14="http://schemas.microsoft.com/office/powerpoint/2010/main" val="31021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1" tIns="46191" rIns="92381" bIns="46191" rtlCol="0"/>
          <a:lstStyle>
            <a:lvl1pPr algn="l">
              <a:defRPr sz="1200"/>
            </a:lvl1pPr>
          </a:lstStyle>
          <a:p>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81" tIns="46191" rIns="92381" bIns="46191" rtlCol="0"/>
          <a:lstStyle>
            <a:lvl1pPr algn="r">
              <a:defRPr sz="1200"/>
            </a:lvl1pPr>
          </a:lstStyle>
          <a:p>
            <a:fld id="{BB4A2D35-2D86-4D06-A36C-1652E02FB56E}" type="datetimeFigureOut">
              <a:rPr lang="en-US" smtClean="0"/>
              <a:pPr/>
              <a:t>4/7/2014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1" tIns="46191" rIns="92381"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1" tIns="46191" rIns="92381"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2"/>
            <a:ext cx="3004820" cy="461645"/>
          </a:xfrm>
          <a:prstGeom prst="rect">
            <a:avLst/>
          </a:prstGeom>
        </p:spPr>
        <p:txBody>
          <a:bodyPr vert="horz" lIns="92381" tIns="46191" rIns="92381"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2"/>
            <a:ext cx="3004820" cy="461645"/>
          </a:xfrm>
          <a:prstGeom prst="rect">
            <a:avLst/>
          </a:prstGeom>
        </p:spPr>
        <p:txBody>
          <a:bodyPr vert="horz" lIns="92381" tIns="46191" rIns="92381" bIns="46191" rtlCol="0" anchor="b"/>
          <a:lstStyle>
            <a:lvl1pPr algn="r">
              <a:defRPr sz="1200"/>
            </a:lvl1pPr>
          </a:lstStyle>
          <a:p>
            <a:fld id="{593417E1-B593-431D-9F1A-21E1CAB1A4AA}" type="slidenum">
              <a:rPr lang="en-US" smtClean="0"/>
              <a:pPr/>
              <a:t>‹#›</a:t>
            </a:fld>
            <a:endParaRPr lang="en-US"/>
          </a:p>
        </p:txBody>
      </p:sp>
    </p:spTree>
    <p:extLst>
      <p:ext uri="{BB962C8B-B14F-4D97-AF65-F5344CB8AC3E}">
        <p14:creationId xmlns:p14="http://schemas.microsoft.com/office/powerpoint/2010/main" val="196121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DDBEEC-E319-46DA-8B96-12348AD2AE9F}" type="slidenum">
              <a:rPr lang="en-US"/>
              <a:pPr/>
              <a:t>1</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z="1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baseline="0" dirty="0" smtClean="0"/>
              <a:t>Regional, self-directed science-management partnerships known as Landscape Conservation Cooperatives have been established in 22 geographic areas around the country and adjacent portions of Canada and Mexico with the fundamental objective of developing the partner and science capacity in these areas and across this network to help define, design and help partners deliver landscapes that can sustain natural and cultural resources at desired levels nationwide</a:t>
            </a:r>
          </a:p>
          <a:p>
            <a:r>
              <a:rPr lang="en-US" baseline="0" dirty="0" smtClean="0"/>
              <a:t> NALCC vision and mission similar to national vision – emphasize LCC is a cooperative partnership; adds mention of land use pressures and changing climate; specifically mentions fish and wildlife as part of goals</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52D94F7-E45D-4D20-A801-3413AAD4C2B2}" type="slidenum">
              <a:rPr lang="en-US"/>
              <a:pPr/>
              <a:t>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The North Atlantic LCC</a:t>
            </a:r>
            <a:r>
              <a:rPr lang="en-US" baseline="0" dirty="0" smtClean="0"/>
              <a:t> extends from Southeast Virginia to and including Atlantic Canada and part of Southern Quebec. The self-directed LCC partnership is guided by a Steering Committee of 32 federal, state, tribal and NGO partners and existing partnerships.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52D94F7-E45D-4D20-A801-3413AAD4C2B2}" type="slidenum">
              <a:rPr lang="en-US"/>
              <a:pPr/>
              <a:t>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The North Atlantic LCC</a:t>
            </a:r>
            <a:r>
              <a:rPr lang="en-US" baseline="0" dirty="0" smtClean="0"/>
              <a:t> extends from Southeast Virginia to and including Atlantic Canada and part of Southern Quebec. The self-directed LCC partnership is guided by a Steering Committee of 32 federal, state, tribal and NGO partners and existing partnerships.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rtl="0"/>
            <a:r>
              <a:rPr lang="en-US" dirty="0">
                <a:latin typeface="Times New Roman"/>
                <a:cs typeface="Times New Roman"/>
              </a:rPr>
              <a:t>Pilot the implementation of the landscape change and assessment portion of the LCAD model in three study areas:  1) Kennebec River watershed, 2) middle Connecticut River watershed, and 3) the combined Pocomoke-Nanticoke River watersheds. The model results in these three study areas will be presented in a final phase I report and presented and discussed with managers during a series of workshops in October 2012. The results in phase I are limited to the three study areas; the model will be extended to the entire Northeast region in phase II.</a:t>
            </a:r>
          </a:p>
          <a:p>
            <a:pPr rtl="0"/>
            <a:endParaRPr lang="en-US" dirty="0">
              <a:latin typeface="Times New Roman"/>
              <a:cs typeface="Times New Roman"/>
            </a:endParaRPr>
          </a:p>
          <a:p>
            <a:pPr eaLnBrk="1" hangingPunct="1">
              <a:spcBef>
                <a:spcPct val="0"/>
              </a:spcBef>
            </a:pPr>
            <a:endParaRPr lang="en-US" dirty="0" smtClean="0">
              <a:latin typeface="Times New Roman"/>
              <a:cs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r>
              <a:rPr lang="en-US" dirty="0" smtClean="0"/>
              <a:t>Design informs where to invest in</a:t>
            </a:r>
            <a:r>
              <a:rPr lang="en-US" baseline="0" dirty="0" smtClean="0"/>
              <a:t> land conservation and how much, how to manage lands, and where to invest in restoration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29"/>
            <a:ext cx="7772400" cy="1427672"/>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600200"/>
            <a:ext cx="6400800" cy="1752600"/>
          </a:xfrm>
        </p:spPr>
        <p:txBody>
          <a:bodyPr/>
          <a:lstStyle>
            <a:lvl1pPr marL="0" indent="0" algn="ctr">
              <a:buNone/>
              <a:defRPr>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A2C43B-EF42-4377-AD17-988FACCFCC33}"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8382000" y="6248400"/>
            <a:ext cx="5334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108591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9F75ED-4497-4F35-A1CF-FAAFA918DFFB}"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97845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A36F8A-B1BF-4F8A-B8A6-5B65B8442D8E}"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2609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DEF1A4-B39D-422A-AA9A-BE916C8F2E2A}"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33162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E073F-7353-4EEC-A3B3-EDE17720881C}"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252295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72A712-03B9-4918-AA7F-D89E0B83792A}"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70362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ACA7335-9B9E-4929-B8E8-E3889F8B2D96}"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236306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E0E1F4-6114-4FCE-AF6B-9471C4193951}"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3287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5F43CC-9224-41D3-A8DF-8A09DA3A5DB6}"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16267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AFC397-E2FF-4DB7-82A0-0B89F41AEFE9}"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12847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5DE835-A5AF-4F0C-AA0A-376859E187B2}" type="datetime1">
              <a:rPr lang="en-US" smtClean="0">
                <a:solidFill>
                  <a:prstClr val="black"/>
                </a:solidFill>
                <a:latin typeface="Times New Roman"/>
              </a:rPr>
              <a:pPr/>
              <a:t>4/7/2014</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04102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userDrawn="1"/>
        </p:nvSpPr>
        <p:spPr>
          <a:xfrm>
            <a:off x="0" y="5943600"/>
            <a:ext cx="9144000" cy="914400"/>
          </a:xfrm>
          <a:prstGeom prst="rect">
            <a:avLst/>
          </a:prstGeom>
          <a:solidFill>
            <a:srgbClr val="6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long logo.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524000" y="6011539"/>
            <a:ext cx="6096000" cy="776444"/>
          </a:xfrm>
          <a:prstGeom prst="rect">
            <a:avLst/>
          </a:prstGeom>
        </p:spPr>
      </p:pic>
    </p:spTree>
    <p:extLst>
      <p:ext uri="{BB962C8B-B14F-4D97-AF65-F5344CB8AC3E}">
        <p14:creationId xmlns:p14="http://schemas.microsoft.com/office/powerpoint/2010/main" val="36567479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33600"/>
            <a:ext cx="9144000" cy="685800"/>
          </a:xfrm>
        </p:spPr>
        <p:txBody>
          <a:bodyPr>
            <a:noAutofit/>
          </a:bodyPr>
          <a:lstStyle/>
          <a:p>
            <a:pPr eaLnBrk="1" hangingPunct="1">
              <a:lnSpc>
                <a:spcPct val="85000"/>
              </a:lnSpc>
            </a:pPr>
            <a:r>
              <a:rPr lang="en-US" sz="3200" dirty="0" smtClean="0"/>
              <a:t>Designing Sustainable Landscapes </a:t>
            </a:r>
            <a:br>
              <a:rPr lang="en-US" sz="3200" dirty="0" smtClean="0"/>
            </a:br>
            <a:r>
              <a:rPr lang="en-US" sz="3200" dirty="0" smtClean="0"/>
              <a:t>in the Northeast</a:t>
            </a:r>
            <a:br>
              <a:rPr lang="en-US" sz="3200" dirty="0" smtClean="0"/>
            </a:br>
            <a:r>
              <a:rPr lang="en-US" sz="3200" i="1" dirty="0" smtClean="0"/>
              <a:t>A Potential Application for Vernal Pool Results</a:t>
            </a:r>
            <a:endParaRPr lang="en-US" sz="2400" dirty="0" smtClean="0"/>
          </a:p>
        </p:txBody>
      </p:sp>
      <p:sp>
        <p:nvSpPr>
          <p:cNvPr id="3075" name="Rectangle 3"/>
          <p:cNvSpPr>
            <a:spLocks noGrp="1" noChangeArrowheads="1"/>
          </p:cNvSpPr>
          <p:nvPr>
            <p:ph type="subTitle" idx="1"/>
          </p:nvPr>
        </p:nvSpPr>
        <p:spPr>
          <a:xfrm>
            <a:off x="86337" y="3288322"/>
            <a:ext cx="8981463" cy="3188678"/>
          </a:xfrm>
        </p:spPr>
        <p:txBody>
          <a:bodyPr>
            <a:normAutofit/>
          </a:bodyPr>
          <a:lstStyle/>
          <a:p>
            <a:pPr eaLnBrk="1" hangingPunct="1">
              <a:lnSpc>
                <a:spcPct val="80000"/>
              </a:lnSpc>
            </a:pPr>
            <a:r>
              <a:rPr lang="en-US" sz="2600" dirty="0" smtClean="0">
                <a:solidFill>
                  <a:schemeClr val="tx1"/>
                </a:solidFill>
              </a:rPr>
              <a:t>Scott Schwenk, Ph.D.</a:t>
            </a:r>
          </a:p>
          <a:p>
            <a:pPr eaLnBrk="1" hangingPunct="1">
              <a:lnSpc>
                <a:spcPct val="80000"/>
              </a:lnSpc>
            </a:pPr>
            <a:r>
              <a:rPr lang="en-US" sz="2600" dirty="0" smtClean="0">
                <a:solidFill>
                  <a:schemeClr val="tx1"/>
                </a:solidFill>
              </a:rPr>
              <a:t>Science Coordinator</a:t>
            </a:r>
          </a:p>
          <a:p>
            <a:pPr eaLnBrk="1" hangingPunct="1">
              <a:lnSpc>
                <a:spcPct val="80000"/>
              </a:lnSpc>
            </a:pPr>
            <a:r>
              <a:rPr lang="en-US" sz="2600" dirty="0" smtClean="0">
                <a:solidFill>
                  <a:schemeClr val="tx1"/>
                </a:solidFill>
              </a:rPr>
              <a:t>North Atlantic Landscape Conservation Cooperative</a:t>
            </a:r>
          </a:p>
          <a:p>
            <a:pPr eaLnBrk="1" hangingPunct="1">
              <a:lnSpc>
                <a:spcPct val="80000"/>
              </a:lnSpc>
            </a:pPr>
            <a:endParaRPr lang="en-US" sz="2200" dirty="0" smtClean="0">
              <a:solidFill>
                <a:schemeClr val="tx2"/>
              </a:solidFill>
            </a:endParaRPr>
          </a:p>
          <a:p>
            <a:pPr eaLnBrk="1" hangingPunct="1">
              <a:lnSpc>
                <a:spcPct val="120000"/>
              </a:lnSpc>
              <a:spcBef>
                <a:spcPts val="300"/>
              </a:spcBef>
              <a:spcAft>
                <a:spcPts val="300"/>
              </a:spcAft>
            </a:pPr>
            <a:r>
              <a:rPr lang="en-US" sz="2800" dirty="0" smtClean="0"/>
              <a:t>Vernal Pool Mapping and Conservation Workshop</a:t>
            </a:r>
          </a:p>
          <a:p>
            <a:pPr eaLnBrk="1" hangingPunct="1">
              <a:lnSpc>
                <a:spcPct val="120000"/>
              </a:lnSpc>
              <a:spcBef>
                <a:spcPts val="300"/>
              </a:spcBef>
              <a:spcAft>
                <a:spcPts val="300"/>
              </a:spcAft>
            </a:pPr>
            <a:r>
              <a:rPr lang="en-US" sz="2400" dirty="0" smtClean="0"/>
              <a:t>April 7, 2014</a:t>
            </a:r>
          </a:p>
        </p:txBody>
      </p:sp>
      <p:pic>
        <p:nvPicPr>
          <p:cNvPr id="12" name="Picture 2" descr="http://fish.dnr.cornell.edu/nyfish/Salmonidae/brook_trou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155028"/>
            <a:ext cx="3013073" cy="1202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herpnet.net/Minnesota-Herpetology/salamanders/images/SalamanderSpotted_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337" y="152401"/>
            <a:ext cx="2123463" cy="1576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ttractive migrants such as Wood Thrush add to the variety of species (Herbert Stärk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05600" y="152401"/>
            <a:ext cx="2342189" cy="1565413"/>
          </a:xfrm>
          <a:prstGeom prst="rect">
            <a:avLst/>
          </a:prstGeom>
          <a:noFill/>
          <a:ln>
            <a:solidFill>
              <a:srgbClr val="9D3232"/>
            </a:solidFill>
          </a:ln>
        </p:spPr>
      </p:pic>
    </p:spTree>
    <p:extLst>
      <p:ext uri="{BB962C8B-B14F-4D97-AF65-F5344CB8AC3E}">
        <p14:creationId xmlns:p14="http://schemas.microsoft.com/office/powerpoint/2010/main" val="3334498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676400"/>
            <a:ext cx="4876800" cy="4154984"/>
          </a:xfrm>
          <a:prstGeom prst="rect">
            <a:avLst/>
          </a:prstGeom>
          <a:noFill/>
        </p:spPr>
        <p:txBody>
          <a:bodyPr wrap="square" rtlCol="0">
            <a:spAutoFit/>
          </a:bodyPr>
          <a:lstStyle/>
          <a:p>
            <a:r>
              <a:rPr lang="en-US" sz="2400" dirty="0">
                <a:solidFill>
                  <a:srgbClr val="000000"/>
                </a:solidFill>
                <a:latin typeface="+mj-lt"/>
                <a:cs typeface="Times New Roman"/>
              </a:rPr>
              <a:t>L</a:t>
            </a:r>
            <a:r>
              <a:rPr lang="en-US" sz="2400" b="1" dirty="0" smtClean="0">
                <a:solidFill>
                  <a:srgbClr val="000000"/>
                </a:solidFill>
                <a:latin typeface="+mj-lt"/>
                <a:cs typeface="Times New Roman"/>
              </a:rPr>
              <a:t>andscape change model </a:t>
            </a:r>
            <a:r>
              <a:rPr lang="en-US" sz="2400" dirty="0" smtClean="0">
                <a:solidFill>
                  <a:srgbClr val="000000"/>
                </a:solidFill>
                <a:latin typeface="+mj-lt"/>
                <a:cs typeface="Times New Roman"/>
              </a:rPr>
              <a:t>to predict changes in </a:t>
            </a:r>
            <a:r>
              <a:rPr lang="en-US" sz="2400" i="1" dirty="0" smtClean="0">
                <a:solidFill>
                  <a:srgbClr val="000000"/>
                </a:solidFill>
                <a:latin typeface="+mj-lt"/>
                <a:cs typeface="Times New Roman"/>
              </a:rPr>
              <a:t>ecological integrity </a:t>
            </a:r>
            <a:r>
              <a:rPr lang="en-US" sz="2400" dirty="0" smtClean="0">
                <a:solidFill>
                  <a:srgbClr val="000000"/>
                </a:solidFill>
                <a:latin typeface="+mj-lt"/>
                <a:cs typeface="Times New Roman"/>
              </a:rPr>
              <a:t>and </a:t>
            </a:r>
            <a:r>
              <a:rPr lang="en-US" sz="2400" i="1" dirty="0" smtClean="0">
                <a:solidFill>
                  <a:srgbClr val="000000"/>
                </a:solidFill>
                <a:latin typeface="+mj-lt"/>
                <a:cs typeface="Times New Roman"/>
              </a:rPr>
              <a:t>habitat capability </a:t>
            </a:r>
            <a:r>
              <a:rPr lang="en-US" sz="2400" dirty="0" smtClean="0">
                <a:solidFill>
                  <a:srgbClr val="000000"/>
                </a:solidFill>
                <a:latin typeface="+mj-lt"/>
                <a:cs typeface="Times New Roman"/>
              </a:rPr>
              <a:t>driven by:</a:t>
            </a:r>
          </a:p>
          <a:p>
            <a:pPr marL="342900" indent="-342900">
              <a:buFont typeface="Arial" pitchFamily="34" charset="0"/>
              <a:buChar char="•"/>
            </a:pPr>
            <a:r>
              <a:rPr lang="en-US" sz="2400" dirty="0" smtClean="0">
                <a:solidFill>
                  <a:srgbClr val="000000"/>
                </a:solidFill>
                <a:latin typeface="+mj-lt"/>
                <a:cs typeface="Times New Roman"/>
              </a:rPr>
              <a:t>urban growth</a:t>
            </a:r>
          </a:p>
          <a:p>
            <a:pPr marL="342900" indent="-342900">
              <a:buFont typeface="Arial" pitchFamily="34" charset="0"/>
              <a:buChar char="•"/>
            </a:pPr>
            <a:r>
              <a:rPr lang="en-US" sz="2400" dirty="0" smtClean="0">
                <a:solidFill>
                  <a:srgbClr val="000000"/>
                </a:solidFill>
                <a:latin typeface="+mj-lt"/>
                <a:cs typeface="Times New Roman"/>
              </a:rPr>
              <a:t>climate change</a:t>
            </a:r>
          </a:p>
          <a:p>
            <a:pPr marL="342900" indent="-342900">
              <a:buFont typeface="Arial" pitchFamily="34" charset="0"/>
              <a:buChar char="•"/>
            </a:pPr>
            <a:r>
              <a:rPr lang="en-US" sz="2400" dirty="0" smtClean="0">
                <a:solidFill>
                  <a:srgbClr val="000000"/>
                </a:solidFill>
                <a:latin typeface="+mj-lt"/>
                <a:cs typeface="Times New Roman"/>
              </a:rPr>
              <a:t>other disturbances</a:t>
            </a:r>
          </a:p>
          <a:p>
            <a:pPr marL="342900" indent="-342900">
              <a:buFont typeface="Arial" pitchFamily="34" charset="0"/>
              <a:buChar char="•"/>
            </a:pPr>
            <a:endParaRPr lang="en-US" sz="2400" dirty="0">
              <a:solidFill>
                <a:srgbClr val="000000"/>
              </a:solidFill>
              <a:latin typeface="+mj-lt"/>
              <a:cs typeface="Times New Roman"/>
            </a:endParaRPr>
          </a:p>
          <a:p>
            <a:pPr marL="342900" indent="-342900"/>
            <a:r>
              <a:rPr lang="en-US" sz="2400" dirty="0" smtClean="0">
                <a:solidFill>
                  <a:schemeClr val="accent5">
                    <a:lumMod val="75000"/>
                  </a:schemeClr>
                </a:solidFill>
                <a:latin typeface="+mj-lt"/>
                <a:cs typeface="Times New Roman"/>
              </a:rPr>
              <a:t>And using the results to</a:t>
            </a:r>
          </a:p>
          <a:p>
            <a:pPr marL="342900" indent="-342900"/>
            <a:r>
              <a:rPr lang="en-US" sz="2400" dirty="0" smtClean="0">
                <a:solidFill>
                  <a:schemeClr val="accent5">
                    <a:lumMod val="75000"/>
                  </a:schemeClr>
                </a:solidFill>
                <a:latin typeface="+mj-lt"/>
                <a:cs typeface="Times New Roman"/>
              </a:rPr>
              <a:t>develop landscape designs </a:t>
            </a:r>
          </a:p>
          <a:p>
            <a:pPr marL="342900" indent="-342900"/>
            <a:r>
              <a:rPr lang="en-US" sz="2400" dirty="0" smtClean="0">
                <a:solidFill>
                  <a:schemeClr val="accent5">
                    <a:lumMod val="75000"/>
                  </a:schemeClr>
                </a:solidFill>
                <a:latin typeface="+mj-lt"/>
                <a:cs typeface="Times New Roman"/>
              </a:rPr>
              <a:t>and guide conservation decisions</a:t>
            </a:r>
          </a:p>
        </p:txBody>
      </p:sp>
      <p:sp>
        <p:nvSpPr>
          <p:cNvPr id="2" name="Rectangle 1"/>
          <p:cNvSpPr/>
          <p:nvPr/>
        </p:nvSpPr>
        <p:spPr>
          <a:xfrm>
            <a:off x="2442702" y="381000"/>
            <a:ext cx="4720138" cy="707886"/>
          </a:xfrm>
          <a:prstGeom prst="rect">
            <a:avLst/>
          </a:prstGeom>
        </p:spPr>
        <p:txBody>
          <a:bodyPr wrap="none">
            <a:spAutoFit/>
          </a:bodyPr>
          <a:lstStyle/>
          <a:p>
            <a:r>
              <a:rPr lang="en-US" sz="4000" dirty="0" smtClean="0">
                <a:solidFill>
                  <a:srgbClr val="002060"/>
                </a:solidFill>
                <a:latin typeface="Arial"/>
                <a:cs typeface="Arial"/>
              </a:rPr>
              <a:t>Modeling Approach </a:t>
            </a:r>
            <a:endParaRPr lang="en-US" sz="4000" dirty="0">
              <a:solidFill>
                <a:srgbClr val="002060"/>
              </a:solidFill>
              <a:latin typeface="Arial"/>
              <a:cs typeface="Arial"/>
            </a:endParaRPr>
          </a:p>
        </p:txBody>
      </p:sp>
      <p:pic>
        <p:nvPicPr>
          <p:cNvPr id="6" name="Picture 5" descr="ClimateTmax_pos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2306" y="1088886"/>
            <a:ext cx="3998000" cy="4854714"/>
          </a:xfrm>
          <a:prstGeom prst="rect">
            <a:avLst/>
          </a:prstGeom>
        </p:spPr>
      </p:pic>
    </p:spTree>
    <p:extLst>
      <p:ext uri="{BB962C8B-B14F-4D97-AF65-F5344CB8AC3E}">
        <p14:creationId xmlns:p14="http://schemas.microsoft.com/office/powerpoint/2010/main" val="1438977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3632646965"/>
              </p:ext>
            </p:extLst>
          </p:nvPr>
        </p:nvGraphicFramePr>
        <p:xfrm>
          <a:off x="152400" y="1524000"/>
          <a:ext cx="8763000" cy="4373880"/>
        </p:xfrm>
        <a:graphic>
          <a:graphicData uri="http://schemas.openxmlformats.org/drawingml/2006/table">
            <a:tbl>
              <a:tblPr firstRow="1" bandRow="1">
                <a:tableStyleId>{5C22544A-7EE6-4342-B048-85BDC9FD1C3A}</a:tableStyleId>
              </a:tblPr>
              <a:tblGrid>
                <a:gridCol w="4381500"/>
                <a:gridCol w="4381500"/>
              </a:tblGrid>
              <a:tr h="370840">
                <a:tc>
                  <a:txBody>
                    <a:bodyPr/>
                    <a:lstStyle/>
                    <a:p>
                      <a:r>
                        <a:rPr lang="en-US" sz="2100" dirty="0" smtClean="0">
                          <a:latin typeface="+mj-lt"/>
                        </a:rPr>
                        <a:t>Ecosystem/Habitat</a:t>
                      </a:r>
                      <a:r>
                        <a:rPr lang="en-US" sz="2100" baseline="0" dirty="0" smtClean="0">
                          <a:latin typeface="+mj-lt"/>
                        </a:rPr>
                        <a:t> Types</a:t>
                      </a:r>
                      <a:endParaRPr lang="en-US" sz="2100" dirty="0">
                        <a:latin typeface="+mj-lt"/>
                      </a:endParaRPr>
                    </a:p>
                  </a:txBody>
                  <a:tcPr/>
                </a:tc>
                <a:tc>
                  <a:txBody>
                    <a:bodyPr/>
                    <a:lstStyle/>
                    <a:p>
                      <a:r>
                        <a:rPr lang="en-US" sz="2100" dirty="0" smtClean="0">
                          <a:latin typeface="+mj-lt"/>
                        </a:rPr>
                        <a:t>Initial Set</a:t>
                      </a:r>
                      <a:r>
                        <a:rPr lang="en-US" sz="2100" baseline="0" dirty="0" smtClean="0">
                          <a:latin typeface="+mj-lt"/>
                        </a:rPr>
                        <a:t> of Species</a:t>
                      </a:r>
                      <a:endParaRPr lang="en-US" sz="2100" dirty="0">
                        <a:latin typeface="+mj-lt"/>
                      </a:endParaRPr>
                    </a:p>
                  </a:txBody>
                  <a:tcPr/>
                </a:tc>
              </a:tr>
              <a:tr h="370840">
                <a:tc>
                  <a:txBody>
                    <a:bodyPr/>
                    <a:lstStyle/>
                    <a:p>
                      <a:r>
                        <a:rPr lang="en-US" sz="2000" dirty="0" smtClean="0">
                          <a:solidFill>
                            <a:srgbClr val="00B050"/>
                          </a:solidFill>
                          <a:latin typeface="+mj-lt"/>
                        </a:rPr>
                        <a:t>Deciduous forest, mature</a:t>
                      </a:r>
                      <a:endParaRPr lang="en-US" sz="2000" dirty="0">
                        <a:solidFill>
                          <a:srgbClr val="00B05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B050"/>
                          </a:solidFill>
                          <a:latin typeface="+mj-lt"/>
                          <a:ea typeface="+mn-ea"/>
                          <a:cs typeface="+mn-cs"/>
                        </a:rPr>
                        <a:t>Wood Thrush</a:t>
                      </a:r>
                    </a:p>
                  </a:txBody>
                  <a:tcPr/>
                </a:tc>
              </a:tr>
              <a:tr h="370840">
                <a:tc>
                  <a:txBody>
                    <a:bodyPr/>
                    <a:lstStyle/>
                    <a:p>
                      <a:r>
                        <a:rPr lang="en-US" sz="2000" dirty="0" smtClean="0">
                          <a:solidFill>
                            <a:srgbClr val="00B050"/>
                          </a:solidFill>
                          <a:latin typeface="+mj-lt"/>
                        </a:rPr>
                        <a:t>Deciduous forest, young</a:t>
                      </a:r>
                      <a:endParaRPr lang="en-US" sz="2000" dirty="0">
                        <a:solidFill>
                          <a:srgbClr val="00B05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B050"/>
                          </a:solidFill>
                          <a:latin typeface="+mj-lt"/>
                          <a:ea typeface="+mn-ea"/>
                          <a:cs typeface="+mn-cs"/>
                        </a:rPr>
                        <a:t>American Woodcock, Ruffed Grouse</a:t>
                      </a:r>
                    </a:p>
                  </a:txBody>
                  <a:tcPr/>
                </a:tc>
              </a:tr>
              <a:tr h="370840">
                <a:tc>
                  <a:txBody>
                    <a:bodyPr/>
                    <a:lstStyle/>
                    <a:p>
                      <a:r>
                        <a:rPr lang="en-US" sz="2000" dirty="0" smtClean="0">
                          <a:solidFill>
                            <a:srgbClr val="00B050"/>
                          </a:solidFill>
                          <a:latin typeface="+mj-lt"/>
                        </a:rPr>
                        <a:t>Forest, large blocks</a:t>
                      </a:r>
                      <a:endParaRPr lang="en-US" sz="2000" dirty="0">
                        <a:solidFill>
                          <a:srgbClr val="00B05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B050"/>
                          </a:solidFill>
                          <a:latin typeface="+mj-lt"/>
                          <a:ea typeface="+mn-ea"/>
                          <a:cs typeface="+mn-cs"/>
                        </a:rPr>
                        <a:t>Black Bear</a:t>
                      </a:r>
                    </a:p>
                  </a:txBody>
                  <a:tcPr/>
                </a:tc>
              </a:tr>
              <a:tr h="370840">
                <a:tc>
                  <a:txBody>
                    <a:bodyPr/>
                    <a:lstStyle/>
                    <a:p>
                      <a:endParaRPr lang="en-US" sz="2000" dirty="0">
                        <a:solidFill>
                          <a:schemeClr val="accent3">
                            <a:lumMod val="50000"/>
                          </a:schemeClr>
                        </a:solidFill>
                        <a:latin typeface="+mj-lt"/>
                      </a:endParaRPr>
                    </a:p>
                  </a:txBody>
                  <a:tcPr/>
                </a:tc>
                <a:tc>
                  <a:txBody>
                    <a:bodyPr/>
                    <a:lstStyle/>
                    <a:p>
                      <a:endParaRPr lang="en-US" sz="2000" kern="1200" dirty="0" smtClean="0">
                        <a:solidFill>
                          <a:schemeClr val="accent3">
                            <a:lumMod val="50000"/>
                          </a:schemeClr>
                        </a:solidFill>
                        <a:latin typeface="+mj-lt"/>
                        <a:ea typeface="+mn-ea"/>
                        <a:cs typeface="+mn-cs"/>
                      </a:endParaRPr>
                    </a:p>
                  </a:txBody>
                  <a:tcPr/>
                </a:tc>
              </a:tr>
              <a:tr h="370840">
                <a:tc>
                  <a:txBody>
                    <a:bodyPr/>
                    <a:lstStyle/>
                    <a:p>
                      <a:endParaRPr lang="en-US" sz="2000" dirty="0">
                        <a:solidFill>
                          <a:schemeClr val="accent3">
                            <a:lumMod val="50000"/>
                          </a:schemeClr>
                        </a:solidFill>
                        <a:latin typeface="+mj-lt"/>
                      </a:endParaRPr>
                    </a:p>
                  </a:txBody>
                  <a:tcPr/>
                </a:tc>
                <a:tc>
                  <a:txBody>
                    <a:bodyPr/>
                    <a:lstStyle/>
                    <a:p>
                      <a:endParaRPr lang="en-US" sz="2000" kern="1200" dirty="0" smtClean="0">
                        <a:solidFill>
                          <a:schemeClr val="accent3">
                            <a:lumMod val="50000"/>
                          </a:schemeClr>
                        </a:solidFill>
                        <a:latin typeface="+mj-lt"/>
                        <a:ea typeface="+mn-ea"/>
                        <a:cs typeface="+mn-cs"/>
                      </a:endParaRPr>
                    </a:p>
                  </a:txBody>
                  <a:tcPr/>
                </a:tc>
              </a:tr>
              <a:tr h="370840">
                <a:tc>
                  <a:txBody>
                    <a:bodyPr/>
                    <a:lstStyle/>
                    <a:p>
                      <a:endParaRPr lang="en-US" sz="2000" dirty="0">
                        <a:solidFill>
                          <a:schemeClr val="accent2">
                            <a:lumMod val="75000"/>
                          </a:schemeClr>
                        </a:solidFill>
                        <a:latin typeface="+mj-lt"/>
                      </a:endParaRPr>
                    </a:p>
                  </a:txBody>
                  <a:tcPr/>
                </a:tc>
                <a:tc>
                  <a:txBody>
                    <a:bodyPr/>
                    <a:lstStyle/>
                    <a:p>
                      <a:endParaRPr lang="en-US" sz="2000" kern="1200" dirty="0" smtClean="0">
                        <a:solidFill>
                          <a:schemeClr val="accent2">
                            <a:lumMod val="75000"/>
                          </a:schemeClr>
                        </a:solidFill>
                        <a:latin typeface="+mj-lt"/>
                        <a:ea typeface="+mn-ea"/>
                        <a:cs typeface="+mn-cs"/>
                      </a:endParaRPr>
                    </a:p>
                  </a:txBody>
                  <a:tcPr/>
                </a:tc>
              </a:tr>
              <a:tr h="370840">
                <a:tc>
                  <a:txBody>
                    <a:bodyPr/>
                    <a:lstStyle/>
                    <a:p>
                      <a:endParaRPr lang="en-US" sz="2000" dirty="0">
                        <a:solidFill>
                          <a:schemeClr val="accent1">
                            <a:lumMod val="75000"/>
                          </a:schemeClr>
                        </a:solidFill>
                        <a:latin typeface="+mj-lt"/>
                      </a:endParaRPr>
                    </a:p>
                  </a:txBody>
                  <a:tcPr/>
                </a:tc>
                <a:tc>
                  <a:txBody>
                    <a:bodyPr/>
                    <a:lstStyle/>
                    <a:p>
                      <a:endParaRPr lang="en-US" sz="2000" kern="1200" dirty="0" smtClean="0">
                        <a:solidFill>
                          <a:schemeClr val="accent1">
                            <a:lumMod val="75000"/>
                          </a:schemeClr>
                        </a:solidFill>
                        <a:latin typeface="+mj-lt"/>
                        <a:ea typeface="+mn-ea"/>
                        <a:cs typeface="+mn-cs"/>
                      </a:endParaRPr>
                    </a:p>
                  </a:txBody>
                  <a:tcPr/>
                </a:tc>
              </a:tr>
              <a:tr h="370840">
                <a:tc>
                  <a:txBody>
                    <a:bodyPr/>
                    <a:lstStyle/>
                    <a:p>
                      <a:endParaRPr lang="en-US" sz="2000" dirty="0">
                        <a:solidFill>
                          <a:schemeClr val="accent1">
                            <a:lumMod val="75000"/>
                          </a:schemeClr>
                        </a:solidFill>
                        <a:latin typeface="+mj-lt"/>
                      </a:endParaRPr>
                    </a:p>
                  </a:txBody>
                  <a:tcPr/>
                </a:tc>
                <a:tc>
                  <a:txBody>
                    <a:bodyPr/>
                    <a:lstStyle/>
                    <a:p>
                      <a:endParaRPr lang="en-US" sz="2000" dirty="0">
                        <a:solidFill>
                          <a:schemeClr val="accent1">
                            <a:lumMod val="75000"/>
                          </a:schemeClr>
                        </a:solidFill>
                        <a:latin typeface="+mj-lt"/>
                      </a:endParaRPr>
                    </a:p>
                  </a:txBody>
                  <a:tcPr/>
                </a:tc>
              </a:tr>
              <a:tr h="370840">
                <a:tc>
                  <a:txBody>
                    <a:bodyPr/>
                    <a:lstStyle/>
                    <a:p>
                      <a:endParaRPr lang="en-US" sz="2000" dirty="0">
                        <a:solidFill>
                          <a:schemeClr val="tx2">
                            <a:lumMod val="75000"/>
                          </a:schemeClr>
                        </a:solidFill>
                        <a:latin typeface="+mj-lt"/>
                      </a:endParaRPr>
                    </a:p>
                  </a:txBody>
                  <a:tcPr/>
                </a:tc>
                <a:tc>
                  <a:txBody>
                    <a:bodyPr/>
                    <a:lstStyle/>
                    <a:p>
                      <a:endParaRPr lang="en-US" sz="2000" dirty="0">
                        <a:solidFill>
                          <a:schemeClr val="tx2">
                            <a:lumMod val="75000"/>
                          </a:schemeClr>
                        </a:solidFill>
                        <a:latin typeface="+mj-lt"/>
                      </a:endParaRPr>
                    </a:p>
                  </a:txBody>
                  <a:tcPr/>
                </a:tc>
              </a:tr>
              <a:tr h="370840">
                <a:tc>
                  <a:txBody>
                    <a:bodyPr/>
                    <a:lstStyle/>
                    <a:p>
                      <a:endParaRPr lang="en-US" sz="2000" dirty="0">
                        <a:solidFill>
                          <a:srgbClr val="00B0F0"/>
                        </a:solidFill>
                        <a:latin typeface="+mj-lt"/>
                      </a:endParaRPr>
                    </a:p>
                  </a:txBody>
                  <a:tcPr/>
                </a:tc>
                <a:tc>
                  <a:txBody>
                    <a:bodyPr/>
                    <a:lstStyle/>
                    <a:p>
                      <a:endParaRPr lang="en-US" sz="2000" dirty="0">
                        <a:solidFill>
                          <a:srgbClr val="00B0F0"/>
                        </a:solidFill>
                        <a:latin typeface="+mj-lt"/>
                      </a:endParaRPr>
                    </a:p>
                  </a:txBody>
                  <a:tcPr/>
                </a:tc>
              </a:tr>
            </a:tbl>
          </a:graphicData>
        </a:graphic>
      </p:graphicFrame>
      <p:pic>
        <p:nvPicPr>
          <p:cNvPr id="8" name="Picture 2" descr="http://www.state.nj.us/dep/fgw/images/bear/bear_gras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6200" y="0"/>
            <a:ext cx="1371600" cy="1452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15210"/>
            <a:ext cx="1523999" cy="1146628"/>
          </a:xfrm>
          <a:prstGeom prst="rect">
            <a:avLst/>
          </a:prstGeom>
          <a:noFill/>
          <a:ln w="38100">
            <a:solidFill>
              <a:schemeClr val="tx1"/>
            </a:solidFill>
            <a:miter lim="800000"/>
            <a:headEnd/>
            <a:tailEnd/>
          </a:ln>
        </p:spPr>
      </p:pic>
      <p:sp>
        <p:nvSpPr>
          <p:cNvPr id="10" name="Title 1"/>
          <p:cNvSpPr txBox="1">
            <a:spLocks/>
          </p:cNvSpPr>
          <p:nvPr/>
        </p:nvSpPr>
        <p:spPr>
          <a:xfrm>
            <a:off x="449517"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en-US" sz="2800" dirty="0" smtClean="0"/>
              <a:t>Initial Representative Species Models</a:t>
            </a:r>
            <a:br>
              <a:rPr lang="en-US" sz="2800" dirty="0" smtClean="0"/>
            </a:br>
            <a:r>
              <a:rPr lang="en-US" sz="2800" dirty="0" smtClean="0"/>
              <a:t>(30 models in development)</a:t>
            </a:r>
            <a:endParaRPr lang="en-US" sz="2800" dirty="0"/>
          </a:p>
        </p:txBody>
      </p:sp>
    </p:spTree>
    <p:extLst>
      <p:ext uri="{BB962C8B-B14F-4D97-AF65-F5344CB8AC3E}">
        <p14:creationId xmlns:p14="http://schemas.microsoft.com/office/powerpoint/2010/main" val="149909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17" y="274638"/>
            <a:ext cx="8229600" cy="1143000"/>
          </a:xfrm>
        </p:spPr>
        <p:txBody>
          <a:bodyPr>
            <a:noAutofit/>
          </a:bodyPr>
          <a:lstStyle/>
          <a:p>
            <a:r>
              <a:rPr lang="en-US" sz="2800" dirty="0" smtClean="0"/>
              <a:t>Initial </a:t>
            </a:r>
            <a:r>
              <a:rPr lang="en-US" sz="2800" dirty="0" smtClean="0"/>
              <a:t>Representative </a:t>
            </a:r>
            <a:r>
              <a:rPr lang="en-US" sz="2800" dirty="0" smtClean="0"/>
              <a:t>Species Models</a:t>
            </a:r>
            <a:br>
              <a:rPr lang="en-US" sz="2800" dirty="0" smtClean="0"/>
            </a:br>
            <a:r>
              <a:rPr lang="en-US" sz="2800" dirty="0" smtClean="0"/>
              <a:t>(30 models in development)</a:t>
            </a:r>
            <a:endParaRPr lang="en-US" sz="2800" dirty="0"/>
          </a:p>
        </p:txBody>
      </p:sp>
      <p:graphicFrame>
        <p:nvGraphicFramePr>
          <p:cNvPr id="5" name="Content Placeholder 5"/>
          <p:cNvGraphicFramePr>
            <a:graphicFrameLocks/>
          </p:cNvGraphicFramePr>
          <p:nvPr>
            <p:extLst>
              <p:ext uri="{D42A27DB-BD31-4B8C-83A1-F6EECF244321}">
                <p14:modId xmlns:p14="http://schemas.microsoft.com/office/powerpoint/2010/main" val="3462852534"/>
              </p:ext>
            </p:extLst>
          </p:nvPr>
        </p:nvGraphicFramePr>
        <p:xfrm>
          <a:off x="152400" y="1524000"/>
          <a:ext cx="8763000" cy="4373880"/>
        </p:xfrm>
        <a:graphic>
          <a:graphicData uri="http://schemas.openxmlformats.org/drawingml/2006/table">
            <a:tbl>
              <a:tblPr firstRow="1" bandRow="1">
                <a:tableStyleId>{5C22544A-7EE6-4342-B048-85BDC9FD1C3A}</a:tableStyleId>
              </a:tblPr>
              <a:tblGrid>
                <a:gridCol w="4381500"/>
                <a:gridCol w="4381500"/>
              </a:tblGrid>
              <a:tr h="370840">
                <a:tc>
                  <a:txBody>
                    <a:bodyPr/>
                    <a:lstStyle/>
                    <a:p>
                      <a:r>
                        <a:rPr lang="en-US" sz="2100" dirty="0" smtClean="0">
                          <a:latin typeface="+mj-lt"/>
                        </a:rPr>
                        <a:t>Ecosystem/Habitat</a:t>
                      </a:r>
                      <a:r>
                        <a:rPr lang="en-US" sz="2100" baseline="0" dirty="0" smtClean="0">
                          <a:latin typeface="+mj-lt"/>
                        </a:rPr>
                        <a:t> Types</a:t>
                      </a:r>
                      <a:endParaRPr lang="en-US" sz="2100" dirty="0">
                        <a:latin typeface="+mj-lt"/>
                      </a:endParaRPr>
                    </a:p>
                  </a:txBody>
                  <a:tcPr/>
                </a:tc>
                <a:tc>
                  <a:txBody>
                    <a:bodyPr/>
                    <a:lstStyle/>
                    <a:p>
                      <a:r>
                        <a:rPr lang="en-US" sz="2100" dirty="0" smtClean="0">
                          <a:latin typeface="+mj-lt"/>
                        </a:rPr>
                        <a:t>Initial Set</a:t>
                      </a:r>
                      <a:r>
                        <a:rPr lang="en-US" sz="2100" baseline="0" dirty="0" smtClean="0">
                          <a:latin typeface="+mj-lt"/>
                        </a:rPr>
                        <a:t> of Species</a:t>
                      </a:r>
                      <a:endParaRPr lang="en-US" sz="2100" dirty="0">
                        <a:latin typeface="+mj-lt"/>
                      </a:endParaRPr>
                    </a:p>
                  </a:txBody>
                  <a:tcPr/>
                </a:tc>
              </a:tr>
              <a:tr h="370840">
                <a:tc>
                  <a:txBody>
                    <a:bodyPr/>
                    <a:lstStyle/>
                    <a:p>
                      <a:r>
                        <a:rPr lang="en-US" sz="2000" dirty="0" smtClean="0">
                          <a:solidFill>
                            <a:srgbClr val="00B050"/>
                          </a:solidFill>
                          <a:latin typeface="+mj-lt"/>
                        </a:rPr>
                        <a:t>Deciduous forest, mature</a:t>
                      </a:r>
                      <a:endParaRPr lang="en-US" sz="2000" dirty="0">
                        <a:solidFill>
                          <a:srgbClr val="00B05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B050"/>
                          </a:solidFill>
                          <a:latin typeface="+mj-lt"/>
                          <a:ea typeface="+mn-ea"/>
                          <a:cs typeface="+mn-cs"/>
                        </a:rPr>
                        <a:t>Wood Thrush</a:t>
                      </a:r>
                    </a:p>
                  </a:txBody>
                  <a:tcPr/>
                </a:tc>
              </a:tr>
              <a:tr h="370840">
                <a:tc>
                  <a:txBody>
                    <a:bodyPr/>
                    <a:lstStyle/>
                    <a:p>
                      <a:r>
                        <a:rPr lang="en-US" sz="2000" dirty="0" smtClean="0">
                          <a:solidFill>
                            <a:srgbClr val="00B050"/>
                          </a:solidFill>
                          <a:latin typeface="+mj-lt"/>
                        </a:rPr>
                        <a:t>Deciduous forest, young</a:t>
                      </a:r>
                      <a:endParaRPr lang="en-US" sz="2000" dirty="0">
                        <a:solidFill>
                          <a:srgbClr val="00B05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B050"/>
                          </a:solidFill>
                          <a:latin typeface="+mj-lt"/>
                          <a:ea typeface="+mn-ea"/>
                          <a:cs typeface="+mn-cs"/>
                        </a:rPr>
                        <a:t>American Woodcock, Ruffed Grouse</a:t>
                      </a:r>
                    </a:p>
                  </a:txBody>
                  <a:tcPr/>
                </a:tc>
              </a:tr>
              <a:tr h="370840">
                <a:tc>
                  <a:txBody>
                    <a:bodyPr/>
                    <a:lstStyle/>
                    <a:p>
                      <a:r>
                        <a:rPr lang="en-US" sz="2000" dirty="0" smtClean="0">
                          <a:solidFill>
                            <a:srgbClr val="00B050"/>
                          </a:solidFill>
                          <a:latin typeface="+mj-lt"/>
                        </a:rPr>
                        <a:t>Forest, large blocks</a:t>
                      </a:r>
                      <a:endParaRPr lang="en-US" sz="2000" dirty="0">
                        <a:solidFill>
                          <a:srgbClr val="00B05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B050"/>
                          </a:solidFill>
                          <a:latin typeface="+mj-lt"/>
                          <a:ea typeface="+mn-ea"/>
                          <a:cs typeface="+mn-cs"/>
                        </a:rPr>
                        <a:t>Black Bear</a:t>
                      </a:r>
                    </a:p>
                  </a:txBody>
                  <a:tcPr/>
                </a:tc>
              </a:tr>
              <a:tr h="370840">
                <a:tc>
                  <a:txBody>
                    <a:bodyPr/>
                    <a:lstStyle/>
                    <a:p>
                      <a:r>
                        <a:rPr lang="en-US" sz="2000" dirty="0" smtClean="0">
                          <a:solidFill>
                            <a:schemeClr val="accent3">
                              <a:lumMod val="50000"/>
                            </a:schemeClr>
                          </a:solidFill>
                          <a:latin typeface="+mj-lt"/>
                        </a:rPr>
                        <a:t>Mixed (coniferous) forest</a:t>
                      </a:r>
                      <a:endParaRPr lang="en-US" sz="2000" dirty="0">
                        <a:solidFill>
                          <a:schemeClr val="accent3">
                            <a:lumMod val="50000"/>
                          </a:schemeClr>
                        </a:solidFill>
                        <a:latin typeface="+mj-lt"/>
                      </a:endParaRPr>
                    </a:p>
                  </a:txBody>
                  <a:tcPr/>
                </a:tc>
                <a:tc>
                  <a:txBody>
                    <a:bodyPr/>
                    <a:lstStyle/>
                    <a:p>
                      <a:r>
                        <a:rPr lang="en-US" sz="2000" kern="1200" dirty="0" smtClean="0">
                          <a:solidFill>
                            <a:schemeClr val="accent3">
                              <a:lumMod val="50000"/>
                            </a:schemeClr>
                          </a:solidFill>
                          <a:latin typeface="+mj-lt"/>
                          <a:ea typeface="+mn-ea"/>
                          <a:cs typeface="+mn-cs"/>
                        </a:rPr>
                        <a:t>Moose, </a:t>
                      </a:r>
                      <a:r>
                        <a:rPr lang="en-US" sz="2000" kern="1200" dirty="0" err="1" smtClean="0">
                          <a:solidFill>
                            <a:schemeClr val="accent3">
                              <a:lumMod val="50000"/>
                            </a:schemeClr>
                          </a:solidFill>
                          <a:latin typeface="+mj-lt"/>
                          <a:ea typeface="+mn-ea"/>
                          <a:cs typeface="+mn-cs"/>
                        </a:rPr>
                        <a:t>Blackburnian</a:t>
                      </a:r>
                      <a:r>
                        <a:rPr lang="en-US" sz="2000" kern="1200" dirty="0" smtClean="0">
                          <a:solidFill>
                            <a:schemeClr val="accent3">
                              <a:lumMod val="50000"/>
                            </a:schemeClr>
                          </a:solidFill>
                          <a:latin typeface="+mj-lt"/>
                          <a:ea typeface="+mn-ea"/>
                          <a:cs typeface="+mn-cs"/>
                        </a:rPr>
                        <a:t> Warbler</a:t>
                      </a:r>
                    </a:p>
                  </a:txBody>
                  <a:tcPr/>
                </a:tc>
              </a:tr>
              <a:tr h="370840">
                <a:tc>
                  <a:txBody>
                    <a:bodyPr/>
                    <a:lstStyle/>
                    <a:p>
                      <a:r>
                        <a:rPr lang="en-US" sz="2000" dirty="0" smtClean="0">
                          <a:solidFill>
                            <a:schemeClr val="accent3">
                              <a:lumMod val="50000"/>
                            </a:schemeClr>
                          </a:solidFill>
                          <a:latin typeface="+mj-lt"/>
                        </a:rPr>
                        <a:t>Spruce-fir forest</a:t>
                      </a:r>
                      <a:endParaRPr lang="en-US" sz="2000" dirty="0">
                        <a:solidFill>
                          <a:schemeClr val="accent3">
                            <a:lumMod val="50000"/>
                          </a:schemeClr>
                        </a:solidFill>
                        <a:latin typeface="+mj-lt"/>
                      </a:endParaRPr>
                    </a:p>
                  </a:txBody>
                  <a:tcPr/>
                </a:tc>
                <a:tc>
                  <a:txBody>
                    <a:bodyPr/>
                    <a:lstStyle/>
                    <a:p>
                      <a:r>
                        <a:rPr lang="en-US" sz="2000" kern="1200" dirty="0" smtClean="0">
                          <a:solidFill>
                            <a:schemeClr val="accent3">
                              <a:lumMod val="50000"/>
                            </a:schemeClr>
                          </a:solidFill>
                          <a:latin typeface="+mj-lt"/>
                          <a:ea typeface="+mn-ea"/>
                          <a:cs typeface="+mn-cs"/>
                        </a:rPr>
                        <a:t>Blackpoll Warbler</a:t>
                      </a:r>
                    </a:p>
                  </a:txBody>
                  <a:tcPr/>
                </a:tc>
              </a:tr>
              <a:tr h="370840">
                <a:tc>
                  <a:txBody>
                    <a:bodyPr/>
                    <a:lstStyle/>
                    <a:p>
                      <a:r>
                        <a:rPr lang="en-US" sz="2000" kern="1200" dirty="0" smtClean="0">
                          <a:solidFill>
                            <a:schemeClr val="accent2">
                              <a:lumMod val="75000"/>
                            </a:schemeClr>
                          </a:solidFill>
                          <a:latin typeface="+mj-lt"/>
                          <a:ea typeface="+mn-ea"/>
                          <a:cs typeface="+mn-cs"/>
                        </a:rPr>
                        <a:t>Grasslands</a:t>
                      </a:r>
                      <a:endParaRPr lang="en-US" sz="2000" dirty="0">
                        <a:solidFill>
                          <a:schemeClr val="accent2">
                            <a:lumMod val="75000"/>
                          </a:schemeClr>
                        </a:solidFill>
                        <a:latin typeface="+mj-lt"/>
                      </a:endParaRPr>
                    </a:p>
                  </a:txBody>
                  <a:tcPr/>
                </a:tc>
                <a:tc>
                  <a:txBody>
                    <a:bodyPr/>
                    <a:lstStyle/>
                    <a:p>
                      <a:r>
                        <a:rPr lang="en-US" sz="2000" kern="1200" dirty="0" smtClean="0">
                          <a:solidFill>
                            <a:schemeClr val="accent2">
                              <a:lumMod val="75000"/>
                            </a:schemeClr>
                          </a:solidFill>
                          <a:latin typeface="+mj-lt"/>
                          <a:ea typeface="+mn-ea"/>
                          <a:cs typeface="+mn-cs"/>
                        </a:rPr>
                        <a:t>Eastern Meadowlark</a:t>
                      </a:r>
                    </a:p>
                  </a:txBody>
                  <a:tcPr/>
                </a:tc>
              </a:tr>
              <a:tr h="370840">
                <a:tc>
                  <a:txBody>
                    <a:bodyPr/>
                    <a:lstStyle/>
                    <a:p>
                      <a:r>
                        <a:rPr lang="en-US" sz="2000" kern="1200" dirty="0" smtClean="0">
                          <a:solidFill>
                            <a:schemeClr val="accent1">
                              <a:lumMod val="75000"/>
                            </a:schemeClr>
                          </a:solidFill>
                          <a:latin typeface="+mj-lt"/>
                          <a:ea typeface="+mn-ea"/>
                          <a:cs typeface="+mn-cs"/>
                        </a:rPr>
                        <a:t>Riparian and floodplain forest</a:t>
                      </a:r>
                      <a:endParaRPr lang="en-US" sz="2000" dirty="0">
                        <a:solidFill>
                          <a:schemeClr val="accent1">
                            <a:lumMod val="75000"/>
                          </a:schemeClr>
                        </a:solidFill>
                        <a:latin typeface="+mj-lt"/>
                      </a:endParaRPr>
                    </a:p>
                  </a:txBody>
                  <a:tcPr/>
                </a:tc>
                <a:tc>
                  <a:txBody>
                    <a:bodyPr/>
                    <a:lstStyle/>
                    <a:p>
                      <a:r>
                        <a:rPr lang="en-US" sz="2000" kern="1200" dirty="0" smtClean="0">
                          <a:solidFill>
                            <a:schemeClr val="accent1">
                              <a:lumMod val="75000"/>
                            </a:schemeClr>
                          </a:solidFill>
                          <a:latin typeface="+mj-lt"/>
                          <a:ea typeface="+mn-ea"/>
                          <a:cs typeface="+mn-cs"/>
                        </a:rPr>
                        <a:t>Louisiana </a:t>
                      </a:r>
                      <a:r>
                        <a:rPr lang="en-US" sz="2000" kern="1200" dirty="0" err="1" smtClean="0">
                          <a:solidFill>
                            <a:schemeClr val="accent1">
                              <a:lumMod val="75000"/>
                            </a:schemeClr>
                          </a:solidFill>
                          <a:latin typeface="+mj-lt"/>
                          <a:ea typeface="+mn-ea"/>
                          <a:cs typeface="+mn-cs"/>
                        </a:rPr>
                        <a:t>Waterthrush</a:t>
                      </a:r>
                      <a:endParaRPr lang="en-US" sz="2000" kern="1200" dirty="0" smtClean="0">
                        <a:solidFill>
                          <a:schemeClr val="accent1">
                            <a:lumMod val="75000"/>
                          </a:schemeClr>
                        </a:solidFill>
                        <a:latin typeface="+mj-lt"/>
                        <a:ea typeface="+mn-ea"/>
                        <a:cs typeface="+mn-cs"/>
                      </a:endParaRPr>
                    </a:p>
                  </a:txBody>
                  <a:tcPr/>
                </a:tc>
              </a:tr>
              <a:tr h="370840">
                <a:tc>
                  <a:txBody>
                    <a:bodyPr/>
                    <a:lstStyle/>
                    <a:p>
                      <a:r>
                        <a:rPr lang="en-US" sz="2000" kern="1200" dirty="0" smtClean="0">
                          <a:solidFill>
                            <a:schemeClr val="accent1">
                              <a:lumMod val="75000"/>
                            </a:schemeClr>
                          </a:solidFill>
                          <a:latin typeface="+mj-lt"/>
                          <a:ea typeface="+mn-ea"/>
                          <a:cs typeface="+mn-cs"/>
                        </a:rPr>
                        <a:t>Forested wetlands</a:t>
                      </a:r>
                      <a:endParaRPr lang="en-US" sz="2000" dirty="0">
                        <a:solidFill>
                          <a:schemeClr val="accent1">
                            <a:lumMod val="75000"/>
                          </a:schemeClr>
                        </a:solidFill>
                        <a:latin typeface="+mj-lt"/>
                      </a:endParaRPr>
                    </a:p>
                  </a:txBody>
                  <a:tcPr/>
                </a:tc>
                <a:tc>
                  <a:txBody>
                    <a:bodyPr/>
                    <a:lstStyle/>
                    <a:p>
                      <a:r>
                        <a:rPr lang="en-US" sz="2000" kern="1200" dirty="0" smtClean="0">
                          <a:solidFill>
                            <a:schemeClr val="accent1">
                              <a:lumMod val="75000"/>
                            </a:schemeClr>
                          </a:solidFill>
                          <a:latin typeface="+mj-lt"/>
                          <a:ea typeface="+mn-ea"/>
                          <a:cs typeface="+mn-cs"/>
                        </a:rPr>
                        <a:t>Northern </a:t>
                      </a:r>
                      <a:r>
                        <a:rPr lang="en-US" sz="2000" kern="1200" dirty="0" err="1" smtClean="0">
                          <a:solidFill>
                            <a:schemeClr val="accent1">
                              <a:lumMod val="75000"/>
                            </a:schemeClr>
                          </a:solidFill>
                          <a:latin typeface="+mj-lt"/>
                          <a:ea typeface="+mn-ea"/>
                          <a:cs typeface="+mn-cs"/>
                        </a:rPr>
                        <a:t>Waterthrush</a:t>
                      </a:r>
                      <a:r>
                        <a:rPr lang="en-US" sz="2000" kern="1200" dirty="0" smtClean="0">
                          <a:solidFill>
                            <a:schemeClr val="accent1">
                              <a:lumMod val="75000"/>
                            </a:schemeClr>
                          </a:solidFill>
                          <a:latin typeface="+mj-lt"/>
                          <a:ea typeface="+mn-ea"/>
                          <a:cs typeface="+mn-cs"/>
                        </a:rPr>
                        <a:t>,</a:t>
                      </a:r>
                      <a:r>
                        <a:rPr lang="en-US" sz="2000" kern="1200" baseline="0" dirty="0" smtClean="0">
                          <a:solidFill>
                            <a:schemeClr val="accent1">
                              <a:lumMod val="75000"/>
                            </a:schemeClr>
                          </a:solidFill>
                          <a:latin typeface="+mj-lt"/>
                          <a:ea typeface="+mn-ea"/>
                          <a:cs typeface="+mn-cs"/>
                        </a:rPr>
                        <a:t> Wood Duck</a:t>
                      </a:r>
                      <a:endParaRPr lang="en-US" sz="2000" dirty="0">
                        <a:solidFill>
                          <a:schemeClr val="accent1">
                            <a:lumMod val="75000"/>
                          </a:schemeClr>
                        </a:solidFill>
                        <a:latin typeface="+mj-lt"/>
                      </a:endParaRPr>
                    </a:p>
                  </a:txBody>
                  <a:tcPr/>
                </a:tc>
              </a:tr>
              <a:tr h="370840">
                <a:tc>
                  <a:txBody>
                    <a:bodyPr/>
                    <a:lstStyle/>
                    <a:p>
                      <a:r>
                        <a:rPr lang="en-US" sz="2000" kern="1200" dirty="0" smtClean="0">
                          <a:solidFill>
                            <a:schemeClr val="tx2">
                              <a:lumMod val="75000"/>
                            </a:schemeClr>
                          </a:solidFill>
                          <a:latin typeface="+mj-lt"/>
                          <a:ea typeface="+mn-ea"/>
                          <a:cs typeface="+mn-cs"/>
                        </a:rPr>
                        <a:t>Streams (+ associated uplands)</a:t>
                      </a:r>
                      <a:endParaRPr lang="en-US" sz="2000" dirty="0">
                        <a:solidFill>
                          <a:schemeClr val="tx2">
                            <a:lumMod val="75000"/>
                          </a:schemeClr>
                        </a:solidFill>
                        <a:latin typeface="+mj-lt"/>
                      </a:endParaRPr>
                    </a:p>
                  </a:txBody>
                  <a:tcPr/>
                </a:tc>
                <a:tc>
                  <a:txBody>
                    <a:bodyPr/>
                    <a:lstStyle/>
                    <a:p>
                      <a:r>
                        <a:rPr lang="en-US" sz="2000" kern="1200" dirty="0" smtClean="0">
                          <a:solidFill>
                            <a:schemeClr val="tx2">
                              <a:lumMod val="75000"/>
                            </a:schemeClr>
                          </a:solidFill>
                          <a:latin typeface="+mj-lt"/>
                          <a:ea typeface="+mn-ea"/>
                          <a:cs typeface="+mn-cs"/>
                        </a:rPr>
                        <a:t> Brook Trout,</a:t>
                      </a:r>
                      <a:r>
                        <a:rPr lang="en-US" sz="2000" kern="1200" baseline="0" dirty="0" smtClean="0">
                          <a:solidFill>
                            <a:schemeClr val="tx2">
                              <a:lumMod val="75000"/>
                            </a:schemeClr>
                          </a:solidFill>
                          <a:latin typeface="+mj-lt"/>
                          <a:ea typeface="+mn-ea"/>
                          <a:cs typeface="+mn-cs"/>
                        </a:rPr>
                        <a:t> </a:t>
                      </a:r>
                      <a:r>
                        <a:rPr lang="en-US" sz="2000" kern="1200" dirty="0" smtClean="0">
                          <a:solidFill>
                            <a:schemeClr val="tx2">
                              <a:lumMod val="75000"/>
                            </a:schemeClr>
                          </a:solidFill>
                          <a:latin typeface="+mj-lt"/>
                          <a:ea typeface="+mn-ea"/>
                          <a:cs typeface="+mn-cs"/>
                        </a:rPr>
                        <a:t>Wood Turtle</a:t>
                      </a:r>
                      <a:endParaRPr lang="en-US" sz="2000" dirty="0">
                        <a:solidFill>
                          <a:schemeClr val="tx2">
                            <a:lumMod val="75000"/>
                          </a:schemeClr>
                        </a:solidFill>
                        <a:latin typeface="+mj-lt"/>
                      </a:endParaRPr>
                    </a:p>
                  </a:txBody>
                  <a:tcPr/>
                </a:tc>
              </a:tr>
              <a:tr h="370840">
                <a:tc>
                  <a:txBody>
                    <a:bodyPr/>
                    <a:lstStyle/>
                    <a:p>
                      <a:r>
                        <a:rPr lang="en-US" sz="2000" kern="1200" dirty="0" smtClean="0">
                          <a:solidFill>
                            <a:srgbClr val="00B0F0"/>
                          </a:solidFill>
                          <a:latin typeface="+mj-lt"/>
                          <a:ea typeface="+mn-ea"/>
                          <a:cs typeface="+mn-cs"/>
                        </a:rPr>
                        <a:t>Marshes</a:t>
                      </a:r>
                      <a:endParaRPr lang="en-US" sz="2000" dirty="0">
                        <a:solidFill>
                          <a:srgbClr val="00B0F0"/>
                        </a:solidFill>
                        <a:latin typeface="+mj-lt"/>
                      </a:endParaRPr>
                    </a:p>
                  </a:txBody>
                  <a:tcPr/>
                </a:tc>
                <a:tc>
                  <a:txBody>
                    <a:bodyPr/>
                    <a:lstStyle/>
                    <a:p>
                      <a:r>
                        <a:rPr lang="en-US" sz="2000" kern="1200" dirty="0" smtClean="0">
                          <a:solidFill>
                            <a:srgbClr val="00B0F0"/>
                          </a:solidFill>
                          <a:latin typeface="+mj-lt"/>
                          <a:ea typeface="+mn-ea"/>
                          <a:cs typeface="+mn-cs"/>
                        </a:rPr>
                        <a:t>Marsh Wren</a:t>
                      </a:r>
                      <a:endParaRPr lang="en-US" sz="2000" dirty="0">
                        <a:solidFill>
                          <a:srgbClr val="00B0F0"/>
                        </a:solidFill>
                        <a:latin typeface="+mj-lt"/>
                      </a:endParaRPr>
                    </a:p>
                  </a:txBody>
                  <a:tcPr/>
                </a:tc>
              </a:tr>
            </a:tbl>
          </a:graphicData>
        </a:graphic>
      </p:graphicFrame>
      <p:pic>
        <p:nvPicPr>
          <p:cNvPr id="8" name="Picture 2" descr="http://www.state.nj.us/dep/fgw/images/bear/bear_gras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96200" y="0"/>
            <a:ext cx="1371600" cy="1452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15210"/>
            <a:ext cx="1523999" cy="1146628"/>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241338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6477000" cy="1828800"/>
          </a:xfrm>
        </p:spPr>
        <p:txBody>
          <a:bodyPr>
            <a:noAutofit/>
          </a:bodyPr>
          <a:lstStyle/>
          <a:p>
            <a:r>
              <a:rPr lang="en-US" sz="5400" dirty="0" smtClean="0">
                <a:solidFill>
                  <a:srgbClr val="FF0000"/>
                </a:solidFill>
                <a:latin typeface="Stencil" panose="040409050D0802020404" pitchFamily="82" charset="0"/>
              </a:rPr>
              <a:t>Missing!</a:t>
            </a:r>
            <a:r>
              <a:rPr lang="en-US" sz="3200" dirty="0" smtClean="0"/>
              <a:t/>
            </a:r>
            <a:br>
              <a:rPr lang="en-US" sz="3200" dirty="0" smtClean="0"/>
            </a:br>
            <a:r>
              <a:rPr lang="en-US" sz="3200" i="1" dirty="0" smtClean="0"/>
              <a:t>Unable to model due to lack of</a:t>
            </a:r>
            <a:br>
              <a:rPr lang="en-US" sz="3200" i="1" dirty="0" smtClean="0"/>
            </a:br>
            <a:r>
              <a:rPr lang="en-US" sz="3200" i="1" dirty="0" smtClean="0"/>
              <a:t>vernal pool information </a:t>
            </a:r>
            <a:endParaRPr lang="en-US" sz="3200" dirty="0"/>
          </a:p>
        </p:txBody>
      </p:sp>
      <p:graphicFrame>
        <p:nvGraphicFramePr>
          <p:cNvPr id="5" name="Content Placeholder 5"/>
          <p:cNvGraphicFramePr>
            <a:graphicFrameLocks/>
          </p:cNvGraphicFramePr>
          <p:nvPr>
            <p:extLst>
              <p:ext uri="{D42A27DB-BD31-4B8C-83A1-F6EECF244321}">
                <p14:modId xmlns:p14="http://schemas.microsoft.com/office/powerpoint/2010/main" val="2641323797"/>
              </p:ext>
            </p:extLst>
          </p:nvPr>
        </p:nvGraphicFramePr>
        <p:xfrm>
          <a:off x="152400" y="2743200"/>
          <a:ext cx="8763000" cy="1203960"/>
        </p:xfrm>
        <a:graphic>
          <a:graphicData uri="http://schemas.openxmlformats.org/drawingml/2006/table">
            <a:tbl>
              <a:tblPr firstRow="1" bandRow="1">
                <a:tableStyleId>{5C22544A-7EE6-4342-B048-85BDC9FD1C3A}</a:tableStyleId>
              </a:tblPr>
              <a:tblGrid>
                <a:gridCol w="4381500"/>
                <a:gridCol w="4381500"/>
              </a:tblGrid>
              <a:tr h="370840">
                <a:tc>
                  <a:txBody>
                    <a:bodyPr/>
                    <a:lstStyle/>
                    <a:p>
                      <a:r>
                        <a:rPr lang="en-US" sz="2100" dirty="0" smtClean="0">
                          <a:latin typeface="+mj-lt"/>
                        </a:rPr>
                        <a:t>Ecosystem/Habitat</a:t>
                      </a:r>
                      <a:r>
                        <a:rPr lang="en-US" sz="2100" baseline="0" dirty="0" smtClean="0">
                          <a:latin typeface="+mj-lt"/>
                        </a:rPr>
                        <a:t> Types</a:t>
                      </a:r>
                      <a:endParaRPr lang="en-US" sz="2100" dirty="0">
                        <a:latin typeface="+mj-lt"/>
                      </a:endParaRPr>
                    </a:p>
                  </a:txBody>
                  <a:tcPr/>
                </a:tc>
                <a:tc>
                  <a:txBody>
                    <a:bodyPr/>
                    <a:lstStyle/>
                    <a:p>
                      <a:r>
                        <a:rPr lang="en-US" sz="2100" dirty="0" smtClean="0">
                          <a:latin typeface="+mj-lt"/>
                        </a:rPr>
                        <a:t>Representative</a:t>
                      </a:r>
                      <a:r>
                        <a:rPr lang="en-US" sz="2100" baseline="0" dirty="0" smtClean="0">
                          <a:latin typeface="+mj-lt"/>
                        </a:rPr>
                        <a:t> Species</a:t>
                      </a:r>
                      <a:endParaRPr lang="en-US" sz="2100" dirty="0">
                        <a:latin typeface="+mj-lt"/>
                      </a:endParaRPr>
                    </a:p>
                  </a:txBody>
                  <a:tcPr/>
                </a:tc>
              </a:tr>
              <a:tr h="370840">
                <a:tc>
                  <a:txBody>
                    <a:bodyPr/>
                    <a:lstStyle/>
                    <a:p>
                      <a:r>
                        <a:rPr lang="en-US" sz="2000" dirty="0" smtClean="0">
                          <a:solidFill>
                            <a:srgbClr val="002060"/>
                          </a:solidFill>
                          <a:latin typeface="+mj-lt"/>
                        </a:rPr>
                        <a:t>Vernal pools (and surroundings)</a:t>
                      </a:r>
                      <a:endParaRPr lang="en-US" sz="2000" dirty="0">
                        <a:solidFill>
                          <a:srgbClr val="00206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2060"/>
                          </a:solidFill>
                          <a:latin typeface="+mj-lt"/>
                          <a:ea typeface="+mn-ea"/>
                          <a:cs typeface="+mn-cs"/>
                        </a:rPr>
                        <a:t>Spotted Salamander</a:t>
                      </a:r>
                    </a:p>
                  </a:txBody>
                  <a:tcPr/>
                </a:tc>
              </a:tr>
              <a:tr h="370840">
                <a:tc>
                  <a:txBody>
                    <a:bodyPr/>
                    <a:lstStyle/>
                    <a:p>
                      <a:r>
                        <a:rPr lang="en-US" sz="2000" dirty="0" smtClean="0">
                          <a:solidFill>
                            <a:srgbClr val="002060"/>
                          </a:solidFill>
                          <a:latin typeface="+mj-lt"/>
                        </a:rPr>
                        <a:t>Vernal pools</a:t>
                      </a:r>
                      <a:r>
                        <a:rPr lang="en-US" sz="2000" kern="1200" dirty="0" smtClean="0">
                          <a:solidFill>
                            <a:srgbClr val="002060"/>
                          </a:solidFill>
                          <a:latin typeface="+mj-lt"/>
                          <a:ea typeface="+mn-ea"/>
                          <a:cs typeface="+mn-cs"/>
                        </a:rPr>
                        <a:t> (and surroundings)</a:t>
                      </a:r>
                      <a:endParaRPr lang="en-US" sz="2000" dirty="0">
                        <a:solidFill>
                          <a:srgbClr val="00206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rgbClr val="002060"/>
                          </a:solidFill>
                          <a:latin typeface="+mj-lt"/>
                          <a:ea typeface="+mn-ea"/>
                          <a:cs typeface="+mn-cs"/>
                        </a:rPr>
                        <a:t>Wood Frog</a:t>
                      </a:r>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759" y="152400"/>
            <a:ext cx="289754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ifw5ro-nas02\TSProfiles$\_Folder_Redirection\wschwenk\Pictures\2008_04_11 Spotted Salamander at Shelburne Pond IMG_607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86000" y="4114800"/>
            <a:ext cx="4801557" cy="178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11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3600" dirty="0" smtClean="0"/>
              <a:t>Representative (Surrogate) Species</a:t>
            </a:r>
            <a:endParaRPr lang="en-US" sz="3600" dirty="0"/>
          </a:p>
        </p:txBody>
      </p:sp>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1109980"/>
            <a:ext cx="1254813" cy="1641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64691" y="2802791"/>
            <a:ext cx="4724400" cy="2985433"/>
          </a:xfrm>
          <a:prstGeom prst="rect">
            <a:avLst/>
          </a:prstGeom>
          <a:noFill/>
        </p:spPr>
        <p:txBody>
          <a:bodyPr wrap="square" rtlCol="0">
            <a:spAutoFit/>
          </a:bodyPr>
          <a:lstStyle/>
          <a:p>
            <a:r>
              <a:rPr lang="en-US" sz="2000" dirty="0" smtClean="0">
                <a:solidFill>
                  <a:schemeClr val="tx2"/>
                </a:solidFill>
                <a:latin typeface="+mj-lt"/>
              </a:rPr>
              <a:t>Habitat capability models based on:</a:t>
            </a:r>
          </a:p>
          <a:p>
            <a:pPr marL="285750" indent="-285750">
              <a:buFont typeface="Arial" panose="020B0604020202020204" pitchFamily="34" charset="0"/>
              <a:buChar char="•"/>
            </a:pPr>
            <a:r>
              <a:rPr lang="en-US" sz="2000" dirty="0" smtClean="0">
                <a:solidFill>
                  <a:schemeClr val="tx2"/>
                </a:solidFill>
                <a:latin typeface="+mj-lt"/>
              </a:rPr>
              <a:t> Known habitat associations and effects of stressors - </a:t>
            </a:r>
            <a:r>
              <a:rPr lang="en-US" sz="2000" dirty="0">
                <a:solidFill>
                  <a:srgbClr val="C00000"/>
                </a:solidFill>
                <a:latin typeface="+mj-lt"/>
              </a:rPr>
              <a:t>reflects the </a:t>
            </a:r>
            <a:r>
              <a:rPr lang="en-US" sz="2000" i="1" dirty="0">
                <a:solidFill>
                  <a:srgbClr val="C00000"/>
                </a:solidFill>
                <a:latin typeface="+mj-lt"/>
              </a:rPr>
              <a:t>quantity</a:t>
            </a:r>
            <a:r>
              <a:rPr lang="en-US" sz="2000" dirty="0">
                <a:solidFill>
                  <a:srgbClr val="C00000"/>
                </a:solidFill>
                <a:latin typeface="+mj-lt"/>
              </a:rPr>
              <a:t>, </a:t>
            </a:r>
            <a:r>
              <a:rPr lang="en-US" sz="2000" i="1" dirty="0">
                <a:solidFill>
                  <a:srgbClr val="C00000"/>
                </a:solidFill>
                <a:latin typeface="+mj-lt"/>
              </a:rPr>
              <a:t>quality</a:t>
            </a:r>
            <a:r>
              <a:rPr lang="en-US" sz="2000" dirty="0">
                <a:solidFill>
                  <a:srgbClr val="C00000"/>
                </a:solidFill>
                <a:latin typeface="+mj-lt"/>
              </a:rPr>
              <a:t> and </a:t>
            </a:r>
            <a:r>
              <a:rPr lang="en-US" sz="2000" i="1" dirty="0">
                <a:solidFill>
                  <a:srgbClr val="C00000"/>
                </a:solidFill>
                <a:latin typeface="+mj-lt"/>
              </a:rPr>
              <a:t>accessibility</a:t>
            </a:r>
            <a:r>
              <a:rPr lang="en-US" sz="2000" dirty="0">
                <a:solidFill>
                  <a:srgbClr val="C00000"/>
                </a:solidFill>
                <a:latin typeface="+mj-lt"/>
              </a:rPr>
              <a:t> of habitat within a potential </a:t>
            </a:r>
            <a:r>
              <a:rPr lang="en-US" sz="2000" dirty="0" err="1">
                <a:solidFill>
                  <a:srgbClr val="C00000"/>
                </a:solidFill>
                <a:latin typeface="+mj-lt"/>
              </a:rPr>
              <a:t>homerange</a:t>
            </a:r>
            <a:r>
              <a:rPr lang="en-US" sz="2000" dirty="0">
                <a:solidFill>
                  <a:srgbClr val="C00000"/>
                </a:solidFill>
                <a:latin typeface="+mj-lt"/>
              </a:rPr>
              <a:t> centered on each cell</a:t>
            </a:r>
            <a:endParaRPr lang="en-US" sz="2000" dirty="0">
              <a:solidFill>
                <a:schemeClr val="bg1"/>
              </a:solidFill>
              <a:latin typeface="+mj-lt"/>
            </a:endParaRPr>
          </a:p>
          <a:p>
            <a:r>
              <a:rPr lang="en-US" sz="2000" dirty="0" smtClean="0">
                <a:solidFill>
                  <a:schemeClr val="tx2"/>
                </a:solidFill>
                <a:latin typeface="+mj-lt"/>
              </a:rPr>
              <a:t>		</a:t>
            </a:r>
            <a:r>
              <a:rPr lang="en-US" sz="2800" b="1" dirty="0" smtClean="0">
                <a:solidFill>
                  <a:schemeClr val="accent2">
                    <a:lumMod val="75000"/>
                  </a:schemeClr>
                </a:solidFill>
                <a:latin typeface="+mj-lt"/>
              </a:rPr>
              <a:t>+</a:t>
            </a:r>
            <a:endParaRPr lang="en-US" sz="2800" b="1" dirty="0">
              <a:solidFill>
                <a:schemeClr val="accent2">
                  <a:lumMod val="75000"/>
                </a:schemeClr>
              </a:solidFill>
              <a:latin typeface="+mj-lt"/>
            </a:endParaRPr>
          </a:p>
          <a:p>
            <a:pPr marL="285750" indent="-285750">
              <a:buFont typeface="Arial" panose="020B0604020202020204" pitchFamily="34" charset="0"/>
              <a:buChar char="•"/>
            </a:pPr>
            <a:r>
              <a:rPr lang="en-US" sz="2000" dirty="0" smtClean="0">
                <a:solidFill>
                  <a:schemeClr val="tx2"/>
                </a:solidFill>
                <a:latin typeface="+mj-lt"/>
              </a:rPr>
              <a:t>Actual field data (e.g., Breeding Bird Survey routes) where available</a:t>
            </a:r>
            <a:endParaRPr lang="en-US" sz="2000" dirty="0">
              <a:solidFill>
                <a:schemeClr val="tx2"/>
              </a:solidFill>
              <a:latin typeface="+mj-l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9426" y="1109980"/>
            <a:ext cx="4254909" cy="4824945"/>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5181600" y="1535668"/>
            <a:ext cx="1676400" cy="369332"/>
          </a:xfrm>
          <a:prstGeom prst="rect">
            <a:avLst/>
          </a:prstGeom>
          <a:solidFill>
            <a:schemeClr val="bg2"/>
          </a:solidFill>
          <a:effectLst>
            <a:softEdge rad="63500"/>
          </a:effectLst>
        </p:spPr>
        <p:txBody>
          <a:bodyPr wrap="square" rtlCol="0">
            <a:spAutoFit/>
          </a:bodyPr>
          <a:lstStyle/>
          <a:p>
            <a:r>
              <a:rPr lang="en-US" dirty="0" smtClean="0">
                <a:solidFill>
                  <a:srgbClr val="A50021"/>
                </a:solidFill>
                <a:latin typeface="Georgia" pitchFamily="18" charset="0"/>
              </a:rPr>
              <a:t>Wood Thrush</a:t>
            </a:r>
          </a:p>
        </p:txBody>
      </p:sp>
      <p:pic>
        <p:nvPicPr>
          <p:cNvPr id="11" name="Picture 10" descr="tnc.resiliency.ner.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78480" y="5037479"/>
            <a:ext cx="1389320" cy="829921"/>
          </a:xfrm>
          <a:prstGeom prst="rect">
            <a:avLst/>
          </a:prstGeom>
        </p:spPr>
      </p:pic>
    </p:spTree>
    <p:extLst>
      <p:ext uri="{BB962C8B-B14F-4D97-AF65-F5344CB8AC3E}">
        <p14:creationId xmlns:p14="http://schemas.microsoft.com/office/powerpoint/2010/main" val="16369826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3525" cy="709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28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2036" y="1120600"/>
            <a:ext cx="3594833" cy="3984800"/>
            <a:chOff x="502036" y="1420923"/>
            <a:chExt cx="3594833" cy="3984800"/>
          </a:xfrm>
        </p:grpSpPr>
        <p:sp>
          <p:nvSpPr>
            <p:cNvPr id="10" name="Parallelogram 9"/>
            <p:cNvSpPr/>
            <p:nvPr/>
          </p:nvSpPr>
          <p:spPr bwMode="auto">
            <a:xfrm>
              <a:off x="564768" y="2402546"/>
              <a:ext cx="3254188" cy="313765"/>
            </a:xfrm>
            <a:prstGeom prst="parallelogram">
              <a:avLst>
                <a:gd name="adj" fmla="val 243519"/>
              </a:avLst>
            </a:prstGeom>
            <a:solidFill>
              <a:srgbClr val="92D05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9" name="Parallelogram 8"/>
            <p:cNvSpPr/>
            <p:nvPr/>
          </p:nvSpPr>
          <p:spPr bwMode="auto">
            <a:xfrm>
              <a:off x="654418" y="2250146"/>
              <a:ext cx="3254188" cy="313765"/>
            </a:xfrm>
            <a:prstGeom prst="parallelogram">
              <a:avLst>
                <a:gd name="adj" fmla="val 243519"/>
              </a:avLst>
            </a:prstGeom>
            <a:solidFill>
              <a:srgbClr val="92D05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6" name="Parallelogram 5"/>
            <p:cNvSpPr/>
            <p:nvPr/>
          </p:nvSpPr>
          <p:spPr bwMode="auto">
            <a:xfrm>
              <a:off x="744068" y="2097746"/>
              <a:ext cx="3254188" cy="313765"/>
            </a:xfrm>
            <a:prstGeom prst="parallelogram">
              <a:avLst>
                <a:gd name="adj" fmla="val 243519"/>
              </a:avLst>
            </a:prstGeom>
            <a:solidFill>
              <a:srgbClr val="92D05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5" name="Parallelogram 4"/>
            <p:cNvSpPr/>
            <p:nvPr/>
          </p:nvSpPr>
          <p:spPr bwMode="auto">
            <a:xfrm>
              <a:off x="833718" y="1945346"/>
              <a:ext cx="3254188" cy="313765"/>
            </a:xfrm>
            <a:prstGeom prst="parallelogram">
              <a:avLst>
                <a:gd name="adj" fmla="val 243519"/>
              </a:avLst>
            </a:prstGeom>
            <a:solidFill>
              <a:srgbClr val="92D05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1" name="Parallelogram 10"/>
            <p:cNvSpPr/>
            <p:nvPr/>
          </p:nvSpPr>
          <p:spPr bwMode="auto">
            <a:xfrm>
              <a:off x="573731" y="3711396"/>
              <a:ext cx="3254188" cy="313765"/>
            </a:xfrm>
            <a:prstGeom prst="parallelogram">
              <a:avLst>
                <a:gd name="adj" fmla="val 243519"/>
              </a:avLst>
            </a:prstGeom>
            <a:solidFill>
              <a:srgbClr val="E2AB9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2" name="Parallelogram 11"/>
            <p:cNvSpPr/>
            <p:nvPr/>
          </p:nvSpPr>
          <p:spPr bwMode="auto">
            <a:xfrm>
              <a:off x="663381" y="3558996"/>
              <a:ext cx="3254188" cy="313765"/>
            </a:xfrm>
            <a:prstGeom prst="parallelogram">
              <a:avLst>
                <a:gd name="adj" fmla="val 243519"/>
              </a:avLst>
            </a:prstGeom>
            <a:solidFill>
              <a:srgbClr val="E2AB9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3" name="Parallelogram 12"/>
            <p:cNvSpPr/>
            <p:nvPr/>
          </p:nvSpPr>
          <p:spPr bwMode="auto">
            <a:xfrm>
              <a:off x="753031" y="3406596"/>
              <a:ext cx="3254188" cy="313765"/>
            </a:xfrm>
            <a:prstGeom prst="parallelogram">
              <a:avLst>
                <a:gd name="adj" fmla="val 243519"/>
              </a:avLst>
            </a:prstGeom>
            <a:solidFill>
              <a:srgbClr val="E2AB9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4" name="Parallelogram 13"/>
            <p:cNvSpPr/>
            <p:nvPr/>
          </p:nvSpPr>
          <p:spPr bwMode="auto">
            <a:xfrm>
              <a:off x="842681" y="3254196"/>
              <a:ext cx="3254188" cy="313765"/>
            </a:xfrm>
            <a:prstGeom prst="parallelogram">
              <a:avLst>
                <a:gd name="adj" fmla="val 243519"/>
              </a:avLst>
            </a:prstGeom>
            <a:solidFill>
              <a:srgbClr val="E2AB9C"/>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5" name="Parallelogram 14"/>
            <p:cNvSpPr/>
            <p:nvPr/>
          </p:nvSpPr>
          <p:spPr bwMode="auto">
            <a:xfrm>
              <a:off x="573731" y="5091958"/>
              <a:ext cx="3254188" cy="313765"/>
            </a:xfrm>
            <a:prstGeom prst="parallelogram">
              <a:avLst>
                <a:gd name="adj" fmla="val 243519"/>
              </a:avLst>
            </a:prstGeom>
            <a:solidFill>
              <a:srgbClr val="99CC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6" name="Parallelogram 15"/>
            <p:cNvSpPr/>
            <p:nvPr/>
          </p:nvSpPr>
          <p:spPr bwMode="auto">
            <a:xfrm>
              <a:off x="663381" y="4939558"/>
              <a:ext cx="3254188" cy="313765"/>
            </a:xfrm>
            <a:prstGeom prst="parallelogram">
              <a:avLst>
                <a:gd name="adj" fmla="val 243519"/>
              </a:avLst>
            </a:prstGeom>
            <a:solidFill>
              <a:srgbClr val="99CC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7" name="Parallelogram 16"/>
            <p:cNvSpPr/>
            <p:nvPr/>
          </p:nvSpPr>
          <p:spPr bwMode="auto">
            <a:xfrm>
              <a:off x="753031" y="4787158"/>
              <a:ext cx="3254188" cy="313765"/>
            </a:xfrm>
            <a:prstGeom prst="parallelogram">
              <a:avLst>
                <a:gd name="adj" fmla="val 243519"/>
              </a:avLst>
            </a:prstGeom>
            <a:solidFill>
              <a:srgbClr val="99CC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18" name="Parallelogram 17"/>
            <p:cNvSpPr/>
            <p:nvPr/>
          </p:nvSpPr>
          <p:spPr bwMode="auto">
            <a:xfrm>
              <a:off x="842681" y="4634758"/>
              <a:ext cx="3254188" cy="313765"/>
            </a:xfrm>
            <a:prstGeom prst="parallelogram">
              <a:avLst>
                <a:gd name="adj" fmla="val 243519"/>
              </a:avLst>
            </a:prstGeom>
            <a:solidFill>
              <a:srgbClr val="99CCFF"/>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cxnSp>
          <p:nvCxnSpPr>
            <p:cNvPr id="26" name="Straight Connector 25"/>
            <p:cNvCxnSpPr/>
            <p:nvPr/>
          </p:nvCxnSpPr>
          <p:spPr bwMode="auto">
            <a:xfrm>
              <a:off x="2698376" y="1550894"/>
              <a:ext cx="0" cy="591671"/>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698376" y="2716306"/>
              <a:ext cx="0" cy="74407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698376" y="4025153"/>
              <a:ext cx="0" cy="824753"/>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40" name="TextBox 39"/>
            <p:cNvSpPr txBox="1"/>
            <p:nvPr/>
          </p:nvSpPr>
          <p:spPr>
            <a:xfrm>
              <a:off x="502036" y="1420923"/>
              <a:ext cx="2133587" cy="830997"/>
            </a:xfrm>
            <a:prstGeom prst="rect">
              <a:avLst/>
            </a:prstGeom>
            <a:solidFill>
              <a:schemeClr val="accent1">
                <a:lumMod val="20000"/>
                <a:lumOff val="80000"/>
              </a:schemeClr>
            </a:solidFill>
            <a:effectLst>
              <a:softEdge rad="63500"/>
            </a:effectLst>
          </p:spPr>
          <p:txBody>
            <a:bodyPr wrap="square" rtlCol="0">
              <a:spAutoFit/>
            </a:bodyPr>
            <a:lstStyle/>
            <a:p>
              <a:r>
                <a:rPr lang="en-US" sz="2400" b="1" dirty="0" smtClean="0">
                  <a:solidFill>
                    <a:srgbClr val="006600"/>
                  </a:solidFill>
                  <a:latin typeface="Garamond" pitchFamily="18" charset="0"/>
                </a:rPr>
                <a:t>Surrogate Species</a:t>
              </a:r>
              <a:endParaRPr lang="en-US" sz="2400" b="1" dirty="0">
                <a:solidFill>
                  <a:srgbClr val="006600"/>
                </a:solidFill>
                <a:latin typeface="Garamond" pitchFamily="18" charset="0"/>
              </a:endParaRPr>
            </a:p>
          </p:txBody>
        </p:sp>
        <p:sp>
          <p:nvSpPr>
            <p:cNvPr id="41" name="TextBox 40"/>
            <p:cNvSpPr txBox="1"/>
            <p:nvPr/>
          </p:nvSpPr>
          <p:spPr>
            <a:xfrm>
              <a:off x="502037" y="2747699"/>
              <a:ext cx="2133587" cy="830997"/>
            </a:xfrm>
            <a:prstGeom prst="rect">
              <a:avLst/>
            </a:prstGeom>
            <a:solidFill>
              <a:schemeClr val="accent1">
                <a:lumMod val="20000"/>
                <a:lumOff val="80000"/>
              </a:schemeClr>
            </a:solidFill>
            <a:effectLst>
              <a:softEdge rad="63500"/>
            </a:effectLst>
          </p:spPr>
          <p:txBody>
            <a:bodyPr wrap="square" rtlCol="0">
              <a:spAutoFit/>
            </a:bodyPr>
            <a:lstStyle/>
            <a:p>
              <a:r>
                <a:rPr lang="en-US" sz="2400" b="1" dirty="0" smtClean="0">
                  <a:solidFill>
                    <a:srgbClr val="C00000"/>
                  </a:solidFill>
                  <a:latin typeface="Garamond" pitchFamily="18" charset="0"/>
                </a:rPr>
                <a:t>Unrepresented Species</a:t>
              </a:r>
              <a:endParaRPr lang="en-US" sz="2400" b="1" dirty="0">
                <a:solidFill>
                  <a:srgbClr val="C00000"/>
                </a:solidFill>
                <a:latin typeface="Garamond" pitchFamily="18" charset="0"/>
              </a:endParaRPr>
            </a:p>
          </p:txBody>
        </p:sp>
        <p:sp>
          <p:nvSpPr>
            <p:cNvPr id="42" name="TextBox 41"/>
            <p:cNvSpPr txBox="1"/>
            <p:nvPr/>
          </p:nvSpPr>
          <p:spPr>
            <a:xfrm>
              <a:off x="502037" y="4128264"/>
              <a:ext cx="1967738" cy="1200329"/>
            </a:xfrm>
            <a:prstGeom prst="rect">
              <a:avLst/>
            </a:prstGeom>
            <a:solidFill>
              <a:schemeClr val="accent1">
                <a:lumMod val="20000"/>
                <a:lumOff val="80000"/>
              </a:schemeClr>
            </a:solidFill>
            <a:effectLst>
              <a:softEdge rad="63500"/>
            </a:effectLst>
          </p:spPr>
          <p:txBody>
            <a:bodyPr wrap="square" rtlCol="0">
              <a:spAutoFit/>
            </a:bodyPr>
            <a:lstStyle/>
            <a:p>
              <a:r>
                <a:rPr lang="en-US" sz="2400" b="1" dirty="0" smtClean="0">
                  <a:solidFill>
                    <a:srgbClr val="002060"/>
                  </a:solidFill>
                  <a:latin typeface="Garamond" pitchFamily="18" charset="0"/>
                </a:rPr>
                <a:t>Ecological Integrity and Resilience</a:t>
              </a:r>
              <a:endParaRPr lang="en-US" sz="2400" b="1" dirty="0">
                <a:solidFill>
                  <a:srgbClr val="002060"/>
                </a:solidFill>
                <a:latin typeface="Garamond" pitchFamily="18" charset="0"/>
              </a:endParaRPr>
            </a:p>
          </p:txBody>
        </p:sp>
      </p:grpSp>
      <p:sp>
        <p:nvSpPr>
          <p:cNvPr id="7" name="Rectangle 6"/>
          <p:cNvSpPr/>
          <p:nvPr/>
        </p:nvSpPr>
        <p:spPr bwMode="auto">
          <a:xfrm>
            <a:off x="-1" y="-1"/>
            <a:ext cx="9144001" cy="526211"/>
          </a:xfrm>
          <a:prstGeom prst="rect">
            <a:avLst/>
          </a:prstGeom>
          <a:solidFill>
            <a:srgbClr val="808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Georgia" pitchFamily="18" charset="0"/>
              </a:rPr>
              <a:t> Landscape Conservation Design</a:t>
            </a:r>
          </a:p>
        </p:txBody>
      </p:sp>
      <p:sp>
        <p:nvSpPr>
          <p:cNvPr id="8" name="Rectangle 7"/>
          <p:cNvSpPr/>
          <p:nvPr/>
        </p:nvSpPr>
        <p:spPr bwMode="auto">
          <a:xfrm>
            <a:off x="-2" y="523333"/>
            <a:ext cx="6436661" cy="529090"/>
          </a:xfrm>
          <a:prstGeom prst="rect">
            <a:avLst/>
          </a:prstGeom>
          <a:gradFill>
            <a:gsLst>
              <a:gs pos="27000">
                <a:srgbClr val="CCCC00"/>
              </a:gs>
              <a:gs pos="100000">
                <a:srgbClr val="FFC9CA">
                  <a:alpha val="0"/>
                </a:srgbClr>
              </a:gs>
            </a:gsLst>
            <a:lin ang="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u="none" strike="noStrike" cap="none" normalizeH="0" dirty="0" smtClean="0">
                <a:ln>
                  <a:noFill/>
                </a:ln>
                <a:solidFill>
                  <a:schemeClr val="tx2"/>
                </a:solidFill>
                <a:effectLst/>
                <a:latin typeface="Georgia" pitchFamily="18" charset="0"/>
              </a:rPr>
              <a:t> Integrating the Elements</a:t>
            </a:r>
            <a:endParaRPr kumimoji="0" lang="en-US" sz="2800" b="1" u="none" strike="noStrike" cap="none" normalizeH="0" baseline="0" dirty="0" smtClean="0">
              <a:ln>
                <a:noFill/>
              </a:ln>
              <a:solidFill>
                <a:schemeClr val="tx2"/>
              </a:solidFill>
              <a:effectLst/>
              <a:latin typeface="Georgia" pitchFamily="18" charset="0"/>
            </a:endParaRPr>
          </a:p>
        </p:txBody>
      </p:sp>
      <p:cxnSp>
        <p:nvCxnSpPr>
          <p:cNvPr id="34" name="Elbow Connector 33"/>
          <p:cNvCxnSpPr/>
          <p:nvPr/>
        </p:nvCxnSpPr>
        <p:spPr bwMode="auto">
          <a:xfrm>
            <a:off x="2707341" y="5282184"/>
            <a:ext cx="1864659" cy="466165"/>
          </a:xfrm>
          <a:prstGeom prst="bentConnector3">
            <a:avLst>
              <a:gd name="adj1" fmla="val -481"/>
            </a:avLst>
          </a:prstGeom>
          <a:solidFill>
            <a:schemeClr val="accent1"/>
          </a:solidFill>
          <a:ln w="57150" cap="flat" cmpd="sng" algn="ctr">
            <a:solidFill>
              <a:schemeClr val="tx1"/>
            </a:solidFill>
            <a:prstDash val="solid"/>
            <a:round/>
            <a:headEnd type="none" w="med" len="med"/>
            <a:tailEnd type="arrow"/>
          </a:ln>
          <a:effectLst/>
        </p:spPr>
      </p:cxnSp>
      <p:cxnSp>
        <p:nvCxnSpPr>
          <p:cNvPr id="32" name="Straight Connector 31"/>
          <p:cNvCxnSpPr/>
          <p:nvPr/>
        </p:nvCxnSpPr>
        <p:spPr bwMode="auto">
          <a:xfrm>
            <a:off x="2702401" y="1568824"/>
            <a:ext cx="0" cy="4258235"/>
          </a:xfrm>
          <a:prstGeom prst="line">
            <a:avLst/>
          </a:prstGeom>
          <a:solidFill>
            <a:schemeClr val="accent1"/>
          </a:solidFill>
          <a:ln w="57150" cap="flat" cmpd="sng" algn="ctr">
            <a:solidFill>
              <a:schemeClr val="tx1"/>
            </a:solidFill>
            <a:prstDash val="sysDot"/>
            <a:round/>
            <a:headEnd type="none" w="med" len="med"/>
            <a:tailEnd type="none" w="med" len="med"/>
          </a:ln>
          <a:effectLst/>
        </p:spPr>
      </p:cxnSp>
      <p:sp>
        <p:nvSpPr>
          <p:cNvPr id="4" name="TextBox 3"/>
          <p:cNvSpPr txBox="1"/>
          <p:nvPr/>
        </p:nvSpPr>
        <p:spPr>
          <a:xfrm>
            <a:off x="4800600" y="4297740"/>
            <a:ext cx="3505200" cy="1569660"/>
          </a:xfrm>
          <a:prstGeom prst="rect">
            <a:avLst/>
          </a:prstGeom>
          <a:noFill/>
        </p:spPr>
        <p:txBody>
          <a:bodyPr wrap="square" rtlCol="0">
            <a:spAutoFit/>
          </a:bodyPr>
          <a:lstStyle/>
          <a:p>
            <a:pPr algn="ctr"/>
            <a:r>
              <a:rPr lang="en-US" sz="3200" b="1" dirty="0" smtClean="0">
                <a:solidFill>
                  <a:schemeClr val="tx2"/>
                </a:solidFill>
                <a:effectLst>
                  <a:outerShdw blurRad="38100" dist="38100" dir="2700000" algn="tl">
                    <a:srgbClr val="000000">
                      <a:alpha val="43137"/>
                    </a:srgbClr>
                  </a:outerShdw>
                </a:effectLst>
                <a:latin typeface="+mj-lt"/>
              </a:rPr>
              <a:t>Landscape </a:t>
            </a:r>
          </a:p>
          <a:p>
            <a:pPr algn="ctr"/>
            <a:r>
              <a:rPr lang="en-US" sz="3200" b="1" dirty="0" smtClean="0">
                <a:solidFill>
                  <a:schemeClr val="tx2"/>
                </a:solidFill>
                <a:effectLst>
                  <a:outerShdw blurRad="38100" dist="38100" dir="2700000" algn="tl">
                    <a:srgbClr val="000000">
                      <a:alpha val="43137"/>
                    </a:srgbClr>
                  </a:outerShdw>
                </a:effectLst>
                <a:latin typeface="+mj-lt"/>
              </a:rPr>
              <a:t>Conservation </a:t>
            </a:r>
          </a:p>
          <a:p>
            <a:pPr algn="ctr"/>
            <a:r>
              <a:rPr lang="en-US" sz="3200" b="1" dirty="0" smtClean="0">
                <a:solidFill>
                  <a:schemeClr val="tx2"/>
                </a:solidFill>
                <a:effectLst>
                  <a:outerShdw blurRad="38100" dist="38100" dir="2700000" algn="tl">
                    <a:srgbClr val="000000">
                      <a:alpha val="43137"/>
                    </a:srgbClr>
                  </a:outerShdw>
                </a:effectLst>
                <a:latin typeface="+mj-lt"/>
              </a:rPr>
              <a:t>Design</a:t>
            </a:r>
            <a:endParaRPr lang="en-US" sz="3200" b="1" dirty="0">
              <a:solidFill>
                <a:schemeClr val="tx2"/>
              </a:solidFill>
              <a:effectLst>
                <a:outerShdw blurRad="38100" dist="38100" dir="2700000" algn="tl">
                  <a:srgbClr val="000000">
                    <a:alpha val="43137"/>
                  </a:srgbClr>
                </a:outerShdw>
              </a:effectLst>
              <a:latin typeface="+mj-lt"/>
            </a:endParaRPr>
          </a:p>
        </p:txBody>
      </p:sp>
      <p:pic>
        <p:nvPicPr>
          <p:cNvPr id="30" name="Picture 29" descr="tnc.resiliency.n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9511" y="609600"/>
            <a:ext cx="2849925" cy="3688140"/>
          </a:xfrm>
          <a:prstGeom prst="rect">
            <a:avLst/>
          </a:prstGeom>
        </p:spPr>
      </p:pic>
    </p:spTree>
    <p:extLst>
      <p:ext uri="{BB962C8B-B14F-4D97-AF65-F5344CB8AC3E}">
        <p14:creationId xmlns:p14="http://schemas.microsoft.com/office/powerpoint/2010/main" val="177960333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landscape-level conservation?</a:t>
            </a:r>
            <a:endParaRPr lang="en-US" dirty="0"/>
          </a:p>
        </p:txBody>
      </p:sp>
      <p:sp>
        <p:nvSpPr>
          <p:cNvPr id="3" name="Content Placeholder 2"/>
          <p:cNvSpPr>
            <a:spLocks noGrp="1"/>
          </p:cNvSpPr>
          <p:nvPr>
            <p:ph idx="1"/>
          </p:nvPr>
        </p:nvSpPr>
        <p:spPr>
          <a:xfrm>
            <a:off x="457200" y="1447800"/>
            <a:ext cx="8229600" cy="4343400"/>
          </a:xfrm>
        </p:spPr>
        <p:txBody>
          <a:bodyPr>
            <a:normAutofit fontScale="77500" lnSpcReduction="20000"/>
          </a:bodyPr>
          <a:lstStyle/>
          <a:p>
            <a:pPr marL="0" indent="0">
              <a:buNone/>
            </a:pPr>
            <a:r>
              <a:rPr lang="en-US" sz="3300" dirty="0" smtClean="0"/>
              <a:t>An </a:t>
            </a:r>
            <a:r>
              <a:rPr lang="en-US" sz="3300" b="1" dirty="0" smtClean="0"/>
              <a:t>interconnected, resilient network</a:t>
            </a:r>
            <a:r>
              <a:rPr lang="en-US" sz="3300" dirty="0" smtClean="0"/>
              <a:t> of lands and waterways has many benefits for society:</a:t>
            </a:r>
          </a:p>
          <a:p>
            <a:pPr marL="0" indent="0">
              <a:buNone/>
            </a:pPr>
            <a:endParaRPr lang="en-US" dirty="0" smtClean="0"/>
          </a:p>
          <a:p>
            <a:r>
              <a:rPr lang="en-US" dirty="0" smtClean="0">
                <a:solidFill>
                  <a:schemeClr val="tx2"/>
                </a:solidFill>
              </a:rPr>
              <a:t>Fish and wildlife populations</a:t>
            </a:r>
          </a:p>
          <a:p>
            <a:r>
              <a:rPr lang="en-US" dirty="0" smtClean="0">
                <a:solidFill>
                  <a:schemeClr val="tx2"/>
                </a:solidFill>
              </a:rPr>
              <a:t>Clean water</a:t>
            </a:r>
          </a:p>
          <a:p>
            <a:r>
              <a:rPr lang="en-US" dirty="0" smtClean="0">
                <a:solidFill>
                  <a:schemeClr val="tx2"/>
                </a:solidFill>
              </a:rPr>
              <a:t>Flood and erosion control</a:t>
            </a:r>
          </a:p>
          <a:p>
            <a:r>
              <a:rPr lang="en-US" dirty="0" smtClean="0">
                <a:solidFill>
                  <a:schemeClr val="tx2"/>
                </a:solidFill>
              </a:rPr>
              <a:t>Storm protection</a:t>
            </a:r>
          </a:p>
          <a:p>
            <a:r>
              <a:rPr lang="en-US" dirty="0" smtClean="0">
                <a:solidFill>
                  <a:schemeClr val="tx2"/>
                </a:solidFill>
              </a:rPr>
              <a:t>Forest and farm products </a:t>
            </a:r>
          </a:p>
          <a:p>
            <a:r>
              <a:rPr lang="en-US" dirty="0" smtClean="0">
                <a:solidFill>
                  <a:schemeClr val="tx2"/>
                </a:solidFill>
              </a:rPr>
              <a:t>Recreation and tourism</a:t>
            </a:r>
          </a:p>
          <a:p>
            <a:r>
              <a:rPr lang="en-US" dirty="0" smtClean="0">
                <a:solidFill>
                  <a:schemeClr val="tx2"/>
                </a:solidFill>
              </a:rPr>
              <a:t>Quality of life</a:t>
            </a:r>
          </a:p>
          <a:p>
            <a:r>
              <a:rPr lang="en-US" dirty="0" smtClean="0">
                <a:solidFill>
                  <a:schemeClr val="tx2"/>
                </a:solidFill>
              </a:rPr>
              <a:t>Employment</a:t>
            </a:r>
            <a:endParaRPr lang="en-US" dirty="0">
              <a:solidFill>
                <a:schemeClr val="tx2"/>
              </a:solidFill>
            </a:endParaRPr>
          </a:p>
        </p:txBody>
      </p:sp>
      <p:pic>
        <p:nvPicPr>
          <p:cNvPr id="8" name="Picture 12" descr="http://25.media.tumblr.com/tumblr_loae6jejvz1qi4ucgo1_50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89070" y="4186371"/>
            <a:ext cx="2497530" cy="168103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Conservation Design\CT River Pilot\Canoeing on the river   Flickr - Photo Sharing!_files\5494209739_0035efc0e9_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2286001"/>
            <a:ext cx="2798488" cy="181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6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Acknowledgements and Collaborators</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i="1" dirty="0"/>
              <a:t>T</a:t>
            </a:r>
            <a:r>
              <a:rPr lang="en-US" sz="2800" i="1" dirty="0" smtClean="0"/>
              <a:t>hanks to our many investigators, their students and staff, and our partners</a:t>
            </a:r>
          </a:p>
          <a:p>
            <a:pPr marL="0" indent="0">
              <a:buNone/>
            </a:pPr>
            <a:r>
              <a:rPr lang="en-US" dirty="0" smtClean="0"/>
              <a:t>			</a:t>
            </a:r>
            <a:r>
              <a:rPr lang="en-US" dirty="0" smtClean="0">
                <a:solidFill>
                  <a:schemeClr val="accent5">
                    <a:lumMod val="75000"/>
                  </a:schemeClr>
                </a:solidFill>
              </a:rPr>
              <a:t>www.northatlanticlcc.org</a:t>
            </a:r>
            <a:endParaRPr lang="en-US" dirty="0">
              <a:solidFill>
                <a:schemeClr val="accent5">
                  <a:lumMod val="75000"/>
                </a:schemeClr>
              </a:solidFill>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en-US" sz="2200" dirty="0" smtClean="0"/>
              <a:t>Scott Schwenk – william_schwenk@fws.gov</a:t>
            </a:r>
            <a:endParaRPr lang="en-US" sz="2200" dirty="0"/>
          </a:p>
        </p:txBody>
      </p:sp>
      <p:sp>
        <p:nvSpPr>
          <p:cNvPr id="2" name="TextBox 1"/>
          <p:cNvSpPr txBox="1"/>
          <p:nvPr/>
        </p:nvSpPr>
        <p:spPr>
          <a:xfrm>
            <a:off x="533400" y="3200400"/>
            <a:ext cx="7848601" cy="1938992"/>
          </a:xfrm>
          <a:prstGeom prst="rect">
            <a:avLst/>
          </a:prstGeom>
          <a:noFill/>
        </p:spPr>
        <p:txBody>
          <a:bodyPr wrap="square" rtlCol="0">
            <a:spAutoFit/>
          </a:bodyPr>
          <a:lstStyle/>
          <a:p>
            <a:r>
              <a:rPr lang="en-US" sz="2000" u="sng" dirty="0" smtClean="0">
                <a:latin typeface="+mj-lt"/>
              </a:rPr>
              <a:t>UMass Team</a:t>
            </a:r>
            <a:r>
              <a:rPr lang="en-US" sz="2000" dirty="0" smtClean="0">
                <a:latin typeface="+mj-lt"/>
              </a:rPr>
              <a:t>: Kevin McGarigal, Brad Compton, Bill DeLuca, Joanna Grand, Ethan Plunkett, Liz Wiley, Carly Chandler, Janice </a:t>
            </a:r>
            <a:r>
              <a:rPr lang="en-US" sz="2000" dirty="0" err="1" smtClean="0">
                <a:latin typeface="+mj-lt"/>
              </a:rPr>
              <a:t>Zepko</a:t>
            </a:r>
            <a:endParaRPr lang="en-US" sz="2000" dirty="0" smtClean="0">
              <a:latin typeface="+mj-lt"/>
            </a:endParaRPr>
          </a:p>
          <a:p>
            <a:endParaRPr lang="en-US" sz="2000" dirty="0" smtClean="0">
              <a:latin typeface="+mj-lt"/>
            </a:endParaRPr>
          </a:p>
          <a:p>
            <a:r>
              <a:rPr lang="en-US" sz="2000" dirty="0" smtClean="0">
                <a:latin typeface="+mj-lt"/>
              </a:rPr>
              <a:t>North Atlantic LCC Coordinator: Andrew Milliken</a:t>
            </a:r>
            <a:endParaRPr lang="en-US" sz="2000" dirty="0">
              <a:latin typeface="+mj-lt"/>
            </a:endParaRPr>
          </a:p>
          <a:p>
            <a:r>
              <a:rPr lang="en-US" sz="2000" dirty="0" smtClean="0">
                <a:latin typeface="+mj-lt"/>
              </a:rPr>
              <a:t>LCC Information Management and GIS: </a:t>
            </a:r>
          </a:p>
          <a:p>
            <a:r>
              <a:rPr lang="en-US" sz="2000" dirty="0" smtClean="0">
                <a:latin typeface="+mj-lt"/>
              </a:rPr>
              <a:t>BJ Richardson, Lori </a:t>
            </a:r>
            <a:r>
              <a:rPr lang="en-US" sz="2000" dirty="0" err="1" smtClean="0">
                <a:latin typeface="+mj-lt"/>
              </a:rPr>
              <a:t>Pelech</a:t>
            </a:r>
            <a:r>
              <a:rPr lang="en-US" sz="2000" dirty="0" smtClean="0">
                <a:latin typeface="+mj-lt"/>
              </a:rPr>
              <a:t>, Renee Vieira </a:t>
            </a:r>
            <a:endParaRPr lang="en-US" sz="2000" dirty="0">
              <a:latin typeface="+mj-lt"/>
            </a:endParaRPr>
          </a:p>
        </p:txBody>
      </p:sp>
    </p:spTree>
    <p:extLst>
      <p:ext uri="{BB962C8B-B14F-4D97-AF65-F5344CB8AC3E}">
        <p14:creationId xmlns:p14="http://schemas.microsoft.com/office/powerpoint/2010/main" val="2523944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6"/>
          <p:cNvSpPr txBox="1">
            <a:spLocks noChangeArrowheads="1"/>
          </p:cNvSpPr>
          <p:nvPr/>
        </p:nvSpPr>
        <p:spPr bwMode="auto">
          <a:xfrm>
            <a:off x="0" y="344269"/>
            <a:ext cx="9144000" cy="646331"/>
          </a:xfrm>
          <a:prstGeom prst="rect">
            <a:avLst/>
          </a:prstGeom>
          <a:noFill/>
          <a:ln w="9525">
            <a:noFill/>
            <a:miter lim="800000"/>
            <a:headEnd/>
            <a:tailEnd/>
          </a:ln>
        </p:spPr>
        <p:txBody>
          <a:bodyPr>
            <a:spAutoFit/>
          </a:bodyPr>
          <a:lstStyle/>
          <a:p>
            <a:pPr algn="ctr"/>
            <a:r>
              <a:rPr lang="en-US" sz="3600" dirty="0" smtClean="0">
                <a:solidFill>
                  <a:schemeClr val="tx2">
                    <a:lumMod val="75000"/>
                  </a:schemeClr>
                </a:solidFill>
                <a:latin typeface="+mj-lt"/>
              </a:rPr>
              <a:t>Landscape Conservation Cooperatives</a:t>
            </a:r>
            <a:endParaRPr lang="en-US" sz="3600" dirty="0">
              <a:solidFill>
                <a:schemeClr val="tx2">
                  <a:lumMod val="75000"/>
                </a:schemeClr>
              </a:solidFill>
              <a:latin typeface="+mj-lt"/>
            </a:endParaRPr>
          </a:p>
        </p:txBody>
      </p:sp>
      <p:sp>
        <p:nvSpPr>
          <p:cNvPr id="6" name="Content Placeholder 5"/>
          <p:cNvSpPr>
            <a:spLocks noGrp="1"/>
          </p:cNvSpPr>
          <p:nvPr>
            <p:ph sz="half" idx="1"/>
          </p:nvPr>
        </p:nvSpPr>
        <p:spPr>
          <a:xfrm>
            <a:off x="-76200" y="1600200"/>
            <a:ext cx="3352800" cy="4525963"/>
          </a:xfrm>
        </p:spPr>
        <p:txBody>
          <a:bodyPr>
            <a:normAutofit/>
          </a:bodyPr>
          <a:lstStyle/>
          <a:p>
            <a:pPr algn="ctr">
              <a:buNone/>
            </a:pPr>
            <a:r>
              <a:rPr lang="en-US" dirty="0" smtClean="0"/>
              <a:t>	</a:t>
            </a:r>
            <a:r>
              <a:rPr lang="en-US" dirty="0" smtClean="0">
                <a:solidFill>
                  <a:schemeClr val="accent5">
                    <a:lumMod val="75000"/>
                  </a:schemeClr>
                </a:solidFill>
              </a:rPr>
              <a:t>LCCs Fundamental</a:t>
            </a:r>
            <a:br>
              <a:rPr lang="en-US" dirty="0" smtClean="0">
                <a:solidFill>
                  <a:schemeClr val="accent5">
                    <a:lumMod val="75000"/>
                  </a:schemeClr>
                </a:solidFill>
              </a:rPr>
            </a:br>
            <a:r>
              <a:rPr lang="en-US" dirty="0" smtClean="0">
                <a:solidFill>
                  <a:schemeClr val="accent5">
                    <a:lumMod val="75000"/>
                  </a:schemeClr>
                </a:solidFill>
              </a:rPr>
              <a:t>Objective</a:t>
            </a:r>
          </a:p>
          <a:p>
            <a:pPr algn="ctr">
              <a:buNone/>
            </a:pPr>
            <a:r>
              <a:rPr lang="en-US" sz="2400" dirty="0" smtClean="0">
                <a:solidFill>
                  <a:schemeClr val="tx1"/>
                </a:solidFill>
              </a:rPr>
              <a:t>	</a:t>
            </a:r>
            <a:r>
              <a:rPr lang="en-US" sz="2400" i="1" dirty="0" smtClean="0">
                <a:solidFill>
                  <a:schemeClr val="tx1"/>
                </a:solidFill>
              </a:rPr>
              <a:t>To define, design, and help partners deliver landscapes that can sustain natural and cultural resources at desired levels nationwide.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7580" y="1584160"/>
            <a:ext cx="5494020" cy="4242296"/>
          </a:xfrm>
          <a:prstGeom prst="rect">
            <a:avLst/>
          </a:prstGeom>
        </p:spPr>
      </p:pic>
    </p:spTree>
    <p:extLst>
      <p:ext uri="{BB962C8B-B14F-4D97-AF65-F5344CB8AC3E}">
        <p14:creationId xmlns:p14="http://schemas.microsoft.com/office/powerpoint/2010/main" val="767604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noFill/>
        </p:spPr>
        <p:txBody>
          <a:bodyPr>
            <a:normAutofit/>
          </a:bodyPr>
          <a:lstStyle/>
          <a:p>
            <a:pPr eaLnBrk="1" hangingPunct="1"/>
            <a:r>
              <a:rPr lang="en-US" dirty="0" smtClean="0">
                <a:solidFill>
                  <a:schemeClr val="tx2">
                    <a:lumMod val="75000"/>
                  </a:schemeClr>
                </a:solidFill>
              </a:rPr>
              <a:t>North Atlantic LCC</a:t>
            </a:r>
          </a:p>
        </p:txBody>
      </p:sp>
      <p:sp>
        <p:nvSpPr>
          <p:cNvPr id="7" name="Content Placeholder 6"/>
          <p:cNvSpPr>
            <a:spLocks noGrp="1"/>
          </p:cNvSpPr>
          <p:nvPr>
            <p:ph idx="1"/>
          </p:nvPr>
        </p:nvSpPr>
        <p:spPr>
          <a:xfrm>
            <a:off x="304800" y="1371600"/>
            <a:ext cx="8229600" cy="4800600"/>
          </a:xfrm>
        </p:spPr>
        <p:txBody>
          <a:bodyPr>
            <a:normAutofit/>
          </a:bodyPr>
          <a:lstStyle/>
          <a:p>
            <a:pPr>
              <a:buNone/>
            </a:pPr>
            <a:r>
              <a:rPr lang="en-US" dirty="0" smtClean="0"/>
              <a:t>LCC Partners</a:t>
            </a:r>
          </a:p>
          <a:p>
            <a:pPr>
              <a:buNone/>
            </a:pPr>
            <a:endParaRPr lang="en-US" dirty="0"/>
          </a:p>
          <a:p>
            <a:pPr>
              <a:buNone/>
            </a:pPr>
            <a:endParaRPr lang="en-US" dirty="0" smtClean="0"/>
          </a:p>
          <a:p>
            <a:pPr>
              <a:buNone/>
            </a:pPr>
            <a:endParaRPr lang="en-US" dirty="0"/>
          </a:p>
          <a:p>
            <a:pPr>
              <a:buNone/>
            </a:pPr>
            <a:endParaRPr lang="en-US" sz="2800" dirty="0" smtClean="0"/>
          </a:p>
          <a:p>
            <a:pPr>
              <a:buNone/>
            </a:pPr>
            <a:r>
              <a:rPr lang="en-US" sz="2800" dirty="0" smtClean="0"/>
              <a:t>32 Steering Committee </a:t>
            </a:r>
          </a:p>
          <a:p>
            <a:pPr>
              <a:buNone/>
            </a:pPr>
            <a:r>
              <a:rPr lang="en-US" sz="2800" dirty="0" smtClean="0"/>
              <a:t>Members – federal, state,</a:t>
            </a:r>
          </a:p>
          <a:p>
            <a:pPr>
              <a:buNone/>
            </a:pPr>
            <a:r>
              <a:rPr lang="en-US" sz="2800" dirty="0" smtClean="0"/>
              <a:t>tribal, NGO</a:t>
            </a:r>
          </a:p>
          <a:p>
            <a:pPr>
              <a:buNone/>
            </a:pPr>
            <a:endParaRPr lang="en-US" sz="2800" dirty="0" smtClean="0"/>
          </a:p>
        </p:txBody>
      </p:sp>
      <p:pic>
        <p:nvPicPr>
          <p:cNvPr id="8" name="Picture 7" descr="annual report cover logo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1981200"/>
            <a:ext cx="4495800" cy="2212626"/>
          </a:xfrm>
          <a:prstGeom prst="rect">
            <a:avLst/>
          </a:prstGeom>
        </p:spPr>
      </p:pic>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1828800"/>
            <a:ext cx="3962400" cy="39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5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noFill/>
        </p:spPr>
        <p:txBody>
          <a:bodyPr>
            <a:normAutofit/>
          </a:bodyPr>
          <a:lstStyle/>
          <a:p>
            <a:pPr eaLnBrk="1" hangingPunct="1"/>
            <a:r>
              <a:rPr lang="en-US" dirty="0" smtClean="0">
                <a:solidFill>
                  <a:schemeClr val="tx2">
                    <a:lumMod val="75000"/>
                  </a:schemeClr>
                </a:solidFill>
              </a:rPr>
              <a:t>North Atlantic LCC</a:t>
            </a:r>
          </a:p>
        </p:txBody>
      </p:sp>
      <p:sp>
        <p:nvSpPr>
          <p:cNvPr id="7" name="Content Placeholder 6"/>
          <p:cNvSpPr>
            <a:spLocks noGrp="1"/>
          </p:cNvSpPr>
          <p:nvPr>
            <p:ph idx="1"/>
          </p:nvPr>
        </p:nvSpPr>
        <p:spPr>
          <a:xfrm>
            <a:off x="304800" y="1295400"/>
            <a:ext cx="5334000" cy="4800600"/>
          </a:xfrm>
        </p:spPr>
        <p:txBody>
          <a:bodyPr>
            <a:noAutofit/>
          </a:bodyPr>
          <a:lstStyle/>
          <a:p>
            <a:pPr>
              <a:buNone/>
            </a:pPr>
            <a:r>
              <a:rPr lang="en-US" sz="2400" dirty="0" smtClean="0">
                <a:solidFill>
                  <a:schemeClr val="accent5">
                    <a:lumMod val="75000"/>
                  </a:schemeClr>
                </a:solidFill>
              </a:rPr>
              <a:t>15 Conservation Science </a:t>
            </a:r>
            <a:r>
              <a:rPr lang="en-US" sz="2400" dirty="0" smtClean="0">
                <a:solidFill>
                  <a:schemeClr val="accent5">
                    <a:lumMod val="75000"/>
                  </a:schemeClr>
                </a:solidFill>
              </a:rPr>
              <a:t>Projects Underway -</a:t>
            </a:r>
            <a:endParaRPr lang="en-US" sz="2400" dirty="0" smtClean="0">
              <a:solidFill>
                <a:schemeClr val="accent5">
                  <a:lumMod val="75000"/>
                </a:schemeClr>
              </a:solidFill>
            </a:endParaRPr>
          </a:p>
          <a:p>
            <a:pPr>
              <a:buNone/>
            </a:pPr>
            <a:r>
              <a:rPr lang="en-US" sz="2400" i="1" dirty="0" smtClean="0">
                <a:solidFill>
                  <a:schemeClr val="accent5">
                    <a:lumMod val="75000"/>
                  </a:schemeClr>
                </a:solidFill>
              </a:rPr>
              <a:t>Aquatic, coastal, wetland,</a:t>
            </a:r>
          </a:p>
          <a:p>
            <a:pPr>
              <a:buNone/>
            </a:pPr>
            <a:r>
              <a:rPr lang="en-US" sz="2400" i="1" dirty="0" smtClean="0">
                <a:solidFill>
                  <a:schemeClr val="accent5">
                    <a:lumMod val="75000"/>
                  </a:schemeClr>
                </a:solidFill>
              </a:rPr>
              <a:t>and terrestrial</a:t>
            </a:r>
            <a:endParaRPr lang="en-US" sz="2400" i="1" dirty="0">
              <a:solidFill>
                <a:schemeClr val="accent5">
                  <a:lumMod val="75000"/>
                </a:schemeClr>
              </a:solidFill>
            </a:endParaRPr>
          </a:p>
          <a:p>
            <a:pPr>
              <a:buNone/>
            </a:pPr>
            <a:endParaRPr lang="en-US" sz="2400" dirty="0" smtClean="0"/>
          </a:p>
          <a:p>
            <a:pPr marL="514350" indent="-514350">
              <a:buAutoNum type="arabicParenR"/>
            </a:pPr>
            <a:r>
              <a:rPr lang="en-US" sz="2400" dirty="0" smtClean="0"/>
              <a:t>Vernal Pool Mapping and Conservation</a:t>
            </a:r>
          </a:p>
          <a:p>
            <a:pPr marL="514350" indent="-514350">
              <a:buAutoNum type="arabicParenR"/>
            </a:pPr>
            <a:r>
              <a:rPr lang="en-US" sz="2400" dirty="0" smtClean="0"/>
              <a:t>Designing Sustainable Landscapes</a:t>
            </a:r>
          </a:p>
          <a:p>
            <a:pPr marL="514350" indent="-514350">
              <a:buAutoNum type="arabicParenR"/>
            </a:pPr>
            <a:r>
              <a:rPr lang="en-US" sz="2400" dirty="0" smtClean="0"/>
              <a:t>Priority Amphibian and Reptile Conservation Areas (PARCAs)</a:t>
            </a:r>
            <a:endParaRPr lang="en-US" sz="2400" dirty="0" smtClean="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828800"/>
            <a:ext cx="3962400" cy="39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645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Foundational Concepts of Landscape Conservation</a:t>
            </a:r>
            <a:endParaRPr lang="en-US" dirty="0"/>
          </a:p>
        </p:txBody>
      </p:sp>
      <p:sp>
        <p:nvSpPr>
          <p:cNvPr id="7" name="Content Placeholder 6"/>
          <p:cNvSpPr>
            <a:spLocks noGrp="1"/>
          </p:cNvSpPr>
          <p:nvPr>
            <p:ph idx="1"/>
          </p:nvPr>
        </p:nvSpPr>
        <p:spPr/>
        <p:txBody>
          <a:bodyPr>
            <a:normAutofit fontScale="92500" lnSpcReduction="10000"/>
          </a:bodyPr>
          <a:lstStyle/>
          <a:p>
            <a:r>
              <a:rPr lang="en-US" dirty="0">
                <a:solidFill>
                  <a:schemeClr val="accent5">
                    <a:lumMod val="75000"/>
                  </a:schemeClr>
                </a:solidFill>
              </a:rPr>
              <a:t>Landscape Scale:  The scale necessary to ensure the future of  ecosystems, fish and wildlife in the face of development, climate change, and other pressures</a:t>
            </a:r>
          </a:p>
          <a:p>
            <a:pPr marL="0" indent="0">
              <a:buNone/>
            </a:pPr>
            <a:endParaRPr lang="en-US" dirty="0" smtClean="0"/>
          </a:p>
          <a:p>
            <a:pPr marL="0" indent="0">
              <a:buNone/>
            </a:pPr>
            <a:r>
              <a:rPr lang="en-US" i="1" dirty="0"/>
              <a:t>It is not enough anymore to work parcel by parcel, refuge by refuge, </a:t>
            </a:r>
            <a:r>
              <a:rPr lang="en-US" i="1" dirty="0" smtClean="0"/>
              <a:t>stream by stream, </a:t>
            </a:r>
            <a:r>
              <a:rPr lang="en-US" i="1" dirty="0"/>
              <a:t>and hope it all fits together into a larger system. We need to work </a:t>
            </a:r>
            <a:r>
              <a:rPr lang="en-US" i="1" u="sng" dirty="0"/>
              <a:t>cooperatively</a:t>
            </a:r>
            <a:r>
              <a:rPr lang="en-US" i="1" dirty="0"/>
              <a:t> and </a:t>
            </a:r>
            <a:r>
              <a:rPr lang="en-US" i="1" u="sng" dirty="0"/>
              <a:t>strategically</a:t>
            </a:r>
            <a:r>
              <a:rPr lang="en-US" i="1" dirty="0"/>
              <a:t>.</a:t>
            </a:r>
          </a:p>
          <a:p>
            <a:pPr marL="0" indent="0">
              <a:buNone/>
            </a:pPr>
            <a:endParaRPr lang="en-US" dirty="0"/>
          </a:p>
        </p:txBody>
      </p:sp>
    </p:spTree>
    <p:extLst>
      <p:ext uri="{BB962C8B-B14F-4D97-AF65-F5344CB8AC3E}">
        <p14:creationId xmlns:p14="http://schemas.microsoft.com/office/powerpoint/2010/main" val="384220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896"/>
            <a:ext cx="8229600" cy="1143000"/>
          </a:xfrm>
        </p:spPr>
        <p:txBody>
          <a:bodyPr>
            <a:normAutofit fontScale="90000"/>
          </a:bodyPr>
          <a:lstStyle/>
          <a:p>
            <a:r>
              <a:rPr lang="en-US" sz="3600" dirty="0" smtClean="0"/>
              <a:t>What are we designing conservation for?</a:t>
            </a:r>
            <a:r>
              <a:rPr lang="en-US" dirty="0" smtClean="0"/>
              <a:t/>
            </a:r>
            <a:br>
              <a:rPr lang="en-US" dirty="0" smtClean="0"/>
            </a:br>
            <a:r>
              <a:rPr lang="en-US" sz="3100" i="1" dirty="0" smtClean="0"/>
              <a:t>Inclusive view of biodiversity and natural resources</a:t>
            </a:r>
            <a:endParaRPr lang="en-US" i="1" dirty="0"/>
          </a:p>
        </p:txBody>
      </p:sp>
      <p:sp>
        <p:nvSpPr>
          <p:cNvPr id="3" name="Content Placeholder 2"/>
          <p:cNvSpPr>
            <a:spLocks noGrp="1"/>
          </p:cNvSpPr>
          <p:nvPr>
            <p:ph idx="1"/>
          </p:nvPr>
        </p:nvSpPr>
        <p:spPr>
          <a:xfrm>
            <a:off x="-29496" y="1371600"/>
            <a:ext cx="6382489" cy="4343400"/>
          </a:xfrm>
        </p:spPr>
        <p:txBody>
          <a:bodyPr>
            <a:normAutofit lnSpcReduction="10000"/>
          </a:bodyPr>
          <a:lstStyle/>
          <a:p>
            <a:r>
              <a:rPr lang="en-US" dirty="0" smtClean="0"/>
              <a:t>Species</a:t>
            </a:r>
          </a:p>
          <a:p>
            <a:pPr lvl="1"/>
            <a:r>
              <a:rPr lang="en-US" dirty="0" smtClean="0"/>
              <a:t>Species that represent the needs of others (surrogate species)</a:t>
            </a:r>
          </a:p>
          <a:p>
            <a:pPr lvl="1"/>
            <a:r>
              <a:rPr lang="en-US" dirty="0" smtClean="0"/>
              <a:t>Priority species not well-represented (e.g., rare)</a:t>
            </a:r>
          </a:p>
          <a:p>
            <a:r>
              <a:rPr lang="en-US" dirty="0" smtClean="0"/>
              <a:t>Ecosystems </a:t>
            </a:r>
            <a:r>
              <a:rPr lang="en-US" sz="2800" dirty="0" smtClean="0"/>
              <a:t>[habitat types]</a:t>
            </a:r>
          </a:p>
          <a:p>
            <a:pPr lvl="1"/>
            <a:r>
              <a:rPr lang="en-US" dirty="0" smtClean="0"/>
              <a:t>Including the functions they perform and services they produce</a:t>
            </a:r>
          </a:p>
        </p:txBody>
      </p:sp>
      <p:pic>
        <p:nvPicPr>
          <p:cNvPr id="1026" name="Picture 2" descr="Nulhegan Basin Divis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15777" y="4306528"/>
            <a:ext cx="3628223" cy="17078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cstate="print"/>
          <a:srcRect/>
          <a:stretch>
            <a:fillRect/>
          </a:stretch>
        </p:blipFill>
        <p:spPr bwMode="auto">
          <a:xfrm>
            <a:off x="6858000" y="1752600"/>
            <a:ext cx="1570270" cy="2359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340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896"/>
            <a:ext cx="8229600" cy="1143000"/>
          </a:xfrm>
        </p:spPr>
        <p:txBody>
          <a:bodyPr>
            <a:normAutofit fontScale="90000"/>
          </a:bodyPr>
          <a:lstStyle/>
          <a:p>
            <a:r>
              <a:rPr lang="en-US" sz="3600" dirty="0" smtClean="0"/>
              <a:t>What are we designing conservation for?</a:t>
            </a:r>
            <a:r>
              <a:rPr lang="en-US" dirty="0" smtClean="0"/>
              <a:t/>
            </a:r>
            <a:br>
              <a:rPr lang="en-US" dirty="0" smtClean="0"/>
            </a:br>
            <a:r>
              <a:rPr lang="en-US" sz="3100" i="1" dirty="0" smtClean="0"/>
              <a:t>Inclusive view of biodiversity and natural resources</a:t>
            </a:r>
            <a:endParaRPr lang="en-US" i="1" dirty="0"/>
          </a:p>
        </p:txBody>
      </p:sp>
      <p:sp>
        <p:nvSpPr>
          <p:cNvPr id="3" name="Content Placeholder 2"/>
          <p:cNvSpPr>
            <a:spLocks noGrp="1"/>
          </p:cNvSpPr>
          <p:nvPr>
            <p:ph idx="1"/>
          </p:nvPr>
        </p:nvSpPr>
        <p:spPr>
          <a:xfrm>
            <a:off x="-29496" y="1371600"/>
            <a:ext cx="6382489" cy="4343400"/>
          </a:xfrm>
        </p:spPr>
        <p:txBody>
          <a:bodyPr>
            <a:normAutofit lnSpcReduction="10000"/>
          </a:bodyPr>
          <a:lstStyle/>
          <a:p>
            <a:r>
              <a:rPr lang="en-US" dirty="0" smtClean="0"/>
              <a:t>Species</a:t>
            </a:r>
          </a:p>
          <a:p>
            <a:pPr lvl="1"/>
            <a:r>
              <a:rPr lang="en-US" dirty="0" smtClean="0">
                <a:solidFill>
                  <a:srgbClr val="FF0000"/>
                </a:solidFill>
              </a:rPr>
              <a:t>Species that represent the needs of others </a:t>
            </a:r>
            <a:r>
              <a:rPr lang="en-US" dirty="0" smtClean="0"/>
              <a:t>(surrogate species)</a:t>
            </a:r>
          </a:p>
          <a:p>
            <a:pPr lvl="1"/>
            <a:r>
              <a:rPr lang="en-US" dirty="0" smtClean="0"/>
              <a:t>Priority species not well-represented (e.g., rare)</a:t>
            </a:r>
          </a:p>
          <a:p>
            <a:r>
              <a:rPr lang="en-US" dirty="0" smtClean="0"/>
              <a:t>Ecosystems </a:t>
            </a:r>
            <a:r>
              <a:rPr lang="en-US" sz="2800" dirty="0" smtClean="0"/>
              <a:t>[habitat types]</a:t>
            </a:r>
          </a:p>
          <a:p>
            <a:pPr lvl="1"/>
            <a:r>
              <a:rPr lang="en-US" dirty="0" smtClean="0"/>
              <a:t>Including the functions they perform and services they produce</a:t>
            </a:r>
          </a:p>
        </p:txBody>
      </p:sp>
      <p:pic>
        <p:nvPicPr>
          <p:cNvPr id="1026" name="Picture 2" descr="Nulhegan Basin Divis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15777" y="4306528"/>
            <a:ext cx="3628223" cy="17078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cstate="print"/>
          <a:srcRect/>
          <a:stretch>
            <a:fillRect/>
          </a:stretch>
        </p:blipFill>
        <p:spPr bwMode="auto">
          <a:xfrm>
            <a:off x="6858000" y="1752600"/>
            <a:ext cx="1570270" cy="2359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026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200" dirty="0" smtClean="0"/>
              <a:t/>
            </a:r>
            <a:br>
              <a:rPr lang="en-US" sz="3200" dirty="0" smtClean="0"/>
            </a:br>
            <a:r>
              <a:rPr lang="en-US" sz="3000" dirty="0" smtClean="0"/>
              <a:t>Designing Sustainable Landscapes in the Northeast</a:t>
            </a:r>
            <a:r>
              <a:rPr lang="en-US" sz="2800" dirty="0" smtClean="0">
                <a:latin typeface="Georgia" pitchFamily="18" charset="0"/>
              </a:rPr>
              <a:t/>
            </a:r>
            <a:br>
              <a:rPr lang="en-US" sz="2800" dirty="0" smtClean="0">
                <a:latin typeface="Georgia" pitchFamily="18" charset="0"/>
              </a:rPr>
            </a:br>
            <a:r>
              <a:rPr lang="en-US" sz="2400" dirty="0" smtClean="0"/>
              <a:t>Kevin McGarigal, UMass Amherst</a:t>
            </a:r>
            <a:r>
              <a:rPr lang="en-US" sz="2800" dirty="0">
                <a:latin typeface="Georgia" pitchFamily="18" charset="0"/>
              </a:rPr>
              <a:t/>
            </a:r>
            <a:br>
              <a:rPr lang="en-US" sz="2800" dirty="0">
                <a:latin typeface="Georgia" pitchFamily="18" charset="0"/>
              </a:rPr>
            </a:br>
            <a:endParaRPr lang="en-US" sz="2800" dirty="0"/>
          </a:p>
        </p:txBody>
      </p:sp>
      <p:sp>
        <p:nvSpPr>
          <p:cNvPr id="3" name="TextBox 2"/>
          <p:cNvSpPr txBox="1"/>
          <p:nvPr/>
        </p:nvSpPr>
        <p:spPr>
          <a:xfrm>
            <a:off x="41193" y="4743271"/>
            <a:ext cx="5309467" cy="1200329"/>
          </a:xfrm>
          <a:prstGeom prst="rect">
            <a:avLst/>
          </a:prstGeom>
          <a:noFill/>
        </p:spPr>
        <p:txBody>
          <a:bodyPr wrap="none" rtlCol="0">
            <a:spAutoFit/>
          </a:bodyPr>
          <a:lstStyle/>
          <a:p>
            <a:r>
              <a:rPr lang="en-US" sz="2400" dirty="0" smtClean="0">
                <a:latin typeface="+mj-lt"/>
              </a:rPr>
              <a:t>Phase 1: pilot areas (2011-2012)</a:t>
            </a:r>
          </a:p>
          <a:p>
            <a:r>
              <a:rPr lang="en-US" sz="2400" dirty="0" smtClean="0">
                <a:latin typeface="+mj-lt"/>
              </a:rPr>
              <a:t>Phase 2: full Northeast (2012-2014)</a:t>
            </a:r>
          </a:p>
          <a:p>
            <a:r>
              <a:rPr lang="en-US" sz="2400" dirty="0">
                <a:latin typeface="+mj-lt"/>
              </a:rPr>
              <a:t> </a:t>
            </a:r>
            <a:r>
              <a:rPr lang="en-US" sz="2400" dirty="0" smtClean="0">
                <a:latin typeface="+mj-lt"/>
              </a:rPr>
              <a:t>   + Conn. River pilot watershed work</a:t>
            </a:r>
            <a:endParaRPr lang="en-US" sz="2400" dirty="0">
              <a:latin typeface="+mj-lt"/>
            </a:endParaRPr>
          </a:p>
        </p:txBody>
      </p:sp>
      <p:pic>
        <p:nvPicPr>
          <p:cNvPr id="11" name="Picture 10" descr="NERandNALC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591236"/>
            <a:ext cx="3276600" cy="4240305"/>
          </a:xfrm>
          <a:prstGeom prst="rect">
            <a:avLst/>
          </a:prstGeom>
        </p:spPr>
      </p:pic>
      <p:sp>
        <p:nvSpPr>
          <p:cNvPr id="7" name="TextBox 6"/>
          <p:cNvSpPr txBox="1"/>
          <p:nvPr/>
        </p:nvSpPr>
        <p:spPr>
          <a:xfrm>
            <a:off x="81952" y="2141404"/>
            <a:ext cx="5480648" cy="954107"/>
          </a:xfrm>
          <a:prstGeom prst="rect">
            <a:avLst/>
          </a:prstGeom>
          <a:noFill/>
          <a:effectLst>
            <a:outerShdw blurRad="50800" dist="25400" dir="2700000" algn="tl" rotWithShape="0">
              <a:prstClr val="black">
                <a:alpha val="30000"/>
              </a:prstClr>
            </a:outerShdw>
          </a:effectLst>
        </p:spPr>
        <p:txBody>
          <a:bodyPr wrap="square" rtlCol="0">
            <a:spAutoFit/>
          </a:bodyPr>
          <a:lstStyle/>
          <a:p>
            <a:r>
              <a:rPr lang="en-US" sz="2800" b="1" dirty="0" smtClean="0">
                <a:solidFill>
                  <a:srgbClr val="C00000"/>
                </a:solidFill>
                <a:latin typeface="Garamond" pitchFamily="18" charset="0"/>
              </a:rPr>
              <a:t>www.umass.edu/landeco/research/dsl/dsl.html</a:t>
            </a:r>
            <a:endParaRPr lang="en-US" sz="2800" b="1" dirty="0">
              <a:solidFill>
                <a:srgbClr val="C00000"/>
              </a:solidFill>
              <a:latin typeface="Garamond" pitchFamily="18" charset="0"/>
            </a:endParaRPr>
          </a:p>
        </p:txBody>
      </p:sp>
      <p:sp>
        <p:nvSpPr>
          <p:cNvPr id="8" name="TextBox 7"/>
          <p:cNvSpPr txBox="1"/>
          <p:nvPr/>
        </p:nvSpPr>
        <p:spPr>
          <a:xfrm>
            <a:off x="-150958" y="1608005"/>
            <a:ext cx="3364303" cy="523220"/>
          </a:xfrm>
          <a:prstGeom prst="rect">
            <a:avLst/>
          </a:prstGeom>
          <a:noFill/>
          <a:effectLst>
            <a:outerShdw blurRad="50800" dist="25400" dir="2700000" algn="tl" rotWithShape="0">
              <a:prstClr val="black">
                <a:alpha val="30000"/>
              </a:prstClr>
            </a:outerShdw>
          </a:effectLst>
        </p:spPr>
        <p:txBody>
          <a:bodyPr wrap="square" rtlCol="0">
            <a:spAutoFit/>
          </a:bodyPr>
          <a:lstStyle/>
          <a:p>
            <a:pPr>
              <a:spcAft>
                <a:spcPts val="1200"/>
              </a:spcAft>
              <a:buClr>
                <a:schemeClr val="bg1"/>
              </a:buClr>
              <a:buSzPct val="100000"/>
              <a:buFont typeface="Wingdings" pitchFamily="2" charset="2"/>
              <a:buChar char="§"/>
              <a:tabLst>
                <a:tab pos="228600" algn="l"/>
                <a:tab pos="457200" algn="l"/>
              </a:tabLst>
            </a:pPr>
            <a:r>
              <a:rPr lang="en-US" sz="2800" b="1" dirty="0" smtClean="0">
                <a:solidFill>
                  <a:schemeClr val="tx2"/>
                </a:solidFill>
                <a:latin typeface="Garamond" pitchFamily="18" charset="0"/>
              </a:rPr>
              <a:t> Project website:</a:t>
            </a:r>
            <a:endParaRPr lang="en-US" sz="2800" b="1" dirty="0">
              <a:solidFill>
                <a:schemeClr val="tx2"/>
              </a:solidFill>
              <a:latin typeface="Garamond" pitchFamily="18" charset="0"/>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8541" y="3055805"/>
            <a:ext cx="3922059" cy="1668595"/>
          </a:xfrm>
          <a:prstGeom prst="rect">
            <a:avLst/>
          </a:prstGeom>
          <a:noFill/>
          <a:ln w="9525">
            <a:noFill/>
            <a:miter lim="800000"/>
            <a:headEnd/>
            <a:tailEnd/>
          </a:ln>
        </p:spPr>
      </p:pic>
    </p:spTree>
    <p:extLst>
      <p:ext uri="{BB962C8B-B14F-4D97-AF65-F5344CB8AC3E}">
        <p14:creationId xmlns:p14="http://schemas.microsoft.com/office/powerpoint/2010/main" val="2208158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 y="-1"/>
            <a:ext cx="9144001" cy="526211"/>
          </a:xfrm>
          <a:prstGeom prst="rect">
            <a:avLst/>
          </a:prstGeom>
          <a:solidFill>
            <a:srgbClr val="0070C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Georgia" pitchFamily="18" charset="0"/>
              </a:rPr>
              <a:t> Purpose &amp; Need</a:t>
            </a:r>
          </a:p>
        </p:txBody>
      </p:sp>
      <p:sp>
        <p:nvSpPr>
          <p:cNvPr id="6" name="TextBox 5"/>
          <p:cNvSpPr txBox="1"/>
          <p:nvPr/>
        </p:nvSpPr>
        <p:spPr>
          <a:xfrm>
            <a:off x="143217" y="616944"/>
            <a:ext cx="6167935" cy="830997"/>
          </a:xfrm>
          <a:prstGeom prst="rect">
            <a:avLst/>
          </a:prstGeom>
          <a:noFill/>
          <a:effectLst>
            <a:outerShdw blurRad="50800" dist="25400" dir="2700000" algn="tl" rotWithShape="0">
              <a:prstClr val="black">
                <a:alpha val="30000"/>
              </a:prstClr>
            </a:outerShdw>
          </a:effectLst>
        </p:spPr>
        <p:txBody>
          <a:bodyPr wrap="square" rtlCol="0">
            <a:spAutoFit/>
          </a:bodyPr>
          <a:lstStyle/>
          <a:p>
            <a:r>
              <a:rPr lang="en-US" sz="2400" dirty="0" smtClean="0">
                <a:solidFill>
                  <a:schemeClr val="tx2">
                    <a:lumMod val="75000"/>
                  </a:schemeClr>
                </a:solidFill>
                <a:latin typeface="+mj-lt"/>
              </a:rPr>
              <a:t>The</a:t>
            </a:r>
            <a:r>
              <a:rPr lang="en-US" sz="2400" b="1" dirty="0" smtClean="0">
                <a:solidFill>
                  <a:schemeClr val="tx2">
                    <a:lumMod val="75000"/>
                  </a:schemeClr>
                </a:solidFill>
                <a:latin typeface="+mj-lt"/>
              </a:rPr>
              <a:t> purpose</a:t>
            </a:r>
            <a:r>
              <a:rPr lang="en-US" sz="2400" dirty="0" smtClean="0">
                <a:solidFill>
                  <a:schemeClr val="tx2">
                    <a:lumMod val="75000"/>
                  </a:schemeClr>
                </a:solidFill>
                <a:latin typeface="+mj-lt"/>
              </a:rPr>
              <a:t> of the Designing Sustainable Landscapes (DSL) project is to:</a:t>
            </a:r>
            <a:endParaRPr lang="en-US" sz="2400" dirty="0">
              <a:solidFill>
                <a:schemeClr val="tx2">
                  <a:lumMod val="75000"/>
                </a:schemeClr>
              </a:solidFill>
              <a:latin typeface="+mj-lt"/>
            </a:endParaRPr>
          </a:p>
        </p:txBody>
      </p:sp>
      <p:sp>
        <p:nvSpPr>
          <p:cNvPr id="5" name="TextBox 4"/>
          <p:cNvSpPr txBox="1"/>
          <p:nvPr/>
        </p:nvSpPr>
        <p:spPr>
          <a:xfrm>
            <a:off x="272612" y="2199144"/>
            <a:ext cx="4618565" cy="2677656"/>
          </a:xfrm>
          <a:prstGeom prst="rect">
            <a:avLst/>
          </a:prstGeom>
          <a:noFill/>
          <a:effectLst>
            <a:outerShdw blurRad="38100" dist="25400" dir="2700000" algn="tl" rotWithShape="0">
              <a:prstClr val="black">
                <a:alpha val="40000"/>
              </a:prstClr>
            </a:outerShdw>
          </a:effectLst>
        </p:spPr>
        <p:txBody>
          <a:bodyPr wrap="square" rtlCol="0">
            <a:spAutoFit/>
          </a:bodyPr>
          <a:lstStyle/>
          <a:p>
            <a:pPr marL="182880" indent="-182880">
              <a:buClr>
                <a:schemeClr val="tx2"/>
              </a:buClr>
              <a:buFont typeface="Wingdings" pitchFamily="2" charset="2"/>
              <a:buChar char="§"/>
            </a:pPr>
            <a:r>
              <a:rPr lang="en-US" sz="2400" dirty="0" smtClean="0">
                <a:solidFill>
                  <a:schemeClr val="bg1"/>
                </a:solidFill>
                <a:latin typeface="+mj-lt"/>
              </a:rPr>
              <a:t>﻿</a:t>
            </a:r>
            <a:r>
              <a:rPr lang="en-US" sz="2400" dirty="0" smtClean="0">
                <a:solidFill>
                  <a:schemeClr val="tx2">
                    <a:lumMod val="75000"/>
                  </a:schemeClr>
                </a:solidFill>
                <a:latin typeface="+mj-lt"/>
              </a:rPr>
              <a:t>Assess the capability of current and potential future landscapes to provide intact </a:t>
            </a:r>
            <a:r>
              <a:rPr lang="en-US" sz="2400" u="sng" dirty="0" smtClean="0">
                <a:solidFill>
                  <a:schemeClr val="tx2">
                    <a:lumMod val="75000"/>
                  </a:schemeClr>
                </a:solidFill>
                <a:latin typeface="+mj-lt"/>
              </a:rPr>
              <a:t>ecosystems</a:t>
            </a:r>
            <a:r>
              <a:rPr lang="en-US" sz="2400" dirty="0" smtClean="0">
                <a:solidFill>
                  <a:schemeClr val="tx2">
                    <a:lumMod val="75000"/>
                  </a:schemeClr>
                </a:solidFill>
                <a:latin typeface="+mj-lt"/>
              </a:rPr>
              <a:t> and suitable habitat for a suite of </a:t>
            </a:r>
            <a:r>
              <a:rPr lang="en-US" sz="2400" u="sng" dirty="0" smtClean="0">
                <a:solidFill>
                  <a:schemeClr val="tx2">
                    <a:lumMod val="75000"/>
                  </a:schemeClr>
                </a:solidFill>
                <a:latin typeface="+mj-lt"/>
              </a:rPr>
              <a:t>representative species</a:t>
            </a:r>
            <a:r>
              <a:rPr lang="en-US" sz="2400" dirty="0" smtClean="0">
                <a:solidFill>
                  <a:schemeClr val="tx2">
                    <a:lumMod val="75000"/>
                  </a:schemeClr>
                </a:solidFill>
                <a:latin typeface="+mj-lt"/>
              </a:rPr>
              <a:t>, and provide guidance for strategic habitat conservation</a:t>
            </a:r>
            <a:endParaRPr lang="en-US" sz="2400" dirty="0">
              <a:solidFill>
                <a:schemeClr val="tx2">
                  <a:lumMod val="75000"/>
                </a:schemeClr>
              </a:solidFill>
              <a:latin typeface="+mj-lt"/>
            </a:endParaRPr>
          </a:p>
        </p:txBody>
      </p:sp>
      <p:sp>
        <p:nvSpPr>
          <p:cNvPr id="8" name="TextBox 7"/>
          <p:cNvSpPr txBox="1"/>
          <p:nvPr/>
        </p:nvSpPr>
        <p:spPr>
          <a:xfrm>
            <a:off x="5721077" y="2199734"/>
            <a:ext cx="2707793" cy="3539430"/>
          </a:xfrm>
          <a:prstGeom prst="rect">
            <a:avLst/>
          </a:prstGeom>
          <a:noFill/>
          <a:effectLst>
            <a:outerShdw blurRad="38100" dist="25400" dir="2700000" algn="tl" rotWithShape="0">
              <a:prstClr val="black">
                <a:alpha val="40000"/>
              </a:prstClr>
            </a:outerShdw>
          </a:effectLst>
        </p:spPr>
        <p:txBody>
          <a:bodyPr wrap="none" rtlCol="0">
            <a:spAutoFit/>
          </a:bodyPr>
          <a:lstStyle/>
          <a:p>
            <a:pPr>
              <a:spcAft>
                <a:spcPts val="1200"/>
              </a:spcAft>
              <a:buClr>
                <a:schemeClr val="tx2"/>
              </a:buClr>
              <a:tabLst>
                <a:tab pos="228600" algn="l"/>
              </a:tabLst>
            </a:pPr>
            <a:r>
              <a:rPr lang="en-US" sz="3600" b="1" dirty="0" smtClean="0">
                <a:solidFill>
                  <a:schemeClr val="tx2">
                    <a:lumMod val="75000"/>
                  </a:schemeClr>
                </a:solidFill>
                <a:latin typeface="+mj-lt"/>
              </a:rPr>
              <a:t>L</a:t>
            </a:r>
            <a:r>
              <a:rPr lang="en-US" sz="3200" dirty="0" smtClean="0">
                <a:solidFill>
                  <a:schemeClr val="tx2">
                    <a:lumMod val="75000"/>
                  </a:schemeClr>
                </a:solidFill>
                <a:latin typeface="+mj-lt"/>
              </a:rPr>
              <a:t>andscape</a:t>
            </a:r>
          </a:p>
          <a:p>
            <a:pPr>
              <a:spcAft>
                <a:spcPts val="1200"/>
              </a:spcAft>
              <a:buClr>
                <a:schemeClr val="tx2"/>
              </a:buClr>
              <a:buFont typeface="Arial" pitchFamily="34" charset="0"/>
              <a:buChar char="•"/>
              <a:tabLst>
                <a:tab pos="228600" algn="l"/>
              </a:tabLst>
            </a:pPr>
            <a:r>
              <a:rPr lang="en-US" sz="3200" dirty="0" smtClean="0">
                <a:solidFill>
                  <a:schemeClr val="tx2">
                    <a:lumMod val="75000"/>
                  </a:schemeClr>
                </a:solidFill>
                <a:latin typeface="+mj-lt"/>
              </a:rPr>
              <a:t>	</a:t>
            </a:r>
            <a:r>
              <a:rPr lang="en-US" sz="3600" b="1" dirty="0" smtClean="0">
                <a:solidFill>
                  <a:schemeClr val="tx2">
                    <a:lumMod val="75000"/>
                  </a:schemeClr>
                </a:solidFill>
                <a:latin typeface="+mj-lt"/>
              </a:rPr>
              <a:t>C</a:t>
            </a:r>
            <a:r>
              <a:rPr lang="en-US" sz="3200" dirty="0" smtClean="0">
                <a:solidFill>
                  <a:schemeClr val="tx2">
                    <a:lumMod val="75000"/>
                  </a:schemeClr>
                </a:solidFill>
                <a:latin typeface="+mj-lt"/>
              </a:rPr>
              <a:t>hange</a:t>
            </a:r>
          </a:p>
          <a:p>
            <a:pPr>
              <a:spcAft>
                <a:spcPts val="1200"/>
              </a:spcAft>
              <a:buClr>
                <a:schemeClr val="tx2"/>
              </a:buClr>
              <a:buFont typeface="Arial" pitchFamily="34" charset="0"/>
              <a:buChar char="•"/>
              <a:tabLst>
                <a:tab pos="228600" algn="l"/>
              </a:tabLst>
            </a:pPr>
            <a:r>
              <a:rPr lang="en-US" sz="3200" dirty="0" smtClean="0">
                <a:solidFill>
                  <a:schemeClr val="tx2">
                    <a:lumMod val="75000"/>
                  </a:schemeClr>
                </a:solidFill>
                <a:latin typeface="+mj-lt"/>
              </a:rPr>
              <a:t>	</a:t>
            </a:r>
            <a:r>
              <a:rPr lang="en-US" sz="3600" b="1" dirty="0" smtClean="0">
                <a:solidFill>
                  <a:schemeClr val="tx2">
                    <a:lumMod val="75000"/>
                  </a:schemeClr>
                </a:solidFill>
                <a:latin typeface="+mj-lt"/>
              </a:rPr>
              <a:t>A</a:t>
            </a:r>
            <a:r>
              <a:rPr lang="en-US" sz="3200" dirty="0" smtClean="0">
                <a:solidFill>
                  <a:schemeClr val="tx2">
                    <a:lumMod val="75000"/>
                  </a:schemeClr>
                </a:solidFill>
                <a:latin typeface="+mj-lt"/>
              </a:rPr>
              <a:t>ssessment</a:t>
            </a:r>
          </a:p>
          <a:p>
            <a:pPr>
              <a:spcAft>
                <a:spcPts val="1200"/>
              </a:spcAft>
              <a:buClr>
                <a:schemeClr val="tx2"/>
              </a:buClr>
              <a:buFont typeface="Arial" pitchFamily="34" charset="0"/>
              <a:buChar char="•"/>
              <a:tabLst>
                <a:tab pos="228600" algn="l"/>
              </a:tabLst>
            </a:pPr>
            <a:r>
              <a:rPr lang="en-US" sz="3200" dirty="0" smtClean="0">
                <a:solidFill>
                  <a:schemeClr val="tx2">
                    <a:lumMod val="75000"/>
                  </a:schemeClr>
                </a:solidFill>
                <a:latin typeface="+mj-lt"/>
              </a:rPr>
              <a:t>	</a:t>
            </a:r>
            <a:r>
              <a:rPr lang="en-US" sz="3600" b="1" dirty="0" smtClean="0">
                <a:solidFill>
                  <a:schemeClr val="tx2">
                    <a:lumMod val="75000"/>
                  </a:schemeClr>
                </a:solidFill>
                <a:effectLst>
                  <a:outerShdw blurRad="50800" dist="25400" dir="2700000" algn="tl">
                    <a:srgbClr val="000000">
                      <a:alpha val="40000"/>
                    </a:srgbClr>
                  </a:outerShdw>
                </a:effectLst>
                <a:latin typeface="+mj-lt"/>
              </a:rPr>
              <a:t>D</a:t>
            </a:r>
            <a:r>
              <a:rPr lang="en-US" sz="3200" dirty="0" smtClean="0">
                <a:solidFill>
                  <a:schemeClr val="tx2">
                    <a:lumMod val="75000"/>
                  </a:schemeClr>
                </a:solidFill>
                <a:effectLst>
                  <a:outerShdw blurRad="50800" dist="25400" dir="2700000" algn="tl">
                    <a:srgbClr val="000000">
                      <a:alpha val="40000"/>
                    </a:srgbClr>
                  </a:outerShdw>
                </a:effectLst>
                <a:latin typeface="+mj-lt"/>
              </a:rPr>
              <a:t>esign</a:t>
            </a:r>
          </a:p>
          <a:p>
            <a:pPr>
              <a:spcAft>
                <a:spcPts val="1200"/>
              </a:spcAft>
              <a:buClr>
                <a:schemeClr val="tx2"/>
              </a:buClr>
              <a:tabLst>
                <a:tab pos="228600" algn="l"/>
              </a:tabLst>
            </a:pPr>
            <a:r>
              <a:rPr lang="en-US" sz="3200" dirty="0" smtClean="0">
                <a:solidFill>
                  <a:schemeClr val="tx2">
                    <a:lumMod val="75000"/>
                  </a:schemeClr>
                </a:solidFill>
                <a:effectLst>
                  <a:outerShdw blurRad="50800" dist="25400" dir="2700000" algn="tl">
                    <a:srgbClr val="000000">
                      <a:alpha val="40000"/>
                    </a:srgbClr>
                  </a:outerShdw>
                </a:effectLst>
                <a:latin typeface="+mj-lt"/>
              </a:rPr>
              <a:t>Model</a:t>
            </a:r>
            <a:endParaRPr lang="en-US" sz="3200" dirty="0">
              <a:solidFill>
                <a:schemeClr val="tx2">
                  <a:lumMod val="75000"/>
                </a:schemeClr>
              </a:solidFill>
              <a:effectLst>
                <a:outerShdw blurRad="50800" dist="25400" dir="2700000" algn="tl">
                  <a:srgbClr val="000000">
                    <a:alpha val="40000"/>
                  </a:srgbClr>
                </a:outerShdw>
              </a:effectLst>
              <a:latin typeface="+mj-lt"/>
            </a:endParaRPr>
          </a:p>
        </p:txBody>
      </p:sp>
      <p:sp>
        <p:nvSpPr>
          <p:cNvPr id="13" name="Right Brace 12"/>
          <p:cNvSpPr/>
          <p:nvPr/>
        </p:nvSpPr>
        <p:spPr bwMode="auto">
          <a:xfrm>
            <a:off x="4830792" y="2018581"/>
            <a:ext cx="759125" cy="3079630"/>
          </a:xfrm>
          <a:prstGeom prst="rightBrace">
            <a:avLst>
              <a:gd name="adj1" fmla="val 8333"/>
              <a:gd name="adj2" fmla="val 49720"/>
            </a:avLst>
          </a:prstGeom>
          <a:noFill/>
          <a:ln w="381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Tree>
    <p:extLst>
      <p:ext uri="{BB962C8B-B14F-4D97-AF65-F5344CB8AC3E}">
        <p14:creationId xmlns:p14="http://schemas.microsoft.com/office/powerpoint/2010/main" val="29179172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7074</TotalTime>
  <Words>922</Words>
  <Application>Microsoft Office PowerPoint</Application>
  <PresentationFormat>On-screen Show (4:3)</PresentationFormat>
  <Paragraphs>153</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Designing Sustainable Landscapes  in the Northeast A Potential Application for Vernal Pool Results</vt:lpstr>
      <vt:lpstr>PowerPoint Presentation</vt:lpstr>
      <vt:lpstr>North Atlantic LCC</vt:lpstr>
      <vt:lpstr>North Atlantic LCC</vt:lpstr>
      <vt:lpstr>Foundational Concepts of Landscape Conservation</vt:lpstr>
      <vt:lpstr>What are we designing conservation for? Inclusive view of biodiversity and natural resources</vt:lpstr>
      <vt:lpstr>What are we designing conservation for? Inclusive view of biodiversity and natural resources</vt:lpstr>
      <vt:lpstr> Designing Sustainable Landscapes in the Northeast Kevin McGarigal, UMass Amherst </vt:lpstr>
      <vt:lpstr>PowerPoint Presentation</vt:lpstr>
      <vt:lpstr>PowerPoint Presentation</vt:lpstr>
      <vt:lpstr>PowerPoint Presentation</vt:lpstr>
      <vt:lpstr>Initial Representative Species Models (30 models in development)</vt:lpstr>
      <vt:lpstr>Missing! Unable to model due to lack of vernal pool information </vt:lpstr>
      <vt:lpstr>Representative (Surrogate) Species</vt:lpstr>
      <vt:lpstr>PowerPoint Presentation</vt:lpstr>
      <vt:lpstr>PowerPoint Presentation</vt:lpstr>
      <vt:lpstr>Why landscape-level conservation?</vt:lpstr>
      <vt:lpstr>Acknowledgements and Collaborators</vt:lpstr>
    </vt:vector>
  </TitlesOfParts>
  <Company>U.S. Fish and Wildlife Service - Region 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 Fish &amp; Wildlife Service</cp:lastModifiedBy>
  <cp:revision>880</cp:revision>
  <cp:lastPrinted>2012-10-04T13:54:06Z</cp:lastPrinted>
  <dcterms:created xsi:type="dcterms:W3CDTF">2012-09-17T18:11:31Z</dcterms:created>
  <dcterms:modified xsi:type="dcterms:W3CDTF">2014-04-07T14:50:56Z</dcterms:modified>
</cp:coreProperties>
</file>