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6" r:id="rId2"/>
  </p:sldMasterIdLst>
  <p:notesMasterIdLst>
    <p:notesMasterId r:id="rId23"/>
  </p:notesMasterIdLst>
  <p:sldIdLst>
    <p:sldId id="256" r:id="rId3"/>
    <p:sldId id="283" r:id="rId4"/>
    <p:sldId id="259" r:id="rId5"/>
    <p:sldId id="261" r:id="rId6"/>
    <p:sldId id="284" r:id="rId7"/>
    <p:sldId id="285" r:id="rId8"/>
    <p:sldId id="286" r:id="rId9"/>
    <p:sldId id="287" r:id="rId10"/>
    <p:sldId id="288" r:id="rId11"/>
    <p:sldId id="293" r:id="rId12"/>
    <p:sldId id="301" r:id="rId13"/>
    <p:sldId id="289" r:id="rId14"/>
    <p:sldId id="294" r:id="rId15"/>
    <p:sldId id="295" r:id="rId16"/>
    <p:sldId id="300" r:id="rId17"/>
    <p:sldId id="292" r:id="rId18"/>
    <p:sldId id="298" r:id="rId19"/>
    <p:sldId id="299" r:id="rId20"/>
    <p:sldId id="304" r:id="rId21"/>
    <p:sldId id="305" r:id="rId22"/>
  </p:sldIdLst>
  <p:sldSz cx="9144000" cy="64008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70" autoAdjust="0"/>
  </p:normalViewPr>
  <p:slideViewPr>
    <p:cSldViewPr>
      <p:cViewPr>
        <p:scale>
          <a:sx n="66" d="100"/>
          <a:sy n="66" d="100"/>
        </p:scale>
        <p:origin x="-2100" y="-1224"/>
      </p:cViewPr>
      <p:guideLst>
        <p:guide orient="horz" pos="201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79932" y="685800"/>
            <a:ext cx="48986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5936114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Thank</a:t>
            </a:r>
            <a:r>
              <a:rPr lang="en-US" baseline="0" dirty="0" smtClean="0"/>
              <a:t> you to the LCC Network Council for the opportunity to talk with you about the overall approach and examples of delivering science in the North Atlantic LCC</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And communications</a:t>
            </a:r>
            <a:r>
              <a:rPr lang="en-US" baseline="0" dirty="0" smtClean="0"/>
              <a:t> are increasingly focused on Conservation in Action - examples of how LCC information and tools are being applied by partners and helping to answer questions including:</a:t>
            </a:r>
            <a:endParaRPr lang="en-US" dirty="0"/>
          </a:p>
        </p:txBody>
      </p:sp>
    </p:spTree>
    <p:extLst>
      <p:ext uri="{BB962C8B-B14F-4D97-AF65-F5344CB8AC3E}">
        <p14:creationId xmlns:p14="http://schemas.microsoft.com/office/powerpoint/2010/main" val="304729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Initial</a:t>
            </a:r>
            <a:r>
              <a:rPr lang="en-US" baseline="0" dirty="0" smtClean="0"/>
              <a:t> knowledge transfer is an important first step with key LCC partners to keep them informed  - can be through webinars but ideally happens in person to review what is valuable and get feedback and agree on next steps to take together for science delivery. </a:t>
            </a:r>
            <a:r>
              <a:rPr lang="en-US" dirty="0" smtClean="0"/>
              <a:t>Initial</a:t>
            </a:r>
            <a:r>
              <a:rPr lang="en-US" baseline="0" dirty="0" smtClean="0"/>
              <a:t> knowledge transfer workshops with State agencies, FWS programs, National Fish and Wildlife Foundation are examples from past year including this multi-LCC meeting hosted by VA </a:t>
            </a:r>
            <a:r>
              <a:rPr lang="en-US" dirty="0" smtClean="0"/>
              <a:t>Dept. of Game and Inland Fisheries </a:t>
            </a:r>
            <a:r>
              <a:rPr lang="en-US" baseline="0" dirty="0" smtClean="0"/>
              <a:t> </a:t>
            </a:r>
            <a:r>
              <a:rPr lang="en-US" dirty="0" smtClean="0"/>
              <a:t>As a multi-LCC meeting it was also</a:t>
            </a:r>
            <a:r>
              <a:rPr lang="en-US" baseline="0" dirty="0" smtClean="0"/>
              <a:t> critical that all LCCs were represented and to address how LCC science fits together as part of science delivery as is shown in the overlap zone between the North and South Atlantic LCCs  (David Whitehurst may want to add comments here).</a:t>
            </a:r>
            <a:endParaRPr lang="en-US" dirty="0" smtClean="0"/>
          </a:p>
          <a:p>
            <a:endParaRPr lang="en-US" dirty="0"/>
          </a:p>
        </p:txBody>
      </p:sp>
    </p:spTree>
    <p:extLst>
      <p:ext uri="{BB962C8B-B14F-4D97-AF65-F5344CB8AC3E}">
        <p14:creationId xmlns:p14="http://schemas.microsoft.com/office/powerpoint/2010/main" val="181425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Our experience so</a:t>
            </a:r>
            <a:r>
              <a:rPr lang="en-US" baseline="0" dirty="0" smtClean="0"/>
              <a:t> far</a:t>
            </a:r>
            <a:r>
              <a:rPr lang="en-US" dirty="0" smtClean="0"/>
              <a:t> is</a:t>
            </a:r>
            <a:r>
              <a:rPr lang="en-US" baseline="0" dirty="0" smtClean="0"/>
              <a:t> that presentations/webinars are an important first step but that there is no substitute for in-person hands on training that facilitates discussion and results in partners walking away as users and hopefully as future trainer for their colleagues.  But a major investment of staff time is required so will need partners to help.</a:t>
            </a:r>
            <a:endParaRPr lang="en-US" dirty="0"/>
          </a:p>
        </p:txBody>
      </p:sp>
    </p:spTree>
    <p:extLst>
      <p:ext uri="{BB962C8B-B14F-4D97-AF65-F5344CB8AC3E}">
        <p14:creationId xmlns:p14="http://schemas.microsoft.com/office/powerpoint/2010/main" val="37616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We are also working with the App LCC to pilot</a:t>
            </a:r>
            <a:r>
              <a:rPr lang="en-US" baseline="0" dirty="0" smtClean="0"/>
              <a:t> online courses for using LCC tools potentially as a follow-up to hands-on workshops.  Dedicated website at scienceapplications.org, available to other LCCs.</a:t>
            </a:r>
            <a:endParaRPr lang="en-US" dirty="0"/>
          </a:p>
        </p:txBody>
      </p:sp>
    </p:spTree>
    <p:extLst>
      <p:ext uri="{BB962C8B-B14F-4D97-AF65-F5344CB8AC3E}">
        <p14:creationId xmlns:p14="http://schemas.microsoft.com/office/powerpoint/2010/main" val="37616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Specific applications</a:t>
            </a:r>
            <a:r>
              <a:rPr lang="en-US" baseline="0" dirty="0" smtClean="0"/>
              <a:t> for specific user groups can help insure information is relevant and used.  One example - the LCC recently working </a:t>
            </a:r>
            <a:r>
              <a:rPr lang="en-US" sz="1100" dirty="0" smtClean="0"/>
              <a:t>with Regional Refuge Biologists to customize LCC Information and Tools for NWR Habitat Management Plans;</a:t>
            </a:r>
            <a:r>
              <a:rPr lang="en-US" sz="1100" baseline="0" dirty="0" smtClean="0"/>
              <a:t>  LCC staff then designed and c</a:t>
            </a:r>
            <a:r>
              <a:rPr lang="en-US" sz="1100" dirty="0" smtClean="0"/>
              <a:t>o-taught training with NWR biologists  at a regional</a:t>
            </a:r>
            <a:r>
              <a:rPr lang="en-US" sz="1100" baseline="0" dirty="0" smtClean="0"/>
              <a:t> workshop</a:t>
            </a:r>
            <a:r>
              <a:rPr lang="en-US" sz="1100" dirty="0" smtClean="0"/>
              <a:t>.</a:t>
            </a:r>
            <a:r>
              <a:rPr lang="en-US" sz="1100" baseline="0" dirty="0" smtClean="0"/>
              <a:t>  Result is that </a:t>
            </a:r>
            <a:r>
              <a:rPr lang="en-US" sz="1100" dirty="0" smtClean="0"/>
              <a:t>LCC Information is now providing landscape and regional context for 70 Refuges across the Northeast Region</a:t>
            </a:r>
            <a:r>
              <a:rPr lang="en-US" sz="1100" baseline="0" dirty="0" smtClean="0"/>
              <a:t> through their HMPs and making a significant contribution to regional conservation.</a:t>
            </a:r>
            <a:endParaRPr lang="en-US" sz="1100" dirty="0" smtClean="0"/>
          </a:p>
          <a:p>
            <a:endParaRPr lang="en-US" dirty="0"/>
          </a:p>
        </p:txBody>
      </p:sp>
    </p:spTree>
    <p:extLst>
      <p:ext uri="{BB962C8B-B14F-4D97-AF65-F5344CB8AC3E}">
        <p14:creationId xmlns:p14="http://schemas.microsoft.com/office/powerpoint/2010/main" val="3554715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recent specific application was the successful application with partners for a NRCS Regional Conservation Partnership Program grant for the Connecticut River-Long Island Sound Watershed and the use of </a:t>
            </a:r>
            <a:r>
              <a:rPr lang="en-US" sz="1100" dirty="0" smtClean="0"/>
              <a:t>LCC Landscape</a:t>
            </a:r>
            <a:r>
              <a:rPr lang="en-US" sz="1100" baseline="0" dirty="0" smtClean="0"/>
              <a:t> </a:t>
            </a:r>
            <a:r>
              <a:rPr lang="en-US" sz="1100" dirty="0" smtClean="0"/>
              <a:t>Conservation Design products including core areas, connectors and representative species models as criteria for land acquisition under this grant resulting in conserved</a:t>
            </a:r>
            <a:r>
              <a:rPr lang="en-US" sz="1100" baseline="0" dirty="0" smtClean="0"/>
              <a:t> lands that meet the LCC’s biodiversity goals and improve water in Long Island Sound.</a:t>
            </a:r>
            <a:endParaRPr lang="en-US" sz="1100" dirty="0" smtClean="0"/>
          </a:p>
          <a:p>
            <a:endParaRPr lang="en-US" dirty="0"/>
          </a:p>
        </p:txBody>
      </p:sp>
    </p:spTree>
    <p:extLst>
      <p:ext uri="{BB962C8B-B14F-4D97-AF65-F5344CB8AC3E}">
        <p14:creationId xmlns:p14="http://schemas.microsoft.com/office/powerpoint/2010/main" val="4195840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800" dirty="0" smtClean="0">
                <a:solidFill>
                  <a:srgbClr val="222222"/>
                </a:solidFill>
                <a:highlight>
                  <a:srgbClr val="FFFFFF"/>
                </a:highlight>
              </a:rPr>
              <a:t>The third major component</a:t>
            </a:r>
            <a:r>
              <a:rPr lang="en-US" sz="1800" baseline="0" dirty="0" smtClean="0">
                <a:solidFill>
                  <a:srgbClr val="222222"/>
                </a:solidFill>
                <a:highlight>
                  <a:srgbClr val="FFFFFF"/>
                </a:highlight>
              </a:rPr>
              <a:t> of the science delivery program is funding delivery projects in two areas 1) the demonstration of the application of LCC tools and 2) supporting science delivery by partners in their networks particularly in local networks (e.g. communities and land trusts). </a:t>
            </a:r>
            <a:endParaRPr sz="1800" dirty="0">
              <a:solidFill>
                <a:srgbClr val="222222"/>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One early demonstration </a:t>
            </a:r>
            <a:r>
              <a:rPr lang="en-US" baseline="0" dirty="0" smtClean="0"/>
              <a:t>project for using LCC information and tools was conducted by Trust for Public Land… (</a:t>
            </a:r>
            <a:r>
              <a:rPr lang="en-US" baseline="0" dirty="0" err="1" smtClean="0"/>
              <a:t>Jad</a:t>
            </a:r>
            <a:r>
              <a:rPr lang="en-US" baseline="0" dirty="0" smtClean="0"/>
              <a:t>)</a:t>
            </a:r>
            <a:endParaRPr lang="en-US" dirty="0"/>
          </a:p>
        </p:txBody>
      </p:sp>
    </p:spTree>
    <p:extLst>
      <p:ext uri="{BB962C8B-B14F-4D97-AF65-F5344CB8AC3E}">
        <p14:creationId xmlns:p14="http://schemas.microsoft.com/office/powerpoint/2010/main" val="396319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0" y="684213"/>
            <a:ext cx="2127250" cy="1490662"/>
          </a:xfrm>
        </p:spPr>
      </p:sp>
      <p:sp>
        <p:nvSpPr>
          <p:cNvPr id="3" name="Notes Placeholder 2"/>
          <p:cNvSpPr>
            <a:spLocks noGrp="1"/>
          </p:cNvSpPr>
          <p:nvPr>
            <p:ph type="body" idx="1"/>
          </p:nvPr>
        </p:nvSpPr>
        <p:spPr/>
        <p:txBody>
          <a:bodyPr/>
          <a:lstStyle/>
          <a:p>
            <a:pPr defTabSz="897179"/>
            <a:r>
              <a:rPr lang="en-US" sz="1600" b="0" dirty="0" smtClean="0"/>
              <a:t>One example of supporting science delivery networks is</a:t>
            </a:r>
            <a:r>
              <a:rPr lang="en-US" sz="1600" b="0" baseline="0" dirty="0" smtClean="0"/>
              <a:t> a grant to the </a:t>
            </a:r>
            <a:r>
              <a:rPr lang="en-US" sz="1600" b="0" baseline="0" dirty="0" err="1" smtClean="0"/>
              <a:t>Highstead</a:t>
            </a:r>
            <a:r>
              <a:rPr lang="en-US" sz="1600" b="0" baseline="0" dirty="0" smtClean="0"/>
              <a:t> Foundation that worked with land trusts across New England through Regional Conservation Partnerships to train them on the use of LCC tools to guide land acquisition planning and implementation reaching important partners that the LCC could not reach directly.</a:t>
            </a:r>
            <a:endParaRPr lang="en-US" b="0" dirty="0"/>
          </a:p>
        </p:txBody>
      </p:sp>
      <p:sp>
        <p:nvSpPr>
          <p:cNvPr id="4" name="Slide Number Placeholder 3"/>
          <p:cNvSpPr>
            <a:spLocks noGrp="1"/>
          </p:cNvSpPr>
          <p:nvPr>
            <p:ph type="sldNum" sz="quarter" idx="10"/>
          </p:nvPr>
        </p:nvSpPr>
        <p:spPr>
          <a:xfrm>
            <a:off x="3884259" y="8684790"/>
            <a:ext cx="2972209" cy="457664"/>
          </a:xfrm>
          <a:prstGeom prst="rect">
            <a:avLst/>
          </a:prstGeom>
        </p:spPr>
        <p:txBody>
          <a:bodyPr lIns="88724" tIns="44362" rIns="88724" bIns="44362"/>
          <a:lstStyle/>
          <a:p>
            <a:fld id="{453D2B3D-190A-42D1-B4A9-3FC6DBCC5A15}" type="slidenum">
              <a:rPr lang="en-US" smtClean="0"/>
              <a:t>18</a:t>
            </a:fld>
            <a:endParaRPr lang="en-US" dirty="0"/>
          </a:p>
        </p:txBody>
      </p:sp>
    </p:spTree>
    <p:extLst>
      <p:ext uri="{BB962C8B-B14F-4D97-AF65-F5344CB8AC3E}">
        <p14:creationId xmlns:p14="http://schemas.microsoft.com/office/powerpoint/2010/main" val="462778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In addition</a:t>
            </a:r>
            <a:r>
              <a:rPr lang="en-US" baseline="0" dirty="0" smtClean="0"/>
              <a:t> to working with existing regional partnerships there may be opportunities to help create and facilitate new partnerships to take on a key need as was done by the North Atlantic LCC  by helping to create the  North Atlantic Aquatic Connectivity Collaborative.  This new partnership has built momentum very quickly with 80 partners in 13 states to address the challenge of aquatic connectivity and road stream crossing resilience and has science delivery from the LCC built in right from the start.</a:t>
            </a:r>
            <a:endParaRPr lang="en-US" dirty="0"/>
          </a:p>
        </p:txBody>
      </p:sp>
    </p:spTree>
    <p:extLst>
      <p:ext uri="{BB962C8B-B14F-4D97-AF65-F5344CB8AC3E}">
        <p14:creationId xmlns:p14="http://schemas.microsoft.com/office/powerpoint/2010/main" val="393875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685800"/>
            <a:ext cx="4895850" cy="3429000"/>
          </a:xfrm>
        </p:spPr>
      </p:sp>
      <p:sp>
        <p:nvSpPr>
          <p:cNvPr id="3" name="Notes Placeholder 2"/>
          <p:cNvSpPr>
            <a:spLocks noGrp="1"/>
          </p:cNvSpPr>
          <p:nvPr>
            <p:ph type="body" idx="1"/>
          </p:nvPr>
        </p:nvSpPr>
        <p:spPr/>
        <p:txBody>
          <a:bodyPr>
            <a:normAutofit/>
          </a:bodyPr>
          <a:lstStyle/>
          <a:p>
            <a:r>
              <a:rPr lang="en-US" dirty="0" smtClean="0"/>
              <a:t>Partners</a:t>
            </a:r>
            <a:r>
              <a:rPr lang="en-US" baseline="0" dirty="0" smtClean="0"/>
              <a:t> in the Northeast Region and North Atlantic LCC recognized early on in the development of the LCC the importance of science delivery.  They agreed on a conservation framework in 2011 (building  on the Strategic Habitat Conservation Framework of the Fish and Wildlife Service), that </a:t>
            </a:r>
            <a:r>
              <a:rPr lang="en-US" dirty="0" smtClean="0"/>
              <a:t>links together planning,</a:t>
            </a:r>
            <a:r>
              <a:rPr lang="en-US" baseline="0" dirty="0" smtClean="0"/>
              <a:t> design, delivery and evaluation and puts focus not just on science development but also on (click for animation) translation adoption and information management to ensure the information and tools are available, understood and used.</a:t>
            </a:r>
          </a:p>
        </p:txBody>
      </p:sp>
      <p:sp>
        <p:nvSpPr>
          <p:cNvPr id="4" name="Slide Number Placeholder 3"/>
          <p:cNvSpPr>
            <a:spLocks noGrp="1"/>
          </p:cNvSpPr>
          <p:nvPr>
            <p:ph type="sldNum" sz="quarter" idx="10"/>
          </p:nvPr>
        </p:nvSpPr>
        <p:spPr>
          <a:xfrm>
            <a:off x="3884842" y="8685071"/>
            <a:ext cx="2971592" cy="457358"/>
          </a:xfrm>
          <a:prstGeom prst="rect">
            <a:avLst/>
          </a:prstGeom>
        </p:spPr>
        <p:txBody>
          <a:bodyPr lIns="90398" tIns="45199" rIns="90398" bIns="45199"/>
          <a:lstStyle/>
          <a:p>
            <a:pPr>
              <a:defRPr/>
            </a:pPr>
            <a:fld id="{FB689BAF-D30C-4EAE-A25E-04199421938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indent="0">
              <a:buFont typeface="Arial" panose="020B0604020202020204" pitchFamily="34" charset="0"/>
              <a:buNone/>
            </a:pPr>
            <a:r>
              <a:rPr lang="en-US" sz="1800" dirty="0" smtClean="0">
                <a:solidFill>
                  <a:srgbClr val="222222"/>
                </a:solidFill>
                <a:highlight>
                  <a:srgbClr val="FFFFFF"/>
                </a:highlight>
              </a:rPr>
              <a:t>In summary  </a:t>
            </a:r>
            <a:r>
              <a:rPr lang="en-US" sz="1800" dirty="0" smtClean="0"/>
              <a:t>The North Atlantic LCC recognized the need for and dedicated resources to develop and implement</a:t>
            </a:r>
            <a:r>
              <a:rPr lang="en-US" sz="1800" baseline="0" dirty="0" smtClean="0"/>
              <a:t> a program of science delivery.  It is clear from our experience that </a:t>
            </a:r>
            <a:r>
              <a:rPr lang="en-US" sz="1800" dirty="0" smtClean="0"/>
              <a:t>the delivery of science through multiple approaches will be critical for the ensuring the relevance of LCC</a:t>
            </a:r>
            <a:r>
              <a:rPr lang="en-US" sz="1800" baseline="0" dirty="0" smtClean="0"/>
              <a:t> but that has to be done with realization that o</a:t>
            </a:r>
            <a:r>
              <a:rPr lang="en-US" sz="1800" dirty="0" smtClean="0"/>
              <a:t>ngoing investments for delivery and learning and sharing across  the network will be needed.</a:t>
            </a:r>
          </a:p>
          <a:p>
            <a:pPr lvl="0" rtl="0">
              <a:spcBef>
                <a:spcPts val="0"/>
              </a:spcBef>
              <a:buNone/>
            </a:pPr>
            <a:endParaRPr sz="1800" dirty="0">
              <a:solidFill>
                <a:srgbClr val="222222"/>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000" dirty="0" smtClean="0"/>
              <a:t>The</a:t>
            </a:r>
            <a:r>
              <a:rPr lang="en-US" sz="1000" baseline="0" dirty="0" smtClean="0"/>
              <a:t> </a:t>
            </a:r>
            <a:r>
              <a:rPr lang="en-US" sz="1000" dirty="0" smtClean="0"/>
              <a:t>conundrum of applied</a:t>
            </a:r>
            <a:r>
              <a:rPr lang="en-US" sz="1000" baseline="0" dirty="0" smtClean="0"/>
              <a:t> science being available</a:t>
            </a:r>
            <a:r>
              <a:rPr lang="en-US" sz="1000" dirty="0" smtClean="0"/>
              <a:t> but not used has been recognized</a:t>
            </a:r>
            <a:r>
              <a:rPr lang="en-US" sz="1000" baseline="0" dirty="0" smtClean="0"/>
              <a:t> by great minds for a long time.  In our case, a</a:t>
            </a:r>
            <a:r>
              <a:rPr lang="en-US" sz="1000" dirty="0" smtClean="0"/>
              <a:t>lthough partners in the North Atlantic LCC have been involved in identifying science needs</a:t>
            </a:r>
            <a:r>
              <a:rPr lang="en-US" sz="1000" baseline="0" dirty="0" smtClean="0"/>
              <a:t> and in many cases been involved in collaboratively developing information and tools to address those needs, they are not fully using what is available - the amount and complexity of information being developed is hard for partners to keep track of, understand and take the time to learn and use.  (Click for animation).  We need science delivery to…</a:t>
            </a:r>
            <a:endParaRPr sz="1000" dirty="0">
              <a:solidFill>
                <a:srgbClr val="2222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800" dirty="0" smtClean="0">
                <a:solidFill>
                  <a:srgbClr val="222222"/>
                </a:solidFill>
                <a:highlight>
                  <a:srgbClr val="FFFFFF"/>
                </a:highlight>
              </a:rPr>
              <a:t>To address these needs, the North Atlantic LCC has prioritized science</a:t>
            </a:r>
            <a:r>
              <a:rPr lang="en-US" sz="1800" baseline="0" dirty="0" smtClean="0">
                <a:solidFill>
                  <a:srgbClr val="222222"/>
                </a:solidFill>
                <a:highlight>
                  <a:srgbClr val="FFFFFF"/>
                </a:highlight>
              </a:rPr>
              <a:t> delivery and </a:t>
            </a:r>
            <a:r>
              <a:rPr lang="en-US" sz="1800" dirty="0" smtClean="0">
                <a:solidFill>
                  <a:srgbClr val="222222"/>
                </a:solidFill>
                <a:highlight>
                  <a:srgbClr val="FFFFFF"/>
                </a:highlight>
              </a:rPr>
              <a:t>established a program of Science Delivery to…</a:t>
            </a:r>
            <a:endParaRPr sz="1800" dirty="0">
              <a:solidFill>
                <a:srgbClr val="2222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800" dirty="0" smtClean="0">
                <a:solidFill>
                  <a:srgbClr val="222222"/>
                </a:solidFill>
                <a:highlight>
                  <a:srgbClr val="FFFFFF"/>
                </a:highlight>
              </a:rPr>
              <a:t>This</a:t>
            </a:r>
            <a:r>
              <a:rPr lang="en-US" sz="1800" baseline="0" dirty="0" smtClean="0">
                <a:solidFill>
                  <a:srgbClr val="222222"/>
                </a:solidFill>
                <a:highlight>
                  <a:srgbClr val="FFFFFF"/>
                </a:highlight>
              </a:rPr>
              <a:t> program has three major components: managing information; developing and maintaining capacity for an ongoing process of delivering science; and supporting partners to demonstrate applications and deliver information through their networks.  I will provide more detail and examples of each of these components.  </a:t>
            </a:r>
            <a:r>
              <a:rPr lang="en-US" sz="1800" i="1" baseline="0" dirty="0" smtClean="0">
                <a:solidFill>
                  <a:srgbClr val="222222"/>
                </a:solidFill>
                <a:highlight>
                  <a:srgbClr val="FFFFFF"/>
                </a:highlight>
              </a:rPr>
              <a:t>I should note that in addition to these components, the involvement of likely users of information in the development of that information and its integration in conservation design is critical and assumed but not covered in detail in this presentation.</a:t>
            </a:r>
            <a:endParaRPr sz="1800" i="1" dirty="0">
              <a:solidFill>
                <a:srgbClr val="222222"/>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With regard</a:t>
            </a:r>
            <a:r>
              <a:rPr lang="en-US" baseline="0" dirty="0" smtClean="0"/>
              <a:t> to information management, m</a:t>
            </a:r>
            <a:r>
              <a:rPr lang="en-US" dirty="0" smtClean="0"/>
              <a:t>ost</a:t>
            </a:r>
            <a:r>
              <a:rPr lang="en-US" baseline="0" dirty="0" smtClean="0"/>
              <a:t> if not all LCCs now have spatial data portals, many using Data Basin which will help make spatial data accessible across the network.  The North Atlantic Conservation Planning Atlas (on Data Basin) is being used not just for access but by groups as a workspace for their own work drawing from the information developed by the LCC, the Northeast States through their Regional Conservation Needs Program (that David Whitehurst can talk more about) and other partners.  Most of this information was developed and is available for the entire northeast FWS and NEAFWA administrative region and designed to be used at multiple spatial scales.</a:t>
            </a:r>
            <a:endParaRPr lang="en-US" dirty="0"/>
          </a:p>
        </p:txBody>
      </p:sp>
    </p:spTree>
    <p:extLst>
      <p:ext uri="{BB962C8B-B14F-4D97-AF65-F5344CB8AC3E}">
        <p14:creationId xmlns:p14="http://schemas.microsoft.com/office/powerpoint/2010/main" val="108039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In addition</a:t>
            </a:r>
            <a:r>
              <a:rPr lang="en-US" baseline="0" dirty="0" smtClean="0"/>
              <a:t> to this overall online conservation planning atlas and landscape conservation designs, the LCC is increasingly delivering science through specific online tools that allow partners to query and assess results for specific conservation targets or actions at multiple spatial scales.  An example shown here is the Interactive Catchment Explorer (developed by USGS and UMass) that allows you to look at variables such as the probability of brook trout occupancy under a 2 degrees increase in air temp across the region at coarser watershed scales as a screening tool and then users are also to zoom in and look at this same data at the scale of individual stream reaches or catchments as in shown for catchments in the middle Deerfield River watershed in Massachusetts and Vermont that allows users to target those catchments with high future brook trout probability for protection or restoration actions.</a:t>
            </a:r>
            <a:endParaRPr lang="en-US" dirty="0"/>
          </a:p>
        </p:txBody>
      </p:sp>
    </p:spTree>
    <p:extLst>
      <p:ext uri="{BB962C8B-B14F-4D97-AF65-F5344CB8AC3E}">
        <p14:creationId xmlns:p14="http://schemas.microsoft.com/office/powerpoint/2010/main" val="89869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979488" y="685800"/>
            <a:ext cx="48990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800" dirty="0" smtClean="0">
                <a:solidFill>
                  <a:srgbClr val="222222"/>
                </a:solidFill>
                <a:highlight>
                  <a:srgbClr val="FFFFFF"/>
                </a:highlight>
              </a:rPr>
              <a:t>The</a:t>
            </a:r>
            <a:r>
              <a:rPr lang="en-US" sz="1800" baseline="0" dirty="0" smtClean="0">
                <a:solidFill>
                  <a:srgbClr val="222222"/>
                </a:solidFill>
                <a:highlight>
                  <a:srgbClr val="FFFFFF"/>
                </a:highlight>
              </a:rPr>
              <a:t> second major component is developing capacity for an ongoing process of delivering science including a diverse team of partners to guide the process and strategy and recommend funding and a commitment of all staff focused on various aspects of science delivery.  Staff are now involved on a daily basis on maintaining relationships with key user groups, communications, increasing awareness with key partners, various methods of informing and training partners and being available to provide technical assistance.  Long term relationship building has been key, one example is working with Wildlife Diversity Program Managers in NEAFWA the 13 Northeast States for six years to support regional information and context for State Wildlife Action Plans.</a:t>
            </a:r>
            <a:endParaRPr sz="1800" dirty="0">
              <a:solidFill>
                <a:srgbClr val="222222"/>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685800"/>
            <a:ext cx="4899025" cy="3429000"/>
          </a:xfrm>
        </p:spPr>
      </p:sp>
      <p:sp>
        <p:nvSpPr>
          <p:cNvPr id="3" name="Notes Placeholder 2"/>
          <p:cNvSpPr>
            <a:spLocks noGrp="1"/>
          </p:cNvSpPr>
          <p:nvPr>
            <p:ph type="body" idx="1"/>
          </p:nvPr>
        </p:nvSpPr>
        <p:spPr/>
        <p:txBody>
          <a:bodyPr/>
          <a:lstStyle/>
          <a:p>
            <a:r>
              <a:rPr lang="en-US" dirty="0" smtClean="0"/>
              <a:t>Communications</a:t>
            </a:r>
            <a:r>
              <a:rPr lang="en-US" baseline="0" dirty="0" smtClean="0"/>
              <a:t> are developed with specific user groups in mind, for example facts sheets for each state with available products and partners involved in that state to facilitate science delivery in that state.</a:t>
            </a:r>
            <a:endParaRPr lang="en-US" dirty="0"/>
          </a:p>
        </p:txBody>
      </p:sp>
    </p:spTree>
    <p:extLst>
      <p:ext uri="{BB962C8B-B14F-4D97-AF65-F5344CB8AC3E}">
        <p14:creationId xmlns:p14="http://schemas.microsoft.com/office/powerpoint/2010/main" val="304729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970381"/>
            <a:ext cx="7772400" cy="14436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1" name="Shape 11"/>
          <p:cNvSpPr txBox="1">
            <a:spLocks noGrp="1"/>
          </p:cNvSpPr>
          <p:nvPr>
            <p:ph type="subTitle" idx="1"/>
          </p:nvPr>
        </p:nvSpPr>
        <p:spPr>
          <a:xfrm>
            <a:off x="685800" y="3534288"/>
            <a:ext cx="7772400" cy="976500"/>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
        <p:nvSpPr>
          <p:cNvPr id="12" name="Shape 12"/>
          <p:cNvSpPr txBox="1">
            <a:spLocks noGrp="1"/>
          </p:cNvSpPr>
          <p:nvPr>
            <p:ph type="sldNum" idx="12"/>
          </p:nvPr>
        </p:nvSpPr>
        <p:spPr>
          <a:xfrm>
            <a:off x="8556791" y="5910925"/>
            <a:ext cx="548699" cy="489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93521"/>
            <a:ext cx="4038600" cy="42242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93521"/>
            <a:ext cx="4038600" cy="42242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66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2772"/>
            <a:ext cx="4040188" cy="5971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9883"/>
            <a:ext cx="4040188" cy="36878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432772"/>
            <a:ext cx="4041775" cy="5971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029883"/>
            <a:ext cx="4041775" cy="36878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729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130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298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54847"/>
            <a:ext cx="3008313" cy="108458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54847"/>
            <a:ext cx="5111750" cy="54629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339427"/>
            <a:ext cx="3008313" cy="4378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48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80560"/>
            <a:ext cx="5486400" cy="52895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71923"/>
            <a:ext cx="5486400" cy="3840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009515"/>
            <a:ext cx="5486400" cy="751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775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782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56329"/>
            <a:ext cx="2057400" cy="54614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56329"/>
            <a:ext cx="6019800" cy="54614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15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56328"/>
            <a:ext cx="8229600" cy="10667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493520"/>
            <a:ext cx="3994500" cy="4636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2"/>
          </p:nvPr>
        </p:nvSpPr>
        <p:spPr>
          <a:xfrm>
            <a:off x="4692273" y="1493520"/>
            <a:ext cx="3994500" cy="4636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1" y="5910925"/>
            <a:ext cx="548699" cy="489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56328"/>
            <a:ext cx="8229600" cy="10667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556791" y="5910925"/>
            <a:ext cx="548699" cy="489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5483407"/>
            <a:ext cx="8229600" cy="6464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27" name="Shape 27"/>
          <p:cNvSpPr txBox="1">
            <a:spLocks noGrp="1"/>
          </p:cNvSpPr>
          <p:nvPr>
            <p:ph type="sldNum" idx="12"/>
          </p:nvPr>
        </p:nvSpPr>
        <p:spPr>
          <a:xfrm>
            <a:off x="8556791" y="5910925"/>
            <a:ext cx="548699" cy="489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5910925"/>
            <a:ext cx="548699" cy="489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932594"/>
            <a:ext cx="2133600" cy="340783"/>
          </a:xfrm>
          <a:prstGeom prst="rect">
            <a:avLst/>
          </a:prstGeom>
        </p:spPr>
        <p:txBody>
          <a:bodyPr/>
          <a:lstStyle/>
          <a:p>
            <a:fld id="{0AB0740D-1153-4D93-ADE5-205FFE67003A}" type="datetimeFigureOut">
              <a:rPr lang="en-US" smtClean="0"/>
              <a:t>4/22/2016</a:t>
            </a:fld>
            <a:endParaRPr lang="en-US" dirty="0"/>
          </a:p>
        </p:txBody>
      </p:sp>
      <p:sp>
        <p:nvSpPr>
          <p:cNvPr id="5" name="Footer Placeholder 4"/>
          <p:cNvSpPr>
            <a:spLocks noGrp="1"/>
          </p:cNvSpPr>
          <p:nvPr>
            <p:ph type="ftr" sz="quarter" idx="11"/>
          </p:nvPr>
        </p:nvSpPr>
        <p:spPr>
          <a:xfrm>
            <a:off x="3124200" y="5932594"/>
            <a:ext cx="2895600" cy="340783"/>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B0C1F98-17FA-478D-9D88-4DB091277028}" type="slidenum">
              <a:rPr lang="en-US" smtClean="0"/>
              <a:t>‹#›</a:t>
            </a:fld>
            <a:endParaRPr lang="en-US" dirty="0"/>
          </a:p>
        </p:txBody>
      </p:sp>
    </p:spTree>
    <p:extLst>
      <p:ext uri="{BB962C8B-B14F-4D97-AF65-F5344CB8AC3E}">
        <p14:creationId xmlns:p14="http://schemas.microsoft.com/office/powerpoint/2010/main" val="93392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397"/>
            <a:ext cx="7772400" cy="1372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627120"/>
            <a:ext cx="6400800" cy="16357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25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9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13107"/>
            <a:ext cx="7772400" cy="127127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12932"/>
            <a:ext cx="7772400" cy="1400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CECD8-2133-4B3E-865E-317AB84C60EE}"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95051-EE96-4D7F-B2E2-B1FB4D514D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88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56328"/>
            <a:ext cx="8229600" cy="1066799"/>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493520"/>
            <a:ext cx="8229600" cy="463650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556791" y="5910925"/>
            <a:ext cx="548699" cy="489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6329"/>
            <a:ext cx="8229600" cy="10668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493521"/>
            <a:ext cx="8229600" cy="42242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932594"/>
            <a:ext cx="2133600" cy="340783"/>
          </a:xfrm>
          <a:prstGeom prst="rect">
            <a:avLst/>
          </a:prstGeom>
        </p:spPr>
        <p:txBody>
          <a:bodyPr vert="horz" lIns="91440" tIns="45720" rIns="91440" bIns="45720" rtlCol="0" anchor="ctr"/>
          <a:lstStyle>
            <a:lvl1pPr algn="l">
              <a:defRPr sz="1200">
                <a:solidFill>
                  <a:schemeClr val="tx1">
                    <a:tint val="75000"/>
                  </a:schemeClr>
                </a:solidFill>
              </a:defRPr>
            </a:lvl1pPr>
          </a:lstStyle>
          <a:p>
            <a:fld id="{036CECD8-2133-4B3E-865E-317AB84C60EE}" type="datetimeFigureOut">
              <a:rPr lang="en-US" kern="1200" smtClean="0">
                <a:solidFill>
                  <a:prstClr val="black">
                    <a:tint val="75000"/>
                  </a:prstClr>
                </a:solidFill>
                <a:latin typeface="Calibri"/>
                <a:ea typeface="+mn-ea"/>
                <a:cs typeface="+mn-cs"/>
              </a:rPr>
              <a:pPr/>
              <a:t>4/22/2016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5932594"/>
            <a:ext cx="2895600" cy="3407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5932594"/>
            <a:ext cx="2133600" cy="340783"/>
          </a:xfrm>
          <a:prstGeom prst="rect">
            <a:avLst/>
          </a:prstGeom>
        </p:spPr>
        <p:txBody>
          <a:bodyPr vert="horz" lIns="91440" tIns="45720" rIns="91440" bIns="45720" rtlCol="0" anchor="ctr"/>
          <a:lstStyle>
            <a:lvl1pPr algn="r">
              <a:defRPr sz="1200">
                <a:solidFill>
                  <a:schemeClr val="tx1">
                    <a:tint val="75000"/>
                  </a:schemeClr>
                </a:solidFill>
              </a:defRPr>
            </a:lvl1pPr>
          </a:lstStyle>
          <a:p>
            <a:fld id="{88395051-EE96-4D7F-B2E2-B1FB4D514D58}"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72178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4.png"/><Relationship Id="rId3" Type="http://schemas.openxmlformats.org/officeDocument/2006/relationships/notesSlide" Target="../notesSlides/notesSlide20.xml"/><Relationship Id="rId7" Type="http://schemas.openxmlformats.org/officeDocument/2006/relationships/image" Target="../media/image36.jpe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jpg"/><Relationship Id="rId10" Type="http://schemas.openxmlformats.org/officeDocument/2006/relationships/image" Target="../media/image39.jpeg"/><Relationship Id="rId4" Type="http://schemas.openxmlformats.org/officeDocument/2006/relationships/image" Target="../media/image1.png"/><Relationship Id="rId9" Type="http://schemas.openxmlformats.org/officeDocument/2006/relationships/image" Target="../media/image38.jpeg"/><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p:nvPr/>
        </p:nvSpPr>
        <p:spPr>
          <a:xfrm>
            <a:off x="0" y="4141752"/>
            <a:ext cx="8698199" cy="8127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5" name="Shape 35"/>
          <p:cNvSpPr txBox="1"/>
          <p:nvPr/>
        </p:nvSpPr>
        <p:spPr>
          <a:xfrm>
            <a:off x="611625" y="1837201"/>
            <a:ext cx="7772400" cy="1697400"/>
          </a:xfrm>
          <a:prstGeom prst="rect">
            <a:avLst/>
          </a:prstGeom>
          <a:noFill/>
          <a:ln>
            <a:noFill/>
          </a:ln>
        </p:spPr>
        <p:txBody>
          <a:bodyPr lIns="91425" tIns="91425" rIns="91425" bIns="91425" anchor="b" anchorCtr="0">
            <a:noAutofit/>
          </a:bodyPr>
          <a:lstStyle/>
          <a:p>
            <a:pPr lvl="0" rtl="0">
              <a:spcBef>
                <a:spcPts val="0"/>
              </a:spcBef>
              <a:buNone/>
            </a:pPr>
            <a:r>
              <a:rPr lang="en" sz="4800" b="1">
                <a:solidFill>
                  <a:schemeClr val="dk2"/>
                </a:solidFill>
              </a:rPr>
              <a:t>Science Delivery in the North Atlantic LCC</a:t>
            </a:r>
          </a:p>
        </p:txBody>
      </p:sp>
      <p:sp>
        <p:nvSpPr>
          <p:cNvPr id="36" name="Shape 36"/>
          <p:cNvSpPr txBox="1"/>
          <p:nvPr/>
        </p:nvSpPr>
        <p:spPr>
          <a:xfrm>
            <a:off x="611614" y="4106096"/>
            <a:ext cx="7772400" cy="886799"/>
          </a:xfrm>
          <a:prstGeom prst="rect">
            <a:avLst/>
          </a:prstGeom>
          <a:noFill/>
          <a:ln>
            <a:noFill/>
          </a:ln>
        </p:spPr>
        <p:txBody>
          <a:bodyPr lIns="91425" tIns="91425" rIns="91425" bIns="91425" anchor="ctr" anchorCtr="0">
            <a:noAutofit/>
          </a:bodyPr>
          <a:lstStyle/>
          <a:p>
            <a:pPr lvl="0" rtl="0">
              <a:spcBef>
                <a:spcPts val="0"/>
              </a:spcBef>
              <a:buNone/>
            </a:pPr>
            <a:r>
              <a:rPr lang="en" sz="3000" b="1">
                <a:solidFill>
                  <a:srgbClr val="FFFFFF"/>
                </a:solidFill>
              </a:rPr>
              <a:t>Overview for LCC Network Council</a:t>
            </a:r>
          </a:p>
        </p:txBody>
      </p:sp>
      <p:pic>
        <p:nvPicPr>
          <p:cNvPr id="37" name="Shape 37"/>
          <p:cNvPicPr preferRelativeResize="0"/>
          <p:nvPr/>
        </p:nvPicPr>
        <p:blipFill rotWithShape="1">
          <a:blip r:embed="rId3">
            <a:alphaModFix/>
          </a:blip>
          <a:srcRect l="4879"/>
          <a:stretch/>
        </p:blipFill>
        <p:spPr>
          <a:xfrm>
            <a:off x="0" y="5772616"/>
            <a:ext cx="8720816" cy="625759"/>
          </a:xfrm>
          <a:prstGeom prst="rect">
            <a:avLst/>
          </a:prstGeom>
          <a:noFill/>
          <a:ln>
            <a:noFill/>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457200"/>
            <a:ext cx="1641473" cy="838201"/>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69" y="398937"/>
            <a:ext cx="1358231" cy="954725"/>
          </a:xfrm>
          <a:prstGeom prst="rect">
            <a:avLst/>
          </a:prstGeom>
        </p:spPr>
      </p:pic>
      <p:sp>
        <p:nvSpPr>
          <p:cNvPr id="5" name="TextBox 4"/>
          <p:cNvSpPr txBox="1"/>
          <p:nvPr/>
        </p:nvSpPr>
        <p:spPr>
          <a:xfrm>
            <a:off x="990600" y="5029200"/>
            <a:ext cx="6172200" cy="830997"/>
          </a:xfrm>
          <a:prstGeom prst="rect">
            <a:avLst/>
          </a:prstGeom>
          <a:noFill/>
        </p:spPr>
        <p:txBody>
          <a:bodyPr wrap="square" rtlCol="0">
            <a:spAutoFit/>
          </a:bodyPr>
          <a:lstStyle/>
          <a:p>
            <a:r>
              <a:rPr lang="en-US" sz="1600" dirty="0" err="1" smtClean="0"/>
              <a:t>Jad</a:t>
            </a:r>
            <a:r>
              <a:rPr lang="en-US" sz="1600" dirty="0" smtClean="0"/>
              <a:t> Daley, Trust for Public Land</a:t>
            </a:r>
          </a:p>
          <a:p>
            <a:r>
              <a:rPr lang="en-US" sz="1600" dirty="0" smtClean="0"/>
              <a:t>Andrew Milliken, North Atlantic LCC Coordinator</a:t>
            </a:r>
          </a:p>
          <a:p>
            <a:r>
              <a:rPr lang="en-US" sz="1600" dirty="0" smtClean="0"/>
              <a:t>Steven Fuller, </a:t>
            </a:r>
            <a:r>
              <a:rPr lang="en-US" sz="1600" dirty="0"/>
              <a:t>North Atlantic LCC </a:t>
            </a:r>
            <a:r>
              <a:rPr lang="en-US" sz="1600" dirty="0" smtClean="0"/>
              <a:t>Science Delivery Coordinator</a:t>
            </a:r>
            <a:endParaRPr lang="en-US" sz="1600"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4191608" cy="1066799"/>
          </a:xfrm>
        </p:spPr>
        <p:txBody>
          <a:bodyPr/>
          <a:lstStyle/>
          <a:p>
            <a:r>
              <a:rPr lang="en-US" dirty="0"/>
              <a:t>C</a:t>
            </a:r>
            <a:r>
              <a:rPr lang="en-US" dirty="0" smtClean="0"/>
              <a:t>ommunications</a:t>
            </a:r>
            <a:endParaRPr lang="en-US" dirty="0"/>
          </a:p>
        </p:txBody>
      </p:sp>
      <p:sp>
        <p:nvSpPr>
          <p:cNvPr id="3" name="Text Placeholder 2"/>
          <p:cNvSpPr>
            <a:spLocks noGrp="1"/>
          </p:cNvSpPr>
          <p:nvPr>
            <p:ph type="body" idx="1"/>
          </p:nvPr>
        </p:nvSpPr>
        <p:spPr>
          <a:xfrm>
            <a:off x="0" y="1066800"/>
            <a:ext cx="4419600" cy="4636500"/>
          </a:xfrm>
        </p:spPr>
        <p:txBody>
          <a:bodyPr/>
          <a:lstStyle/>
          <a:p>
            <a:r>
              <a:rPr lang="en-US" dirty="0" smtClean="0"/>
              <a:t>Examples of application of specific tools to support conservation:</a:t>
            </a:r>
          </a:p>
          <a:p>
            <a:r>
              <a:rPr lang="en-US" i="1" dirty="0" smtClean="0"/>
              <a:t>Conservation in Action</a:t>
            </a:r>
          </a:p>
          <a:p>
            <a:endParaRPr lang="en-US" dirty="0" smtClean="0"/>
          </a:p>
          <a:p>
            <a:r>
              <a:rPr lang="en-US" dirty="0" smtClean="0"/>
              <a:t>Focus on:</a:t>
            </a:r>
            <a:endParaRPr lang="en-US" dirty="0"/>
          </a:p>
          <a:p>
            <a:pPr marL="457200" indent="-457200">
              <a:buFont typeface="Arial" panose="020B0604020202020204" pitchFamily="34" charset="0"/>
              <a:buChar char="•"/>
            </a:pPr>
            <a:r>
              <a:rPr lang="en-US" dirty="0" smtClean="0"/>
              <a:t>Who is using it?</a:t>
            </a:r>
          </a:p>
          <a:p>
            <a:pPr marL="457200" indent="-457200">
              <a:buFont typeface="Arial" panose="020B0604020202020204" pitchFamily="34" charset="0"/>
              <a:buChar char="•"/>
            </a:pPr>
            <a:r>
              <a:rPr lang="en-US" dirty="0" smtClean="0"/>
              <a:t>How is it being applied?</a:t>
            </a:r>
          </a:p>
          <a:p>
            <a:pPr marL="457200" indent="-457200">
              <a:buFont typeface="Arial" panose="020B0604020202020204" pitchFamily="34" charset="0"/>
              <a:buChar char="•"/>
            </a:pPr>
            <a:r>
              <a:rPr lang="en-US" dirty="0" smtClean="0"/>
              <a:t>What conservation need does it address?</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409" y="1"/>
            <a:ext cx="4936991" cy="64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684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Knowledge Transfer</a:t>
            </a:r>
            <a:br>
              <a:rPr lang="en-US" dirty="0" smtClean="0"/>
            </a:br>
            <a:endParaRPr lang="en-US" dirty="0"/>
          </a:p>
        </p:txBody>
      </p:sp>
      <p:sp>
        <p:nvSpPr>
          <p:cNvPr id="4" name="Text Placeholder 3"/>
          <p:cNvSpPr>
            <a:spLocks noGrp="1"/>
          </p:cNvSpPr>
          <p:nvPr>
            <p:ph type="body" idx="1"/>
          </p:nvPr>
        </p:nvSpPr>
        <p:spPr>
          <a:xfrm>
            <a:off x="304800" y="990600"/>
            <a:ext cx="3994500" cy="4636500"/>
          </a:xfrm>
        </p:spPr>
        <p:txBody>
          <a:bodyPr/>
          <a:lstStyle/>
          <a:p>
            <a:r>
              <a:rPr lang="en-US" dirty="0" smtClean="0"/>
              <a:t>Meetings/workshops with key LCC partners to review progress, get feedback and identify next steps</a:t>
            </a:r>
          </a:p>
          <a:p>
            <a:endParaRPr lang="en-US" dirty="0"/>
          </a:p>
          <a:p>
            <a:r>
              <a:rPr lang="en-US" dirty="0" smtClean="0"/>
              <a:t>e.g., Joint meeting at Virginia Dept. of Game and Inland Fisheries with 3 LCCs and 40 VA staff</a:t>
            </a:r>
            <a:endParaRPr lang="en-US" dirty="0"/>
          </a:p>
        </p:txBody>
      </p:sp>
      <p:pic>
        <p:nvPicPr>
          <p:cNvPr id="8194" name="Picture 2" descr="C:\Users\amilliken\Downloads\IMG_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70512" y="3276600"/>
            <a:ext cx="3230488" cy="2819400"/>
          </a:xfrm>
          <a:prstGeom prst="rect">
            <a:avLst/>
          </a:prstGeom>
          <a:ln w="19050">
            <a:solidFill>
              <a:schemeClr val="tx1"/>
            </a:solidFill>
          </a:ln>
        </p:spPr>
      </p:pic>
    </p:spTree>
    <p:extLst>
      <p:ext uri="{BB962C8B-B14F-4D97-AF65-F5344CB8AC3E}">
        <p14:creationId xmlns:p14="http://schemas.microsoft.com/office/powerpoint/2010/main" val="1767687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
            <a:ext cx="8229600" cy="1066799"/>
          </a:xfrm>
        </p:spPr>
        <p:txBody>
          <a:bodyPr/>
          <a:lstStyle/>
          <a:p>
            <a:r>
              <a:rPr lang="en-US" dirty="0" smtClean="0"/>
              <a:t>Training</a:t>
            </a:r>
            <a:endParaRPr lang="en-US" dirty="0"/>
          </a:p>
        </p:txBody>
      </p:sp>
      <p:sp>
        <p:nvSpPr>
          <p:cNvPr id="3" name="Text Placeholder 2"/>
          <p:cNvSpPr>
            <a:spLocks noGrp="1"/>
          </p:cNvSpPr>
          <p:nvPr>
            <p:ph type="body" idx="1"/>
          </p:nvPr>
        </p:nvSpPr>
        <p:spPr>
          <a:xfrm>
            <a:off x="152400" y="1143000"/>
            <a:ext cx="3994500" cy="4636500"/>
          </a:xfrm>
        </p:spPr>
        <p:txBody>
          <a:bodyPr/>
          <a:lstStyle/>
          <a:p>
            <a:r>
              <a:rPr lang="en-US" dirty="0" smtClean="0"/>
              <a:t>Focus on in-person, hands-on training</a:t>
            </a:r>
          </a:p>
          <a:p>
            <a:endParaRPr lang="en-US" dirty="0"/>
          </a:p>
          <a:p>
            <a:r>
              <a:rPr lang="en-US" dirty="0" smtClean="0"/>
              <a:t>Partners walk away comfortable using Conservation Planning Atlas and relevant tools</a:t>
            </a:r>
          </a:p>
          <a:p>
            <a:endParaRPr lang="en-US" dirty="0"/>
          </a:p>
          <a:p>
            <a:r>
              <a:rPr lang="en-US" dirty="0" smtClean="0"/>
              <a:t>But labor intensive.  Partners can help</a:t>
            </a:r>
          </a:p>
          <a:p>
            <a:endParaRPr lang="en-US" dirty="0"/>
          </a:p>
        </p:txBody>
      </p:sp>
      <p:pic>
        <p:nvPicPr>
          <p:cNvPr id="6" name="Shape 294"/>
          <p:cNvPicPr preferRelativeResize="0"/>
          <p:nvPr/>
        </p:nvPicPr>
        <p:blipFill>
          <a:blip r:embed="rId3">
            <a:alphaModFix/>
          </a:blip>
          <a:stretch>
            <a:fillRect/>
          </a:stretch>
        </p:blipFill>
        <p:spPr>
          <a:xfrm>
            <a:off x="3733800" y="762000"/>
            <a:ext cx="5136731" cy="3852549"/>
          </a:xfrm>
          <a:prstGeom prst="rect">
            <a:avLst/>
          </a:prstGeom>
          <a:noFill/>
          <a:ln>
            <a:noFill/>
          </a:ln>
        </p:spPr>
      </p:pic>
    </p:spTree>
    <p:extLst>
      <p:ext uri="{BB962C8B-B14F-4D97-AF65-F5344CB8AC3E}">
        <p14:creationId xmlns:p14="http://schemas.microsoft.com/office/powerpoint/2010/main" val="450563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
            <a:ext cx="8229600" cy="1066799"/>
          </a:xfrm>
        </p:spPr>
        <p:txBody>
          <a:bodyPr/>
          <a:lstStyle/>
          <a:p>
            <a:r>
              <a:rPr lang="en-US" dirty="0" smtClean="0"/>
              <a:t>Training</a:t>
            </a:r>
            <a:endParaRPr lang="en-US" dirty="0"/>
          </a:p>
        </p:txBody>
      </p:sp>
      <p:sp>
        <p:nvSpPr>
          <p:cNvPr id="3" name="Text Placeholder 2"/>
          <p:cNvSpPr>
            <a:spLocks noGrp="1"/>
          </p:cNvSpPr>
          <p:nvPr>
            <p:ph type="body" idx="1"/>
          </p:nvPr>
        </p:nvSpPr>
        <p:spPr>
          <a:xfrm>
            <a:off x="381000" y="990600"/>
            <a:ext cx="8458200" cy="2362200"/>
          </a:xfrm>
        </p:spPr>
        <p:txBody>
          <a:bodyPr/>
          <a:lstStyle/>
          <a:p>
            <a:r>
              <a:rPr lang="en-US" dirty="0" smtClean="0"/>
              <a:t>Piloting on-line learning systems with App LCC</a:t>
            </a:r>
          </a:p>
          <a:p>
            <a:r>
              <a:rPr lang="en-US" dirty="0" smtClean="0"/>
              <a:t>On-line courses to supplement in-person efforts</a:t>
            </a:r>
          </a:p>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1" t="1683" r="-1521" b="5678"/>
          <a:stretch/>
        </p:blipFill>
        <p:spPr bwMode="auto">
          <a:xfrm>
            <a:off x="533400" y="2205142"/>
            <a:ext cx="8055546" cy="4195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2588567"/>
            <a:ext cx="4038600" cy="461665"/>
          </a:xfrm>
          <a:prstGeom prst="rect">
            <a:avLst/>
          </a:prstGeom>
          <a:noFill/>
        </p:spPr>
        <p:txBody>
          <a:bodyPr wrap="square" rtlCol="0">
            <a:spAutoFit/>
          </a:bodyPr>
          <a:lstStyle/>
          <a:p>
            <a:r>
              <a:rPr lang="en-US" sz="2400" dirty="0"/>
              <a:t>s</a:t>
            </a:r>
            <a:r>
              <a:rPr lang="en-US" sz="2400" dirty="0" smtClean="0"/>
              <a:t>cienceapplications.org</a:t>
            </a:r>
            <a:endParaRPr lang="en-US" sz="2400" dirty="0"/>
          </a:p>
        </p:txBody>
      </p:sp>
    </p:spTree>
    <p:extLst>
      <p:ext uri="{BB962C8B-B14F-4D97-AF65-F5344CB8AC3E}">
        <p14:creationId xmlns:p14="http://schemas.microsoft.com/office/powerpoint/2010/main" val="2047871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86200" y="914400"/>
            <a:ext cx="2362200" cy="738664"/>
          </a:xfrm>
          <a:prstGeom prst="rect">
            <a:avLst/>
          </a:prstGeom>
          <a:solidFill>
            <a:schemeClr val="bg1"/>
          </a:solidFill>
        </p:spPr>
        <p:txBody>
          <a:bodyPr wrap="square">
            <a:spAutoFit/>
          </a:bodyPr>
          <a:lstStyle/>
          <a:p>
            <a:r>
              <a:rPr lang="en-US" dirty="0"/>
              <a:t>What </a:t>
            </a:r>
            <a:r>
              <a:rPr lang="en-US" dirty="0" smtClean="0"/>
              <a:t>culvert upgrades on or near my NWR would have the greatest impact?</a:t>
            </a:r>
            <a:endParaRPr lang="en-US" dirty="0"/>
          </a:p>
        </p:txBody>
      </p:sp>
      <p:sp>
        <p:nvSpPr>
          <p:cNvPr id="3" name="TextBox 2"/>
          <p:cNvSpPr txBox="1"/>
          <p:nvPr/>
        </p:nvSpPr>
        <p:spPr>
          <a:xfrm>
            <a:off x="1981200" y="4572000"/>
            <a:ext cx="6705600" cy="1846659"/>
          </a:xfrm>
          <a:prstGeom prst="rect">
            <a:avLst/>
          </a:prstGeom>
          <a:solidFill>
            <a:schemeClr val="bg1"/>
          </a:solidFill>
        </p:spPr>
        <p:txBody>
          <a:bodyPr wrap="square" rtlCol="0">
            <a:spAutoFit/>
          </a:bodyPr>
          <a:lstStyle/>
          <a:p>
            <a:r>
              <a:rPr lang="en-US" sz="2400" b="1" dirty="0" smtClean="0"/>
              <a:t>Specific Applications</a:t>
            </a:r>
          </a:p>
          <a:p>
            <a:pPr marL="285750" indent="-285750">
              <a:buFont typeface="Arial" panose="020B0604020202020204" pitchFamily="34" charset="0"/>
              <a:buChar char="•"/>
            </a:pPr>
            <a:r>
              <a:rPr lang="en-US" sz="1800" dirty="0" smtClean="0"/>
              <a:t>Worked with Regional Refuge Biologists to Customize LCC Information and Tools for NWR Habitat Management Plans</a:t>
            </a:r>
          </a:p>
          <a:p>
            <a:pPr marL="285750" indent="-285750">
              <a:buFont typeface="Arial" panose="020B0604020202020204" pitchFamily="34" charset="0"/>
              <a:buChar char="•"/>
            </a:pPr>
            <a:r>
              <a:rPr lang="en-US" sz="1800" dirty="0" smtClean="0"/>
              <a:t>Conducted training at Regional NWR meeting</a:t>
            </a:r>
          </a:p>
          <a:p>
            <a:pPr marL="285750" indent="-285750">
              <a:buFont typeface="Arial" panose="020B0604020202020204" pitchFamily="34" charset="0"/>
              <a:buChar char="•"/>
            </a:pPr>
            <a:r>
              <a:rPr lang="en-US" sz="1800" dirty="0" smtClean="0"/>
              <a:t>LCC Information Now Providing Landscape and Regional Context for 70 Refuges across the Northeast Region</a:t>
            </a:r>
            <a:endParaRPr lang="en-US" sz="1800" dirty="0"/>
          </a:p>
        </p:txBody>
      </p:sp>
      <p:pic>
        <p:nvPicPr>
          <p:cNvPr id="5122" name="Picture 2" descr="Blue Goose Logo  512x3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202" y="3657601"/>
            <a:ext cx="1625598" cy="990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sfws.png"/>
          <p:cNvPicPr>
            <a:picLocks noChangeAspect="1"/>
          </p:cNvPicPr>
          <p:nvPr/>
        </p:nvPicPr>
        <p:blipFill>
          <a:blip r:embed="rId5" cstate="print"/>
          <a:stretch>
            <a:fillRect/>
          </a:stretch>
        </p:blipFill>
        <p:spPr>
          <a:xfrm>
            <a:off x="6277429" y="3701561"/>
            <a:ext cx="762000" cy="902678"/>
          </a:xfrm>
          <a:prstGeom prst="rect">
            <a:avLst/>
          </a:prstGeom>
        </p:spPr>
      </p:pic>
    </p:spTree>
    <p:extLst>
      <p:ext uri="{BB962C8B-B14F-4D97-AF65-F5344CB8AC3E}">
        <p14:creationId xmlns:p14="http://schemas.microsoft.com/office/powerpoint/2010/main" val="2318262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nh.water.usgs.gov/project/ct_atlas/images/LIS_maj_bas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316" y="7257"/>
            <a:ext cx="4753563" cy="6393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304800"/>
            <a:ext cx="4114800" cy="4893647"/>
          </a:xfrm>
          <a:prstGeom prst="rect">
            <a:avLst/>
          </a:prstGeom>
          <a:noFill/>
        </p:spPr>
        <p:txBody>
          <a:bodyPr wrap="square" rtlCol="0">
            <a:spAutoFit/>
          </a:bodyPr>
          <a:lstStyle/>
          <a:p>
            <a:r>
              <a:rPr lang="en-US" sz="2400" b="1" dirty="0" smtClean="0"/>
              <a:t>Specific Applications</a:t>
            </a:r>
          </a:p>
          <a:p>
            <a:endParaRPr lang="en-US" sz="2400" dirty="0"/>
          </a:p>
          <a:p>
            <a:r>
              <a:rPr lang="en-US" sz="2400" dirty="0" smtClean="0"/>
              <a:t>Collaborated on successful application for NRCS RCPP funds of Connecticut River Long Island Sound</a:t>
            </a:r>
          </a:p>
          <a:p>
            <a:endParaRPr lang="en-US" sz="2400" dirty="0"/>
          </a:p>
          <a:p>
            <a:r>
              <a:rPr lang="en-US" sz="2400" dirty="0" smtClean="0"/>
              <a:t>Using LCC LCD products including core areas, connectors and representative species models as criteria for land acquisition under this grant</a:t>
            </a:r>
            <a:endParaRPr lang="en-US" sz="2400" dirty="0"/>
          </a:p>
        </p:txBody>
      </p:sp>
    </p:spTree>
    <p:extLst>
      <p:ext uri="{BB962C8B-B14F-4D97-AF65-F5344CB8AC3E}">
        <p14:creationId xmlns:p14="http://schemas.microsoft.com/office/powerpoint/2010/main" val="2155979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l="-44973" r="13549"/>
          <a:stretch/>
        </p:blipFill>
        <p:spPr>
          <a:xfrm rot="5400000">
            <a:off x="-4676124" y="1254108"/>
            <a:ext cx="9838612" cy="502875"/>
          </a:xfrm>
          <a:prstGeom prst="rect">
            <a:avLst/>
          </a:prstGeom>
          <a:noFill/>
          <a:ln>
            <a:noFill/>
          </a:ln>
        </p:spPr>
      </p:pic>
      <p:sp>
        <p:nvSpPr>
          <p:cNvPr id="98" name="Shape 98"/>
          <p:cNvSpPr txBox="1">
            <a:spLocks noGrp="1"/>
          </p:cNvSpPr>
          <p:nvPr>
            <p:ph type="title"/>
          </p:nvPr>
        </p:nvSpPr>
        <p:spPr>
          <a:xfrm>
            <a:off x="457200" y="256328"/>
            <a:ext cx="8229600" cy="1067100"/>
          </a:xfrm>
          <a:prstGeom prst="rect">
            <a:avLst/>
          </a:prstGeom>
        </p:spPr>
        <p:txBody>
          <a:bodyPr lIns="91425" tIns="91425" rIns="91425" bIns="91425" anchor="b" anchorCtr="0">
            <a:noAutofit/>
          </a:bodyPr>
          <a:lstStyle/>
          <a:p>
            <a:pPr lvl="0" rtl="0">
              <a:spcBef>
                <a:spcPts val="0"/>
              </a:spcBef>
              <a:buNone/>
            </a:pPr>
            <a:r>
              <a:rPr lang="en"/>
              <a:t>Vision</a:t>
            </a:r>
          </a:p>
        </p:txBody>
      </p:sp>
      <p:sp>
        <p:nvSpPr>
          <p:cNvPr id="100" name="Shape 100"/>
          <p:cNvSpPr/>
          <p:nvPr/>
        </p:nvSpPr>
        <p:spPr>
          <a:xfrm>
            <a:off x="0" y="143697"/>
            <a:ext cx="8698200" cy="1431308"/>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2" name="Shape 102"/>
          <p:cNvSpPr/>
          <p:nvPr/>
        </p:nvSpPr>
        <p:spPr>
          <a:xfrm>
            <a:off x="91450" y="1793225"/>
            <a:ext cx="8610000" cy="647100"/>
          </a:xfrm>
          <a:prstGeom prst="rect">
            <a:avLst/>
          </a:prstGeom>
          <a:solidFill>
            <a:srgbClr val="CCCCCC"/>
          </a:solidFill>
          <a:ln>
            <a:noFill/>
          </a:ln>
        </p:spPr>
        <p:txBody>
          <a:bodyPr lIns="91425" tIns="91425" rIns="91425" bIns="91425" anchor="ctr" anchorCtr="0">
            <a:noAutofit/>
          </a:bodyPr>
          <a:lstStyle/>
          <a:p>
            <a:pPr lvl="0"/>
            <a:r>
              <a:rPr lang="en-US" sz="2400" dirty="0">
                <a:latin typeface="Calibri"/>
                <a:ea typeface="Times New Roman"/>
              </a:rPr>
              <a:t>Partner Support Grants and Demonstration Projects</a:t>
            </a:r>
            <a:endParaRPr lang="en-US" sz="2400" dirty="0">
              <a:latin typeface="Times New Roman"/>
              <a:ea typeface="Times New Roman"/>
            </a:endParaRPr>
          </a:p>
        </p:txBody>
      </p:sp>
      <p:sp>
        <p:nvSpPr>
          <p:cNvPr id="2" name="TextBox 1"/>
          <p:cNvSpPr txBox="1"/>
          <p:nvPr/>
        </p:nvSpPr>
        <p:spPr>
          <a:xfrm>
            <a:off x="1447800" y="2895600"/>
            <a:ext cx="3048000" cy="307777"/>
          </a:xfrm>
          <a:prstGeom prst="rect">
            <a:avLst/>
          </a:prstGeom>
          <a:noFill/>
        </p:spPr>
        <p:txBody>
          <a:bodyPr wrap="square" rtlCol="0">
            <a:spAutoFit/>
          </a:bodyPr>
          <a:lstStyle/>
          <a:p>
            <a:endParaRPr lang="en-US" dirty="0"/>
          </a:p>
        </p:txBody>
      </p:sp>
      <p:sp>
        <p:nvSpPr>
          <p:cNvPr id="3" name="TextBox 2"/>
          <p:cNvSpPr txBox="1"/>
          <p:nvPr/>
        </p:nvSpPr>
        <p:spPr>
          <a:xfrm>
            <a:off x="838200" y="2788146"/>
            <a:ext cx="7696200" cy="3600986"/>
          </a:xfrm>
          <a:prstGeom prst="rect">
            <a:avLst/>
          </a:prstGeom>
          <a:noFill/>
        </p:spPr>
        <p:txBody>
          <a:bodyPr wrap="square" rtlCol="0">
            <a:spAutoFit/>
          </a:bodyPr>
          <a:lstStyle/>
          <a:p>
            <a:pPr marL="342900" lvl="0" indent="-342900">
              <a:buFont typeface="Symbol"/>
              <a:buChar char=""/>
            </a:pPr>
            <a:r>
              <a:rPr lang="en-US" sz="2800" dirty="0" smtClean="0">
                <a:latin typeface="Calibri"/>
                <a:ea typeface="Times New Roman"/>
              </a:rPr>
              <a:t>Use Project funds to Support Science Delivery</a:t>
            </a:r>
          </a:p>
          <a:p>
            <a:pPr marL="742950" lvl="1" indent="-285750">
              <a:buFont typeface="Courier New"/>
              <a:buChar char="o"/>
            </a:pPr>
            <a:r>
              <a:rPr lang="en-US" sz="2400" dirty="0" smtClean="0">
                <a:latin typeface="Calibri"/>
                <a:ea typeface="Times New Roman"/>
              </a:rPr>
              <a:t>RFPs designed to address delivery needs in two areas: </a:t>
            </a:r>
          </a:p>
          <a:p>
            <a:pPr marL="742950" lvl="1" indent="-285750">
              <a:buFont typeface="Courier New"/>
              <a:buChar char="o"/>
            </a:pPr>
            <a:r>
              <a:rPr lang="en-US" sz="2400" dirty="0" smtClean="0">
                <a:latin typeface="Calibri"/>
                <a:ea typeface="Times New Roman"/>
              </a:rPr>
              <a:t>Develop </a:t>
            </a:r>
            <a:r>
              <a:rPr lang="en-US" sz="2400" dirty="0">
                <a:latin typeface="Calibri"/>
                <a:ea typeface="Times New Roman"/>
              </a:rPr>
              <a:t>and demonstrate specific </a:t>
            </a:r>
            <a:r>
              <a:rPr lang="en-US" sz="2400" dirty="0" smtClean="0">
                <a:latin typeface="Calibri"/>
                <a:ea typeface="Times New Roman"/>
              </a:rPr>
              <a:t>applications</a:t>
            </a:r>
          </a:p>
          <a:p>
            <a:pPr marL="457200" lvl="1"/>
            <a:r>
              <a:rPr lang="en-US" sz="2000" dirty="0">
                <a:latin typeface="Calibri"/>
                <a:ea typeface="Times New Roman"/>
              </a:rPr>
              <a:t>	</a:t>
            </a:r>
            <a:r>
              <a:rPr lang="en-US" sz="2000" dirty="0" smtClean="0">
                <a:latin typeface="Calibri"/>
                <a:ea typeface="Times New Roman"/>
              </a:rPr>
              <a:t>	Four completed projects</a:t>
            </a:r>
            <a:endParaRPr lang="en-US" sz="2000" dirty="0">
              <a:latin typeface="Calibri"/>
              <a:ea typeface="Times New Roman"/>
            </a:endParaRPr>
          </a:p>
          <a:p>
            <a:pPr marL="742950" lvl="1" indent="-285750">
              <a:buFont typeface="Courier New"/>
              <a:buChar char="o"/>
            </a:pPr>
            <a:r>
              <a:rPr lang="en-US" sz="2400" dirty="0">
                <a:latin typeface="Calibri"/>
                <a:ea typeface="Times New Roman"/>
              </a:rPr>
              <a:t>Support </a:t>
            </a:r>
            <a:r>
              <a:rPr lang="en-US" sz="2400" dirty="0" smtClean="0">
                <a:latin typeface="Calibri"/>
                <a:ea typeface="Times New Roman"/>
              </a:rPr>
              <a:t>partners and partnerships </a:t>
            </a:r>
            <a:r>
              <a:rPr lang="en-US" sz="2400" dirty="0">
                <a:latin typeface="Calibri"/>
                <a:ea typeface="Times New Roman"/>
              </a:rPr>
              <a:t>to deliver through their </a:t>
            </a:r>
            <a:r>
              <a:rPr lang="en-US" sz="2400" dirty="0" smtClean="0">
                <a:latin typeface="Calibri"/>
                <a:ea typeface="Times New Roman"/>
              </a:rPr>
              <a:t>networks</a:t>
            </a:r>
          </a:p>
          <a:p>
            <a:pPr marL="457200" lvl="2"/>
            <a:r>
              <a:rPr lang="en-US" sz="2400" dirty="0" smtClean="0">
                <a:latin typeface="Calibri"/>
              </a:rPr>
              <a:t>		</a:t>
            </a:r>
            <a:r>
              <a:rPr lang="en-US" sz="2000" dirty="0" smtClean="0">
                <a:latin typeface="Calibri"/>
              </a:rPr>
              <a:t>Focus on local partners</a:t>
            </a:r>
          </a:p>
          <a:p>
            <a:pPr marL="457200" lvl="2"/>
            <a:r>
              <a:rPr lang="en-US" sz="2000" dirty="0">
                <a:latin typeface="Calibri"/>
              </a:rPr>
              <a:t>	</a:t>
            </a:r>
            <a:r>
              <a:rPr lang="en-US" sz="2000" dirty="0" smtClean="0">
                <a:latin typeface="Calibri"/>
              </a:rPr>
              <a:t>	</a:t>
            </a:r>
          </a:p>
          <a:p>
            <a:pPr marL="457200" lvl="2"/>
            <a:r>
              <a:rPr lang="en-US" sz="2000" dirty="0">
                <a:latin typeface="Calibri"/>
              </a:rPr>
              <a:t>	</a:t>
            </a:r>
            <a:r>
              <a:rPr lang="en-US" sz="2000" dirty="0" smtClean="0">
                <a:latin typeface="Calibri"/>
              </a:rPr>
              <a:t>	</a:t>
            </a:r>
          </a:p>
          <a:p>
            <a:pPr marL="457200" lvl="2"/>
            <a:r>
              <a:rPr lang="en-US" sz="2000" dirty="0">
                <a:latin typeface="Calibri"/>
              </a:rPr>
              <a:t>	</a:t>
            </a:r>
            <a:r>
              <a:rPr lang="en-US" sz="2000" dirty="0" smtClean="0">
                <a:latin typeface="Calibri"/>
              </a:rPr>
              <a:t>	</a:t>
            </a:r>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19" y="1800099"/>
            <a:ext cx="901031" cy="633351"/>
          </a:xfrm>
          <a:prstGeom prst="rect">
            <a:avLst/>
          </a:prstGeom>
        </p:spPr>
      </p:pic>
      <p:sp>
        <p:nvSpPr>
          <p:cNvPr id="11" name="Shape 101"/>
          <p:cNvSpPr txBox="1"/>
          <p:nvPr/>
        </p:nvSpPr>
        <p:spPr>
          <a:xfrm>
            <a:off x="457200" y="-152400"/>
            <a:ext cx="8229600" cy="1420482"/>
          </a:xfrm>
          <a:prstGeom prst="rect">
            <a:avLst/>
          </a:prstGeom>
          <a:noFill/>
          <a:ln>
            <a:noFill/>
          </a:ln>
        </p:spPr>
        <p:txBody>
          <a:bodyPr lIns="91425" tIns="91425" rIns="91425" bIns="91425" anchor="b" anchorCtr="0">
            <a:noAutofit/>
          </a:bodyPr>
          <a:lstStyle/>
          <a:p>
            <a:pPr lvl="0" rtl="0">
              <a:spcBef>
                <a:spcPts val="0"/>
              </a:spcBef>
              <a:buNone/>
            </a:pPr>
            <a:r>
              <a:rPr lang="en" sz="4800" b="1" dirty="0">
                <a:solidFill>
                  <a:srgbClr val="FFFFFF"/>
                </a:solidFill>
              </a:rPr>
              <a:t>Science </a:t>
            </a:r>
            <a:r>
              <a:rPr lang="en" sz="4800" b="1" dirty="0" smtClean="0">
                <a:solidFill>
                  <a:srgbClr val="FFFFFF"/>
                </a:solidFill>
              </a:rPr>
              <a:t>Delivery Program</a:t>
            </a:r>
            <a:endParaRPr lang="en" sz="4800" b="1" dirty="0">
              <a:solidFill>
                <a:srgbClr val="FFFFFF"/>
              </a:solidFill>
            </a:endParaRPr>
          </a:p>
        </p:txBody>
      </p:sp>
    </p:spTree>
    <p:extLst>
      <p:ext uri="{BB962C8B-B14F-4D97-AF65-F5344CB8AC3E}">
        <p14:creationId xmlns:p14="http://schemas.microsoft.com/office/powerpoint/2010/main" val="1369694309"/>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2829" t="17957" r="17929" b="16947"/>
          <a:stretch>
            <a:fillRect/>
          </a:stretch>
        </p:blipFill>
        <p:spPr bwMode="auto">
          <a:xfrm>
            <a:off x="329387" y="3779911"/>
            <a:ext cx="3556813" cy="2468489"/>
          </a:xfrm>
          <a:prstGeom prst="rect">
            <a:avLst/>
          </a:prstGeom>
          <a:noFill/>
          <a:ln w="9525">
            <a:noFill/>
            <a:miter lim="800000"/>
            <a:headEnd/>
            <a:tailEnd/>
          </a:ln>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132321"/>
            <a:ext cx="3383205" cy="26014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043142"/>
            <a:ext cx="3505200" cy="2690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838193"/>
            <a:ext cx="2133600" cy="2562607"/>
          </a:xfrm>
          <a:prstGeom prst="rect">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5061489"/>
            <a:ext cx="2667000" cy="1263111"/>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152400"/>
            <a:ext cx="8879354" cy="830997"/>
          </a:xfrm>
          <a:prstGeom prst="rect">
            <a:avLst/>
          </a:prstGeom>
          <a:noFill/>
        </p:spPr>
        <p:txBody>
          <a:bodyPr wrap="none" rtlCol="0">
            <a:spAutoFit/>
          </a:bodyPr>
          <a:lstStyle/>
          <a:p>
            <a:r>
              <a:rPr lang="en-US" sz="2400" dirty="0" smtClean="0"/>
              <a:t>Science Delivery Demonstration Project - TPL Application of </a:t>
            </a:r>
          </a:p>
          <a:p>
            <a:r>
              <a:rPr lang="en-US" sz="2400" dirty="0" smtClean="0"/>
              <a:t>LCC Info. for Land Acquisition -</a:t>
            </a:r>
            <a:r>
              <a:rPr lang="en-US" sz="2400" dirty="0"/>
              <a:t> </a:t>
            </a:r>
            <a:r>
              <a:rPr lang="en-US" sz="2400" dirty="0" smtClean="0"/>
              <a:t>White Mountains to Moosehead</a:t>
            </a:r>
            <a:endParaRPr lang="en-US" sz="2400" dirty="0"/>
          </a:p>
        </p:txBody>
      </p:sp>
    </p:spTree>
    <p:extLst>
      <p:ext uri="{BB962C8B-B14F-4D97-AF65-F5344CB8AC3E}">
        <p14:creationId xmlns:p14="http://schemas.microsoft.com/office/powerpoint/2010/main" val="1115058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2176568"/>
            <a:ext cx="3322858" cy="4224232"/>
          </a:xfrm>
        </p:spPr>
      </p:pic>
      <p:sp>
        <p:nvSpPr>
          <p:cNvPr id="5" name="Title 4"/>
          <p:cNvSpPr txBox="1">
            <a:spLocks noGrp="1"/>
          </p:cNvSpPr>
          <p:nvPr>
            <p:ph type="title"/>
          </p:nvPr>
        </p:nvSpPr>
        <p:spPr>
          <a:xfrm>
            <a:off x="1841499" y="-9566"/>
            <a:ext cx="7689747" cy="1415742"/>
          </a:xfrm>
          <a:prstGeom prst="rect">
            <a:avLst/>
          </a:prstGeom>
          <a:noFill/>
        </p:spPr>
        <p:txBody>
          <a:bodyPr wrap="square" rtlCol="0">
            <a:spAutoFit/>
          </a:bodyPr>
          <a:lstStyle/>
          <a:p>
            <a:r>
              <a:rPr lang="en-US" sz="2600" b="1" dirty="0" smtClean="0">
                <a:solidFill>
                  <a:srgbClr val="FFC000"/>
                </a:solidFill>
                <a:effectLst>
                  <a:outerShdw blurRad="38100" dist="38100" dir="2700000" algn="tl">
                    <a:srgbClr val="000000">
                      <a:alpha val="43137"/>
                    </a:srgbClr>
                  </a:outerShdw>
                </a:effectLst>
                <a:latin typeface="Helvetica" panose="020B0504020202030204" pitchFamily="34" charset="0"/>
              </a:rPr>
              <a:t>RCP Network Science Delivery Workshops </a:t>
            </a:r>
            <a:br>
              <a:rPr lang="en-US" sz="2600" b="1" dirty="0" smtClean="0">
                <a:solidFill>
                  <a:srgbClr val="FFC000"/>
                </a:solidFill>
                <a:effectLst>
                  <a:outerShdw blurRad="38100" dist="38100" dir="2700000" algn="tl">
                    <a:srgbClr val="000000">
                      <a:alpha val="43137"/>
                    </a:srgbClr>
                  </a:outerShdw>
                </a:effectLst>
                <a:latin typeface="Helvetica" panose="020B0504020202030204" pitchFamily="34" charset="0"/>
              </a:rPr>
            </a:br>
            <a:r>
              <a:rPr lang="en-US" sz="2600" b="1" dirty="0" smtClean="0">
                <a:solidFill>
                  <a:srgbClr val="FFC000"/>
                </a:solidFill>
                <a:effectLst>
                  <a:outerShdw blurRad="38100" dist="38100" dir="2700000" algn="tl">
                    <a:srgbClr val="000000">
                      <a:alpha val="43137"/>
                    </a:srgbClr>
                  </a:outerShdw>
                </a:effectLst>
                <a:latin typeface="Helvetica" panose="020B0504020202030204" pitchFamily="34" charset="0"/>
              </a:rPr>
              <a:t>on NALCC Data Sets</a:t>
            </a:r>
            <a:r>
              <a:rPr lang="en-US" sz="2600" dirty="0">
                <a:solidFill>
                  <a:srgbClr val="FFC000"/>
                </a:solidFill>
                <a:effectLst>
                  <a:outerShdw blurRad="38100" dist="38100" dir="2700000" algn="tl">
                    <a:srgbClr val="000000">
                      <a:alpha val="43137"/>
                    </a:srgbClr>
                  </a:outerShdw>
                </a:effectLst>
                <a:latin typeface="Helvetica" panose="020B0504020202030204" pitchFamily="34" charset="0"/>
              </a:rPr>
              <a:t>, LCD, </a:t>
            </a:r>
            <a:r>
              <a:rPr lang="en-US" sz="2600" b="1" dirty="0" smtClean="0">
                <a:solidFill>
                  <a:srgbClr val="FFC000"/>
                </a:solidFill>
                <a:effectLst>
                  <a:outerShdw blurRad="38100" dist="38100" dir="2700000" algn="tl">
                    <a:srgbClr val="000000">
                      <a:alpha val="43137"/>
                    </a:srgbClr>
                  </a:outerShdw>
                </a:effectLst>
                <a:latin typeface="Helvetica" panose="020B0504020202030204" pitchFamily="34" charset="0"/>
              </a:rPr>
              <a:t>and </a:t>
            </a:r>
            <a:br>
              <a:rPr lang="en-US" sz="2600" b="1" dirty="0" smtClean="0">
                <a:solidFill>
                  <a:srgbClr val="FFC000"/>
                </a:solidFill>
                <a:effectLst>
                  <a:outerShdw blurRad="38100" dist="38100" dir="2700000" algn="tl">
                    <a:srgbClr val="000000">
                      <a:alpha val="43137"/>
                    </a:srgbClr>
                  </a:outerShdw>
                </a:effectLst>
                <a:latin typeface="Helvetica" panose="020B0504020202030204" pitchFamily="34" charset="0"/>
              </a:rPr>
            </a:br>
            <a:r>
              <a:rPr lang="en-US" sz="2600" b="1" dirty="0" smtClean="0">
                <a:solidFill>
                  <a:srgbClr val="FFC000"/>
                </a:solidFill>
                <a:effectLst>
                  <a:outerShdw blurRad="38100" dist="38100" dir="2700000" algn="tl">
                    <a:srgbClr val="000000">
                      <a:alpha val="43137"/>
                    </a:srgbClr>
                  </a:outerShdw>
                </a:effectLst>
                <a:latin typeface="Helvetica" panose="020B0504020202030204" pitchFamily="34" charset="0"/>
              </a:rPr>
              <a:t>Guidance Documents Sept. 2014 - April 201</a:t>
            </a:r>
            <a:r>
              <a:rPr lang="en-US" sz="2800" b="1" dirty="0" smtClean="0">
                <a:solidFill>
                  <a:srgbClr val="FFC000"/>
                </a:solidFill>
                <a:effectLst>
                  <a:outerShdw blurRad="38100" dist="38100" dir="2700000" algn="tl">
                    <a:srgbClr val="000000">
                      <a:alpha val="43137"/>
                    </a:srgbClr>
                  </a:outerShdw>
                </a:effectLst>
                <a:latin typeface="Helvetica" panose="020B0504020202030204" pitchFamily="34" charset="0"/>
              </a:rPr>
              <a:t>5</a:t>
            </a:r>
            <a:endParaRPr lang="en-US" sz="2800" b="1" dirty="0">
              <a:solidFill>
                <a:srgbClr val="FFC000"/>
              </a:solidFill>
              <a:effectLst>
                <a:outerShdw blurRad="38100" dist="38100" dir="2700000" algn="tl">
                  <a:srgbClr val="000000">
                    <a:alpha val="43137"/>
                  </a:srgbClr>
                </a:outerShdw>
              </a:effectLst>
              <a:latin typeface="Helvetica" panose="020B0504020202030204" pitchFamily="34" charset="0"/>
            </a:endParaRPr>
          </a:p>
        </p:txBody>
      </p:sp>
      <p:sp>
        <p:nvSpPr>
          <p:cNvPr id="6" name="TextBox 5"/>
          <p:cNvSpPr txBox="1"/>
          <p:nvPr/>
        </p:nvSpPr>
        <p:spPr>
          <a:xfrm>
            <a:off x="4191000" y="1706880"/>
            <a:ext cx="4531822"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rPr>
              <a:t>515 Participant-hours </a:t>
            </a:r>
          </a:p>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rPr>
              <a:t>22 RCPs</a:t>
            </a:r>
            <a:r>
              <a:rPr lang="en-US" sz="2400" b="1" dirty="0" smtClean="0">
                <a:solidFill>
                  <a:srgbClr val="FFC000"/>
                </a:solidFill>
                <a:effectLst>
                  <a:outerShdw blurRad="38100" dist="38100" dir="2700000" algn="tl">
                    <a:srgbClr val="000000">
                      <a:alpha val="43137"/>
                    </a:srgbClr>
                  </a:outerShdw>
                </a:effectLst>
              </a:rPr>
              <a:t>  </a:t>
            </a:r>
          </a:p>
          <a:p>
            <a:endParaRPr lang="en-US" sz="2400" b="1" dirty="0" smtClean="0">
              <a:solidFill>
                <a:srgbClr val="FFC000"/>
              </a:solidFill>
              <a:effectLst>
                <a:outerShdw blurRad="38100" dist="38100" dir="2700000" algn="tl">
                  <a:srgbClr val="000000">
                    <a:alpha val="43137"/>
                  </a:srgbClr>
                </a:outerShdw>
              </a:effectLst>
            </a:endParaRPr>
          </a:p>
          <a:p>
            <a:r>
              <a:rPr lang="en-US" sz="2400" b="1" dirty="0" smtClean="0">
                <a:effectLst>
                  <a:outerShdw blurRad="38100" dist="38100" dir="2700000" algn="tl">
                    <a:srgbClr val="000000">
                      <a:alpha val="43137"/>
                    </a:srgbClr>
                  </a:outerShdw>
                </a:effectLst>
              </a:rPr>
              <a:t> </a:t>
            </a:r>
          </a:p>
          <a:p>
            <a:endParaRPr lang="en-US" sz="2400" b="1" dirty="0">
              <a:solidFill>
                <a:srgbClr val="FFC000"/>
              </a:solidFill>
              <a:effectLst>
                <a:outerShdw blurRad="38100" dist="38100" dir="2700000" algn="tl">
                  <a:srgbClr val="000000">
                    <a:alpha val="43137"/>
                  </a:srgbClr>
                </a:outerShdw>
              </a:effectLst>
            </a:endParaRPr>
          </a:p>
        </p:txBody>
      </p:sp>
      <p:sp>
        <p:nvSpPr>
          <p:cNvPr id="7" name="5-Point Star 6"/>
          <p:cNvSpPr/>
          <p:nvPr/>
        </p:nvSpPr>
        <p:spPr>
          <a:xfrm>
            <a:off x="5753100" y="2056754"/>
            <a:ext cx="4572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8" name="5-Point Star 7"/>
          <p:cNvSpPr/>
          <p:nvPr/>
        </p:nvSpPr>
        <p:spPr>
          <a:xfrm>
            <a:off x="941294" y="3117918"/>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9" name="5-Point Star 8"/>
          <p:cNvSpPr/>
          <p:nvPr/>
        </p:nvSpPr>
        <p:spPr>
          <a:xfrm>
            <a:off x="876300" y="4326958"/>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5-Point Star 10"/>
          <p:cNvSpPr/>
          <p:nvPr/>
        </p:nvSpPr>
        <p:spPr>
          <a:xfrm>
            <a:off x="1524000" y="4652732"/>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2" name="5-Point Star 11"/>
          <p:cNvSpPr/>
          <p:nvPr/>
        </p:nvSpPr>
        <p:spPr>
          <a:xfrm>
            <a:off x="757368" y="4920115"/>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3" name="5-Point Star 12"/>
          <p:cNvSpPr/>
          <p:nvPr/>
        </p:nvSpPr>
        <p:spPr>
          <a:xfrm>
            <a:off x="1181100" y="4928757"/>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5" name="5-Point Star 14"/>
          <p:cNvSpPr/>
          <p:nvPr/>
        </p:nvSpPr>
        <p:spPr>
          <a:xfrm>
            <a:off x="1241163" y="4526241"/>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6" name="5-Point Star 15"/>
          <p:cNvSpPr/>
          <p:nvPr/>
        </p:nvSpPr>
        <p:spPr>
          <a:xfrm>
            <a:off x="1040802" y="369824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7" name="5-Point Star 16"/>
          <p:cNvSpPr/>
          <p:nvPr/>
        </p:nvSpPr>
        <p:spPr>
          <a:xfrm>
            <a:off x="1234290" y="4141351"/>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9" name="5-Point Star 18"/>
          <p:cNvSpPr/>
          <p:nvPr/>
        </p:nvSpPr>
        <p:spPr>
          <a:xfrm>
            <a:off x="1028700" y="3420178"/>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0" name="5-Point Star 19"/>
          <p:cNvSpPr/>
          <p:nvPr/>
        </p:nvSpPr>
        <p:spPr>
          <a:xfrm>
            <a:off x="1371600" y="3165331"/>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1" name="5-Point Star 20"/>
          <p:cNvSpPr/>
          <p:nvPr/>
        </p:nvSpPr>
        <p:spPr>
          <a:xfrm>
            <a:off x="2590800" y="256032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2" name="5-Point Star 21"/>
          <p:cNvSpPr/>
          <p:nvPr/>
        </p:nvSpPr>
        <p:spPr>
          <a:xfrm>
            <a:off x="1524000" y="3722438"/>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3" name="5-Point Star 22"/>
          <p:cNvSpPr/>
          <p:nvPr/>
        </p:nvSpPr>
        <p:spPr>
          <a:xfrm>
            <a:off x="2006600" y="302260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4" name="5-Point Star 23"/>
          <p:cNvSpPr/>
          <p:nvPr/>
        </p:nvSpPr>
        <p:spPr>
          <a:xfrm>
            <a:off x="1841500" y="401828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5" name="5-Point Star 24"/>
          <p:cNvSpPr/>
          <p:nvPr/>
        </p:nvSpPr>
        <p:spPr>
          <a:xfrm>
            <a:off x="2070100" y="4206201"/>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6" name="5-Point Star 25"/>
          <p:cNvSpPr/>
          <p:nvPr/>
        </p:nvSpPr>
        <p:spPr>
          <a:xfrm>
            <a:off x="1529080" y="501396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7" name="5-Point Star 26"/>
          <p:cNvSpPr/>
          <p:nvPr/>
        </p:nvSpPr>
        <p:spPr>
          <a:xfrm>
            <a:off x="933674" y="468389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5-Point Star 27"/>
          <p:cNvSpPr/>
          <p:nvPr/>
        </p:nvSpPr>
        <p:spPr>
          <a:xfrm>
            <a:off x="1879600" y="4972772"/>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9" name="5-Point Star 28"/>
          <p:cNvSpPr/>
          <p:nvPr/>
        </p:nvSpPr>
        <p:spPr>
          <a:xfrm>
            <a:off x="1028700" y="5255418"/>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0" name="5-Point Star 29"/>
          <p:cNvSpPr/>
          <p:nvPr/>
        </p:nvSpPr>
        <p:spPr>
          <a:xfrm>
            <a:off x="557754" y="5334000"/>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1" name="5-Point Star 30"/>
          <p:cNvSpPr/>
          <p:nvPr/>
        </p:nvSpPr>
        <p:spPr>
          <a:xfrm>
            <a:off x="1752600" y="3277938"/>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2" name="5-Point Star 31"/>
          <p:cNvSpPr/>
          <p:nvPr/>
        </p:nvSpPr>
        <p:spPr>
          <a:xfrm>
            <a:off x="1910080" y="3629344"/>
            <a:ext cx="381000" cy="32004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5035017"/>
            <a:ext cx="4953000" cy="123804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120" y="2583684"/>
            <a:ext cx="4370281" cy="2294397"/>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27" y="1334192"/>
            <a:ext cx="1196865" cy="1042602"/>
          </a:xfrm>
          <a:prstGeom prst="rect">
            <a:avLst/>
          </a:prstGeom>
        </p:spPr>
      </p:pic>
      <p:sp>
        <p:nvSpPr>
          <p:cNvPr id="34" name="5-Point Star 33"/>
          <p:cNvSpPr/>
          <p:nvPr/>
        </p:nvSpPr>
        <p:spPr>
          <a:xfrm>
            <a:off x="3124200" y="3100138"/>
            <a:ext cx="381000" cy="320040"/>
          </a:xfrm>
          <a:prstGeom prst="star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6" name="5-Point Star 35"/>
          <p:cNvSpPr/>
          <p:nvPr/>
        </p:nvSpPr>
        <p:spPr>
          <a:xfrm>
            <a:off x="1730174" y="4184194"/>
            <a:ext cx="381000" cy="320040"/>
          </a:xfrm>
          <a:prstGeom prst="star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7" name="5-Point Star 36"/>
          <p:cNvSpPr/>
          <p:nvPr/>
        </p:nvSpPr>
        <p:spPr>
          <a:xfrm>
            <a:off x="1230419" y="4154226"/>
            <a:ext cx="381000" cy="320040"/>
          </a:xfrm>
          <a:prstGeom prst="star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8" name="5-Point Star 37"/>
          <p:cNvSpPr/>
          <p:nvPr/>
        </p:nvSpPr>
        <p:spPr>
          <a:xfrm>
            <a:off x="864883" y="4328658"/>
            <a:ext cx="381000" cy="320040"/>
          </a:xfrm>
          <a:prstGeom prst="star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5" name="TextBox 34"/>
          <p:cNvSpPr txBox="1"/>
          <p:nvPr/>
        </p:nvSpPr>
        <p:spPr>
          <a:xfrm>
            <a:off x="228600" y="152400"/>
            <a:ext cx="1485900" cy="1200329"/>
          </a:xfrm>
          <a:prstGeom prst="rect">
            <a:avLst/>
          </a:prstGeom>
          <a:noFill/>
          <a:ln>
            <a:solidFill>
              <a:schemeClr val="tx1"/>
            </a:solidFill>
          </a:ln>
        </p:spPr>
        <p:txBody>
          <a:bodyPr wrap="square" rtlCol="0">
            <a:spAutoFit/>
          </a:bodyPr>
          <a:lstStyle/>
          <a:p>
            <a:r>
              <a:rPr lang="en-US" sz="2400" dirty="0" smtClean="0"/>
              <a:t>Science Delivery Networks</a:t>
            </a:r>
            <a:endParaRPr lang="en-US" sz="2400" dirty="0"/>
          </a:p>
        </p:txBody>
      </p:sp>
    </p:spTree>
    <p:extLst>
      <p:ext uri="{BB962C8B-B14F-4D97-AF65-F5344CB8AC3E}">
        <p14:creationId xmlns:p14="http://schemas.microsoft.com/office/powerpoint/2010/main" val="3930588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Autofit/>
          </a:bodyPr>
          <a:lstStyle/>
          <a:p>
            <a:r>
              <a:rPr lang="en-US" sz="3200" dirty="0" smtClean="0"/>
              <a:t>North Atlantic Aquatic Connectivity Collaborative</a:t>
            </a:r>
            <a:r>
              <a:rPr lang="en-US" sz="3600" dirty="0" smtClean="0"/>
              <a:t/>
            </a:r>
            <a:br>
              <a:rPr lang="en-US" sz="3600" dirty="0" smtClean="0"/>
            </a:br>
            <a:r>
              <a:rPr lang="en-US" sz="2200" i="1" dirty="0" smtClean="0"/>
              <a:t>Assessing road-stream crossings to improve river and stream continuity across the North Atlantic U.S.</a:t>
            </a:r>
            <a:br>
              <a:rPr lang="en-US" sz="2200" i="1" dirty="0" smtClean="0"/>
            </a:br>
            <a:r>
              <a:rPr lang="en-US" sz="2200" dirty="0" smtClean="0"/>
              <a:t>(streamcontinuity.org)</a:t>
            </a:r>
            <a:endParaRPr lang="en-US" sz="2200" dirty="0"/>
          </a:p>
        </p:txBody>
      </p:sp>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652977" y="5252480"/>
            <a:ext cx="1296848" cy="114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idx="4294967295"/>
          </p:nvPr>
        </p:nvSpPr>
        <p:spPr>
          <a:xfrm>
            <a:off x="9525" y="2069888"/>
            <a:ext cx="4040188" cy="597112"/>
          </a:xfrm>
        </p:spPr>
        <p:txBody>
          <a:bodyPr/>
          <a:lstStyle/>
          <a:p>
            <a:pPr marL="0" indent="0">
              <a:buNone/>
            </a:pPr>
            <a:r>
              <a:rPr lang="en-US" dirty="0" smtClean="0"/>
              <a:t>Products/Outcomes</a:t>
            </a:r>
            <a:endParaRPr lang="en-US" dirty="0"/>
          </a:p>
        </p:txBody>
      </p:sp>
      <p:sp>
        <p:nvSpPr>
          <p:cNvPr id="6" name="Content Placeholder 5"/>
          <p:cNvSpPr>
            <a:spLocks noGrp="1"/>
          </p:cNvSpPr>
          <p:nvPr>
            <p:ph sz="quarter" idx="4294967295"/>
          </p:nvPr>
        </p:nvSpPr>
        <p:spPr>
          <a:xfrm>
            <a:off x="-9525" y="2540000"/>
            <a:ext cx="4343400" cy="3556000"/>
          </a:xfrm>
        </p:spPr>
        <p:txBody>
          <a:bodyPr>
            <a:normAutofit fontScale="55000" lnSpcReduction="20000"/>
          </a:bodyPr>
          <a:lstStyle/>
          <a:p>
            <a:r>
              <a:rPr lang="en-US" dirty="0" smtClean="0"/>
              <a:t>Regional network of practitioners</a:t>
            </a:r>
          </a:p>
          <a:p>
            <a:r>
              <a:rPr lang="en-US" dirty="0" smtClean="0"/>
              <a:t>Linking natural resources, transportation, emergency management sectors</a:t>
            </a:r>
          </a:p>
          <a:p>
            <a:r>
              <a:rPr lang="en-US" dirty="0" smtClean="0"/>
              <a:t>Standard road-stream crossing survey protocol and training</a:t>
            </a:r>
          </a:p>
          <a:p>
            <a:r>
              <a:rPr lang="en-US" dirty="0" smtClean="0"/>
              <a:t>Regional online database</a:t>
            </a:r>
          </a:p>
          <a:p>
            <a:r>
              <a:rPr lang="en-US" dirty="0" smtClean="0"/>
              <a:t>Support for targeted crossing assessments</a:t>
            </a:r>
          </a:p>
          <a:p>
            <a:r>
              <a:rPr lang="en-US" dirty="0" smtClean="0"/>
              <a:t>Tools to prioritize crossings for upgrade based on </a:t>
            </a:r>
            <a:r>
              <a:rPr lang="en-US" dirty="0"/>
              <a:t>increasing </a:t>
            </a:r>
            <a:r>
              <a:rPr lang="en-US" dirty="0" smtClean="0"/>
              <a:t>ecological benefit and </a:t>
            </a:r>
            <a:br>
              <a:rPr lang="en-US" dirty="0" smtClean="0"/>
            </a:br>
            <a:r>
              <a:rPr lang="en-US" dirty="0" smtClean="0"/>
              <a:t>resiliency to floods</a:t>
            </a:r>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986" y="5086738"/>
            <a:ext cx="4164014" cy="139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3" y="2236991"/>
            <a:ext cx="4143375" cy="172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986" y="3966088"/>
            <a:ext cx="4191000" cy="115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1116" y="0"/>
            <a:ext cx="1490662" cy="77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357" y="0"/>
            <a:ext cx="1485900" cy="1200329"/>
          </a:xfrm>
          <a:prstGeom prst="rect">
            <a:avLst/>
          </a:prstGeom>
          <a:noFill/>
          <a:ln>
            <a:solidFill>
              <a:schemeClr val="tx1"/>
            </a:solidFill>
          </a:ln>
        </p:spPr>
        <p:txBody>
          <a:bodyPr wrap="square" rtlCol="0">
            <a:spAutoFit/>
          </a:bodyPr>
          <a:lstStyle/>
          <a:p>
            <a:r>
              <a:rPr lang="en-US" sz="2400" dirty="0" smtClean="0"/>
              <a:t>Science Delivery Networks</a:t>
            </a:r>
            <a:endParaRPr lang="en-US" sz="2400" dirty="0"/>
          </a:p>
        </p:txBody>
      </p:sp>
    </p:spTree>
    <p:extLst>
      <p:ext uri="{BB962C8B-B14F-4D97-AF65-F5344CB8AC3E}">
        <p14:creationId xmlns:p14="http://schemas.microsoft.com/office/powerpoint/2010/main" val="4291917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76200" y="-28039"/>
            <a:ext cx="8835008" cy="6318103"/>
            <a:chOff x="182712" y="577512"/>
            <a:chExt cx="11767739" cy="9016461"/>
          </a:xfrm>
          <a:noFill/>
        </p:grpSpPr>
        <p:grpSp>
          <p:nvGrpSpPr>
            <p:cNvPr id="3" name="Group 30"/>
            <p:cNvGrpSpPr/>
            <p:nvPr/>
          </p:nvGrpSpPr>
          <p:grpSpPr>
            <a:xfrm>
              <a:off x="4262707" y="759221"/>
              <a:ext cx="3938043" cy="1429505"/>
              <a:chOff x="3738995" y="145916"/>
              <a:chExt cx="8981900" cy="1429505"/>
            </a:xfrm>
            <a:grpFill/>
          </p:grpSpPr>
          <p:sp>
            <p:nvSpPr>
              <p:cNvPr id="20" name="TextBox 19"/>
              <p:cNvSpPr txBox="1"/>
              <p:nvPr/>
            </p:nvSpPr>
            <p:spPr>
              <a:xfrm>
                <a:off x="3738995" y="257751"/>
                <a:ext cx="8981900" cy="1317670"/>
              </a:xfrm>
              <a:prstGeom prst="rect">
                <a:avLst/>
              </a:prstGeom>
              <a:grpFill/>
            </p:spPr>
            <p:txBody>
              <a:bodyPr wrap="square" rtlCol="0">
                <a:spAutoFit/>
              </a:bodyPr>
              <a:lstStyle/>
              <a:p>
                <a:pPr algn="ctr"/>
                <a:endParaRPr lang="en-US" sz="900" dirty="0" smtClean="0">
                  <a:solidFill>
                    <a:prstClr val="black"/>
                  </a:solidFill>
                  <a:latin typeface="Arial" charset="0"/>
                </a:endParaRPr>
              </a:p>
              <a:p>
                <a:pPr algn="ctr"/>
                <a:r>
                  <a:rPr lang="en-US" sz="1200" b="1" i="1" dirty="0" smtClean="0">
                    <a:solidFill>
                      <a:prstClr val="black"/>
                    </a:solidFill>
                    <a:latin typeface="Arial" charset="0"/>
                  </a:rPr>
                  <a:t>Which species/habitats to conserve? At what levels?</a:t>
                </a:r>
              </a:p>
              <a:p>
                <a:pPr algn="ctr"/>
                <a:r>
                  <a:rPr lang="en-US" sz="1200" b="1" i="1" dirty="0" smtClean="0">
                    <a:solidFill>
                      <a:prstClr val="black"/>
                    </a:solidFill>
                    <a:latin typeface="Arial" charset="0"/>
                  </a:rPr>
                  <a:t>Who decides?</a:t>
                </a:r>
              </a:p>
              <a:p>
                <a:pPr algn="ctr"/>
                <a:endParaRPr lang="en-US" sz="900" dirty="0">
                  <a:solidFill>
                    <a:prstClr val="black"/>
                  </a:solidFill>
                  <a:latin typeface="Arial" charset="0"/>
                </a:endParaRPr>
              </a:p>
            </p:txBody>
          </p:sp>
          <p:sp>
            <p:nvSpPr>
              <p:cNvPr id="7" name="TextBox 6"/>
              <p:cNvSpPr txBox="1"/>
              <p:nvPr/>
            </p:nvSpPr>
            <p:spPr>
              <a:xfrm>
                <a:off x="5209805" y="145916"/>
                <a:ext cx="5295730" cy="482955"/>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GOAL-SETTING</a:t>
                </a:r>
              </a:p>
            </p:txBody>
          </p:sp>
        </p:grpSp>
        <p:grpSp>
          <p:nvGrpSpPr>
            <p:cNvPr id="4" name="Group 31"/>
            <p:cNvGrpSpPr/>
            <p:nvPr/>
          </p:nvGrpSpPr>
          <p:grpSpPr>
            <a:xfrm>
              <a:off x="1197652" y="2251686"/>
              <a:ext cx="4098449" cy="1002152"/>
              <a:chOff x="707008" y="2151327"/>
              <a:chExt cx="4098449" cy="1002152"/>
            </a:xfrm>
            <a:grpFill/>
          </p:grpSpPr>
          <p:sp>
            <p:nvSpPr>
              <p:cNvPr id="25" name="TextBox 24"/>
              <p:cNvSpPr txBox="1"/>
              <p:nvPr/>
            </p:nvSpPr>
            <p:spPr>
              <a:xfrm>
                <a:off x="707008" y="2494645"/>
                <a:ext cx="3107488" cy="658834"/>
              </a:xfrm>
              <a:prstGeom prst="rect">
                <a:avLst/>
              </a:prstGeom>
              <a:grpFill/>
            </p:spPr>
            <p:txBody>
              <a:bodyPr wrap="square" rtlCol="0">
                <a:spAutoFit/>
              </a:bodyPr>
              <a:lstStyle/>
              <a:p>
                <a:pPr algn="ctr"/>
                <a:r>
                  <a:rPr lang="en-US" sz="1200" b="1" i="1" dirty="0" smtClean="0">
                    <a:solidFill>
                      <a:prstClr val="black"/>
                    </a:solidFill>
                    <a:latin typeface="Arial" charset="0"/>
                  </a:rPr>
                  <a:t>What do we know about the status of priority wildlife?</a:t>
                </a:r>
                <a:endParaRPr lang="en-US" sz="1200" dirty="0" smtClean="0">
                  <a:solidFill>
                    <a:prstClr val="black"/>
                  </a:solidFill>
                  <a:latin typeface="Arial" charset="0"/>
                </a:endParaRPr>
              </a:p>
            </p:txBody>
          </p:sp>
          <p:sp>
            <p:nvSpPr>
              <p:cNvPr id="8" name="TextBox 7"/>
              <p:cNvSpPr txBox="1"/>
              <p:nvPr/>
            </p:nvSpPr>
            <p:spPr>
              <a:xfrm>
                <a:off x="707009" y="2151327"/>
                <a:ext cx="4098448" cy="482955"/>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BIOLOGICAL ASSESSMENT</a:t>
                </a:r>
                <a:endParaRPr lang="en-US" sz="1400" b="1" u="sng" dirty="0">
                  <a:solidFill>
                    <a:prstClr val="black"/>
                  </a:solidFill>
                  <a:latin typeface="Arial" charset="0"/>
                </a:endParaRPr>
              </a:p>
            </p:txBody>
          </p:sp>
        </p:grpSp>
        <p:sp>
          <p:nvSpPr>
            <p:cNvPr id="12" name="Oval 11"/>
            <p:cNvSpPr/>
            <p:nvPr/>
          </p:nvSpPr>
          <p:spPr>
            <a:xfrm>
              <a:off x="4573069" y="3095277"/>
              <a:ext cx="3061026" cy="275250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rtlCol="0" anchor="ctr"/>
            <a:lstStyle/>
            <a:p>
              <a:pPr algn="ctr"/>
              <a:endParaRPr lang="en-US" sz="1800">
                <a:solidFill>
                  <a:prstClr val="white"/>
                </a:solidFill>
              </a:endParaRPr>
            </a:p>
          </p:txBody>
        </p:sp>
        <p:grpSp>
          <p:nvGrpSpPr>
            <p:cNvPr id="14" name="Group 28"/>
            <p:cNvGrpSpPr/>
            <p:nvPr/>
          </p:nvGrpSpPr>
          <p:grpSpPr>
            <a:xfrm>
              <a:off x="8620972" y="4155282"/>
              <a:ext cx="3329479" cy="946263"/>
              <a:chOff x="8687878" y="3831903"/>
              <a:chExt cx="3044825" cy="946263"/>
            </a:xfrm>
            <a:grpFill/>
          </p:grpSpPr>
          <p:sp>
            <p:nvSpPr>
              <p:cNvPr id="5" name="TextBox 4"/>
              <p:cNvSpPr txBox="1"/>
              <p:nvPr/>
            </p:nvSpPr>
            <p:spPr>
              <a:xfrm>
                <a:off x="8687878" y="3831903"/>
                <a:ext cx="3044825" cy="482955"/>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SCIENCE TRANSLATION</a:t>
                </a:r>
                <a:endParaRPr lang="en-US" sz="1400" b="1" u="sng" dirty="0">
                  <a:solidFill>
                    <a:prstClr val="black"/>
                  </a:solidFill>
                  <a:latin typeface="Arial" charset="0"/>
                </a:endParaRPr>
              </a:p>
            </p:txBody>
          </p:sp>
          <p:sp>
            <p:nvSpPr>
              <p:cNvPr id="17" name="TextBox 16"/>
              <p:cNvSpPr txBox="1"/>
              <p:nvPr/>
            </p:nvSpPr>
            <p:spPr>
              <a:xfrm>
                <a:off x="8832850" y="4119332"/>
                <a:ext cx="2771620" cy="658834"/>
              </a:xfrm>
              <a:prstGeom prst="rect">
                <a:avLst/>
              </a:prstGeom>
              <a:grpFill/>
            </p:spPr>
            <p:txBody>
              <a:bodyPr wrap="square" rtlCol="0">
                <a:spAutoFit/>
              </a:bodyPr>
              <a:lstStyle/>
              <a:p>
                <a:pPr algn="ctr"/>
                <a:r>
                  <a:rPr lang="en-US" sz="1200" b="1" i="1" dirty="0" smtClean="0">
                    <a:solidFill>
                      <a:prstClr val="black"/>
                    </a:solidFill>
                    <a:latin typeface="Arial" charset="0"/>
                  </a:rPr>
                  <a:t>How do we make science solutions useful?</a:t>
                </a:r>
              </a:p>
            </p:txBody>
          </p:sp>
        </p:grpSp>
        <p:grpSp>
          <p:nvGrpSpPr>
            <p:cNvPr id="15" name="Group 27"/>
            <p:cNvGrpSpPr/>
            <p:nvPr/>
          </p:nvGrpSpPr>
          <p:grpSpPr>
            <a:xfrm>
              <a:off x="7910314" y="6457729"/>
              <a:ext cx="3741238" cy="1226851"/>
              <a:chOff x="8278297" y="5498743"/>
              <a:chExt cx="3741238" cy="1226851"/>
            </a:xfrm>
            <a:grpFill/>
          </p:grpSpPr>
          <p:sp>
            <p:nvSpPr>
              <p:cNvPr id="10" name="TextBox 9"/>
              <p:cNvSpPr txBox="1"/>
              <p:nvPr/>
            </p:nvSpPr>
            <p:spPr>
              <a:xfrm>
                <a:off x="8398260" y="5498743"/>
                <a:ext cx="3621275" cy="482955"/>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ADOPTION</a:t>
                </a:r>
                <a:endParaRPr lang="en-US" sz="1400" b="1" u="sng" dirty="0">
                  <a:solidFill>
                    <a:prstClr val="black"/>
                  </a:solidFill>
                  <a:latin typeface="Arial" charset="0"/>
                </a:endParaRPr>
              </a:p>
            </p:txBody>
          </p:sp>
          <p:sp>
            <p:nvSpPr>
              <p:cNvPr id="18" name="TextBox 17"/>
              <p:cNvSpPr txBox="1"/>
              <p:nvPr/>
            </p:nvSpPr>
            <p:spPr>
              <a:xfrm>
                <a:off x="8278297" y="5803226"/>
                <a:ext cx="3741238" cy="922368"/>
              </a:xfrm>
              <a:prstGeom prst="rect">
                <a:avLst/>
              </a:prstGeom>
              <a:grpFill/>
            </p:spPr>
            <p:txBody>
              <a:bodyPr wrap="square" rtlCol="0">
                <a:spAutoFit/>
              </a:bodyPr>
              <a:lstStyle/>
              <a:p>
                <a:pPr algn="ctr"/>
                <a:r>
                  <a:rPr lang="en-US" sz="1200" b="1" i="1" dirty="0" smtClean="0">
                    <a:solidFill>
                      <a:prstClr val="black"/>
                    </a:solidFill>
                    <a:latin typeface="Arial" charset="0"/>
                  </a:rPr>
                  <a:t>How do we get partners communities and landowners engaged in conservation?</a:t>
                </a:r>
              </a:p>
            </p:txBody>
          </p:sp>
        </p:grpSp>
        <p:grpSp>
          <p:nvGrpSpPr>
            <p:cNvPr id="16" name="Group 30"/>
            <p:cNvGrpSpPr/>
            <p:nvPr/>
          </p:nvGrpSpPr>
          <p:grpSpPr>
            <a:xfrm>
              <a:off x="4366789" y="3818881"/>
              <a:ext cx="3450802" cy="1648422"/>
              <a:chOff x="4272001" y="3077326"/>
              <a:chExt cx="3450802" cy="1648422"/>
            </a:xfrm>
            <a:grpFill/>
          </p:grpSpPr>
          <p:sp>
            <p:nvSpPr>
              <p:cNvPr id="13" name="TextBox 12"/>
              <p:cNvSpPr txBox="1"/>
              <p:nvPr/>
            </p:nvSpPr>
            <p:spPr>
              <a:xfrm>
                <a:off x="4272001" y="3077326"/>
                <a:ext cx="3450802" cy="790412"/>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INFORMATION MANAGEMENT</a:t>
                </a:r>
                <a:endParaRPr lang="en-US" sz="1400" b="1" u="sng" dirty="0">
                  <a:solidFill>
                    <a:prstClr val="black"/>
                  </a:solidFill>
                  <a:latin typeface="Arial" charset="0"/>
                </a:endParaRPr>
              </a:p>
            </p:txBody>
          </p:sp>
          <p:sp>
            <p:nvSpPr>
              <p:cNvPr id="19" name="TextBox 18"/>
              <p:cNvSpPr txBox="1"/>
              <p:nvPr/>
            </p:nvSpPr>
            <p:spPr>
              <a:xfrm>
                <a:off x="4623261" y="3803380"/>
                <a:ext cx="2804527" cy="922368"/>
              </a:xfrm>
              <a:prstGeom prst="rect">
                <a:avLst/>
              </a:prstGeom>
              <a:grpFill/>
            </p:spPr>
            <p:txBody>
              <a:bodyPr wrap="square" rtlCol="0">
                <a:spAutoFit/>
              </a:bodyPr>
              <a:lstStyle/>
              <a:p>
                <a:pPr algn="ctr"/>
                <a:r>
                  <a:rPr lang="en-US" sz="1200" b="1" i="1" dirty="0" smtClean="0">
                    <a:solidFill>
                      <a:prstClr val="black"/>
                    </a:solidFill>
                    <a:latin typeface="Arial" charset="0"/>
                  </a:rPr>
                  <a:t>How will we manage the demand for and creation of data?</a:t>
                </a:r>
              </a:p>
            </p:txBody>
          </p:sp>
        </p:grpSp>
        <p:grpSp>
          <p:nvGrpSpPr>
            <p:cNvPr id="26" name="Group 29"/>
            <p:cNvGrpSpPr/>
            <p:nvPr/>
          </p:nvGrpSpPr>
          <p:grpSpPr>
            <a:xfrm>
              <a:off x="7388797" y="2035897"/>
              <a:ext cx="3552296" cy="1216719"/>
              <a:chOff x="7014244" y="1942282"/>
              <a:chExt cx="4885228" cy="1216719"/>
            </a:xfrm>
            <a:grpFill/>
          </p:grpSpPr>
          <p:sp>
            <p:nvSpPr>
              <p:cNvPr id="6" name="TextBox 5"/>
              <p:cNvSpPr txBox="1"/>
              <p:nvPr/>
            </p:nvSpPr>
            <p:spPr>
              <a:xfrm>
                <a:off x="7293400" y="1942282"/>
                <a:ext cx="4494025" cy="482955"/>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DESIGN</a:t>
                </a:r>
                <a:endParaRPr lang="en-US" sz="1400" b="1" u="sng" dirty="0">
                  <a:solidFill>
                    <a:prstClr val="black"/>
                  </a:solidFill>
                  <a:latin typeface="Arial" charset="0"/>
                </a:endParaRPr>
              </a:p>
            </p:txBody>
          </p:sp>
          <p:sp>
            <p:nvSpPr>
              <p:cNvPr id="21" name="TextBox 20"/>
              <p:cNvSpPr txBox="1"/>
              <p:nvPr/>
            </p:nvSpPr>
            <p:spPr>
              <a:xfrm>
                <a:off x="7014244" y="2236632"/>
                <a:ext cx="4885228" cy="922369"/>
              </a:xfrm>
              <a:prstGeom prst="rect">
                <a:avLst/>
              </a:prstGeom>
              <a:grpFill/>
            </p:spPr>
            <p:txBody>
              <a:bodyPr wrap="square" rtlCol="0">
                <a:spAutoFit/>
              </a:bodyPr>
              <a:lstStyle/>
              <a:p>
                <a:pPr algn="ctr"/>
                <a:r>
                  <a:rPr lang="en-US" sz="1200" b="1" i="1" dirty="0" smtClean="0">
                    <a:solidFill>
                      <a:prstClr val="black"/>
                    </a:solidFill>
                    <a:latin typeface="Arial" charset="0"/>
                  </a:rPr>
                  <a:t>What should landscapes look like to conserve species and habitats at goal levels</a:t>
                </a:r>
              </a:p>
            </p:txBody>
          </p:sp>
        </p:grpSp>
        <p:grpSp>
          <p:nvGrpSpPr>
            <p:cNvPr id="27" name="Group 35"/>
            <p:cNvGrpSpPr/>
            <p:nvPr/>
          </p:nvGrpSpPr>
          <p:grpSpPr>
            <a:xfrm>
              <a:off x="4535309" y="7574165"/>
              <a:ext cx="3766936" cy="2019808"/>
              <a:chOff x="4803590" y="6877214"/>
              <a:chExt cx="2624205" cy="2019808"/>
            </a:xfrm>
            <a:grpFill/>
          </p:grpSpPr>
          <p:sp>
            <p:nvSpPr>
              <p:cNvPr id="11" name="TextBox 10"/>
              <p:cNvSpPr txBox="1"/>
              <p:nvPr/>
            </p:nvSpPr>
            <p:spPr>
              <a:xfrm>
                <a:off x="4882412" y="6877214"/>
                <a:ext cx="2545383" cy="482955"/>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DELIVERY</a:t>
                </a:r>
                <a:endParaRPr lang="en-US" sz="1400" b="1" u="sng" dirty="0">
                  <a:solidFill>
                    <a:prstClr val="black"/>
                  </a:solidFill>
                  <a:latin typeface="Arial" charset="0"/>
                </a:endParaRPr>
              </a:p>
            </p:txBody>
          </p:sp>
          <p:sp>
            <p:nvSpPr>
              <p:cNvPr id="22" name="TextBox 21"/>
              <p:cNvSpPr txBox="1"/>
              <p:nvPr/>
            </p:nvSpPr>
            <p:spPr>
              <a:xfrm>
                <a:off x="4803590" y="7184053"/>
                <a:ext cx="2412090" cy="1712969"/>
              </a:xfrm>
              <a:prstGeom prst="rect">
                <a:avLst/>
              </a:prstGeom>
              <a:grpFill/>
            </p:spPr>
            <p:txBody>
              <a:bodyPr wrap="square" rtlCol="0">
                <a:spAutoFit/>
              </a:bodyPr>
              <a:lstStyle/>
              <a:p>
                <a:pPr algn="ctr"/>
                <a:r>
                  <a:rPr lang="en-US" sz="1200" b="1" i="1" dirty="0" smtClean="0">
                    <a:solidFill>
                      <a:prstClr val="black"/>
                    </a:solidFill>
                    <a:latin typeface="Arial" charset="0"/>
                  </a:rPr>
                  <a:t>How will we most efficiently put conservation on the ground?</a:t>
                </a: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a:solidFill>
                    <a:prstClr val="black"/>
                  </a:solidFill>
                  <a:latin typeface="Arial" charset="0"/>
                </a:endParaRPr>
              </a:p>
            </p:txBody>
          </p:sp>
        </p:grpSp>
        <p:sp>
          <p:nvSpPr>
            <p:cNvPr id="23" name="TextBox 22"/>
            <p:cNvSpPr txBox="1"/>
            <p:nvPr/>
          </p:nvSpPr>
          <p:spPr>
            <a:xfrm>
              <a:off x="913067" y="6765877"/>
              <a:ext cx="3207828" cy="922368"/>
            </a:xfrm>
            <a:prstGeom prst="rect">
              <a:avLst/>
            </a:prstGeom>
            <a:grpFill/>
          </p:spPr>
          <p:txBody>
            <a:bodyPr wrap="square" rtlCol="0">
              <a:spAutoFit/>
            </a:bodyPr>
            <a:lstStyle/>
            <a:p>
              <a:pPr algn="ctr"/>
              <a:r>
                <a:rPr lang="en-US" sz="1200" b="1" i="1" dirty="0" smtClean="0">
                  <a:solidFill>
                    <a:prstClr val="black"/>
                  </a:solidFill>
                  <a:latin typeface="Arial" charset="0"/>
                </a:rPr>
                <a:t>What new information will we gather to support conservation?</a:t>
              </a:r>
            </a:p>
          </p:txBody>
        </p:sp>
        <p:grpSp>
          <p:nvGrpSpPr>
            <p:cNvPr id="28" name="Group 32"/>
            <p:cNvGrpSpPr/>
            <p:nvPr/>
          </p:nvGrpSpPr>
          <p:grpSpPr>
            <a:xfrm>
              <a:off x="1118053" y="4168498"/>
              <a:ext cx="3834885" cy="1204027"/>
              <a:chOff x="549352" y="4491877"/>
              <a:chExt cx="3834885" cy="1204027"/>
            </a:xfrm>
            <a:grpFill/>
          </p:grpSpPr>
          <p:sp>
            <p:nvSpPr>
              <p:cNvPr id="9" name="TextBox 8"/>
              <p:cNvSpPr txBox="1"/>
              <p:nvPr/>
            </p:nvSpPr>
            <p:spPr>
              <a:xfrm>
                <a:off x="933434" y="4491877"/>
                <a:ext cx="3450803" cy="482955"/>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PRIORITIES</a:t>
                </a:r>
                <a:endParaRPr lang="en-US" sz="1400" b="1" u="sng" dirty="0">
                  <a:solidFill>
                    <a:prstClr val="black"/>
                  </a:solidFill>
                  <a:latin typeface="Arial" charset="0"/>
                </a:endParaRPr>
              </a:p>
            </p:txBody>
          </p:sp>
          <p:sp>
            <p:nvSpPr>
              <p:cNvPr id="24" name="TextBox 23"/>
              <p:cNvSpPr txBox="1"/>
              <p:nvPr/>
            </p:nvSpPr>
            <p:spPr>
              <a:xfrm>
                <a:off x="549352" y="4773535"/>
                <a:ext cx="2752486" cy="922369"/>
              </a:xfrm>
              <a:prstGeom prst="rect">
                <a:avLst/>
              </a:prstGeom>
              <a:grpFill/>
            </p:spPr>
            <p:txBody>
              <a:bodyPr wrap="square" rtlCol="0">
                <a:spAutoFit/>
              </a:bodyPr>
              <a:lstStyle/>
              <a:p>
                <a:r>
                  <a:rPr lang="en-US" sz="1200" b="1" i="1" dirty="0" smtClean="0">
                    <a:solidFill>
                      <a:prstClr val="black"/>
                    </a:solidFill>
                    <a:latin typeface="Arial" charset="0"/>
                  </a:rPr>
                  <a:t>Which species and issues demand immediate attention?</a:t>
                </a:r>
                <a:endParaRPr lang="en-US" sz="1200" dirty="0" smtClean="0">
                  <a:solidFill>
                    <a:prstClr val="black"/>
                  </a:solidFill>
                  <a:latin typeface="Arial" charset="0"/>
                </a:endParaRPr>
              </a:p>
            </p:txBody>
          </p:sp>
        </p:grpSp>
        <p:sp>
          <p:nvSpPr>
            <p:cNvPr id="37" name="TextBox 36"/>
            <p:cNvSpPr txBox="1"/>
            <p:nvPr/>
          </p:nvSpPr>
          <p:spPr>
            <a:xfrm>
              <a:off x="182712" y="577512"/>
              <a:ext cx="3200400" cy="1888658"/>
            </a:xfrm>
            <a:prstGeom prst="rect">
              <a:avLst/>
            </a:prstGeom>
            <a:grpFill/>
          </p:spPr>
          <p:txBody>
            <a:bodyPr wrap="square" rtlCol="0">
              <a:spAutoFit/>
            </a:bodyPr>
            <a:lstStyle/>
            <a:p>
              <a:r>
                <a:rPr lang="en-US" sz="2000" b="1" dirty="0" smtClean="0">
                  <a:solidFill>
                    <a:srgbClr val="002060"/>
                  </a:solidFill>
                  <a:latin typeface="Arial" charset="0"/>
                </a:rPr>
                <a:t>Northeast </a:t>
              </a:r>
            </a:p>
            <a:p>
              <a:r>
                <a:rPr lang="en-US" sz="2000" b="1" dirty="0" smtClean="0">
                  <a:solidFill>
                    <a:srgbClr val="002060"/>
                  </a:solidFill>
                  <a:latin typeface="Arial" charset="0"/>
                </a:rPr>
                <a:t>Conservation Framework </a:t>
              </a:r>
              <a:br>
                <a:rPr lang="en-US" sz="2000" b="1" dirty="0" smtClean="0">
                  <a:solidFill>
                    <a:srgbClr val="002060"/>
                  </a:solidFill>
                  <a:latin typeface="Arial" charset="0"/>
                </a:rPr>
              </a:br>
              <a:r>
                <a:rPr lang="en-US" sz="2000" b="1" dirty="0" smtClean="0">
                  <a:solidFill>
                    <a:srgbClr val="002060"/>
                  </a:solidFill>
                  <a:latin typeface="Arial" charset="0"/>
                </a:rPr>
                <a:t>(2011)</a:t>
              </a:r>
            </a:p>
          </p:txBody>
        </p:sp>
      </p:grpSp>
      <p:sp>
        <p:nvSpPr>
          <p:cNvPr id="32" name="TextBox 31"/>
          <p:cNvSpPr txBox="1"/>
          <p:nvPr/>
        </p:nvSpPr>
        <p:spPr>
          <a:xfrm>
            <a:off x="304800" y="3972766"/>
            <a:ext cx="3089318" cy="461651"/>
          </a:xfrm>
          <a:prstGeom prst="rect">
            <a:avLst/>
          </a:prstGeom>
          <a:noFill/>
        </p:spPr>
        <p:txBody>
          <a:bodyPr wrap="square" lIns="91427" tIns="45713" rIns="91427" bIns="45713" rtlCol="0">
            <a:spAutoFit/>
          </a:bodyPr>
          <a:lstStyle/>
          <a:p>
            <a:pPr algn="ctr"/>
            <a:r>
              <a:rPr lang="en-US" sz="1200" b="1" u="sng" dirty="0" smtClean="0">
                <a:solidFill>
                  <a:prstClr val="black"/>
                </a:solidFill>
                <a:latin typeface="Arial" charset="0"/>
              </a:rPr>
              <a:t>MONITORING, EVALUATION AND RESEARCH</a:t>
            </a:r>
            <a:endParaRPr lang="en-US" sz="1200" b="1" u="sng" dirty="0">
              <a:solidFill>
                <a:prstClr val="black"/>
              </a:solidFill>
              <a:latin typeface="Arial" charset="0"/>
            </a:endParaRPr>
          </a:p>
        </p:txBody>
      </p:sp>
      <p:sp>
        <p:nvSpPr>
          <p:cNvPr id="33" name="Curved Down Arrow 32"/>
          <p:cNvSpPr/>
          <p:nvPr/>
        </p:nvSpPr>
        <p:spPr>
          <a:xfrm rot="16420191">
            <a:off x="93894" y="3377632"/>
            <a:ext cx="92456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urved Down Arrow 33"/>
          <p:cNvSpPr/>
          <p:nvPr/>
        </p:nvSpPr>
        <p:spPr>
          <a:xfrm rot="16420191">
            <a:off x="254911" y="2014961"/>
            <a:ext cx="92456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urved Down Arrow 34"/>
          <p:cNvSpPr/>
          <p:nvPr/>
        </p:nvSpPr>
        <p:spPr>
          <a:xfrm rot="18236776">
            <a:off x="2159911" y="450322"/>
            <a:ext cx="92456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Down Arrow 35"/>
          <p:cNvSpPr/>
          <p:nvPr/>
        </p:nvSpPr>
        <p:spPr>
          <a:xfrm rot="1939480">
            <a:off x="6176936" y="357431"/>
            <a:ext cx="990600" cy="2844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Down Arrow 37"/>
          <p:cNvSpPr/>
          <p:nvPr/>
        </p:nvSpPr>
        <p:spPr>
          <a:xfrm rot="3053328">
            <a:off x="7969419" y="1850709"/>
            <a:ext cx="92456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Down Arrow 38"/>
          <p:cNvSpPr/>
          <p:nvPr/>
        </p:nvSpPr>
        <p:spPr>
          <a:xfrm rot="5400000">
            <a:off x="8300720" y="3500325"/>
            <a:ext cx="92456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p:cNvSpPr/>
          <p:nvPr/>
        </p:nvSpPr>
        <p:spPr>
          <a:xfrm rot="8889361">
            <a:off x="6482859" y="5190940"/>
            <a:ext cx="990600" cy="2844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rot="12312416">
            <a:off x="2227540" y="5151780"/>
            <a:ext cx="990600" cy="2844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Up-Down Arrow 41"/>
          <p:cNvSpPr/>
          <p:nvPr/>
        </p:nvSpPr>
        <p:spPr>
          <a:xfrm>
            <a:off x="4495801" y="1270205"/>
            <a:ext cx="45719" cy="42672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 Arrow 43"/>
          <p:cNvSpPr/>
          <p:nvPr/>
        </p:nvSpPr>
        <p:spPr>
          <a:xfrm>
            <a:off x="5791200" y="2621486"/>
            <a:ext cx="457200" cy="426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4495801" y="3759405"/>
            <a:ext cx="45719" cy="4978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47"/>
          <p:cNvSpPr/>
          <p:nvPr/>
        </p:nvSpPr>
        <p:spPr>
          <a:xfrm>
            <a:off x="2819400" y="2692606"/>
            <a:ext cx="457200" cy="426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9" descr="NAFWA_Logo.jpg"/>
          <p:cNvPicPr>
            <a:picLocks noChangeAspect="1"/>
          </p:cNvPicPr>
          <p:nvPr/>
        </p:nvPicPr>
        <p:blipFill>
          <a:blip r:embed="rId3" cstate="print"/>
          <a:srcRect/>
          <a:stretch>
            <a:fillRect/>
          </a:stretch>
        </p:blipFill>
        <p:spPr bwMode="auto">
          <a:xfrm>
            <a:off x="8450560" y="0"/>
            <a:ext cx="693440" cy="711200"/>
          </a:xfrm>
          <a:prstGeom prst="rect">
            <a:avLst/>
          </a:prstGeom>
          <a:noFill/>
          <a:ln w="9525">
            <a:noFill/>
            <a:miter lim="800000"/>
            <a:headEnd/>
            <a:tailEnd/>
          </a:ln>
        </p:spPr>
      </p:pic>
      <p:sp>
        <p:nvSpPr>
          <p:cNvPr id="29" name="Oval 28"/>
          <p:cNvSpPr/>
          <p:nvPr/>
        </p:nvSpPr>
        <p:spPr>
          <a:xfrm>
            <a:off x="3217532" y="711200"/>
            <a:ext cx="5850269" cy="4621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129311"/>
            <a:ext cx="762000" cy="535623"/>
          </a:xfrm>
          <a:prstGeom prst="rect">
            <a:avLst/>
          </a:prstGeom>
        </p:spPr>
      </p:pic>
      <p:sp>
        <p:nvSpPr>
          <p:cNvPr id="30" name="TextBox 29"/>
          <p:cNvSpPr txBox="1"/>
          <p:nvPr/>
        </p:nvSpPr>
        <p:spPr>
          <a:xfrm>
            <a:off x="7696200" y="4953000"/>
            <a:ext cx="1045972" cy="584775"/>
          </a:xfrm>
          <a:prstGeom prst="rect">
            <a:avLst/>
          </a:prstGeom>
          <a:noFill/>
        </p:spPr>
        <p:txBody>
          <a:bodyPr wrap="square" rtlCol="0">
            <a:spAutoFit/>
          </a:bodyPr>
          <a:lstStyle/>
          <a:p>
            <a:r>
              <a:rPr lang="en-US" sz="1600" b="1" dirty="0" smtClean="0">
                <a:solidFill>
                  <a:srgbClr val="FF0000"/>
                </a:solidFill>
              </a:rPr>
              <a:t>Science Delivery</a:t>
            </a:r>
            <a:endParaRPr lang="en-US" sz="1600" b="1" dirty="0">
              <a:solidFill>
                <a:srgbClr val="FF0000"/>
              </a:solidFill>
            </a:endParaRPr>
          </a:p>
        </p:txBody>
      </p:sp>
    </p:spTree>
    <p:extLst>
      <p:ext uri="{BB962C8B-B14F-4D97-AF65-F5344CB8AC3E}">
        <p14:creationId xmlns:p14="http://schemas.microsoft.com/office/powerpoint/2010/main" val="21420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4">
            <a:alphaModFix/>
          </a:blip>
          <a:srcRect l="-44973" r="13549"/>
          <a:stretch/>
        </p:blipFill>
        <p:spPr>
          <a:xfrm rot="5400000">
            <a:off x="-4676124" y="1254108"/>
            <a:ext cx="9838612" cy="502875"/>
          </a:xfrm>
          <a:prstGeom prst="rect">
            <a:avLst/>
          </a:prstGeom>
          <a:noFill/>
          <a:ln>
            <a:noFill/>
          </a:ln>
        </p:spPr>
      </p:pic>
      <p:sp>
        <p:nvSpPr>
          <p:cNvPr id="98" name="Shape 98"/>
          <p:cNvSpPr txBox="1">
            <a:spLocks noGrp="1"/>
          </p:cNvSpPr>
          <p:nvPr>
            <p:ph type="title"/>
          </p:nvPr>
        </p:nvSpPr>
        <p:spPr>
          <a:xfrm>
            <a:off x="457200" y="256328"/>
            <a:ext cx="8229600" cy="1067100"/>
          </a:xfrm>
          <a:prstGeom prst="rect">
            <a:avLst/>
          </a:prstGeom>
        </p:spPr>
        <p:txBody>
          <a:bodyPr lIns="91425" tIns="91425" rIns="91425" bIns="91425" anchor="b" anchorCtr="0">
            <a:noAutofit/>
          </a:bodyPr>
          <a:lstStyle/>
          <a:p>
            <a:pPr lvl="0" rtl="0">
              <a:spcBef>
                <a:spcPts val="0"/>
              </a:spcBef>
              <a:buNone/>
            </a:pPr>
            <a:r>
              <a:rPr lang="en"/>
              <a:t>Vision</a:t>
            </a:r>
          </a:p>
        </p:txBody>
      </p:sp>
      <p:sp>
        <p:nvSpPr>
          <p:cNvPr id="100" name="Shape 100"/>
          <p:cNvSpPr/>
          <p:nvPr/>
        </p:nvSpPr>
        <p:spPr>
          <a:xfrm>
            <a:off x="0" y="143697"/>
            <a:ext cx="8698200" cy="1431308"/>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2" name="Shape 102"/>
          <p:cNvSpPr/>
          <p:nvPr/>
        </p:nvSpPr>
        <p:spPr>
          <a:xfrm>
            <a:off x="91450" y="1793225"/>
            <a:ext cx="8610000" cy="647100"/>
          </a:xfrm>
          <a:prstGeom prst="rect">
            <a:avLst/>
          </a:prstGeom>
          <a:solidFill>
            <a:srgbClr val="CCCCCC"/>
          </a:solidFill>
          <a:ln>
            <a:noFill/>
          </a:ln>
        </p:spPr>
        <p:txBody>
          <a:bodyPr lIns="91425" tIns="91425" rIns="91425" bIns="91425" anchor="ctr" anchorCtr="0">
            <a:noAutofit/>
          </a:bodyPr>
          <a:lstStyle/>
          <a:p>
            <a:pPr lvl="0"/>
            <a:r>
              <a:rPr lang="en-US" sz="2400" dirty="0" smtClean="0">
                <a:latin typeface="Calibri"/>
                <a:ea typeface="Times New Roman"/>
              </a:rPr>
              <a:t>Summary</a:t>
            </a:r>
            <a:endParaRPr lang="en-US" sz="2400" dirty="0">
              <a:latin typeface="Times New Roman"/>
              <a:ea typeface="Times New Roman"/>
            </a:endParaRPr>
          </a:p>
        </p:txBody>
      </p:sp>
      <p:sp>
        <p:nvSpPr>
          <p:cNvPr id="2" name="TextBox 1"/>
          <p:cNvSpPr txBox="1"/>
          <p:nvPr/>
        </p:nvSpPr>
        <p:spPr>
          <a:xfrm>
            <a:off x="1447800" y="2895600"/>
            <a:ext cx="3048000" cy="307777"/>
          </a:xfrm>
          <a:prstGeom prst="rect">
            <a:avLst/>
          </a:prstGeom>
          <a:noFill/>
        </p:spPr>
        <p:txBody>
          <a:bodyPr wrap="square" rtlCol="0">
            <a:spAutoFit/>
          </a:bodyPr>
          <a:lstStyle/>
          <a:p>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419" y="1800099"/>
            <a:ext cx="901031" cy="633351"/>
          </a:xfrm>
          <a:prstGeom prst="rect">
            <a:avLst/>
          </a:prstGeom>
        </p:spPr>
      </p:pic>
      <p:sp>
        <p:nvSpPr>
          <p:cNvPr id="11" name="Shape 101"/>
          <p:cNvSpPr txBox="1"/>
          <p:nvPr/>
        </p:nvSpPr>
        <p:spPr>
          <a:xfrm>
            <a:off x="457200" y="-152400"/>
            <a:ext cx="8229600" cy="1420482"/>
          </a:xfrm>
          <a:prstGeom prst="rect">
            <a:avLst/>
          </a:prstGeom>
          <a:noFill/>
          <a:ln>
            <a:noFill/>
          </a:ln>
        </p:spPr>
        <p:txBody>
          <a:bodyPr lIns="91425" tIns="91425" rIns="91425" bIns="91425" anchor="b" anchorCtr="0">
            <a:noAutofit/>
          </a:bodyPr>
          <a:lstStyle/>
          <a:p>
            <a:pPr lvl="0" rtl="0">
              <a:spcBef>
                <a:spcPts val="0"/>
              </a:spcBef>
              <a:buNone/>
            </a:pPr>
            <a:r>
              <a:rPr lang="en" sz="4800" b="1" dirty="0">
                <a:solidFill>
                  <a:srgbClr val="FFFFFF"/>
                </a:solidFill>
              </a:rPr>
              <a:t>Science </a:t>
            </a:r>
            <a:r>
              <a:rPr lang="en" sz="4800" b="1" dirty="0" smtClean="0">
                <a:solidFill>
                  <a:srgbClr val="FFFFFF"/>
                </a:solidFill>
              </a:rPr>
              <a:t>Delivery Program</a:t>
            </a:r>
            <a:endParaRPr lang="en" sz="4800" b="1" dirty="0">
              <a:solidFill>
                <a:srgbClr val="FFFFFF"/>
              </a:solidFill>
            </a:endParaRPr>
          </a:p>
        </p:txBody>
      </p:sp>
      <p:grpSp>
        <p:nvGrpSpPr>
          <p:cNvPr id="10" name="Group 9"/>
          <p:cNvGrpSpPr/>
          <p:nvPr/>
        </p:nvGrpSpPr>
        <p:grpSpPr>
          <a:xfrm>
            <a:off x="0" y="5101883"/>
            <a:ext cx="9166026" cy="1298917"/>
            <a:chOff x="0" y="5559083"/>
            <a:chExt cx="9166026" cy="1298917"/>
          </a:xfrm>
        </p:grpSpPr>
        <p:pic>
          <p:nvPicPr>
            <p:cNvPr id="13" name="Picture 12" descr="Cross_Islandnew.jpg"/>
            <p:cNvPicPr>
              <a:picLocks noChangeAspect="1"/>
            </p:cNvPicPr>
            <p:nvPr/>
          </p:nvPicPr>
          <p:blipFill>
            <a:blip r:embed="rId6" cstate="print"/>
            <a:srcRect/>
            <a:stretch>
              <a:fillRect/>
            </a:stretch>
          </p:blipFill>
          <p:spPr bwMode="auto">
            <a:xfrm>
              <a:off x="0" y="5559083"/>
              <a:ext cx="1219200" cy="1298917"/>
            </a:xfrm>
            <a:prstGeom prst="rect">
              <a:avLst/>
            </a:prstGeom>
            <a:noFill/>
            <a:ln w="9525">
              <a:noFill/>
              <a:miter lim="800000"/>
              <a:headEnd/>
              <a:tailEnd/>
            </a:ln>
          </p:spPr>
        </p:pic>
        <p:pic>
          <p:nvPicPr>
            <p:cNvPr id="14" name="Picture 11" descr="Puffin%20on%20rocknew.jpg"/>
            <p:cNvPicPr>
              <a:picLocks noChangeAspect="1"/>
            </p:cNvPicPr>
            <p:nvPr/>
          </p:nvPicPr>
          <p:blipFill>
            <a:blip r:embed="rId7" cstate="print"/>
            <a:srcRect/>
            <a:stretch>
              <a:fillRect/>
            </a:stretch>
          </p:blipFill>
          <p:spPr bwMode="auto">
            <a:xfrm>
              <a:off x="1219200" y="5562600"/>
              <a:ext cx="1326242" cy="1295400"/>
            </a:xfrm>
            <a:prstGeom prst="rect">
              <a:avLst/>
            </a:prstGeom>
            <a:noFill/>
            <a:ln w="9525">
              <a:noFill/>
              <a:miter lim="800000"/>
              <a:headEnd/>
              <a:tailEnd/>
            </a:ln>
          </p:spPr>
        </p:pic>
        <p:pic>
          <p:nvPicPr>
            <p:cNvPr id="15" name="Picture 14" descr="grassinsand_nathan_bacheler.jpg"/>
            <p:cNvPicPr>
              <a:picLocks noChangeAspect="1"/>
            </p:cNvPicPr>
            <p:nvPr/>
          </p:nvPicPr>
          <p:blipFill>
            <a:blip r:embed="rId8" cstate="print"/>
            <a:srcRect l="6667" r="20000"/>
            <a:stretch>
              <a:fillRect/>
            </a:stretch>
          </p:blipFill>
          <p:spPr bwMode="auto">
            <a:xfrm>
              <a:off x="2514600" y="5562600"/>
              <a:ext cx="1424940" cy="1295400"/>
            </a:xfrm>
            <a:prstGeom prst="rect">
              <a:avLst/>
            </a:prstGeom>
            <a:noFill/>
            <a:ln w="9525">
              <a:noFill/>
              <a:miter lim="800000"/>
              <a:headEnd/>
              <a:tailEnd/>
            </a:ln>
          </p:spPr>
        </p:pic>
        <p:pic>
          <p:nvPicPr>
            <p:cNvPr id="16" name="Picture 12" descr="amoy_w_chick_jack_rogers.jpg"/>
            <p:cNvPicPr>
              <a:picLocks noChangeAspect="1"/>
            </p:cNvPicPr>
            <p:nvPr/>
          </p:nvPicPr>
          <p:blipFill>
            <a:blip r:embed="rId9" cstate="print"/>
            <a:srcRect l="7095" r="7771"/>
            <a:stretch>
              <a:fillRect/>
            </a:stretch>
          </p:blipFill>
          <p:spPr bwMode="auto">
            <a:xfrm>
              <a:off x="3886200" y="5562600"/>
              <a:ext cx="1532136" cy="1295400"/>
            </a:xfrm>
            <a:prstGeom prst="rect">
              <a:avLst/>
            </a:prstGeom>
            <a:noFill/>
            <a:ln w="9525">
              <a:noFill/>
              <a:miter lim="800000"/>
              <a:headEnd/>
              <a:tailEnd/>
            </a:ln>
          </p:spPr>
        </p:pic>
        <p:pic>
          <p:nvPicPr>
            <p:cNvPr id="17" name="Picture 5" descr="Delaware Bay Bayside_michael_hogan.jpg"/>
            <p:cNvPicPr>
              <a:picLocks noChangeAspect="1"/>
            </p:cNvPicPr>
            <p:nvPr/>
          </p:nvPicPr>
          <p:blipFill>
            <a:blip r:embed="rId10" cstate="print"/>
            <a:srcRect r="24138"/>
            <a:stretch>
              <a:fillRect/>
            </a:stretch>
          </p:blipFill>
          <p:spPr bwMode="auto">
            <a:xfrm>
              <a:off x="5410200" y="5562600"/>
              <a:ext cx="1231271" cy="1295400"/>
            </a:xfrm>
            <a:prstGeom prst="rect">
              <a:avLst/>
            </a:prstGeom>
            <a:noFill/>
            <a:ln w="9525">
              <a:noFill/>
              <a:miter lim="800000"/>
              <a:headEnd/>
              <a:tailEnd/>
            </a:ln>
          </p:spPr>
        </p:pic>
        <p:pic>
          <p:nvPicPr>
            <p:cNvPr id="18" name="Picture 13" descr="saltmarsh_sharp-tailed_sparrow_ed_sigda.jpg"/>
            <p:cNvPicPr>
              <a:picLocks noChangeAspect="1"/>
            </p:cNvPicPr>
            <p:nvPr/>
          </p:nvPicPr>
          <p:blipFill>
            <a:blip r:embed="rId11" cstate="print"/>
            <a:srcRect l="13045" r="8696"/>
            <a:stretch>
              <a:fillRect/>
            </a:stretch>
          </p:blipFill>
          <p:spPr bwMode="auto">
            <a:xfrm>
              <a:off x="6629401" y="5562600"/>
              <a:ext cx="1351722" cy="1295400"/>
            </a:xfrm>
            <a:prstGeom prst="rect">
              <a:avLst/>
            </a:prstGeom>
            <a:noFill/>
            <a:ln w="9525">
              <a:noFill/>
              <a:miter lim="800000"/>
              <a:headEnd/>
              <a:tailEnd/>
            </a:ln>
          </p:spPr>
        </p:pic>
        <p:graphicFrame>
          <p:nvGraphicFramePr>
            <p:cNvPr id="19" name="Object 1"/>
            <p:cNvGraphicFramePr>
              <a:graphicFrameLocks noChangeAspect="1"/>
            </p:cNvGraphicFramePr>
            <p:nvPr>
              <p:extLst>
                <p:ext uri="{D42A27DB-BD31-4B8C-83A1-F6EECF244321}">
                  <p14:modId xmlns:p14="http://schemas.microsoft.com/office/powerpoint/2010/main" val="918432919"/>
                </p:ext>
              </p:extLst>
            </p:nvPr>
          </p:nvGraphicFramePr>
          <p:xfrm>
            <a:off x="7783513" y="5562600"/>
            <a:ext cx="1382513" cy="1295400"/>
          </p:xfrm>
          <a:graphic>
            <a:graphicData uri="http://schemas.openxmlformats.org/presentationml/2006/ole">
              <mc:AlternateContent xmlns:mc="http://schemas.openxmlformats.org/markup-compatibility/2006">
                <mc:Choice xmlns:v="urn:schemas-microsoft-com:vml" Requires="v">
                  <p:oleObj spid="_x0000_s7189" name="CorelPhotoPaint.Image.8" r:id="rId12" imgW="6819048" imgH="6387302" progId="">
                    <p:embed/>
                  </p:oleObj>
                </mc:Choice>
                <mc:Fallback>
                  <p:oleObj name="CorelPhotoPaint.Image.8" r:id="rId12" imgW="6819048" imgH="6387302"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3513" y="5562600"/>
                          <a:ext cx="13825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8" name="Content Placeholder 4"/>
          <p:cNvSpPr txBox="1">
            <a:spLocks/>
          </p:cNvSpPr>
          <p:nvPr/>
        </p:nvSpPr>
        <p:spPr>
          <a:xfrm>
            <a:off x="537468" y="2480758"/>
            <a:ext cx="8229600" cy="4636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3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ct val="1000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ct val="1000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ct val="1000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ct val="1000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ct val="1000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ct val="1000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ct val="1000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ct val="100000"/>
              <a:buNone/>
              <a:defRPr sz="1800" b="0" i="0" u="none" strike="noStrike" cap="none">
                <a:solidFill>
                  <a:schemeClr val="dk1"/>
                </a:solidFill>
                <a:latin typeface="Arial"/>
                <a:ea typeface="Arial"/>
                <a:cs typeface="Arial"/>
                <a:sym typeface="Arial"/>
              </a:defRPr>
            </a:lvl9pPr>
          </a:lstStyle>
          <a:p>
            <a:pPr marL="342900" indent="-342900">
              <a:buFont typeface="Arial" panose="020B0604020202020204" pitchFamily="34" charset="0"/>
              <a:buChar char="•"/>
            </a:pPr>
            <a:r>
              <a:rPr lang="en-US" sz="2400" dirty="0" smtClean="0"/>
              <a:t>The North Atlantic LCC recognized the need for and dedicated resources to deliver science</a:t>
            </a:r>
            <a:endParaRPr lang="en-US" sz="2400" dirty="0"/>
          </a:p>
          <a:p>
            <a:pPr marL="342900" indent="-342900">
              <a:buFont typeface="Arial" panose="020B0604020202020204" pitchFamily="34" charset="0"/>
              <a:buChar char="•"/>
            </a:pPr>
            <a:r>
              <a:rPr lang="en-US" sz="2400" dirty="0" smtClean="0"/>
              <a:t>The delivery of science through multiple approaches will be critical for the ensuring the relevance of LCCs</a:t>
            </a:r>
            <a:endParaRPr lang="en-US" sz="2400" dirty="0"/>
          </a:p>
          <a:p>
            <a:pPr marL="342900" indent="-342900">
              <a:buFont typeface="Arial" panose="020B0604020202020204" pitchFamily="34" charset="0"/>
              <a:buChar char="•"/>
            </a:pPr>
            <a:r>
              <a:rPr lang="en-US" sz="2400" dirty="0" smtClean="0"/>
              <a:t>Ongoing investments for delivery and learning and sharing across  the network will be needed</a:t>
            </a:r>
          </a:p>
        </p:txBody>
      </p:sp>
      <p:pic>
        <p:nvPicPr>
          <p:cNvPr id="29"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3801" y="1812333"/>
            <a:ext cx="1219199" cy="622571"/>
          </a:xfrm>
          <a:prstGeom prst="rect">
            <a:avLst/>
          </a:prstGeom>
          <a:noFill/>
          <a:ln w="9525">
            <a:noFill/>
            <a:miter lim="800000"/>
            <a:headEnd/>
            <a:tailEnd/>
          </a:ln>
        </p:spPr>
      </p:pic>
    </p:spTree>
    <p:extLst>
      <p:ext uri="{BB962C8B-B14F-4D97-AF65-F5344CB8AC3E}">
        <p14:creationId xmlns:p14="http://schemas.microsoft.com/office/powerpoint/2010/main" val="257154420"/>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3">
            <a:alphaModFix/>
          </a:blip>
          <a:srcRect l="-44973" r="13549"/>
          <a:stretch/>
        </p:blipFill>
        <p:spPr>
          <a:xfrm rot="5400000">
            <a:off x="-4676124" y="1254108"/>
            <a:ext cx="9838612" cy="502875"/>
          </a:xfrm>
          <a:prstGeom prst="rect">
            <a:avLst/>
          </a:prstGeom>
          <a:noFill/>
          <a:ln>
            <a:noFill/>
          </a:ln>
        </p:spPr>
      </p:pic>
      <p:sp>
        <p:nvSpPr>
          <p:cNvPr id="63" name="Shape 63"/>
          <p:cNvSpPr txBox="1">
            <a:spLocks noGrp="1"/>
          </p:cNvSpPr>
          <p:nvPr>
            <p:ph type="title"/>
          </p:nvPr>
        </p:nvSpPr>
        <p:spPr>
          <a:xfrm>
            <a:off x="457200" y="256328"/>
            <a:ext cx="8229600" cy="1067100"/>
          </a:xfrm>
          <a:prstGeom prst="rect">
            <a:avLst/>
          </a:prstGeom>
        </p:spPr>
        <p:txBody>
          <a:bodyPr lIns="91425" tIns="91425" rIns="91425" bIns="91425" anchor="b" anchorCtr="0">
            <a:noAutofit/>
          </a:bodyPr>
          <a:lstStyle/>
          <a:p>
            <a:pPr lvl="0" rtl="0">
              <a:spcBef>
                <a:spcPts val="0"/>
              </a:spcBef>
              <a:buNone/>
            </a:pPr>
            <a:r>
              <a:rPr lang="en"/>
              <a:t>Vision</a:t>
            </a:r>
          </a:p>
        </p:txBody>
      </p:sp>
      <p:grpSp>
        <p:nvGrpSpPr>
          <p:cNvPr id="64" name="Shape 64"/>
          <p:cNvGrpSpPr/>
          <p:nvPr/>
        </p:nvGrpSpPr>
        <p:grpSpPr>
          <a:xfrm>
            <a:off x="0" y="-152400"/>
            <a:ext cx="8698200" cy="1727405"/>
            <a:chOff x="0" y="-122468"/>
            <a:chExt cx="8698200" cy="1388143"/>
          </a:xfrm>
        </p:grpSpPr>
        <p:sp>
          <p:nvSpPr>
            <p:cNvPr id="65" name="Shape 65"/>
            <p:cNvSpPr/>
            <p:nvPr/>
          </p:nvSpPr>
          <p:spPr>
            <a:xfrm>
              <a:off x="0" y="115475"/>
              <a:ext cx="8698200" cy="11502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66" name="Shape 66"/>
            <p:cNvSpPr txBox="1"/>
            <p:nvPr/>
          </p:nvSpPr>
          <p:spPr>
            <a:xfrm>
              <a:off x="457200" y="-122468"/>
              <a:ext cx="8229600" cy="1141500"/>
            </a:xfrm>
            <a:prstGeom prst="rect">
              <a:avLst/>
            </a:prstGeom>
            <a:noFill/>
            <a:ln>
              <a:noFill/>
            </a:ln>
          </p:spPr>
          <p:txBody>
            <a:bodyPr lIns="91425" tIns="91425" rIns="91425" bIns="91425" anchor="b" anchorCtr="0">
              <a:noAutofit/>
            </a:bodyPr>
            <a:lstStyle/>
            <a:p>
              <a:pPr lvl="0" rtl="0">
                <a:spcBef>
                  <a:spcPts val="0"/>
                </a:spcBef>
                <a:buNone/>
              </a:pPr>
              <a:r>
                <a:rPr lang="en" sz="4800" b="1" dirty="0">
                  <a:solidFill>
                    <a:srgbClr val="FFFFFF"/>
                  </a:solidFill>
                </a:rPr>
                <a:t>Why Science Delivery?</a:t>
              </a:r>
            </a:p>
          </p:txBody>
        </p:sp>
      </p:grpSp>
      <p:sp>
        <p:nvSpPr>
          <p:cNvPr id="3" name="Rectangle 2"/>
          <p:cNvSpPr/>
          <p:nvPr/>
        </p:nvSpPr>
        <p:spPr>
          <a:xfrm>
            <a:off x="533400" y="1828800"/>
            <a:ext cx="7707600" cy="2308324"/>
          </a:xfrm>
          <a:prstGeom prst="rect">
            <a:avLst/>
          </a:prstGeom>
        </p:spPr>
        <p:txBody>
          <a:bodyPr wrap="square">
            <a:spAutoFit/>
          </a:bodyPr>
          <a:lstStyle/>
          <a:p>
            <a:r>
              <a:rPr lang="en-US" sz="2400" i="1" dirty="0"/>
              <a:t>“Why does this magnificent applied science which saves work and makes life easier bring us so little happiness?  The simple answer: because we have not learned to make sensible use of it.” </a:t>
            </a:r>
            <a:r>
              <a:rPr lang="en-US" sz="2400" dirty="0"/>
              <a:t>Albert </a:t>
            </a:r>
            <a:r>
              <a:rPr lang="en-US" sz="2400" dirty="0" smtClean="0"/>
              <a:t>Einstein</a:t>
            </a:r>
          </a:p>
          <a:p>
            <a:endParaRPr lang="en-US" sz="2400" dirty="0"/>
          </a:p>
          <a:p>
            <a:endParaRPr lang="en-US" sz="2400" dirty="0"/>
          </a:p>
        </p:txBody>
      </p:sp>
      <p:sp>
        <p:nvSpPr>
          <p:cNvPr id="6" name="TextBox 5"/>
          <p:cNvSpPr txBox="1"/>
          <p:nvPr/>
        </p:nvSpPr>
        <p:spPr>
          <a:xfrm>
            <a:off x="609600" y="3581400"/>
            <a:ext cx="7631400" cy="2554545"/>
          </a:xfrm>
          <a:prstGeom prst="rect">
            <a:avLst/>
          </a:prstGeom>
          <a:noFill/>
        </p:spPr>
        <p:txBody>
          <a:bodyPr wrap="square" rtlCol="0">
            <a:spAutoFit/>
          </a:bodyPr>
          <a:lstStyle/>
          <a:p>
            <a:r>
              <a:rPr lang="en-US" sz="2000" u="sng" dirty="0"/>
              <a:t>N</a:t>
            </a:r>
            <a:r>
              <a:rPr lang="en-US" sz="2000" u="sng" dirty="0" smtClean="0"/>
              <a:t>eed </a:t>
            </a:r>
            <a:r>
              <a:rPr lang="en-US" sz="2000" b="1" u="sng" dirty="0" smtClean="0"/>
              <a:t>Science Delivery</a:t>
            </a:r>
            <a:r>
              <a:rPr lang="en-US" sz="2000" u="sng" dirty="0" smtClean="0"/>
              <a:t> to ensure that partners understand</a:t>
            </a:r>
            <a:r>
              <a:rPr lang="en-US" sz="2000" dirty="0" smtClean="0"/>
              <a:t>:</a:t>
            </a:r>
          </a:p>
          <a:p>
            <a:pPr marL="342900" indent="-342900">
              <a:buFont typeface="Arial" panose="020B0604020202020204" pitchFamily="34" charset="0"/>
              <a:buChar char="•"/>
            </a:pPr>
            <a:r>
              <a:rPr lang="en-US" sz="2000" dirty="0" smtClean="0"/>
              <a:t>what </a:t>
            </a:r>
            <a:r>
              <a:rPr lang="en-US" sz="2000" dirty="0"/>
              <a:t>information and tools are </a:t>
            </a:r>
            <a:r>
              <a:rPr lang="en-US" sz="2000" dirty="0" smtClean="0"/>
              <a:t>available for what purposes; </a:t>
            </a:r>
          </a:p>
          <a:p>
            <a:pPr marL="342900" indent="-342900">
              <a:buFont typeface="Arial" panose="020B0604020202020204" pitchFamily="34" charset="0"/>
              <a:buChar char="•"/>
            </a:pPr>
            <a:r>
              <a:rPr lang="en-US" sz="2000" dirty="0" smtClean="0"/>
              <a:t>how </a:t>
            </a:r>
            <a:r>
              <a:rPr lang="en-US" sz="2000" dirty="0"/>
              <a:t>to access them; </a:t>
            </a:r>
            <a:endParaRPr lang="en-US" sz="2000" dirty="0" smtClean="0"/>
          </a:p>
          <a:p>
            <a:pPr marL="342900" indent="-342900">
              <a:buFont typeface="Arial" panose="020B0604020202020204" pitchFamily="34" charset="0"/>
              <a:buChar char="•"/>
            </a:pPr>
            <a:r>
              <a:rPr lang="en-US" sz="2000" dirty="0" smtClean="0"/>
              <a:t>how </a:t>
            </a:r>
            <a:r>
              <a:rPr lang="en-US" sz="2000" dirty="0"/>
              <a:t>to use them; (how not to use them); </a:t>
            </a:r>
            <a:endParaRPr lang="en-US" sz="2000" dirty="0" smtClean="0"/>
          </a:p>
          <a:p>
            <a:pPr marL="342900" indent="-342900">
              <a:buFont typeface="Arial" panose="020B0604020202020204" pitchFamily="34" charset="0"/>
              <a:buChar char="•"/>
            </a:pPr>
            <a:r>
              <a:rPr lang="en-US" sz="2000" dirty="0" smtClean="0"/>
              <a:t>how </a:t>
            </a:r>
            <a:r>
              <a:rPr lang="en-US" sz="2000" dirty="0"/>
              <a:t>to provide feedback to improve them; </a:t>
            </a:r>
            <a:endParaRPr lang="en-US" sz="2000" dirty="0" smtClean="0"/>
          </a:p>
          <a:p>
            <a:pPr marL="342900" indent="-342900">
              <a:buFont typeface="Arial" panose="020B0604020202020204" pitchFamily="34" charset="0"/>
              <a:buChar char="•"/>
            </a:pPr>
            <a:r>
              <a:rPr lang="en-US" sz="2000" dirty="0" smtClean="0"/>
              <a:t>why </a:t>
            </a:r>
            <a:r>
              <a:rPr lang="en-US" sz="2000" dirty="0"/>
              <a:t>they are relevant; </a:t>
            </a:r>
            <a:endParaRPr lang="en-US" sz="2000" dirty="0" smtClean="0"/>
          </a:p>
          <a:p>
            <a:pPr marL="342900" indent="-342900">
              <a:buFont typeface="Arial" panose="020B0604020202020204" pitchFamily="34" charset="0"/>
              <a:buChar char="•"/>
            </a:pPr>
            <a:r>
              <a:rPr lang="en-US" sz="2000" dirty="0" smtClean="0"/>
              <a:t>how </a:t>
            </a:r>
            <a:r>
              <a:rPr lang="en-US" sz="2000" dirty="0"/>
              <a:t>to integrate them; </a:t>
            </a:r>
            <a:r>
              <a:rPr lang="en-US" sz="2000" dirty="0" smtClean="0"/>
              <a:t>and</a:t>
            </a:r>
          </a:p>
          <a:p>
            <a:pPr marL="342900" indent="-342900">
              <a:buFont typeface="Arial" panose="020B0604020202020204" pitchFamily="34" charset="0"/>
              <a:buChar char="•"/>
            </a:pPr>
            <a:r>
              <a:rPr lang="en-US" sz="2000" dirty="0" smtClean="0"/>
              <a:t>how </a:t>
            </a:r>
            <a:r>
              <a:rPr lang="en-US" sz="2000" dirty="0"/>
              <a:t>they can effectively distribute them through their networks.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l="-44973" r="13549"/>
          <a:stretch/>
        </p:blipFill>
        <p:spPr>
          <a:xfrm rot="5400000">
            <a:off x="-4676124" y="1254108"/>
            <a:ext cx="9838612" cy="502875"/>
          </a:xfrm>
          <a:prstGeom prst="rect">
            <a:avLst/>
          </a:prstGeom>
          <a:noFill/>
          <a:ln>
            <a:noFill/>
          </a:ln>
        </p:spPr>
      </p:pic>
      <p:sp>
        <p:nvSpPr>
          <p:cNvPr id="98" name="Shape 98"/>
          <p:cNvSpPr txBox="1">
            <a:spLocks noGrp="1"/>
          </p:cNvSpPr>
          <p:nvPr>
            <p:ph type="title"/>
          </p:nvPr>
        </p:nvSpPr>
        <p:spPr>
          <a:xfrm>
            <a:off x="457200" y="256328"/>
            <a:ext cx="8229600" cy="1067100"/>
          </a:xfrm>
          <a:prstGeom prst="rect">
            <a:avLst/>
          </a:prstGeom>
        </p:spPr>
        <p:txBody>
          <a:bodyPr lIns="91425" tIns="91425" rIns="91425" bIns="91425" anchor="b" anchorCtr="0">
            <a:noAutofit/>
          </a:bodyPr>
          <a:lstStyle/>
          <a:p>
            <a:pPr lvl="0" rtl="0">
              <a:spcBef>
                <a:spcPts val="0"/>
              </a:spcBef>
              <a:buNone/>
            </a:pPr>
            <a:r>
              <a:rPr lang="en"/>
              <a:t>Vision</a:t>
            </a:r>
          </a:p>
        </p:txBody>
      </p:sp>
      <p:grpSp>
        <p:nvGrpSpPr>
          <p:cNvPr id="99" name="Shape 99"/>
          <p:cNvGrpSpPr/>
          <p:nvPr/>
        </p:nvGrpSpPr>
        <p:grpSpPr>
          <a:xfrm>
            <a:off x="0" y="-152400"/>
            <a:ext cx="8698200" cy="1727405"/>
            <a:chOff x="0" y="-122468"/>
            <a:chExt cx="8698200" cy="1388143"/>
          </a:xfrm>
        </p:grpSpPr>
        <p:sp>
          <p:nvSpPr>
            <p:cNvPr id="100" name="Shape 100"/>
            <p:cNvSpPr/>
            <p:nvPr/>
          </p:nvSpPr>
          <p:spPr>
            <a:xfrm>
              <a:off x="0" y="115475"/>
              <a:ext cx="8698200" cy="11502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1" name="Shape 101"/>
            <p:cNvSpPr txBox="1"/>
            <p:nvPr/>
          </p:nvSpPr>
          <p:spPr>
            <a:xfrm>
              <a:off x="457200" y="-122468"/>
              <a:ext cx="8229600" cy="1141500"/>
            </a:xfrm>
            <a:prstGeom prst="rect">
              <a:avLst/>
            </a:prstGeom>
            <a:noFill/>
            <a:ln>
              <a:noFill/>
            </a:ln>
          </p:spPr>
          <p:txBody>
            <a:bodyPr lIns="91425" tIns="91425" rIns="91425" bIns="91425" anchor="b" anchorCtr="0">
              <a:noAutofit/>
            </a:bodyPr>
            <a:lstStyle/>
            <a:p>
              <a:pPr lvl="0" rtl="0">
                <a:spcBef>
                  <a:spcPts val="0"/>
                </a:spcBef>
                <a:buNone/>
              </a:pPr>
              <a:r>
                <a:rPr lang="en" sz="4800" b="1" dirty="0">
                  <a:solidFill>
                    <a:srgbClr val="FFFFFF"/>
                  </a:solidFill>
                </a:rPr>
                <a:t>Science </a:t>
              </a:r>
              <a:r>
                <a:rPr lang="en" sz="4800" b="1" dirty="0" smtClean="0">
                  <a:solidFill>
                    <a:srgbClr val="FFFFFF"/>
                  </a:solidFill>
                </a:rPr>
                <a:t>Delivery Program</a:t>
              </a:r>
              <a:endParaRPr lang="en" sz="4800" b="1" dirty="0">
                <a:solidFill>
                  <a:srgbClr val="FFFFFF"/>
                </a:solidFill>
              </a:endParaRPr>
            </a:p>
          </p:txBody>
        </p:sp>
      </p:grpSp>
      <p:sp>
        <p:nvSpPr>
          <p:cNvPr id="102" name="Shape 102"/>
          <p:cNvSpPr/>
          <p:nvPr/>
        </p:nvSpPr>
        <p:spPr>
          <a:xfrm>
            <a:off x="91450" y="1793225"/>
            <a:ext cx="8610000" cy="647100"/>
          </a:xfrm>
          <a:prstGeom prst="rect">
            <a:avLst/>
          </a:prstGeom>
          <a:solidFill>
            <a:srgbClr val="CCCCCC"/>
          </a:solidFill>
          <a:ln>
            <a:noFill/>
          </a:ln>
        </p:spPr>
        <p:txBody>
          <a:bodyPr lIns="91425" tIns="91425" rIns="91425" bIns="91425" anchor="ctr" anchorCtr="0">
            <a:noAutofit/>
          </a:bodyPr>
          <a:lstStyle/>
          <a:p>
            <a:pPr lvl="0" indent="457200" rtl="0">
              <a:spcBef>
                <a:spcPts val="0"/>
              </a:spcBef>
              <a:buNone/>
            </a:pPr>
            <a:r>
              <a:rPr lang="en" sz="2400" b="1">
                <a:solidFill>
                  <a:srgbClr val="434343"/>
                </a:solidFill>
                <a:latin typeface="Calibri"/>
                <a:ea typeface="Calibri"/>
                <a:cs typeface="Calibri"/>
                <a:sym typeface="Calibri"/>
              </a:rPr>
              <a:t>Program Objective</a:t>
            </a:r>
          </a:p>
        </p:txBody>
      </p:sp>
      <p:sp>
        <p:nvSpPr>
          <p:cNvPr id="103" name="Shape 103"/>
          <p:cNvSpPr txBox="1"/>
          <p:nvPr/>
        </p:nvSpPr>
        <p:spPr>
          <a:xfrm>
            <a:off x="771450" y="2601525"/>
            <a:ext cx="7601100" cy="3000000"/>
          </a:xfrm>
          <a:prstGeom prst="rect">
            <a:avLst/>
          </a:prstGeom>
          <a:noFill/>
          <a:ln>
            <a:noFill/>
          </a:ln>
        </p:spPr>
        <p:txBody>
          <a:bodyPr lIns="91425" tIns="91425" rIns="91425" bIns="91425" anchor="ctr" anchorCtr="0">
            <a:noAutofit/>
          </a:bodyPr>
          <a:lstStyle/>
          <a:p>
            <a:pPr lvl="0" rtl="0">
              <a:spcBef>
                <a:spcPts val="0"/>
              </a:spcBef>
              <a:buNone/>
            </a:pPr>
            <a:r>
              <a:rPr lang="en" sz="2400">
                <a:solidFill>
                  <a:schemeClr val="dk1"/>
                </a:solidFill>
                <a:latin typeface="Calibri"/>
                <a:ea typeface="Calibri"/>
                <a:cs typeface="Calibri"/>
                <a:sym typeface="Calibri"/>
              </a:rPr>
              <a:t>Advance the best-available science by establishing a </a:t>
            </a:r>
            <a:r>
              <a:rPr lang="en" sz="2400" b="1">
                <a:solidFill>
                  <a:srgbClr val="FF9900"/>
                </a:solidFill>
                <a:latin typeface="Calibri"/>
                <a:ea typeface="Calibri"/>
                <a:cs typeface="Calibri"/>
                <a:sym typeface="Calibri"/>
              </a:rPr>
              <a:t>knowledge base</a:t>
            </a:r>
            <a:r>
              <a:rPr lang="en" sz="2400">
                <a:solidFill>
                  <a:schemeClr val="dk1"/>
                </a:solidFill>
                <a:latin typeface="Calibri"/>
                <a:ea typeface="Calibri"/>
                <a:cs typeface="Calibri"/>
                <a:sym typeface="Calibri"/>
              </a:rPr>
              <a:t> in the conservation community and facilitating a </a:t>
            </a:r>
            <a:r>
              <a:rPr lang="en" sz="2400" b="1">
                <a:solidFill>
                  <a:srgbClr val="CC4125"/>
                </a:solidFill>
                <a:latin typeface="Calibri"/>
                <a:ea typeface="Calibri"/>
                <a:cs typeface="Calibri"/>
                <a:sym typeface="Calibri"/>
              </a:rPr>
              <a:t>network of partners</a:t>
            </a:r>
            <a:r>
              <a:rPr lang="en" sz="2400">
                <a:solidFill>
                  <a:schemeClr val="dk1"/>
                </a:solidFill>
                <a:latin typeface="Calibri"/>
                <a:ea typeface="Calibri"/>
                <a:cs typeface="Calibri"/>
                <a:sym typeface="Calibri"/>
              </a:rPr>
              <a:t> to </a:t>
            </a:r>
            <a:r>
              <a:rPr lang="en" sz="2400" b="1">
                <a:solidFill>
                  <a:srgbClr val="990000"/>
                </a:solidFill>
                <a:latin typeface="Calibri"/>
                <a:ea typeface="Calibri"/>
                <a:cs typeface="Calibri"/>
                <a:sym typeface="Calibri"/>
              </a:rPr>
              <a:t>access and apply</a:t>
            </a:r>
            <a:r>
              <a:rPr lang="en" sz="2400">
                <a:solidFill>
                  <a:srgbClr val="990000"/>
                </a:solidFill>
                <a:latin typeface="Calibri"/>
                <a:ea typeface="Calibri"/>
                <a:cs typeface="Calibri"/>
                <a:sym typeface="Calibri"/>
              </a:rPr>
              <a:t> </a:t>
            </a:r>
            <a:r>
              <a:rPr lang="en" sz="2400">
                <a:solidFill>
                  <a:schemeClr val="dk1"/>
                </a:solidFill>
                <a:latin typeface="Calibri"/>
                <a:ea typeface="Calibri"/>
                <a:cs typeface="Calibri"/>
                <a:sym typeface="Calibri"/>
              </a:rPr>
              <a:t>landscape science products to conservation at multiple scales.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19" y="1800099"/>
            <a:ext cx="901031" cy="633351"/>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l="-44973" r="13549"/>
          <a:stretch/>
        </p:blipFill>
        <p:spPr>
          <a:xfrm rot="5400000">
            <a:off x="-4676124" y="1254108"/>
            <a:ext cx="9838612" cy="502875"/>
          </a:xfrm>
          <a:prstGeom prst="rect">
            <a:avLst/>
          </a:prstGeom>
          <a:noFill/>
          <a:ln>
            <a:noFill/>
          </a:ln>
        </p:spPr>
      </p:pic>
      <p:sp>
        <p:nvSpPr>
          <p:cNvPr id="98" name="Shape 98"/>
          <p:cNvSpPr txBox="1">
            <a:spLocks noGrp="1"/>
          </p:cNvSpPr>
          <p:nvPr>
            <p:ph type="title"/>
          </p:nvPr>
        </p:nvSpPr>
        <p:spPr>
          <a:xfrm>
            <a:off x="457200" y="256328"/>
            <a:ext cx="8229600" cy="1067100"/>
          </a:xfrm>
          <a:prstGeom prst="rect">
            <a:avLst/>
          </a:prstGeom>
        </p:spPr>
        <p:txBody>
          <a:bodyPr lIns="91425" tIns="91425" rIns="91425" bIns="91425" anchor="b" anchorCtr="0">
            <a:noAutofit/>
          </a:bodyPr>
          <a:lstStyle/>
          <a:p>
            <a:pPr lvl="0" rtl="0">
              <a:spcBef>
                <a:spcPts val="0"/>
              </a:spcBef>
              <a:buNone/>
            </a:pPr>
            <a:r>
              <a:rPr lang="en"/>
              <a:t>Vision</a:t>
            </a:r>
          </a:p>
        </p:txBody>
      </p:sp>
      <p:grpSp>
        <p:nvGrpSpPr>
          <p:cNvPr id="99" name="Shape 99"/>
          <p:cNvGrpSpPr/>
          <p:nvPr/>
        </p:nvGrpSpPr>
        <p:grpSpPr>
          <a:xfrm>
            <a:off x="0" y="-152400"/>
            <a:ext cx="8698200" cy="1727405"/>
            <a:chOff x="0" y="-122468"/>
            <a:chExt cx="8698200" cy="1388143"/>
          </a:xfrm>
        </p:grpSpPr>
        <p:sp>
          <p:nvSpPr>
            <p:cNvPr id="100" name="Shape 100"/>
            <p:cNvSpPr/>
            <p:nvPr/>
          </p:nvSpPr>
          <p:spPr>
            <a:xfrm>
              <a:off x="0" y="115475"/>
              <a:ext cx="8698200" cy="11502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1" name="Shape 101"/>
            <p:cNvSpPr txBox="1"/>
            <p:nvPr/>
          </p:nvSpPr>
          <p:spPr>
            <a:xfrm>
              <a:off x="457200" y="-122468"/>
              <a:ext cx="8229600" cy="1141500"/>
            </a:xfrm>
            <a:prstGeom prst="rect">
              <a:avLst/>
            </a:prstGeom>
            <a:noFill/>
            <a:ln>
              <a:noFill/>
            </a:ln>
          </p:spPr>
          <p:txBody>
            <a:bodyPr lIns="91425" tIns="91425" rIns="91425" bIns="91425" anchor="b" anchorCtr="0">
              <a:noAutofit/>
            </a:bodyPr>
            <a:lstStyle/>
            <a:p>
              <a:pPr lvl="0" rtl="0">
                <a:spcBef>
                  <a:spcPts val="0"/>
                </a:spcBef>
                <a:buNone/>
              </a:pPr>
              <a:r>
                <a:rPr lang="en" sz="4800" b="1" dirty="0">
                  <a:solidFill>
                    <a:srgbClr val="FFFFFF"/>
                  </a:solidFill>
                </a:rPr>
                <a:t>Science </a:t>
              </a:r>
              <a:r>
                <a:rPr lang="en" sz="4800" b="1" dirty="0" smtClean="0">
                  <a:solidFill>
                    <a:srgbClr val="FFFFFF"/>
                  </a:solidFill>
                </a:rPr>
                <a:t>Delivery Program</a:t>
              </a:r>
              <a:endParaRPr lang="en" sz="4800" b="1" dirty="0">
                <a:solidFill>
                  <a:srgbClr val="FFFFFF"/>
                </a:solidFill>
              </a:endParaRPr>
            </a:p>
          </p:txBody>
        </p:sp>
      </p:grpSp>
      <p:sp>
        <p:nvSpPr>
          <p:cNvPr id="102" name="Shape 102"/>
          <p:cNvSpPr/>
          <p:nvPr/>
        </p:nvSpPr>
        <p:spPr>
          <a:xfrm>
            <a:off x="91450" y="1793225"/>
            <a:ext cx="8610000" cy="647100"/>
          </a:xfrm>
          <a:prstGeom prst="rect">
            <a:avLst/>
          </a:prstGeom>
          <a:solidFill>
            <a:srgbClr val="CCCCCC"/>
          </a:solidFill>
          <a:ln>
            <a:noFill/>
          </a:ln>
        </p:spPr>
        <p:txBody>
          <a:bodyPr lIns="91425" tIns="91425" rIns="91425" bIns="91425" anchor="ctr" anchorCtr="0">
            <a:noAutofit/>
          </a:bodyPr>
          <a:lstStyle/>
          <a:p>
            <a:pPr lvl="0" indent="457200" rtl="0">
              <a:spcBef>
                <a:spcPts val="0"/>
              </a:spcBef>
              <a:buNone/>
            </a:pPr>
            <a:r>
              <a:rPr lang="en" sz="2400" b="1" dirty="0">
                <a:solidFill>
                  <a:srgbClr val="434343"/>
                </a:solidFill>
                <a:latin typeface="Calibri"/>
                <a:ea typeface="Calibri"/>
                <a:cs typeface="Calibri"/>
                <a:sym typeface="Calibri"/>
              </a:rPr>
              <a:t>Program </a:t>
            </a:r>
            <a:r>
              <a:rPr lang="en" sz="2400" b="1" dirty="0" smtClean="0">
                <a:solidFill>
                  <a:srgbClr val="434343"/>
                </a:solidFill>
                <a:latin typeface="Calibri"/>
                <a:ea typeface="Calibri"/>
                <a:cs typeface="Calibri"/>
                <a:sym typeface="Calibri"/>
              </a:rPr>
              <a:t>Components</a:t>
            </a:r>
            <a:endParaRPr lang="en" sz="2400" b="1" dirty="0">
              <a:solidFill>
                <a:srgbClr val="434343"/>
              </a:solidFill>
              <a:latin typeface="Calibri"/>
              <a:ea typeface="Calibri"/>
              <a:cs typeface="Calibri"/>
              <a:sym typeface="Calibri"/>
            </a:endParaRPr>
          </a:p>
        </p:txBody>
      </p:sp>
      <p:sp>
        <p:nvSpPr>
          <p:cNvPr id="2" name="TextBox 1"/>
          <p:cNvSpPr txBox="1"/>
          <p:nvPr/>
        </p:nvSpPr>
        <p:spPr>
          <a:xfrm>
            <a:off x="1447800" y="2895600"/>
            <a:ext cx="3048000" cy="307777"/>
          </a:xfrm>
          <a:prstGeom prst="rect">
            <a:avLst/>
          </a:prstGeom>
          <a:noFill/>
        </p:spPr>
        <p:txBody>
          <a:bodyPr wrap="square" rtlCol="0">
            <a:spAutoFit/>
          </a:bodyPr>
          <a:lstStyle/>
          <a:p>
            <a:endParaRPr lang="en-US" dirty="0"/>
          </a:p>
        </p:txBody>
      </p:sp>
      <p:sp>
        <p:nvSpPr>
          <p:cNvPr id="3" name="TextBox 2"/>
          <p:cNvSpPr txBox="1"/>
          <p:nvPr/>
        </p:nvSpPr>
        <p:spPr>
          <a:xfrm>
            <a:off x="762000" y="2514600"/>
            <a:ext cx="8153400" cy="3662541"/>
          </a:xfrm>
          <a:prstGeom prst="rect">
            <a:avLst/>
          </a:prstGeom>
          <a:noFill/>
        </p:spPr>
        <p:txBody>
          <a:bodyPr wrap="square" rtlCol="0">
            <a:spAutoFit/>
          </a:bodyPr>
          <a:lstStyle/>
          <a:p>
            <a:pPr marL="342900" lvl="0" indent="-342900">
              <a:buFont typeface="Symbol"/>
              <a:buChar char=""/>
            </a:pPr>
            <a:r>
              <a:rPr lang="en-US" sz="2400" dirty="0">
                <a:latin typeface="Calibri"/>
                <a:ea typeface="Times New Roman"/>
              </a:rPr>
              <a:t>Information </a:t>
            </a:r>
            <a:r>
              <a:rPr lang="en-US" sz="2400" dirty="0" smtClean="0">
                <a:latin typeface="Calibri"/>
                <a:ea typeface="Times New Roman"/>
              </a:rPr>
              <a:t>Management</a:t>
            </a:r>
          </a:p>
          <a:p>
            <a:pPr marL="742950" lvl="1" indent="-285750">
              <a:buFont typeface="Courier New"/>
              <a:buChar char="o"/>
            </a:pPr>
            <a:r>
              <a:rPr lang="en-US" sz="2000" dirty="0" smtClean="0">
                <a:latin typeface="Calibri"/>
                <a:ea typeface="Times New Roman"/>
              </a:rPr>
              <a:t>Data portals </a:t>
            </a:r>
            <a:r>
              <a:rPr lang="en-US" sz="2000" dirty="0">
                <a:latin typeface="Calibri"/>
                <a:ea typeface="Times New Roman"/>
              </a:rPr>
              <a:t>and website </a:t>
            </a:r>
            <a:endParaRPr lang="en-US" sz="2000" dirty="0" smtClean="0">
              <a:latin typeface="Calibri"/>
              <a:ea typeface="Times New Roman"/>
            </a:endParaRPr>
          </a:p>
          <a:p>
            <a:pPr marL="742950" lvl="1" indent="-285750">
              <a:buFont typeface="Courier New"/>
              <a:buChar char="o"/>
            </a:pPr>
            <a:r>
              <a:rPr lang="en-US" sz="2000" dirty="0" smtClean="0">
                <a:latin typeface="Calibri"/>
                <a:ea typeface="Times New Roman"/>
              </a:rPr>
              <a:t>Online tools</a:t>
            </a:r>
            <a:endParaRPr lang="en-US" sz="2000" dirty="0">
              <a:latin typeface="Times New Roman"/>
              <a:ea typeface="Times New Roman"/>
            </a:endParaRPr>
          </a:p>
          <a:p>
            <a:pPr marL="342900" lvl="0" indent="-342900">
              <a:buFont typeface="Symbol"/>
              <a:buChar char=""/>
            </a:pPr>
            <a:r>
              <a:rPr lang="en-US" sz="2400" dirty="0">
                <a:latin typeface="Calibri"/>
                <a:ea typeface="Times New Roman"/>
              </a:rPr>
              <a:t>Program Development and Capacity</a:t>
            </a:r>
            <a:endParaRPr lang="en-US" sz="2400" dirty="0">
              <a:latin typeface="Times New Roman"/>
              <a:ea typeface="Times New Roman"/>
            </a:endParaRPr>
          </a:p>
          <a:p>
            <a:pPr marL="742950" lvl="1" indent="-285750">
              <a:buFont typeface="Courier New"/>
              <a:buChar char="o"/>
            </a:pPr>
            <a:r>
              <a:rPr lang="en-US" sz="2000" dirty="0">
                <a:latin typeface="Calibri"/>
                <a:ea typeface="Times New Roman"/>
              </a:rPr>
              <a:t>Team, staff, contracts</a:t>
            </a:r>
            <a:endParaRPr lang="en-US" sz="2000" dirty="0">
              <a:latin typeface="Times New Roman"/>
              <a:ea typeface="Times New Roman"/>
            </a:endParaRPr>
          </a:p>
          <a:p>
            <a:pPr marL="742950" lvl="1" indent="-285750">
              <a:buFont typeface="Courier New"/>
              <a:buChar char="o"/>
            </a:pPr>
            <a:r>
              <a:rPr lang="en-US" sz="2000" dirty="0">
                <a:latin typeface="Calibri"/>
                <a:ea typeface="Times New Roman"/>
              </a:rPr>
              <a:t>Initial knowledge transfer, training, </a:t>
            </a:r>
            <a:r>
              <a:rPr lang="en-US" sz="2000" dirty="0" smtClean="0">
                <a:latin typeface="Calibri"/>
                <a:ea typeface="Times New Roman"/>
              </a:rPr>
              <a:t>communications, tech. assistance</a:t>
            </a:r>
            <a:endParaRPr lang="en-US" sz="2000" dirty="0">
              <a:latin typeface="Times New Roman"/>
              <a:ea typeface="Times New Roman"/>
            </a:endParaRPr>
          </a:p>
          <a:p>
            <a:pPr marL="342900" lvl="0" indent="-342900">
              <a:buFont typeface="Symbol"/>
              <a:buChar char=""/>
            </a:pPr>
            <a:r>
              <a:rPr lang="en-US" sz="2400" dirty="0">
                <a:latin typeface="Calibri"/>
                <a:ea typeface="Times New Roman"/>
              </a:rPr>
              <a:t>Partner Support Grants and Demonstration Projects</a:t>
            </a:r>
            <a:endParaRPr lang="en-US" sz="2400" dirty="0">
              <a:latin typeface="Times New Roman"/>
              <a:ea typeface="Times New Roman"/>
            </a:endParaRPr>
          </a:p>
          <a:p>
            <a:pPr marL="742950" lvl="1" indent="-285750">
              <a:buFont typeface="Courier New"/>
              <a:buChar char="o"/>
            </a:pPr>
            <a:r>
              <a:rPr lang="en-US" sz="2000" dirty="0">
                <a:latin typeface="Calibri"/>
                <a:ea typeface="Times New Roman"/>
              </a:rPr>
              <a:t>Develop and demonstrate specific </a:t>
            </a:r>
            <a:r>
              <a:rPr lang="en-US" sz="2000" dirty="0" smtClean="0">
                <a:latin typeface="Calibri"/>
                <a:ea typeface="Times New Roman"/>
              </a:rPr>
              <a:t>applications</a:t>
            </a:r>
          </a:p>
          <a:p>
            <a:pPr marL="742950" lvl="1" indent="-285750">
              <a:buFont typeface="Courier New"/>
              <a:buChar char="o"/>
            </a:pPr>
            <a:r>
              <a:rPr lang="en-US" sz="2000" dirty="0" smtClean="0">
                <a:latin typeface="Calibri"/>
                <a:ea typeface="Times New Roman"/>
              </a:rPr>
              <a:t>Support </a:t>
            </a:r>
            <a:r>
              <a:rPr lang="en-US" sz="2000" dirty="0">
                <a:latin typeface="Calibri"/>
                <a:ea typeface="Times New Roman"/>
              </a:rPr>
              <a:t>partners </a:t>
            </a:r>
            <a:r>
              <a:rPr lang="en-US" sz="2000" dirty="0" smtClean="0">
                <a:latin typeface="Calibri"/>
                <a:ea typeface="Times New Roman"/>
              </a:rPr>
              <a:t>and partnerships to </a:t>
            </a:r>
            <a:r>
              <a:rPr lang="en-US" sz="2000" dirty="0">
                <a:latin typeface="Calibri"/>
                <a:ea typeface="Times New Roman"/>
              </a:rPr>
              <a:t>deliver through their </a:t>
            </a:r>
            <a:r>
              <a:rPr lang="en-US" sz="2000" dirty="0" smtClean="0">
                <a:latin typeface="Calibri"/>
                <a:ea typeface="Times New Roman"/>
              </a:rPr>
              <a:t>networks</a:t>
            </a:r>
            <a:endParaRPr lang="en-US" sz="2000" dirty="0">
              <a:ea typeface="Times New Roman"/>
            </a:endParaRPr>
          </a:p>
          <a:p>
            <a:pPr marL="742950" lvl="1" indent="-285750">
              <a:buFont typeface="Courier New"/>
              <a:buChar char="o"/>
            </a:pPr>
            <a:endParaRPr lang="en-US" sz="2000" dirty="0">
              <a:latin typeface="Calibri"/>
              <a:ea typeface="Times New Roman"/>
            </a:endParaRPr>
          </a:p>
          <a:p>
            <a:pPr marL="457200" lvl="1"/>
            <a:r>
              <a:rPr lang="en-US" sz="2000" i="1" dirty="0" smtClean="0">
                <a:latin typeface="Calibri"/>
                <a:ea typeface="Times New Roman"/>
              </a:rPr>
              <a:t>* In addition to involving partners in projects and conservation design</a:t>
            </a:r>
            <a:endParaRPr lang="en-US" sz="2000" i="1" dirty="0">
              <a:latin typeface="Calibri"/>
              <a:ea typeface="Times New Roman"/>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19" y="1800099"/>
            <a:ext cx="901031" cy="633351"/>
          </a:xfrm>
          <a:prstGeom prst="rect">
            <a:avLst/>
          </a:prstGeom>
        </p:spPr>
      </p:pic>
    </p:spTree>
    <p:extLst>
      <p:ext uri="{BB962C8B-B14F-4D97-AF65-F5344CB8AC3E}">
        <p14:creationId xmlns:p14="http://schemas.microsoft.com/office/powerpoint/2010/main" val="1737034653"/>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2" r="2589"/>
          <a:stretch/>
        </p:blipFill>
        <p:spPr bwMode="auto">
          <a:xfrm>
            <a:off x="3913279" y="152400"/>
            <a:ext cx="5078321" cy="590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5" r="2629"/>
          <a:stretch/>
        </p:blipFill>
        <p:spPr bwMode="auto">
          <a:xfrm>
            <a:off x="3913279" y="5524452"/>
            <a:ext cx="5078321" cy="82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82913417"/>
              </p:ext>
            </p:extLst>
          </p:nvPr>
        </p:nvGraphicFramePr>
        <p:xfrm>
          <a:off x="304800" y="1964707"/>
          <a:ext cx="3048000" cy="3945016"/>
        </p:xfrm>
        <a:graphic>
          <a:graphicData uri="http://schemas.openxmlformats.org/drawingml/2006/table">
            <a:tbl>
              <a:tblPr/>
              <a:tblGrid>
                <a:gridCol w="1447800"/>
                <a:gridCol w="1600200"/>
              </a:tblGrid>
              <a:tr h="738265">
                <a:tc>
                  <a:txBody>
                    <a:bodyPr/>
                    <a:lstStyle/>
                    <a:p>
                      <a:pPr rtl="0" fontAlgn="t">
                        <a:spcBef>
                          <a:spcPts val="0"/>
                        </a:spcBef>
                        <a:spcAft>
                          <a:spcPts val="0"/>
                        </a:spcAft>
                      </a:pPr>
                      <a:r>
                        <a:rPr lang="en-US" sz="1600" b="1" i="0" u="none" strike="noStrike" dirty="0">
                          <a:solidFill>
                            <a:srgbClr val="000000"/>
                          </a:solidFill>
                          <a:effectLst/>
                          <a:latin typeface="Arial"/>
                        </a:rPr>
                        <a:t>Resource Category</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rtl="0" fontAlgn="t">
                        <a:spcBef>
                          <a:spcPts val="0"/>
                        </a:spcBef>
                        <a:spcAft>
                          <a:spcPts val="0"/>
                        </a:spcAft>
                      </a:pPr>
                      <a:r>
                        <a:rPr lang="en-US" sz="1600" b="1" i="0" u="none" strike="noStrike" dirty="0">
                          <a:solidFill>
                            <a:srgbClr val="000000"/>
                          </a:solidFill>
                          <a:effectLst/>
                          <a:latin typeface="Arial"/>
                        </a:rPr>
                        <a:t>Number of Datasets</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r>
              <a:tr h="441309">
                <a:tc>
                  <a:txBody>
                    <a:bodyPr/>
                    <a:lstStyle/>
                    <a:p>
                      <a:pPr rtl="0" fontAlgn="t">
                        <a:spcBef>
                          <a:spcPts val="0"/>
                        </a:spcBef>
                        <a:spcAft>
                          <a:spcPts val="0"/>
                        </a:spcAft>
                      </a:pPr>
                      <a:r>
                        <a:rPr lang="en-US" sz="1600" b="0" i="0" u="none" strike="noStrike" dirty="0">
                          <a:solidFill>
                            <a:srgbClr val="000000"/>
                          </a:solidFill>
                          <a:effectLst/>
                          <a:latin typeface="Arial"/>
                        </a:rPr>
                        <a:t>Climate change</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Arial"/>
                        </a:rPr>
                        <a:t>65</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09798">
                <a:tc>
                  <a:txBody>
                    <a:bodyPr/>
                    <a:lstStyle/>
                    <a:p>
                      <a:pPr rtl="0" fontAlgn="t">
                        <a:spcBef>
                          <a:spcPts val="0"/>
                        </a:spcBef>
                        <a:spcAft>
                          <a:spcPts val="0"/>
                        </a:spcAft>
                      </a:pPr>
                      <a:r>
                        <a:rPr lang="en-US" sz="1600" b="0" i="0" u="none" strike="noStrike" dirty="0" smtClean="0">
                          <a:solidFill>
                            <a:srgbClr val="000000"/>
                          </a:solidFill>
                          <a:effectLst/>
                          <a:latin typeface="Arial"/>
                        </a:rPr>
                        <a:t>Terrestrial</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smtClean="0">
                          <a:solidFill>
                            <a:srgbClr val="000000"/>
                          </a:solidFill>
                          <a:effectLst/>
                          <a:latin typeface="Arial"/>
                        </a:rPr>
                        <a:t>57</a:t>
                      </a: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41309">
                <a:tc>
                  <a:txBody>
                    <a:bodyPr/>
                    <a:lstStyle/>
                    <a:p>
                      <a:pPr rtl="0" fontAlgn="t">
                        <a:spcBef>
                          <a:spcPts val="0"/>
                        </a:spcBef>
                        <a:spcAft>
                          <a:spcPts val="0"/>
                        </a:spcAft>
                      </a:pPr>
                      <a:r>
                        <a:rPr lang="en-US" sz="1600" b="0" i="0" u="none" strike="noStrike" dirty="0">
                          <a:solidFill>
                            <a:srgbClr val="000000"/>
                          </a:solidFill>
                          <a:effectLst/>
                          <a:latin typeface="Arial"/>
                        </a:rPr>
                        <a:t>Aquatic</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a:solidFill>
                            <a:srgbClr val="000000"/>
                          </a:solidFill>
                          <a:effectLst/>
                          <a:latin typeface="Arial"/>
                        </a:rPr>
                        <a:t>19</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72275">
                <a:tc>
                  <a:txBody>
                    <a:bodyPr/>
                    <a:lstStyle/>
                    <a:p>
                      <a:pPr rtl="0" fontAlgn="t">
                        <a:spcBef>
                          <a:spcPts val="0"/>
                        </a:spcBef>
                        <a:spcAft>
                          <a:spcPts val="0"/>
                        </a:spcAft>
                      </a:pPr>
                      <a:r>
                        <a:rPr lang="en-US" sz="1600" b="0" i="0" u="none" strike="noStrike" dirty="0">
                          <a:solidFill>
                            <a:srgbClr val="000000"/>
                          </a:solidFill>
                          <a:effectLst/>
                          <a:latin typeface="Arial"/>
                        </a:rPr>
                        <a:t>Coastal and </a:t>
                      </a:r>
                      <a:r>
                        <a:rPr lang="en-US" sz="1600" b="0" i="0" u="none" strike="noStrike" dirty="0" smtClean="0">
                          <a:solidFill>
                            <a:srgbClr val="000000"/>
                          </a:solidFill>
                          <a:effectLst/>
                          <a:latin typeface="Arial"/>
                        </a:rPr>
                        <a:t>marine</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smtClean="0">
                          <a:solidFill>
                            <a:srgbClr val="000000"/>
                          </a:solidFill>
                          <a:effectLst/>
                          <a:latin typeface="Arial"/>
                        </a:rPr>
                        <a:t>36</a:t>
                      </a: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41309">
                <a:tc>
                  <a:txBody>
                    <a:bodyPr/>
                    <a:lstStyle/>
                    <a:p>
                      <a:pPr rtl="0" fontAlgn="t">
                        <a:spcBef>
                          <a:spcPts val="0"/>
                        </a:spcBef>
                        <a:spcAft>
                          <a:spcPts val="0"/>
                        </a:spcAft>
                      </a:pPr>
                      <a:r>
                        <a:rPr lang="en-US" sz="1600" b="0" i="0" u="none" strike="noStrike" dirty="0" smtClean="0">
                          <a:solidFill>
                            <a:srgbClr val="000000"/>
                          </a:solidFill>
                          <a:effectLst/>
                          <a:latin typeface="Arial"/>
                        </a:rPr>
                        <a:t>Conservation Design</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a:solidFill>
                            <a:srgbClr val="000000"/>
                          </a:solidFill>
                          <a:effectLst/>
                          <a:latin typeface="Arial"/>
                        </a:rPr>
                        <a:t>59</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41309">
                <a:tc>
                  <a:txBody>
                    <a:bodyPr/>
                    <a:lstStyle/>
                    <a:p>
                      <a:pPr rtl="0" fontAlgn="t">
                        <a:spcBef>
                          <a:spcPts val="0"/>
                        </a:spcBef>
                        <a:spcAft>
                          <a:spcPts val="0"/>
                        </a:spcAft>
                      </a:pPr>
                      <a:r>
                        <a:rPr lang="en-US" sz="1600" b="0" i="0" u="none" strike="noStrike">
                          <a:solidFill>
                            <a:srgbClr val="000000"/>
                          </a:solidFill>
                          <a:effectLst/>
                          <a:latin typeface="Arial"/>
                        </a:rPr>
                        <a:t>TOTAL</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smtClean="0">
                          <a:solidFill>
                            <a:srgbClr val="000000"/>
                          </a:solidFill>
                          <a:effectLst/>
                          <a:latin typeface="Arial"/>
                        </a:rPr>
                        <a:t>236</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228600" y="304800"/>
            <a:ext cx="3429000" cy="1477328"/>
          </a:xfrm>
          <a:prstGeom prst="rect">
            <a:avLst/>
          </a:prstGeom>
          <a:noFill/>
        </p:spPr>
        <p:txBody>
          <a:bodyPr wrap="square" rtlCol="0">
            <a:spAutoFit/>
          </a:bodyPr>
          <a:lstStyle/>
          <a:p>
            <a:r>
              <a:rPr lang="en-US" sz="1800" b="1" dirty="0" smtClean="0"/>
              <a:t>Information Management</a:t>
            </a:r>
          </a:p>
          <a:p>
            <a:r>
              <a:rPr lang="en-US" sz="1800" dirty="0" smtClean="0"/>
              <a:t>Easy Access to and Use of  Spatial Data</a:t>
            </a:r>
          </a:p>
          <a:p>
            <a:r>
              <a:rPr lang="en-US" sz="1800" i="1" dirty="0" smtClean="0"/>
              <a:t>Conservation Planning </a:t>
            </a:r>
            <a:r>
              <a:rPr lang="en-US" sz="1800" i="1" dirty="0" smtClean="0"/>
              <a:t>Atlas </a:t>
            </a:r>
            <a:br>
              <a:rPr lang="en-US" sz="1800" i="1" dirty="0" smtClean="0"/>
            </a:br>
            <a:r>
              <a:rPr lang="en-US" sz="1800" i="1" dirty="0" smtClean="0"/>
              <a:t>on </a:t>
            </a:r>
            <a:r>
              <a:rPr lang="en-US" sz="1800" i="1" dirty="0" smtClean="0"/>
              <a:t>Data Basin</a:t>
            </a:r>
            <a:endParaRPr lang="en-US" sz="1800" i="1" dirty="0"/>
          </a:p>
        </p:txBody>
      </p:sp>
    </p:spTree>
    <p:extLst>
      <p:ext uri="{BB962C8B-B14F-4D97-AF65-F5344CB8AC3E}">
        <p14:creationId xmlns:p14="http://schemas.microsoft.com/office/powerpoint/2010/main" val="4088605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5" y="3705225"/>
            <a:ext cx="4191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90874" y="24825"/>
            <a:ext cx="5800725" cy="584775"/>
          </a:xfrm>
          <a:prstGeom prst="rect">
            <a:avLst/>
          </a:prstGeom>
          <a:solidFill>
            <a:schemeClr val="bg1"/>
          </a:solidFill>
        </p:spPr>
        <p:txBody>
          <a:bodyPr wrap="square" rtlCol="0">
            <a:spAutoFit/>
          </a:bodyPr>
          <a:lstStyle/>
          <a:p>
            <a:r>
              <a:rPr lang="en-US" sz="1800" b="1" dirty="0" smtClean="0"/>
              <a:t>Information Management – Online Query Tools</a:t>
            </a:r>
            <a:endParaRPr lang="en-US" sz="1800" b="1" dirty="0"/>
          </a:p>
          <a:p>
            <a:endParaRPr lang="en-US" dirty="0"/>
          </a:p>
        </p:txBody>
      </p:sp>
    </p:spTree>
    <p:extLst>
      <p:ext uri="{BB962C8B-B14F-4D97-AF65-F5344CB8AC3E}">
        <p14:creationId xmlns:p14="http://schemas.microsoft.com/office/powerpoint/2010/main" val="3068405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l="-44973" r="13549"/>
          <a:stretch/>
        </p:blipFill>
        <p:spPr>
          <a:xfrm rot="5400000">
            <a:off x="-4676124" y="1254108"/>
            <a:ext cx="9838612" cy="502875"/>
          </a:xfrm>
          <a:prstGeom prst="rect">
            <a:avLst/>
          </a:prstGeom>
          <a:noFill/>
          <a:ln>
            <a:noFill/>
          </a:ln>
        </p:spPr>
      </p:pic>
      <p:sp>
        <p:nvSpPr>
          <p:cNvPr id="98" name="Shape 98"/>
          <p:cNvSpPr txBox="1">
            <a:spLocks noGrp="1"/>
          </p:cNvSpPr>
          <p:nvPr>
            <p:ph type="title"/>
          </p:nvPr>
        </p:nvSpPr>
        <p:spPr>
          <a:xfrm>
            <a:off x="457200" y="256328"/>
            <a:ext cx="8229600" cy="1067100"/>
          </a:xfrm>
          <a:prstGeom prst="rect">
            <a:avLst/>
          </a:prstGeom>
        </p:spPr>
        <p:txBody>
          <a:bodyPr lIns="91425" tIns="91425" rIns="91425" bIns="91425" anchor="b" anchorCtr="0">
            <a:noAutofit/>
          </a:bodyPr>
          <a:lstStyle/>
          <a:p>
            <a:pPr lvl="0" rtl="0">
              <a:spcBef>
                <a:spcPts val="0"/>
              </a:spcBef>
              <a:buNone/>
            </a:pPr>
            <a:r>
              <a:rPr lang="en"/>
              <a:t>Vision</a:t>
            </a:r>
          </a:p>
        </p:txBody>
      </p:sp>
      <p:grpSp>
        <p:nvGrpSpPr>
          <p:cNvPr id="99" name="Shape 99"/>
          <p:cNvGrpSpPr/>
          <p:nvPr/>
        </p:nvGrpSpPr>
        <p:grpSpPr>
          <a:xfrm>
            <a:off x="0" y="-152400"/>
            <a:ext cx="8698200" cy="1727405"/>
            <a:chOff x="0" y="-122468"/>
            <a:chExt cx="8698200" cy="1388143"/>
          </a:xfrm>
        </p:grpSpPr>
        <p:sp>
          <p:nvSpPr>
            <p:cNvPr id="100" name="Shape 100"/>
            <p:cNvSpPr/>
            <p:nvPr/>
          </p:nvSpPr>
          <p:spPr>
            <a:xfrm>
              <a:off x="0" y="115475"/>
              <a:ext cx="8698200" cy="11502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1" name="Shape 101"/>
            <p:cNvSpPr txBox="1"/>
            <p:nvPr/>
          </p:nvSpPr>
          <p:spPr>
            <a:xfrm>
              <a:off x="457200" y="-122468"/>
              <a:ext cx="8229600" cy="1141500"/>
            </a:xfrm>
            <a:prstGeom prst="rect">
              <a:avLst/>
            </a:prstGeom>
            <a:noFill/>
            <a:ln>
              <a:noFill/>
            </a:ln>
          </p:spPr>
          <p:txBody>
            <a:bodyPr lIns="91425" tIns="91425" rIns="91425" bIns="91425" anchor="b" anchorCtr="0">
              <a:noAutofit/>
            </a:bodyPr>
            <a:lstStyle/>
            <a:p>
              <a:pPr lvl="0" rtl="0">
                <a:spcBef>
                  <a:spcPts val="0"/>
                </a:spcBef>
                <a:buNone/>
              </a:pPr>
              <a:r>
                <a:rPr lang="en" sz="4800" b="1" dirty="0">
                  <a:solidFill>
                    <a:srgbClr val="FFFFFF"/>
                  </a:solidFill>
                </a:rPr>
                <a:t>Science </a:t>
              </a:r>
              <a:r>
                <a:rPr lang="en" sz="4800" b="1" dirty="0" smtClean="0">
                  <a:solidFill>
                    <a:srgbClr val="FFFFFF"/>
                  </a:solidFill>
                </a:rPr>
                <a:t>Delivery Program</a:t>
              </a:r>
              <a:endParaRPr lang="en" sz="4800" b="1" dirty="0">
                <a:solidFill>
                  <a:srgbClr val="FFFFFF"/>
                </a:solidFill>
              </a:endParaRPr>
            </a:p>
          </p:txBody>
        </p:sp>
      </p:grpSp>
      <p:sp>
        <p:nvSpPr>
          <p:cNvPr id="102" name="Shape 102"/>
          <p:cNvSpPr/>
          <p:nvPr/>
        </p:nvSpPr>
        <p:spPr>
          <a:xfrm>
            <a:off x="91450" y="1793225"/>
            <a:ext cx="8610000" cy="647100"/>
          </a:xfrm>
          <a:prstGeom prst="rect">
            <a:avLst/>
          </a:prstGeom>
          <a:solidFill>
            <a:srgbClr val="CCCCCC"/>
          </a:solidFill>
          <a:ln>
            <a:noFill/>
          </a:ln>
        </p:spPr>
        <p:txBody>
          <a:bodyPr lIns="91425" tIns="91425" rIns="91425" bIns="91425" anchor="ctr" anchorCtr="0">
            <a:noAutofit/>
          </a:bodyPr>
          <a:lstStyle/>
          <a:p>
            <a:pPr indent="457200"/>
            <a:r>
              <a:rPr lang="en-US" sz="2400" dirty="0">
                <a:latin typeface="Calibri"/>
                <a:ea typeface="Times New Roman"/>
              </a:rPr>
              <a:t>Program Development and </a:t>
            </a:r>
            <a:r>
              <a:rPr lang="en-US" sz="2400" dirty="0" smtClean="0">
                <a:latin typeface="Calibri"/>
                <a:ea typeface="Times New Roman"/>
              </a:rPr>
              <a:t>Capacity</a:t>
            </a:r>
            <a:endParaRPr lang="en-US" sz="2400" dirty="0">
              <a:latin typeface="Times New Roman"/>
              <a:ea typeface="Times New Roman"/>
            </a:endParaRPr>
          </a:p>
        </p:txBody>
      </p:sp>
      <p:sp>
        <p:nvSpPr>
          <p:cNvPr id="2" name="TextBox 1"/>
          <p:cNvSpPr txBox="1"/>
          <p:nvPr/>
        </p:nvSpPr>
        <p:spPr>
          <a:xfrm>
            <a:off x="1447800" y="2895600"/>
            <a:ext cx="3048000" cy="307777"/>
          </a:xfrm>
          <a:prstGeom prst="rect">
            <a:avLst/>
          </a:prstGeom>
          <a:noFill/>
        </p:spPr>
        <p:txBody>
          <a:bodyPr wrap="square" rtlCol="0">
            <a:spAutoFit/>
          </a:bodyPr>
          <a:lstStyle/>
          <a:p>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19" y="1800099"/>
            <a:ext cx="901031" cy="633351"/>
          </a:xfrm>
          <a:prstGeom prst="rect">
            <a:avLst/>
          </a:prstGeom>
        </p:spPr>
      </p:pic>
      <p:sp>
        <p:nvSpPr>
          <p:cNvPr id="11" name="TextBox 10"/>
          <p:cNvSpPr txBox="1"/>
          <p:nvPr/>
        </p:nvSpPr>
        <p:spPr>
          <a:xfrm>
            <a:off x="1143000" y="2438400"/>
            <a:ext cx="7558450" cy="4524315"/>
          </a:xfrm>
          <a:prstGeom prst="rect">
            <a:avLst/>
          </a:prstGeom>
          <a:noFill/>
        </p:spPr>
        <p:txBody>
          <a:bodyPr wrap="square" rtlCol="0">
            <a:spAutoFit/>
          </a:bodyPr>
          <a:lstStyle/>
          <a:p>
            <a:pPr marL="342900" lvl="0" indent="-342900">
              <a:buFont typeface="Symbol"/>
              <a:buChar char=""/>
            </a:pPr>
            <a:r>
              <a:rPr lang="en-US" sz="2400" dirty="0">
                <a:latin typeface="Calibri"/>
                <a:ea typeface="Times New Roman"/>
              </a:rPr>
              <a:t>Science Delivery Team</a:t>
            </a:r>
          </a:p>
          <a:p>
            <a:pPr marL="742950" lvl="1" indent="-285750">
              <a:buFont typeface="Courier New"/>
              <a:buChar char="o"/>
            </a:pPr>
            <a:r>
              <a:rPr lang="en-US" sz="2000" dirty="0">
                <a:latin typeface="Calibri"/>
                <a:ea typeface="Times New Roman"/>
              </a:rPr>
              <a:t>30 members (8 State, 10 Fed., 9 NGO, 3 LCC) </a:t>
            </a:r>
          </a:p>
          <a:p>
            <a:pPr marL="742950" lvl="1" indent="-285750">
              <a:buFont typeface="Courier New"/>
              <a:buChar char="o"/>
            </a:pPr>
            <a:r>
              <a:rPr lang="en-US" sz="2000" dirty="0">
                <a:latin typeface="Calibri" panose="020F0502020204030204" pitchFamily="34" charset="0"/>
                <a:ea typeface="Times New Roman"/>
              </a:rPr>
              <a:t>Develop and oversee delivery strategy</a:t>
            </a:r>
          </a:p>
          <a:p>
            <a:pPr marL="742950" lvl="1" indent="-285750">
              <a:buFont typeface="Courier New"/>
              <a:buChar char="o"/>
            </a:pPr>
            <a:r>
              <a:rPr lang="en-US" sz="2000" dirty="0">
                <a:latin typeface="Calibri" panose="020F0502020204030204" pitchFamily="34" charset="0"/>
                <a:ea typeface="Times New Roman"/>
              </a:rPr>
              <a:t>Recommend science delivery grants</a:t>
            </a:r>
          </a:p>
          <a:p>
            <a:pPr marL="342900" lvl="0" indent="-342900">
              <a:buFont typeface="Symbol"/>
              <a:buChar char=""/>
            </a:pPr>
            <a:r>
              <a:rPr lang="en-US" sz="2400" dirty="0" smtClean="0">
                <a:latin typeface="Calibri"/>
                <a:ea typeface="Times New Roman"/>
              </a:rPr>
              <a:t>Staff</a:t>
            </a:r>
            <a:endParaRPr lang="en-US" sz="2400" dirty="0">
              <a:latin typeface="Calibri"/>
              <a:ea typeface="Times New Roman"/>
            </a:endParaRPr>
          </a:p>
          <a:p>
            <a:pPr marL="742950" lvl="1" indent="-285750">
              <a:buFont typeface="Courier New"/>
              <a:buChar char="o"/>
            </a:pPr>
            <a:r>
              <a:rPr lang="en-US" sz="2000" dirty="0">
                <a:latin typeface="Calibri"/>
                <a:ea typeface="Times New Roman"/>
              </a:rPr>
              <a:t>Science Delivery Coordinator (</a:t>
            </a:r>
            <a:r>
              <a:rPr lang="en-US" sz="2000" dirty="0" smtClean="0">
                <a:latin typeface="Calibri"/>
                <a:ea typeface="Times New Roman"/>
              </a:rPr>
              <a:t>half-time); GIS </a:t>
            </a:r>
            <a:r>
              <a:rPr lang="en-US" sz="2000" dirty="0">
                <a:latin typeface="Calibri"/>
                <a:ea typeface="Times New Roman"/>
              </a:rPr>
              <a:t>Coordinator &amp; GIS </a:t>
            </a:r>
            <a:r>
              <a:rPr lang="en-US" sz="2000" dirty="0" smtClean="0">
                <a:latin typeface="Calibri"/>
                <a:ea typeface="Times New Roman"/>
              </a:rPr>
              <a:t>Analyst; Communications </a:t>
            </a:r>
            <a:r>
              <a:rPr lang="en-US" sz="2000" dirty="0">
                <a:latin typeface="Calibri"/>
                <a:ea typeface="Times New Roman"/>
              </a:rPr>
              <a:t>Coordinator </a:t>
            </a:r>
          </a:p>
          <a:p>
            <a:pPr marL="742950" lvl="1" indent="-285750">
              <a:buFont typeface="Courier New"/>
              <a:buChar char="o"/>
            </a:pPr>
            <a:r>
              <a:rPr lang="en-US" sz="2000" dirty="0" smtClean="0">
                <a:latin typeface="Calibri"/>
                <a:ea typeface="Times New Roman"/>
              </a:rPr>
              <a:t>Plus part </a:t>
            </a:r>
            <a:r>
              <a:rPr lang="en-US" sz="2000" dirty="0">
                <a:latin typeface="Calibri"/>
                <a:ea typeface="Times New Roman"/>
              </a:rPr>
              <a:t>of all </a:t>
            </a:r>
            <a:r>
              <a:rPr lang="en-US" sz="2000" dirty="0" smtClean="0">
                <a:latin typeface="Calibri"/>
                <a:ea typeface="Times New Roman"/>
              </a:rPr>
              <a:t>staff member’s responsibility</a:t>
            </a:r>
            <a:endParaRPr lang="en-US" sz="2000" dirty="0">
              <a:latin typeface="Calibri"/>
              <a:ea typeface="Times New Roman"/>
            </a:endParaRPr>
          </a:p>
          <a:p>
            <a:pPr marL="742950" lvl="1" indent="-285750">
              <a:buFont typeface="Courier New"/>
              <a:buChar char="o"/>
            </a:pPr>
            <a:r>
              <a:rPr lang="en-US" sz="2000" dirty="0">
                <a:latin typeface="Calibri"/>
                <a:ea typeface="Times New Roman"/>
              </a:rPr>
              <a:t>Contracts to address specific </a:t>
            </a:r>
            <a:r>
              <a:rPr lang="en-US" sz="2000" dirty="0" smtClean="0">
                <a:latin typeface="Calibri"/>
                <a:ea typeface="Times New Roman"/>
              </a:rPr>
              <a:t>needs</a:t>
            </a:r>
          </a:p>
          <a:p>
            <a:pPr marL="742950" lvl="1" indent="-285750">
              <a:buFont typeface="Courier New"/>
              <a:buChar char="o"/>
            </a:pPr>
            <a:r>
              <a:rPr lang="en-US" sz="2000" dirty="0" smtClean="0">
                <a:latin typeface="Calibri"/>
                <a:ea typeface="Times New Roman"/>
              </a:rPr>
              <a:t>User partner relationships, communications, initial knowledge transfer, webinars, workshops, training, </a:t>
            </a:r>
            <a:r>
              <a:rPr lang="en-US" sz="2000" dirty="0">
                <a:latin typeface="Calibri"/>
                <a:ea typeface="Times New Roman"/>
              </a:rPr>
              <a:t>online </a:t>
            </a:r>
            <a:r>
              <a:rPr lang="en-US" sz="2000" dirty="0" smtClean="0">
                <a:latin typeface="Calibri"/>
                <a:ea typeface="Times New Roman"/>
              </a:rPr>
              <a:t>learning</a:t>
            </a:r>
            <a:r>
              <a:rPr lang="en-US" sz="2000" dirty="0">
                <a:latin typeface="Times New Roman"/>
                <a:ea typeface="Times New Roman"/>
              </a:rPr>
              <a:t> </a:t>
            </a:r>
            <a:r>
              <a:rPr lang="en-US" sz="2000" dirty="0" smtClean="0">
                <a:latin typeface="Calibri"/>
                <a:ea typeface="Times New Roman"/>
              </a:rPr>
              <a:t>specific applications, ongoing technical assistance</a:t>
            </a:r>
            <a:endParaRPr lang="en-US" sz="2000" dirty="0" smtClean="0">
              <a:latin typeface="Calibri" panose="020F0502020204030204" pitchFamily="34" charset="0"/>
              <a:ea typeface="Times New Roman"/>
            </a:endParaRPr>
          </a:p>
          <a:p>
            <a:pPr marL="742950" indent="-285750">
              <a:buFont typeface="Courier New"/>
              <a:buChar char="o"/>
            </a:pPr>
            <a:endParaRPr lang="en-US" sz="2000" dirty="0" smtClean="0">
              <a:latin typeface="Calibri" panose="020F0502020204030204" pitchFamily="34" charset="0"/>
              <a:ea typeface="Times New Roman"/>
            </a:endParaRPr>
          </a:p>
          <a:p>
            <a:pPr marL="742950" indent="-285750">
              <a:buFont typeface="Courier New"/>
              <a:buChar char="o"/>
            </a:pPr>
            <a:endParaRPr lang="en-US" sz="2000" dirty="0" smtClean="0">
              <a:latin typeface="Times New Roman"/>
              <a:ea typeface="Times New Roman"/>
            </a:endParaRPr>
          </a:p>
        </p:txBody>
      </p:sp>
    </p:spTree>
    <p:extLst>
      <p:ext uri="{BB962C8B-B14F-4D97-AF65-F5344CB8AC3E}">
        <p14:creationId xmlns:p14="http://schemas.microsoft.com/office/powerpoint/2010/main" val="135897917"/>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4191608" cy="1066799"/>
          </a:xfrm>
        </p:spPr>
        <p:txBody>
          <a:bodyPr/>
          <a:lstStyle/>
          <a:p>
            <a:r>
              <a:rPr lang="en-US" dirty="0"/>
              <a:t>C</a:t>
            </a:r>
            <a:r>
              <a:rPr lang="en-US" dirty="0" smtClean="0"/>
              <a:t>ommunications</a:t>
            </a:r>
            <a:endParaRPr lang="en-US" dirty="0"/>
          </a:p>
        </p:txBody>
      </p:sp>
      <p:sp>
        <p:nvSpPr>
          <p:cNvPr id="3" name="Text Placeholder 2"/>
          <p:cNvSpPr>
            <a:spLocks noGrp="1"/>
          </p:cNvSpPr>
          <p:nvPr>
            <p:ph type="body" idx="1"/>
          </p:nvPr>
        </p:nvSpPr>
        <p:spPr>
          <a:xfrm>
            <a:off x="0" y="1313612"/>
            <a:ext cx="4191608" cy="4636500"/>
          </a:xfrm>
        </p:spPr>
        <p:txBody>
          <a:bodyPr/>
          <a:lstStyle/>
          <a:p>
            <a:r>
              <a:rPr lang="en-US" dirty="0" smtClean="0"/>
              <a:t>Customized for Specific Delivery Partners</a:t>
            </a:r>
          </a:p>
          <a:p>
            <a:r>
              <a:rPr lang="en-US" dirty="0" smtClean="0"/>
              <a:t>e.g., State Fact Sheets</a:t>
            </a:r>
          </a:p>
          <a:p>
            <a:endParaRPr lang="en-US" dirty="0"/>
          </a:p>
        </p:txBody>
      </p:sp>
      <p:sp>
        <p:nvSpPr>
          <p:cNvPr id="4" name="Text Placeholder 3"/>
          <p:cNvSpPr>
            <a:spLocks noGrp="1"/>
          </p:cNvSpPr>
          <p:nvPr>
            <p:ph type="body" idx="2"/>
          </p:nvPr>
        </p:nvSpPr>
        <p:spPr/>
        <p:txBody>
          <a:bodyPr/>
          <a:lstStyle/>
          <a:p>
            <a:r>
              <a:rPr lang="en-US" dirty="0" smtClean="0"/>
              <a:t>Communication Use Cases</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67" t="40060" r="69030" b="28425"/>
          <a:stretch/>
        </p:blipFill>
        <p:spPr bwMode="auto">
          <a:xfrm>
            <a:off x="619125" y="2908461"/>
            <a:ext cx="2582569" cy="349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608" y="19050"/>
            <a:ext cx="4942867" cy="639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443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TotalTime>
  <Words>2316</Words>
  <Application>Microsoft Office PowerPoint</Application>
  <PresentationFormat>Custom</PresentationFormat>
  <Paragraphs>183</Paragraphs>
  <Slides>20</Slides>
  <Notes>20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3" baseType="lpstr">
      <vt:lpstr>simple-light</vt:lpstr>
      <vt:lpstr>1_Office Theme</vt:lpstr>
      <vt:lpstr>CorelPhotoPaint.Image.8</vt:lpstr>
      <vt:lpstr>PowerPoint Presentation</vt:lpstr>
      <vt:lpstr>PowerPoint Presentation</vt:lpstr>
      <vt:lpstr>Vision</vt:lpstr>
      <vt:lpstr>Vision</vt:lpstr>
      <vt:lpstr>Vision</vt:lpstr>
      <vt:lpstr>PowerPoint Presentation</vt:lpstr>
      <vt:lpstr>PowerPoint Presentation</vt:lpstr>
      <vt:lpstr>Vision</vt:lpstr>
      <vt:lpstr>Communications</vt:lpstr>
      <vt:lpstr>Communications</vt:lpstr>
      <vt:lpstr>Initial Knowledge Transfer </vt:lpstr>
      <vt:lpstr>Training</vt:lpstr>
      <vt:lpstr>Training</vt:lpstr>
      <vt:lpstr>PowerPoint Presentation</vt:lpstr>
      <vt:lpstr>PowerPoint Presentation</vt:lpstr>
      <vt:lpstr>Vision</vt:lpstr>
      <vt:lpstr>PowerPoint Presentation</vt:lpstr>
      <vt:lpstr>RCP Network Science Delivery Workshops  on NALCC Data Sets, LCD, and  Guidance Documents Sept. 2014 - April 2015</vt:lpstr>
      <vt:lpstr>North Atlantic Aquatic Connectivity Collaborative Assessing road-stream crossings to improve river and stream continuity across the North Atlantic U.S. (streamcontinuity.org)</vt:lpstr>
      <vt:lpstr>Vision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Milliken, Andrew</dc:creator>
  <cp:lastModifiedBy>Milliken, Andrew</cp:lastModifiedBy>
  <cp:revision>78</cp:revision>
  <dcterms:modified xsi:type="dcterms:W3CDTF">2016-04-22T14:53:32Z</dcterms:modified>
</cp:coreProperties>
</file>