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handoutMasterIdLst>
    <p:handoutMasterId r:id="rId24"/>
  </p:handoutMasterIdLst>
  <p:sldIdLst>
    <p:sldId id="523" r:id="rId2"/>
    <p:sldId id="526" r:id="rId3"/>
    <p:sldId id="510" r:id="rId4"/>
    <p:sldId id="511" r:id="rId5"/>
    <p:sldId id="530" r:id="rId6"/>
    <p:sldId id="499" r:id="rId7"/>
    <p:sldId id="500" r:id="rId8"/>
    <p:sldId id="501" r:id="rId9"/>
    <p:sldId id="531" r:id="rId10"/>
    <p:sldId id="502" r:id="rId11"/>
    <p:sldId id="532" r:id="rId12"/>
    <p:sldId id="503" r:id="rId13"/>
    <p:sldId id="506" r:id="rId14"/>
    <p:sldId id="515" r:id="rId15"/>
    <p:sldId id="514" r:id="rId16"/>
    <p:sldId id="521" r:id="rId17"/>
    <p:sldId id="529" r:id="rId18"/>
    <p:sldId id="524" r:id="rId19"/>
    <p:sldId id="522" r:id="rId20"/>
    <p:sldId id="525" r:id="rId21"/>
    <p:sldId id="533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4BA"/>
    <a:srgbClr val="66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4172" autoAdjust="0"/>
  </p:normalViewPr>
  <p:slideViewPr>
    <p:cSldViewPr>
      <p:cViewPr>
        <p:scale>
          <a:sx n="103" d="100"/>
          <a:sy n="103" d="100"/>
        </p:scale>
        <p:origin x="-1026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2284317-4585-44BA-844A-7F6AC06F1893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196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196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A2F2AF3-DDA1-4D47-A7AD-009E8D86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/>
          <a:lstStyle>
            <a:lvl1pPr algn="r">
              <a:defRPr sz="1200"/>
            </a:lvl1pPr>
          </a:lstStyle>
          <a:p>
            <a:fld id="{BB4A2D35-2D86-4D06-A36C-1652E02FB56E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3" tIns="46242" rIns="92483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483" tIns="46242" rIns="92483" bIns="462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 anchor="b"/>
          <a:lstStyle>
            <a:lvl1pPr algn="r">
              <a:defRPr sz="1200"/>
            </a:lvl1pPr>
          </a:lstStyle>
          <a:p>
            <a:fld id="{593417E1-B593-431D-9F1A-21E1CAB1A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119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29"/>
            <a:ext cx="7772400" cy="1427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54154-C55B-4C6A-B11C-EF3B0B8C61F1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6/11/2014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591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7A44F0-8060-4FD1-BC46-7C5BF0668479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6/11/2014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845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99492-8FB3-46A9-AB6F-9B59ADB8AD52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6/11/2014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096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CE5ED-11C7-4A9A-BECD-7DE25FC6C618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6/11/2014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2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85F4A4-248B-4A33-BEF6-5CD902674A50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6/11/2014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295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BC669-8D51-43CE-A315-11BDCE916EE9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6/11/2014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362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F1C6AF-4901-46EB-851A-008EEDEA6022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6/11/2014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306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FE090B-FE17-4A1A-9D85-5579146F2656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6/11/2014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71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8169B2-007F-4A4A-9E52-66DF4EDD49F9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6/11/2014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67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2A96F-8849-4AAD-A4E1-419F43598A9D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6/11/2014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47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B3C0F9-724B-4271-917C-CF88C34275B0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6/11/2014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02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628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descr="long logo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011539"/>
            <a:ext cx="6096000" cy="7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Coastal and Marine Technical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Conference Call 6/12/14 11:00 a.m.–12:30 p.m.</a:t>
            </a:r>
          </a:p>
          <a:p>
            <a:pPr marL="0" indent="0">
              <a:buNone/>
            </a:pPr>
            <a:r>
              <a:rPr lang="en-US" u="sng" dirty="0" smtClean="0"/>
              <a:t>Agenda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Introductions, review call agenda and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of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 of Funded Hurricane Sandy Projects and Competitive Grants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 of Any Next Phases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 of Additional Priority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Recommendations for Full Technical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 Steps for Team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2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2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Conservation Design:</a:t>
            </a:r>
            <a:br>
              <a:rPr lang="en-US" sz="3200" dirty="0" smtClean="0"/>
            </a:br>
            <a:r>
              <a:rPr lang="en-US" sz="3200" i="1" dirty="0" smtClean="0"/>
              <a:t>Designing Sustainable Landscapes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945499"/>
              </p:ext>
            </p:extLst>
          </p:nvPr>
        </p:nvGraphicFramePr>
        <p:xfrm>
          <a:off x="76201" y="1295400"/>
          <a:ext cx="6705600" cy="5394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14599"/>
                <a:gridCol w="4191001"/>
              </a:tblGrid>
              <a:tr h="57150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Sponsoring project led by UMass Amherst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061357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Extensive spatial datasets, current and future species capability and ecological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integrity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, decision support tool for landscape design (June 2014)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Many spatial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datasets for entire Northeast, including initial species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0613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Additional regional spatial data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Regional models for 30 rep. species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Pilot design effort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in CT River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watershed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Incorporation of SLR (from USGS)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30628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Term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Potential future phase could extend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and enhance conservation design work including coastal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component (built into Hurricane Sandy Marsh resiliency project)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 descr="H:\Representative Species\Species photos\Black duck - U.S. FW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418" y="4343400"/>
            <a:ext cx="2043761" cy="13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ERandNAL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6490" y="1295400"/>
            <a:ext cx="223751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Conservation Design:</a:t>
            </a:r>
            <a:br>
              <a:rPr lang="en-US" sz="3200" dirty="0"/>
            </a:br>
            <a:r>
              <a:rPr lang="en-US" sz="3200" i="1" dirty="0"/>
              <a:t>Designing Sustainable Landscapes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Next steps supported through H.S. project</a:t>
            </a:r>
          </a:p>
          <a:p>
            <a:r>
              <a:rPr lang="en-US" dirty="0" smtClean="0"/>
              <a:t>Incorporate SLR response from USGS</a:t>
            </a:r>
          </a:p>
          <a:p>
            <a:r>
              <a:rPr lang="en-US" dirty="0" smtClean="0"/>
              <a:t>Incorporate high/low marsh mapping</a:t>
            </a:r>
          </a:p>
          <a:p>
            <a:r>
              <a:rPr lang="en-US" dirty="0" smtClean="0"/>
              <a:t>Refine ecological integrity for salt marshes</a:t>
            </a:r>
          </a:p>
          <a:p>
            <a:pPr lvl="1"/>
            <a:r>
              <a:rPr lang="en-US" dirty="0" smtClean="0"/>
              <a:t>Including tidal </a:t>
            </a:r>
            <a:r>
              <a:rPr lang="en-US" dirty="0"/>
              <a:t>restriction stressor metric and salt marsh ditching stressor metric </a:t>
            </a:r>
            <a:endParaRPr lang="en-US" dirty="0" smtClean="0"/>
          </a:p>
          <a:p>
            <a:r>
              <a:rPr lang="en-US" dirty="0" smtClean="0"/>
              <a:t>Complete species habitat capability models for beach and marsh species</a:t>
            </a:r>
          </a:p>
        </p:txBody>
      </p:sp>
    </p:spTree>
    <p:extLst>
      <p:ext uri="{BB962C8B-B14F-4D97-AF65-F5344CB8AC3E}">
        <p14:creationId xmlns:p14="http://schemas.microsoft.com/office/powerpoint/2010/main" val="388345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2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Conservation Design:</a:t>
            </a:r>
            <a:br>
              <a:rPr lang="en-US" sz="3200" dirty="0" smtClean="0"/>
            </a:br>
            <a:r>
              <a:rPr lang="en-US" sz="3200" dirty="0" smtClean="0"/>
              <a:t>Aquatic and Coastal Decision Support Tool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23685"/>
              </p:ext>
            </p:extLst>
          </p:nvPr>
        </p:nvGraphicFramePr>
        <p:xfrm>
          <a:off x="76200" y="1447800"/>
          <a:ext cx="6934200" cy="3754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28847"/>
                <a:gridCol w="38053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Sponsoring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project with Atlantic Coastal Fish Habitat Partnership, led by Downstream Strategies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Aquatic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and coastal species models and decision support tools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Pilot models for winter flounder and for brook trout in the Chesapeake Bay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watershed; river herring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Term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Multi-species decision support tools for restoration and conservation (2015)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H:\Downstream Strategies\DS_assessment_image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267075"/>
            <a:ext cx="16859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Downstream Strategies\Winter Flounder\winter_flou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38" y="1750288"/>
            <a:ext cx="202556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2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Conservation Design:</a:t>
            </a:r>
            <a:br>
              <a:rPr lang="en-US" sz="3200" dirty="0" smtClean="0"/>
            </a:br>
            <a:r>
              <a:rPr lang="en-US" sz="3200" dirty="0" smtClean="0"/>
              <a:t>Piping Plovers and Sea-level Rise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679025"/>
              </p:ext>
            </p:extLst>
          </p:nvPr>
        </p:nvGraphicFramePr>
        <p:xfrm>
          <a:off x="152400" y="1325880"/>
          <a:ext cx="6019800" cy="4846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16251"/>
                <a:gridCol w="33035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Sponsoring project by Virginia Tech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Assessment of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threats to Piping Plover from SLR and recommendations for habitat conservation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Published model linking coastal processes and beach habitat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Final report and tools including </a:t>
                      </a: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projected </a:t>
                      </a: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impacts of sea level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rise and management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Term/next steps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Expand model 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across 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North 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Atlantic through Hurricane Sandy Beach Resiliency Project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Piping Plovers and Sea-level Rise 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400" y="1905000"/>
            <a:ext cx="2794000" cy="27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2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Conservation Design:</a:t>
            </a:r>
            <a:br>
              <a:rPr lang="en-US" sz="3200" dirty="0" smtClean="0"/>
            </a:br>
            <a:r>
              <a:rPr lang="en-US" sz="2800" dirty="0" smtClean="0"/>
              <a:t>Decision Support Tools for Sea-level Rise Impacts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620985"/>
              </p:ext>
            </p:extLst>
          </p:nvPr>
        </p:nvGraphicFramePr>
        <p:xfrm>
          <a:off x="76200" y="1343968"/>
          <a:ext cx="6096000" cy="501085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54234"/>
                <a:gridCol w="3641766"/>
              </a:tblGrid>
              <a:tr h="625097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NE Climate Science Center project to USGS; LCC facilitated model development through structured decision making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25097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Geospatial data on 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SLR inundation and dynamic response, 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decision support models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2509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Geospatial data on SLR inundation and dynamic response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0789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Initial regional decision </a:t>
                      </a: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model; incorporated into Designing Sustainable Landscapes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2509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Term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Reports, tools, and recommendations; next steps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through Hurricane Sandy projects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ecision Support Framework for Sea-level Rise Imp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23" y="1905000"/>
            <a:ext cx="2945877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2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Conservation </a:t>
            </a:r>
            <a:r>
              <a:rPr lang="en-US" sz="3200" dirty="0" smtClean="0"/>
              <a:t>Design:</a:t>
            </a:r>
            <a:br>
              <a:rPr lang="en-US" sz="3200" dirty="0" smtClean="0"/>
            </a:br>
            <a:r>
              <a:rPr lang="en-US" sz="3200" dirty="0" smtClean="0"/>
              <a:t>Marine Bird Mapping and Risk Assessment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574285"/>
              </p:ext>
            </p:extLst>
          </p:nvPr>
        </p:nvGraphicFramePr>
        <p:xfrm>
          <a:off x="152400" y="1640378"/>
          <a:ext cx="5562600" cy="3479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09954"/>
                <a:gridCol w="30526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Sponsoring a project by NC State U., NOAA, BRI, CSI/CUNY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Mapping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of seasonal seabird abundance to inform marine planning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Initial set of marine bird species maps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Final report and maps (June 2014)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Term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http://ibc.lynxeds.com/files/pictures/Northern_Ganne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00112" y="1371600"/>
            <a:ext cx="27424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:\North Atlantic LCC\Science Needs &amp; Projects\FY 11 North Atlantic LCC Projects\Marine Birds NALCC 2011_11,12,13, &amp; 14\Northern_Gannet_risk_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44" y="3276600"/>
            <a:ext cx="2608064" cy="262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Demonstration Project: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Integrating Science into Policy: Local Adaptation for Marsh Migration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961296"/>
              </p:ext>
            </p:extLst>
          </p:nvPr>
        </p:nvGraphicFramePr>
        <p:xfrm>
          <a:off x="76200" y="1564640"/>
          <a:ext cx="6629400" cy="3205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/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Supporting Demonstration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Project by Maine Inland Fisheries and Wildlife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Identification of the most resilient marshes in Maine; incorporation of results in Beginning with Habitat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Results of meetings with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coastal towns in Maine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Term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Facilitating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local actions to assist marsh migration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43" y="1590107"/>
            <a:ext cx="2181225" cy="173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3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Conservation Design:</a:t>
            </a:r>
            <a:br>
              <a:rPr lang="en-US" sz="3200" dirty="0" smtClean="0"/>
            </a:br>
            <a:r>
              <a:rPr lang="en-US" sz="2800" dirty="0" smtClean="0"/>
              <a:t>Increasing </a:t>
            </a:r>
            <a:r>
              <a:rPr lang="en-US" sz="2800" dirty="0"/>
              <a:t>Resiliency of Beach Habitats </a:t>
            </a:r>
            <a:r>
              <a:rPr lang="en-US" sz="2800" dirty="0" smtClean="0"/>
              <a:t>and Species </a:t>
            </a:r>
            <a:r>
              <a:rPr lang="en-US" sz="2800" dirty="0"/>
              <a:t>in the Face of Storms </a:t>
            </a:r>
            <a:r>
              <a:rPr lang="en-US" sz="2800" dirty="0" smtClean="0"/>
              <a:t>&amp; </a:t>
            </a:r>
            <a:r>
              <a:rPr lang="en-US" sz="2800" dirty="0"/>
              <a:t>Sea Level Rise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345929"/>
              </p:ext>
            </p:extLst>
          </p:nvPr>
        </p:nvGraphicFramePr>
        <p:xfrm>
          <a:off x="76200" y="1564640"/>
          <a:ext cx="6629400" cy="4302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/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Coordinating overall project among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P.I.s, LCC and CSC partners and with P.I.s USGS, FWS, Virginia Tech, Rutgers, TCI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Regional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d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ecision support models for coastal beach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management and restoration for beach habitats and species in the face of storms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and SLR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; evaluation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of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the effectiveness of beach restoration and management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Pre-hurricane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survey results of inlets and beaches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Term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Complete models and results delivered to partners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(2016)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http://coastal.er.usgs.gov/development/gittens/fire-island/research/sandy/images/breach_aerial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52" y="1600200"/>
            <a:ext cx="2314575" cy="155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5927" r="10851" b="8394"/>
          <a:stretch>
            <a:fillRect/>
          </a:stretch>
        </p:blipFill>
        <p:spPr bwMode="auto">
          <a:xfrm>
            <a:off x="6797096" y="3305946"/>
            <a:ext cx="1889703" cy="259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IPLchi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19078" r="15614" b="19147"/>
          <a:stretch>
            <a:fillRect/>
          </a:stretch>
        </p:blipFill>
        <p:spPr bwMode="auto">
          <a:xfrm>
            <a:off x="8153400" y="3737129"/>
            <a:ext cx="856613" cy="9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Increasing </a:t>
            </a:r>
            <a:r>
              <a:rPr lang="en-US" sz="2800" b="1" dirty="0"/>
              <a:t>Resiliency of Beach Habitats and Species in the Face of Storms &amp; Sea Level 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Expand SLR response/plover </a:t>
            </a:r>
            <a:r>
              <a:rPr lang="en-US" dirty="0"/>
              <a:t>m</a:t>
            </a:r>
            <a:r>
              <a:rPr lang="en-US" dirty="0" smtClean="0"/>
              <a:t>odel to Region</a:t>
            </a:r>
          </a:p>
          <a:p>
            <a:pPr lvl="1"/>
            <a:r>
              <a:rPr lang="en-US" dirty="0" smtClean="0"/>
              <a:t>USGS, Virginia Tech</a:t>
            </a:r>
          </a:p>
          <a:p>
            <a:r>
              <a:rPr lang="en-US" dirty="0"/>
              <a:t>Collect beach-nesting bird location and habitat data on </a:t>
            </a:r>
            <a:r>
              <a:rPr lang="en-US" dirty="0" smtClean="0"/>
              <a:t>NWRS and NPs</a:t>
            </a:r>
          </a:p>
          <a:p>
            <a:pPr lvl="1"/>
            <a:r>
              <a:rPr lang="en-US" dirty="0" smtClean="0"/>
              <a:t>USFWS, NPS, USGS (</a:t>
            </a:r>
            <a:r>
              <a:rPr lang="en-US" dirty="0" err="1" smtClean="0"/>
              <a:t>iPlover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Inventory of beach and inlet modifications before and after H.S.</a:t>
            </a:r>
          </a:p>
          <a:p>
            <a:pPr lvl="1"/>
            <a:r>
              <a:rPr lang="en-US" dirty="0" err="1" smtClean="0"/>
              <a:t>Terwilliger</a:t>
            </a:r>
            <a:r>
              <a:rPr lang="en-US" dirty="0" smtClean="0"/>
              <a:t> Consulting</a:t>
            </a:r>
          </a:p>
          <a:p>
            <a:r>
              <a:rPr lang="en-US" dirty="0"/>
              <a:t>Assess effects of beach stabilization projects in </a:t>
            </a:r>
            <a:r>
              <a:rPr lang="en-US" dirty="0" smtClean="0"/>
              <a:t>NY&amp; NJ on </a:t>
            </a:r>
            <a:r>
              <a:rPr lang="en-US" dirty="0"/>
              <a:t>beach habitats and </a:t>
            </a:r>
            <a:r>
              <a:rPr lang="en-US" dirty="0" smtClean="0"/>
              <a:t>species</a:t>
            </a:r>
          </a:p>
          <a:p>
            <a:pPr lvl="1"/>
            <a:r>
              <a:rPr lang="en-US" dirty="0" smtClean="0"/>
              <a:t>Virginia Tech, Rutgers, Conserve Wildlife NJ</a:t>
            </a:r>
          </a:p>
          <a:p>
            <a:r>
              <a:rPr lang="en-US" dirty="0" smtClean="0"/>
              <a:t>Deliver results to partners</a:t>
            </a:r>
          </a:p>
          <a:p>
            <a:pPr lvl="1"/>
            <a:r>
              <a:rPr lang="en-US" dirty="0" smtClean="0"/>
              <a:t>Rutgers, TBD</a:t>
            </a:r>
          </a:p>
        </p:txBody>
      </p:sp>
    </p:spTree>
    <p:extLst>
      <p:ext uri="{BB962C8B-B14F-4D97-AF65-F5344CB8AC3E}">
        <p14:creationId xmlns:p14="http://schemas.microsoft.com/office/powerpoint/2010/main" val="269735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2783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Conservation Design:</a:t>
            </a:r>
            <a:br>
              <a:rPr lang="en-US" sz="3200" dirty="0" smtClean="0"/>
            </a:br>
            <a:r>
              <a:rPr lang="en-US" sz="2800" dirty="0"/>
              <a:t>Increasing Resiliency of </a:t>
            </a:r>
            <a:r>
              <a:rPr lang="en-US" sz="2800" dirty="0" smtClean="0"/>
              <a:t>Tidal Marsh </a:t>
            </a:r>
            <a:r>
              <a:rPr lang="en-US" sz="2800" dirty="0"/>
              <a:t>Habitats and Species in the Face of Storms &amp; Sea Level Rise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535380"/>
              </p:ext>
            </p:extLst>
          </p:nvPr>
        </p:nvGraphicFramePr>
        <p:xfrm>
          <a:off x="76200" y="1524000"/>
          <a:ext cx="6781800" cy="4302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5000"/>
                <a:gridCol w="487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Coordinating overall project among P.I.s, LCC and CSC partners and P.I.s FWS, USGS, SHARP, UMass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Regional decision support models for tidal marsh restoration and management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for marsh habitats and species in the face of storms and SLR; evaluation of the effectiveness of different marsh restoration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approaches for increasing resiliency</a:t>
                      </a:r>
                      <a:endParaRPr lang="en-US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Consistent monitoring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metrics; i</a:t>
                      </a: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nitial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assessments of tidal marsh integrity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Term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Complete models and results delivered to partners (2016)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2176804" cy="162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ltmarsh Sparrow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30" y="3581400"/>
            <a:ext cx="220027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Coastal and Marine Technical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Team Members</a:t>
            </a:r>
          </a:p>
          <a:p>
            <a:r>
              <a:rPr lang="en-US" dirty="0" smtClean="0"/>
              <a:t>Susan </a:t>
            </a:r>
            <a:r>
              <a:rPr lang="en-US" dirty="0" err="1" smtClean="0"/>
              <a:t>Adamowicz</a:t>
            </a:r>
            <a:r>
              <a:rPr lang="en-US" dirty="0" smtClean="0"/>
              <a:t>, U.S. Fish and Wildlife Service</a:t>
            </a:r>
          </a:p>
          <a:p>
            <a:r>
              <a:rPr lang="en-US" dirty="0" err="1" smtClean="0"/>
              <a:t>Karel</a:t>
            </a:r>
            <a:r>
              <a:rPr lang="en-US" dirty="0" smtClean="0"/>
              <a:t> Allard, Environment Canada</a:t>
            </a:r>
          </a:p>
          <a:p>
            <a:r>
              <a:rPr lang="en-US" dirty="0" smtClean="0"/>
              <a:t>Amanda Babson, National Park Service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Coluccy</a:t>
            </a:r>
            <a:r>
              <a:rPr lang="en-US" dirty="0" smtClean="0"/>
              <a:t>, Ducks Unlimited</a:t>
            </a:r>
          </a:p>
          <a:p>
            <a:r>
              <a:rPr lang="en-US" dirty="0" smtClean="0"/>
              <a:t>Darlene Finch, NOAA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Hector Galbraith, National Wildlife Federation</a:t>
            </a:r>
          </a:p>
          <a:p>
            <a:r>
              <a:rPr lang="en-US" dirty="0" smtClean="0"/>
              <a:t>Mitch Hartley, U.S. Fish and Wildlife Service</a:t>
            </a:r>
          </a:p>
          <a:p>
            <a:r>
              <a:rPr lang="en-US" dirty="0" smtClean="0"/>
              <a:t>Kevin </a:t>
            </a:r>
            <a:r>
              <a:rPr lang="en-US" dirty="0" err="1" smtClean="0"/>
              <a:t>Kalasz</a:t>
            </a:r>
            <a:r>
              <a:rPr lang="en-US" dirty="0" smtClean="0"/>
              <a:t>, Delaware Division of Fish and Wildlife</a:t>
            </a:r>
          </a:p>
          <a:p>
            <a:r>
              <a:rPr lang="en-US" dirty="0" smtClean="0"/>
              <a:t>Dawn McReynolds, New York State DEC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Ellen </a:t>
            </a:r>
            <a:r>
              <a:rPr lang="en-US" dirty="0" err="1" smtClean="0"/>
              <a:t>Mecray</a:t>
            </a:r>
            <a:r>
              <a:rPr lang="en-US" dirty="0" smtClean="0"/>
              <a:t>, NOAA</a:t>
            </a:r>
          </a:p>
          <a:p>
            <a:r>
              <a:rPr lang="en-US" dirty="0" smtClean="0"/>
              <a:t>Andrew Milliken, North Atlantic LCC</a:t>
            </a:r>
          </a:p>
          <a:p>
            <a:r>
              <a:rPr lang="en-US" dirty="0" smtClean="0"/>
              <a:t>Rob </a:t>
            </a:r>
            <a:r>
              <a:rPr lang="en-US" dirty="0" err="1" smtClean="0"/>
              <a:t>Thieler</a:t>
            </a:r>
            <a:r>
              <a:rPr lang="en-US" dirty="0" smtClean="0"/>
              <a:t>. USGS</a:t>
            </a:r>
          </a:p>
          <a:p>
            <a:r>
              <a:rPr lang="en-US" dirty="0" smtClean="0"/>
              <a:t>Adam </a:t>
            </a:r>
            <a:r>
              <a:rPr lang="en-US" dirty="0" err="1" smtClean="0"/>
              <a:t>Whelchel</a:t>
            </a:r>
            <a:r>
              <a:rPr lang="en-US" dirty="0" smtClean="0"/>
              <a:t>, TNC</a:t>
            </a:r>
          </a:p>
          <a:p>
            <a:r>
              <a:rPr lang="en-US" dirty="0" smtClean="0"/>
              <a:t>John Catena, NOAA?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1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Increasing </a:t>
            </a:r>
            <a:r>
              <a:rPr lang="en-US" sz="2800" dirty="0"/>
              <a:t>Resiliency of Tidal Marsh Habitats</a:t>
            </a:r>
            <a:r>
              <a:rPr lang="en-US" sz="2800" dirty="0" smtClean="0"/>
              <a:t> </a:t>
            </a:r>
            <a:r>
              <a:rPr lang="en-US" sz="2800" dirty="0"/>
              <a:t>Habitats and Species in the Face of Storms &amp; </a:t>
            </a:r>
            <a:r>
              <a:rPr lang="en-US" sz="2800" dirty="0" smtClean="0"/>
              <a:t>SLR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Develop/refine </a:t>
            </a:r>
            <a:r>
              <a:rPr lang="en-US" dirty="0"/>
              <a:t>models for understanding future impacts of sea level rise and storms on tidal </a:t>
            </a:r>
            <a:r>
              <a:rPr lang="en-US" dirty="0" smtClean="0"/>
              <a:t>marshes and marsh species</a:t>
            </a:r>
          </a:p>
          <a:p>
            <a:pPr lvl="1"/>
            <a:r>
              <a:rPr lang="en-US" dirty="0" smtClean="0"/>
              <a:t>Geological/physical response TBD (USGS)</a:t>
            </a:r>
          </a:p>
          <a:p>
            <a:pPr lvl="1"/>
            <a:r>
              <a:rPr lang="en-US" dirty="0" smtClean="0"/>
              <a:t>Marsh community response TBD (USGS, USC, VIMS)</a:t>
            </a:r>
          </a:p>
          <a:p>
            <a:pPr lvl="1"/>
            <a:r>
              <a:rPr lang="en-US" dirty="0" smtClean="0"/>
              <a:t>Wildlife response TBD (SHARP)</a:t>
            </a:r>
            <a:endParaRPr lang="en-US" dirty="0"/>
          </a:p>
          <a:p>
            <a:r>
              <a:rPr lang="en-US" dirty="0" smtClean="0"/>
              <a:t>Decision </a:t>
            </a:r>
            <a:r>
              <a:rPr lang="en-US" dirty="0"/>
              <a:t>support models and incorporation into decision model framework </a:t>
            </a:r>
            <a:endParaRPr lang="en-US" dirty="0" smtClean="0"/>
          </a:p>
          <a:p>
            <a:pPr lvl="1"/>
            <a:r>
              <a:rPr lang="en-US" dirty="0" smtClean="0"/>
              <a:t>UMass</a:t>
            </a:r>
          </a:p>
          <a:p>
            <a:r>
              <a:rPr lang="en-US" dirty="0" smtClean="0"/>
              <a:t>High/low marsh mapping</a:t>
            </a:r>
          </a:p>
          <a:p>
            <a:pPr lvl="1"/>
            <a:r>
              <a:rPr lang="en-US" dirty="0" err="1" smtClean="0"/>
              <a:t>UMe</a:t>
            </a:r>
            <a:endParaRPr lang="en-US" dirty="0" smtClean="0"/>
          </a:p>
          <a:p>
            <a:r>
              <a:rPr lang="en-US" dirty="0"/>
              <a:t>Monitoring and assessment of effectiveness of restoration for marsh </a:t>
            </a:r>
            <a:r>
              <a:rPr lang="en-US" dirty="0" smtClean="0"/>
              <a:t>resiliency</a:t>
            </a:r>
            <a:endParaRPr lang="en-US" dirty="0"/>
          </a:p>
          <a:p>
            <a:pPr lvl="1"/>
            <a:r>
              <a:rPr lang="en-US" dirty="0" smtClean="0"/>
              <a:t>USFWS, NPS, SHARP (Ume, UConn, </a:t>
            </a:r>
            <a:r>
              <a:rPr lang="en-US" dirty="0" err="1" smtClean="0"/>
              <a:t>Udel</a:t>
            </a:r>
            <a:r>
              <a:rPr lang="en-US" dirty="0" smtClean="0"/>
              <a:t>, SUNY)</a:t>
            </a:r>
          </a:p>
          <a:p>
            <a:r>
              <a:rPr lang="en-US" dirty="0"/>
              <a:t>Delivery of results to </a:t>
            </a:r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TBD (NROC, MARCO)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3020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Phases or Additional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Incorporate SLR and coastal elements into Designing Sustainable Landscapes (funded)</a:t>
            </a:r>
          </a:p>
          <a:p>
            <a:r>
              <a:rPr lang="en-US" dirty="0" smtClean="0"/>
              <a:t>Designing Sustainable Landscapes next phase</a:t>
            </a:r>
          </a:p>
          <a:p>
            <a:pPr lvl="1"/>
            <a:r>
              <a:rPr lang="en-US" dirty="0" smtClean="0"/>
              <a:t>Conservation </a:t>
            </a:r>
            <a:r>
              <a:rPr lang="en-US" dirty="0"/>
              <a:t>Design Decision-Support </a:t>
            </a:r>
            <a:r>
              <a:rPr lang="en-US" dirty="0" smtClean="0"/>
              <a:t>Tool</a:t>
            </a:r>
            <a:endParaRPr lang="en-US" dirty="0"/>
          </a:p>
          <a:p>
            <a:pPr lvl="1"/>
            <a:r>
              <a:rPr lang="en-US" dirty="0"/>
              <a:t>Habitat management and </a:t>
            </a:r>
            <a:r>
              <a:rPr lang="en-US" dirty="0" smtClean="0"/>
              <a:t>restoration</a:t>
            </a:r>
          </a:p>
          <a:p>
            <a:pPr lvl="1"/>
            <a:r>
              <a:rPr lang="en-US" dirty="0"/>
              <a:t>Timber </a:t>
            </a:r>
            <a:r>
              <a:rPr lang="en-US" dirty="0" smtClean="0"/>
              <a:t>harvest</a:t>
            </a:r>
          </a:p>
          <a:p>
            <a:r>
              <a:rPr lang="en-US" dirty="0" smtClean="0"/>
              <a:t>Climate change impacts of flow, temperature and brook trout</a:t>
            </a:r>
          </a:p>
          <a:p>
            <a:pPr lvl="1"/>
            <a:r>
              <a:rPr lang="en-US" dirty="0" smtClean="0"/>
              <a:t>Coordination of monitoring, databases and models</a:t>
            </a:r>
          </a:p>
          <a:p>
            <a:r>
              <a:rPr lang="en-US" dirty="0" smtClean="0"/>
              <a:t>Other coastal/marine immediate needs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3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152400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Foundational Mapping:</a:t>
            </a:r>
            <a:br>
              <a:rPr lang="en-US" sz="3200" dirty="0" smtClean="0"/>
            </a:br>
            <a:r>
              <a:rPr lang="en-US" sz="3200" dirty="0" smtClean="0"/>
              <a:t>Coastal Update to National Wetlands Inventory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776994"/>
              </p:ext>
            </p:extLst>
          </p:nvPr>
        </p:nvGraphicFramePr>
        <p:xfrm>
          <a:off x="152400" y="1397189"/>
          <a:ext cx="6019800" cy="430257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16252"/>
                <a:gridCol w="3303548"/>
              </a:tblGrid>
              <a:tr h="888161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Sponsoring update to NWI for coastal areas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88161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Updated wetland mapping in 162 coastal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areas in 7 states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45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Project is complete (Sept. 2013); incorporated into Northeast Terrestrial Habitat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map by </a:t>
                      </a:r>
                      <a:r>
                        <a:rPr lang="en-US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Umass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; 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Results fully</a:t>
                      </a:r>
                      <a:r>
                        <a:rPr lang="en-US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integrated into the National Wetlands Inventory</a:t>
                      </a:r>
                      <a:endParaRPr lang="en-US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45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Next Steps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None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anticipated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:\NALCC Projects\FY 12 North Atlantic LCC Projects\NWI mapping\Rapid_Update_Location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1358629"/>
            <a:ext cx="2667000" cy="45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2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Foundational Mapping:</a:t>
            </a:r>
            <a:br>
              <a:rPr lang="en-US" sz="3200" dirty="0" smtClean="0"/>
            </a:br>
            <a:r>
              <a:rPr lang="en-US" sz="3200" dirty="0" smtClean="0"/>
              <a:t>Coastal and Marine Ecological Classification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316557"/>
              </p:ext>
            </p:extLst>
          </p:nvPr>
        </p:nvGraphicFramePr>
        <p:xfrm>
          <a:off x="228600" y="1295400"/>
          <a:ext cx="6019800" cy="466833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16252"/>
                <a:gridCol w="3303548"/>
              </a:tblGrid>
              <a:tr h="888161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Sponsoring project by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TNC, Mass. DFG, and U. of RI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88161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Report and maps testing the classification at 3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spatial scales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45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Draft final maps and report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8816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Peer-reviewed final report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45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Term/next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steps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Future phases could include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crosswalks and mapping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of North Atlantic with NROC and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MARCO depending on user needs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:\NALCC Projects\FY 11 North Atlantic LCC Projects\Marine Mapping\Project are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99" y="1751106"/>
            <a:ext cx="2720109" cy="35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Foundational Mapping:</a:t>
            </a:r>
            <a:br>
              <a:rPr lang="en-US" sz="3200" dirty="0"/>
            </a:br>
            <a:r>
              <a:rPr lang="en-US" sz="3200" dirty="0"/>
              <a:t>Coastal and Marine Ecological Classification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505200" cy="450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486564" y="1295400"/>
            <a:ext cx="40386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u="sng" dirty="0" smtClean="0"/>
              <a:t>Recommendations</a:t>
            </a:r>
          </a:p>
          <a:p>
            <a:r>
              <a:rPr lang="en-US" dirty="0"/>
              <a:t>C</a:t>
            </a:r>
            <a:r>
              <a:rPr lang="en-US" dirty="0" smtClean="0"/>
              <a:t>ommunication between environmental managers and </a:t>
            </a:r>
            <a:r>
              <a:rPr lang="en-US" dirty="0" err="1" smtClean="0"/>
              <a:t>crosswalkers</a:t>
            </a:r>
            <a:r>
              <a:rPr lang="en-US" dirty="0" smtClean="0"/>
              <a:t>/mappers about goals – what habitat information is essential to convey? </a:t>
            </a:r>
          </a:p>
          <a:p>
            <a:r>
              <a:rPr lang="en-US" dirty="0" smtClean="0"/>
              <a:t>Discussion within the community about what map products and formats are most useful for particular goals</a:t>
            </a:r>
          </a:p>
          <a:p>
            <a:r>
              <a:rPr lang="en-US" dirty="0" smtClean="0"/>
              <a:t>Careful consideration of the quality, resolution, and general limitations of existing datasets prior to attempting to crosswalk to CMECS.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7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6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Foundational Mapping:</a:t>
            </a:r>
            <a:br>
              <a:rPr lang="en-US" sz="3200" dirty="0" smtClean="0"/>
            </a:br>
            <a:r>
              <a:rPr lang="en-US" sz="3200" dirty="0" smtClean="0"/>
              <a:t>Northeast Aquatic Classification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635428"/>
              </p:ext>
            </p:extLst>
          </p:nvPr>
        </p:nvGraphicFramePr>
        <p:xfrm>
          <a:off x="152400" y="1640378"/>
          <a:ext cx="5889625" cy="3479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9400"/>
                <a:gridCol w="30702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NEAFWA Project; support TNC revisions to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streams (tidal component) and lakes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Classification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of Northeast streams and lakes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Stream classification including new tidal component + guide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Enhanced lake classification including lake depth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Term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:\NALCC Projects\FY 12 North Atlantic LCC Projects\TNC - Aquatic classification\Aquatic_classification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944" y="1524000"/>
            <a:ext cx="2982056" cy="37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56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Vulnerability Assessments:</a:t>
            </a:r>
            <a:br>
              <a:rPr lang="en-US" sz="3200" dirty="0" smtClean="0"/>
            </a:br>
            <a:r>
              <a:rPr lang="en-US" sz="3200" dirty="0" smtClean="0"/>
              <a:t>Species Vulnerability to Climate Change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499522"/>
              </p:ext>
            </p:extLst>
          </p:nvPr>
        </p:nvGraphicFramePr>
        <p:xfrm>
          <a:off x="152400" y="1219200"/>
          <a:ext cx="8839200" cy="2667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814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Supporting assessment by NatureServe using Climate Change Vulnerability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Index (CCVI)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Report on vulnerability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of 64 high regional concern, representative, and foundational 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species includes tidal marsh and beach species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Final report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Term/next steps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None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anticipated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:\NALCC Projects\FY 11 North Atlantic LCC Projects\Climate change vulnerability index\Avg_annual_preci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399" y="3896822"/>
            <a:ext cx="2624201" cy="202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Representative Species\Species photos\New England cottontail - U.S. FW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962398"/>
            <a:ext cx="2134674" cy="18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Representative Species\Species photos\Brook trout - E. Engbretson, U.S. FWS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9437" y="4038600"/>
            <a:ext cx="2138163" cy="16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reenames.net/ti/picea/picea_abie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896822"/>
            <a:ext cx="1184112" cy="202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2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Vulnerability </a:t>
            </a:r>
            <a:r>
              <a:rPr lang="en-US" sz="3200" dirty="0" smtClean="0"/>
              <a:t>Assessments:</a:t>
            </a:r>
            <a:br>
              <a:rPr lang="en-US" sz="3200" dirty="0" smtClean="0"/>
            </a:br>
            <a:r>
              <a:rPr lang="en-US" sz="3200" dirty="0" smtClean="0"/>
              <a:t>Habitat Vulnerability to Climate Change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405557"/>
              </p:ext>
            </p:extLst>
          </p:nvPr>
        </p:nvGraphicFramePr>
        <p:xfrm>
          <a:off x="381000" y="1630218"/>
          <a:ext cx="5663020" cy="4297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55265"/>
                <a:gridCol w="31077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Atlantic LCC Role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Completing NEAFWA-sponsored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project by </a:t>
                      </a:r>
                      <a:r>
                        <a:rPr lang="en-US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Manomet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/NWF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Products</a:t>
                      </a:r>
                      <a:endParaRPr lang="en-US" b="1" i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3 reports: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terrestrial/wetland; cold water; and coastal habitats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 Now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Reports completed; northeast climate database (neclimateus.org)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Available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within 3-6 months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Final reports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Longer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Term/next steps</a:t>
                      </a:r>
                      <a:endParaRPr lang="en-US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Not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 anticipated; regional adaptation plan?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:\NALCC Projects\FY 10 North Atlantic LCC Projects\Manomet_&amp;_NWF - Vulnerability Assessments\Spruce_fir_fores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715" y="3486368"/>
            <a:ext cx="2657285" cy="24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090" y="1600200"/>
            <a:ext cx="2718365" cy="188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2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Vulnerability Assessment Reports Complete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16791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599"/>
            <a:ext cx="1676400" cy="217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124200" y="1394617"/>
            <a:ext cx="58674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u="sng" dirty="0" smtClean="0"/>
              <a:t>Recommendations</a:t>
            </a:r>
          </a:p>
          <a:p>
            <a:r>
              <a:rPr lang="en-US" dirty="0"/>
              <a:t>Monitor salt marsh accretion rates to determine whether accretion remains stable or is being overtaken by sea level rise.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Develop new habitat change models</a:t>
            </a:r>
          </a:p>
          <a:p>
            <a:r>
              <a:rPr lang="en-US" dirty="0" smtClean="0"/>
              <a:t>Refine assumptions about SLR</a:t>
            </a:r>
          </a:p>
          <a:p>
            <a:r>
              <a:rPr lang="en-US" dirty="0" smtClean="0"/>
              <a:t>Study human responses to SLR</a:t>
            </a:r>
          </a:p>
          <a:p>
            <a:r>
              <a:rPr lang="en-US" dirty="0" smtClean="0"/>
              <a:t>Understand the relationship between shifting coastlines, land ownership and future conservation</a:t>
            </a:r>
          </a:p>
          <a:p>
            <a:r>
              <a:rPr lang="en-US" dirty="0" smtClean="0"/>
              <a:t>Study populations and </a:t>
            </a:r>
            <a:r>
              <a:rPr lang="en-US" dirty="0" err="1" smtClean="0"/>
              <a:t>metapopulations</a:t>
            </a:r>
            <a:r>
              <a:rPr lang="en-US" dirty="0" smtClean="0"/>
              <a:t> from a region-wide context</a:t>
            </a:r>
          </a:p>
          <a:p>
            <a:r>
              <a:rPr lang="en-US" dirty="0" smtClean="0"/>
              <a:t>Incorporate climate change impacts elsewhere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5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9346</TotalTime>
  <Words>1380</Words>
  <Application>Microsoft Office PowerPoint</Application>
  <PresentationFormat>On-screen Show (4:3)</PresentationFormat>
  <Paragraphs>219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Coastal and Marine Technical Team</vt:lpstr>
      <vt:lpstr>Coastal and Marine Technical Team</vt:lpstr>
      <vt:lpstr>Foundational Mapping: Coastal Update to National Wetlands Inventory</vt:lpstr>
      <vt:lpstr>Foundational Mapping: Coastal and Marine Ecological Classification</vt:lpstr>
      <vt:lpstr>Foundational Mapping: Coastal and Marine Ecological Classification</vt:lpstr>
      <vt:lpstr>Foundational Mapping: Northeast Aquatic Classification</vt:lpstr>
      <vt:lpstr>Vulnerability Assessments: Species Vulnerability to Climate Change</vt:lpstr>
      <vt:lpstr>Vulnerability Assessments: Habitat Vulnerability to Climate Change</vt:lpstr>
      <vt:lpstr>Vulnerability Assessment Reports Complete</vt:lpstr>
      <vt:lpstr>Conservation Design: Designing Sustainable Landscapes</vt:lpstr>
      <vt:lpstr>Conservation Design: Designing Sustainable Landscapes</vt:lpstr>
      <vt:lpstr>Conservation Design: Aquatic and Coastal Decision Support Tool</vt:lpstr>
      <vt:lpstr>Conservation Design: Piping Plovers and Sea-level Rise</vt:lpstr>
      <vt:lpstr>Conservation Design: Decision Support Tools for Sea-level Rise Impacts</vt:lpstr>
      <vt:lpstr>Conservation Design: Marine Bird Mapping and Risk Assessment</vt:lpstr>
      <vt:lpstr>Demonstration Project: Integrating Science into Policy: Local Adaptation for Marsh Migration</vt:lpstr>
      <vt:lpstr>Conservation Design: Increasing Resiliency of Beach Habitats and Species in the Face of Storms &amp; Sea Level Rise</vt:lpstr>
      <vt:lpstr>Increasing Resiliency of Beach Habitats and Species in the Face of Storms &amp; Sea Level Rise</vt:lpstr>
      <vt:lpstr>Conservation Design: Increasing Resiliency of Tidal Marsh Habitats and Species in the Face of Storms &amp; Sea Level Rise</vt:lpstr>
      <vt:lpstr>Increasing Resiliency of Tidal Marsh Habitats Habitats and Species in the Face of Storms &amp; SLR</vt:lpstr>
      <vt:lpstr>Next Phases or Additional Needs</vt:lpstr>
    </vt:vector>
  </TitlesOfParts>
  <Company>U.S. Fish and Wildlife Service - Region 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Milliken, Andrew</cp:lastModifiedBy>
  <cp:revision>1314</cp:revision>
  <cp:lastPrinted>2014-04-09T16:40:03Z</cp:lastPrinted>
  <dcterms:created xsi:type="dcterms:W3CDTF">2012-09-17T18:11:31Z</dcterms:created>
  <dcterms:modified xsi:type="dcterms:W3CDTF">2014-06-12T14:16:20Z</dcterms:modified>
</cp:coreProperties>
</file>