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9"/>
  </p:notesMasterIdLst>
  <p:handoutMasterIdLst>
    <p:handoutMasterId r:id="rId30"/>
  </p:handoutMasterIdLst>
  <p:sldIdLst>
    <p:sldId id="523" r:id="rId2"/>
    <p:sldId id="526" r:id="rId3"/>
    <p:sldId id="544" r:id="rId4"/>
    <p:sldId id="546" r:id="rId5"/>
    <p:sldId id="547" r:id="rId6"/>
    <p:sldId id="548" r:id="rId7"/>
    <p:sldId id="534" r:id="rId8"/>
    <p:sldId id="511" r:id="rId9"/>
    <p:sldId id="514" r:id="rId10"/>
    <p:sldId id="510" r:id="rId11"/>
    <p:sldId id="515" r:id="rId12"/>
    <p:sldId id="506" r:id="rId13"/>
    <p:sldId id="502" r:id="rId14"/>
    <p:sldId id="500" r:id="rId15"/>
    <p:sldId id="501" r:id="rId16"/>
    <p:sldId id="536" r:id="rId17"/>
    <p:sldId id="503" r:id="rId18"/>
    <p:sldId id="521" r:id="rId19"/>
    <p:sldId id="535" r:id="rId20"/>
    <p:sldId id="549" r:id="rId21"/>
    <p:sldId id="525" r:id="rId22"/>
    <p:sldId id="524" r:id="rId23"/>
    <p:sldId id="539" r:id="rId24"/>
    <p:sldId id="550" r:id="rId25"/>
    <p:sldId id="551" r:id="rId26"/>
    <p:sldId id="552" r:id="rId27"/>
    <p:sldId id="553"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liken, Andrew"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4BA"/>
    <a:srgbClr val="66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2838BEF-8BB2-4498-84A7-C5851F593DF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7" autoAdjust="0"/>
    <p:restoredTop sz="94172" autoAdjust="0"/>
  </p:normalViewPr>
  <p:slideViewPr>
    <p:cSldViewPr>
      <p:cViewPr>
        <p:scale>
          <a:sx n="90" d="100"/>
          <a:sy n="90" d="100"/>
        </p:scale>
        <p:origin x="-792" y="-72"/>
      </p:cViewPr>
      <p:guideLst>
        <p:guide orient="horz" pos="2160"/>
        <p:guide pos="2880"/>
      </p:guideLst>
    </p:cSldViewPr>
  </p:slideViewPr>
  <p:notesTextViewPr>
    <p:cViewPr>
      <p:scale>
        <a:sx n="1" d="1"/>
        <a:sy n="1" d="1"/>
      </p:scale>
      <p:origin x="0" y="0"/>
    </p:cViewPr>
  </p:notesTextViewPr>
  <p:sorterViewPr>
    <p:cViewPr>
      <p:scale>
        <a:sx n="90" d="100"/>
        <a:sy n="90"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937000" y="1"/>
            <a:ext cx="3011488" cy="461963"/>
          </a:xfrm>
          <a:prstGeom prst="rect">
            <a:avLst/>
          </a:prstGeom>
        </p:spPr>
        <p:txBody>
          <a:bodyPr vert="horz" lIns="91430" tIns="45715" rIns="91430" bIns="45715" rtlCol="0"/>
          <a:lstStyle>
            <a:lvl1pPr algn="r">
              <a:defRPr sz="1200"/>
            </a:lvl1pPr>
          </a:lstStyle>
          <a:p>
            <a:fld id="{82284317-4585-44BA-844A-7F6AC06F1893}" type="datetimeFigureOut">
              <a:rPr lang="en-US" smtClean="0"/>
              <a:pPr/>
              <a:t>2/27/2015</a:t>
            </a:fld>
            <a:endParaRPr lang="en-US"/>
          </a:p>
        </p:txBody>
      </p:sp>
      <p:sp>
        <p:nvSpPr>
          <p:cNvPr id="4" name="Footer Placeholder 3"/>
          <p:cNvSpPr>
            <a:spLocks noGrp="1"/>
          </p:cNvSpPr>
          <p:nvPr>
            <p:ph type="ftr" sz="quarter" idx="2"/>
          </p:nvPr>
        </p:nvSpPr>
        <p:spPr>
          <a:xfrm>
            <a:off x="0" y="8772526"/>
            <a:ext cx="3011488" cy="461963"/>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0" tIns="45715" rIns="91430" bIns="45715" rtlCol="0" anchor="b"/>
          <a:lstStyle>
            <a:lvl1pPr algn="r">
              <a:defRPr sz="1200"/>
            </a:lvl1pPr>
          </a:lstStyle>
          <a:p>
            <a:fld id="{4A2F2AF3-DDA1-4D47-A7AD-009E8D8621DB}" type="slidenum">
              <a:rPr lang="en-US" smtClean="0"/>
              <a:pPr/>
              <a:t>‹#›</a:t>
            </a:fld>
            <a:endParaRPr lang="en-US"/>
          </a:p>
        </p:txBody>
      </p:sp>
    </p:spTree>
    <p:extLst>
      <p:ext uri="{BB962C8B-B14F-4D97-AF65-F5344CB8AC3E}">
        <p14:creationId xmlns:p14="http://schemas.microsoft.com/office/powerpoint/2010/main" val="310211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3" tIns="46242" rIns="92483"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3" tIns="46242" rIns="92483" bIns="46242" rtlCol="0"/>
          <a:lstStyle>
            <a:lvl1pPr algn="r">
              <a:defRPr sz="1200"/>
            </a:lvl1pPr>
          </a:lstStyle>
          <a:p>
            <a:fld id="{BB4A2D35-2D86-4D06-A36C-1652E02FB56E}" type="datetimeFigureOut">
              <a:rPr lang="en-US" smtClean="0"/>
              <a:pPr/>
              <a:t>2/27/2015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83" tIns="46242" rIns="92483" bIns="46242"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483" tIns="46242" rIns="92483" bIns="462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3" tIns="46242" rIns="92483"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3" tIns="46242" rIns="92483" bIns="46242" rtlCol="0" anchor="b"/>
          <a:lstStyle>
            <a:lvl1pPr algn="r">
              <a:defRPr sz="1200"/>
            </a:lvl1pPr>
          </a:lstStyle>
          <a:p>
            <a:fld id="{593417E1-B593-431D-9F1A-21E1CAB1A4AA}" type="slidenum">
              <a:rPr lang="en-US" smtClean="0"/>
              <a:pPr/>
              <a:t>‹#›</a:t>
            </a:fld>
            <a:endParaRPr lang="en-US"/>
          </a:p>
        </p:txBody>
      </p:sp>
    </p:spTree>
    <p:extLst>
      <p:ext uri="{BB962C8B-B14F-4D97-AF65-F5344CB8AC3E}">
        <p14:creationId xmlns:p14="http://schemas.microsoft.com/office/powerpoint/2010/main" val="19612119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7279C0-AD56-4C36-82BA-350E19CCEE53}" type="slidenum">
              <a:rPr lang="en-US"/>
              <a:pPr/>
              <a:t>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t>The North Atlantic</a:t>
            </a:r>
            <a:r>
              <a:rPr lang="en-US" baseline="0" dirty="0" smtClean="0"/>
              <a:t> LCC is one of 22 of regional self-directed science-management partnerships across the United States and adjacent portions of Mexico and Canada.  With support from the Department of the Interior, these partnerships </a:t>
            </a:r>
            <a:r>
              <a:rPr lang="en-US" dirty="0" smtClean="0"/>
              <a:t>set out 3 years ago</a:t>
            </a:r>
            <a:r>
              <a:rPr lang="en-US" baseline="0" dirty="0" smtClean="0"/>
              <a:t> </a:t>
            </a:r>
            <a:r>
              <a:rPr lang="en-US" dirty="0" smtClean="0"/>
              <a:t>to achieve a</a:t>
            </a:r>
            <a:r>
              <a:rPr lang="en-US" baseline="0" dirty="0" smtClean="0"/>
              <a:t> </a:t>
            </a:r>
            <a:r>
              <a:rPr lang="en-US" dirty="0" smtClean="0"/>
              <a:t>vision</a:t>
            </a:r>
            <a:r>
              <a:rPr lang="en-US" baseline="0" dirty="0" smtClean="0"/>
              <a:t> of sustainable landscapes for natural and cultural resources.   In the North Atlantic LCC, one of four LCCs partially or wholly in the Northeast Region we started out by by agreeing on this two part mission, first to develop the partnerships needed to address threat and </a:t>
            </a:r>
            <a:r>
              <a:rPr lang="en-US" baseline="0" dirty="0" err="1" smtClean="0"/>
              <a:t>unceratinties</a:t>
            </a:r>
            <a:r>
              <a:rPr lang="en-US" baseline="0" dirty="0" smtClean="0"/>
              <a:t> in this region and second to develop and deliver the science needed </a:t>
            </a:r>
            <a:r>
              <a:rPr lang="en-US" sz="1200" dirty="0" smtClean="0"/>
              <a:t>to prioritize and guide more effective conservation actions towards common goals</a:t>
            </a:r>
          </a:p>
          <a:p>
            <a:pPr eaLnBrk="1" hangingPunct="1"/>
            <a:endParaRPr lang="en-US" sz="1200" dirty="0" smtClean="0"/>
          </a:p>
          <a:p>
            <a:pPr eaLnBrk="1" hangingPunct="1"/>
            <a:r>
              <a:rPr lang="en-US" sz="1200" dirty="0" smtClean="0"/>
              <a:t>Info. on</a:t>
            </a:r>
            <a:r>
              <a:rPr lang="en-US" sz="1200" baseline="0" dirty="0" smtClean="0"/>
              <a:t> the Apps at applcc.org</a:t>
            </a:r>
          </a:p>
          <a:p>
            <a:pPr eaLnBrk="1" hangingPunct="1"/>
            <a:endParaRPr lang="en-US" sz="1200" baseline="0"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040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formal partners</a:t>
            </a:r>
            <a:r>
              <a:rPr lang="en-US" baseline="0" dirty="0" smtClean="0"/>
              <a:t> of the LCC are represented on the Steering Committee by a higher level director or manager.  The Steering Committee makes decisions about the overall direction, priorities and budget of the LCC.  Technical teams are technical level staff of these agencies and organizations that are organized around systems (terrestrial, aquatic</a:t>
            </a:r>
            <a:r>
              <a:rPr lang="en-US" baseline="0" smtClean="0"/>
              <a:t>, coastal and marine).</a:t>
            </a:r>
            <a:endParaRPr lang="en-US" dirty="0"/>
          </a:p>
        </p:txBody>
      </p:sp>
      <p:sp>
        <p:nvSpPr>
          <p:cNvPr id="4" name="Slide Number Placeholder 3"/>
          <p:cNvSpPr>
            <a:spLocks noGrp="1"/>
          </p:cNvSpPr>
          <p:nvPr>
            <p:ph type="sldNum" sz="quarter" idx="10"/>
          </p:nvPr>
        </p:nvSpPr>
        <p:spPr/>
        <p:txBody>
          <a:bodyPr/>
          <a:lstStyle/>
          <a:p>
            <a:pPr>
              <a:defRPr/>
            </a:pPr>
            <a:fld id="{FB689BAF-D30C-4EAE-A25E-041994219381}"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29"/>
            <a:ext cx="7772400" cy="1427672"/>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600200"/>
            <a:ext cx="6400800" cy="1752600"/>
          </a:xfrm>
        </p:spPr>
        <p:txBody>
          <a:bodyPr/>
          <a:lstStyle>
            <a:lvl1pPr marL="0" indent="0" algn="ctr">
              <a:buNone/>
              <a:defRPr>
                <a:solidFill>
                  <a:schemeClr val="accent5">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C54154-C55B-4C6A-B11C-EF3B0B8C61F1}"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8382000" y="6248400"/>
            <a:ext cx="5334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08591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C7A44F0-8060-4FD1-BC46-7C5BF0668479}"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97845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699492-8FB3-46A9-AB6F-9B59ADB8AD52}"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2609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2"/>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3CCE5ED-11C7-4A9A-BECD-7DE25FC6C618}"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3162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85F4A4-248B-4A33-BEF6-5CD902674A50}"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52295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tx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tx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EBC669-8D51-43CE-A315-11BDCE916EE9}"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70362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chemeClr val="tx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chemeClr val="tx2"/>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6F1C6AF-4901-46EB-851A-008EEDEA6022}"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236306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EFE090B-FE17-4A1A-9D85-5579146F2656}"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3287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8169B2-007F-4A4A-9E52-66DF4EDD49F9}"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162674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E2A96F-8849-4AAD-A4E1-419F43598A9D}"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12847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B3C0F9-724B-4271-917C-CF88C34275B0}" type="datetime1">
              <a:rPr lang="en-US" smtClean="0">
                <a:solidFill>
                  <a:prstClr val="black"/>
                </a:solidFill>
                <a:latin typeface="Times New Roman"/>
              </a:rPr>
              <a:pPr/>
              <a:t>2/27/2015</a:t>
            </a:fld>
            <a:endParaRPr lang="en-US" dirty="0">
              <a:solidFill>
                <a:prstClr val="black"/>
              </a:solidFill>
              <a:latin typeface="Times New Roman"/>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latin typeface="Times New Roman"/>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24BC43F-AAE5-481E-827F-B28F73C6CC9C}" type="slidenum">
              <a:rPr lang="en-US" smtClean="0">
                <a:solidFill>
                  <a:prstClr val="black"/>
                </a:solidFill>
                <a:latin typeface="Times New Roman"/>
              </a:rPr>
              <a:pPr/>
              <a:t>‹#›</a:t>
            </a:fld>
            <a:endParaRPr lang="en-US" dirty="0">
              <a:solidFill>
                <a:prstClr val="black"/>
              </a:solidFill>
              <a:latin typeface="Times New Roman"/>
            </a:endParaRPr>
          </a:p>
        </p:txBody>
      </p:sp>
    </p:spTree>
    <p:extLst>
      <p:ext uri="{BB962C8B-B14F-4D97-AF65-F5344CB8AC3E}">
        <p14:creationId xmlns:p14="http://schemas.microsoft.com/office/powerpoint/2010/main" val="404102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5943600"/>
            <a:ext cx="9144000" cy="914400"/>
          </a:xfrm>
          <a:prstGeom prst="rect">
            <a:avLst/>
          </a:prstGeom>
          <a:solidFill>
            <a:srgbClr val="62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long logo.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24000" y="6011539"/>
            <a:ext cx="6096000" cy="776444"/>
          </a:xfrm>
          <a:prstGeom prst="rect">
            <a:avLst/>
          </a:prstGeom>
        </p:spPr>
      </p:pic>
    </p:spTree>
    <p:extLst>
      <p:ext uri="{BB962C8B-B14F-4D97-AF65-F5344CB8AC3E}">
        <p14:creationId xmlns:p14="http://schemas.microsoft.com/office/powerpoint/2010/main" val="36567479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fws.gov/"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Coastal and Marine Technical Team</a:t>
            </a:r>
            <a:endParaRPr lang="en-US" dirty="0"/>
          </a:p>
        </p:txBody>
      </p:sp>
      <p:sp>
        <p:nvSpPr>
          <p:cNvPr id="3" name="Content Placeholder 2"/>
          <p:cNvSpPr>
            <a:spLocks noGrp="1"/>
          </p:cNvSpPr>
          <p:nvPr>
            <p:ph idx="1"/>
          </p:nvPr>
        </p:nvSpPr>
        <p:spPr>
          <a:xfrm>
            <a:off x="457200" y="1143000"/>
            <a:ext cx="8229600" cy="4724400"/>
          </a:xfrm>
        </p:spPr>
        <p:txBody>
          <a:bodyPr>
            <a:normAutofit fontScale="77500" lnSpcReduction="20000"/>
          </a:bodyPr>
          <a:lstStyle/>
          <a:p>
            <a:pPr marL="0" indent="0">
              <a:buNone/>
            </a:pPr>
            <a:r>
              <a:rPr lang="en-US" dirty="0" smtClean="0"/>
              <a:t>Conference Call 2/27/15 2:00 pm–4 pm</a:t>
            </a:r>
          </a:p>
          <a:p>
            <a:pPr marL="0" indent="0">
              <a:buNone/>
            </a:pPr>
            <a:r>
              <a:rPr lang="en-US" u="sng" dirty="0"/>
              <a:t>Agenda</a:t>
            </a:r>
            <a:endParaRPr lang="en-US" dirty="0"/>
          </a:p>
          <a:p>
            <a:pPr marL="514350" lvl="0" indent="-514350">
              <a:buFont typeface="+mj-lt"/>
              <a:buAutoNum type="arabicPeriod"/>
            </a:pPr>
            <a:r>
              <a:rPr lang="en-US" dirty="0"/>
              <a:t>Introductions, review call agenda and goals, review science needs process</a:t>
            </a:r>
          </a:p>
          <a:p>
            <a:pPr marL="514350" lvl="0" indent="-514350">
              <a:buFont typeface="+mj-lt"/>
              <a:buAutoNum type="arabicPeriod"/>
            </a:pPr>
            <a:r>
              <a:rPr lang="en-US" dirty="0"/>
              <a:t>Review of </a:t>
            </a:r>
            <a:r>
              <a:rPr lang="en-US" dirty="0" smtClean="0"/>
              <a:t>LCC</a:t>
            </a:r>
            <a:r>
              <a:rPr lang="en-US" dirty="0"/>
              <a:t>, Hurricane Sandy and related projects and products</a:t>
            </a:r>
          </a:p>
          <a:p>
            <a:pPr marL="514350" lvl="0" indent="-514350">
              <a:buFont typeface="+mj-lt"/>
              <a:buAutoNum type="arabicPeriod"/>
            </a:pPr>
            <a:r>
              <a:rPr lang="en-US" dirty="0"/>
              <a:t>Discussion of Any Next Phases Needed</a:t>
            </a:r>
          </a:p>
          <a:p>
            <a:pPr marL="514350" lvl="0" indent="-514350">
              <a:buFont typeface="+mj-lt"/>
              <a:buAutoNum type="arabicPeriod"/>
            </a:pPr>
            <a:r>
              <a:rPr lang="en-US" dirty="0"/>
              <a:t>Discussion of Additional Priority Needs</a:t>
            </a:r>
          </a:p>
          <a:p>
            <a:pPr marL="514350" lvl="0" indent="-514350">
              <a:buFont typeface="+mj-lt"/>
              <a:buAutoNum type="arabicPeriod"/>
            </a:pPr>
            <a:r>
              <a:rPr lang="en-US" dirty="0"/>
              <a:t>Recommendations for Full Technical Team</a:t>
            </a:r>
            <a:endParaRPr lang="en-US" sz="4000" dirty="0"/>
          </a:p>
          <a:p>
            <a:pPr marL="514350" indent="-514350">
              <a:buFont typeface="+mj-lt"/>
              <a:buAutoNum type="arabicPeriod"/>
            </a:pPr>
            <a:r>
              <a:rPr lang="en-US" dirty="0" smtClean="0"/>
              <a:t>Next </a:t>
            </a:r>
            <a:r>
              <a:rPr lang="en-US" dirty="0"/>
              <a:t>Steps for Team</a:t>
            </a:r>
            <a:endParaRPr lang="en-US" sz="4000" dirty="0"/>
          </a:p>
          <a:p>
            <a:pPr marL="457200" lvl="1" indent="0">
              <a:buNone/>
            </a:pPr>
            <a:r>
              <a:rPr lang="en-US" dirty="0" smtClean="0"/>
              <a:t>	NOAA </a:t>
            </a:r>
            <a:r>
              <a:rPr lang="en-US" dirty="0"/>
              <a:t>analysis of LCC Science Needs Assessments and </a:t>
            </a:r>
            <a:r>
              <a:rPr lang="en-US" dirty="0" smtClean="0"/>
              <a:t>	Recommendations </a:t>
            </a:r>
            <a:r>
              <a:rPr lang="en-US" dirty="0"/>
              <a:t>for Near-term NOAA Engagement</a:t>
            </a:r>
            <a:endParaRPr lang="en-US" sz="3600" dirty="0"/>
          </a:p>
          <a:p>
            <a:pPr marL="0" indent="0">
              <a:buNone/>
            </a:pPr>
            <a:endParaRPr lang="en-US" dirty="0"/>
          </a:p>
        </p:txBody>
      </p:sp>
    </p:spTree>
    <p:extLst>
      <p:ext uri="{BB962C8B-B14F-4D97-AF65-F5344CB8AC3E}">
        <p14:creationId xmlns:p14="http://schemas.microsoft.com/office/powerpoint/2010/main" val="421722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8" y="152400"/>
            <a:ext cx="8763000" cy="1143000"/>
          </a:xfrm>
        </p:spPr>
        <p:txBody>
          <a:bodyPr>
            <a:noAutofit/>
          </a:bodyPr>
          <a:lstStyle/>
          <a:p>
            <a:r>
              <a:rPr lang="en-US" sz="3200" dirty="0" smtClean="0"/>
              <a:t>Foundational Mapping:</a:t>
            </a:r>
            <a:br>
              <a:rPr lang="en-US" sz="3200" dirty="0" smtClean="0"/>
            </a:br>
            <a:r>
              <a:rPr lang="en-US" sz="3200" dirty="0" smtClean="0"/>
              <a:t>Coastal Update to National Wetlands Inventory</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620830"/>
              </p:ext>
            </p:extLst>
          </p:nvPr>
        </p:nvGraphicFramePr>
        <p:xfrm>
          <a:off x="152400" y="1397189"/>
          <a:ext cx="6019800" cy="4394011"/>
        </p:xfrm>
        <a:graphic>
          <a:graphicData uri="http://schemas.openxmlformats.org/drawingml/2006/table">
            <a:tbl>
              <a:tblPr firstRow="1" bandRow="1">
                <a:tableStyleId>{22838BEF-8BB2-4498-84A7-C5851F593DF1}</a:tableStyleId>
              </a:tblPr>
              <a:tblGrid>
                <a:gridCol w="2133600"/>
                <a:gridCol w="3886200"/>
              </a:tblGrid>
              <a:tr h="888161">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Sponsoring update to NWI for coastal areas</a:t>
                      </a:r>
                      <a:endParaRPr lang="en-US" b="0" dirty="0">
                        <a:solidFill>
                          <a:schemeClr val="accent1">
                            <a:lumMod val="75000"/>
                          </a:schemeClr>
                        </a:solidFill>
                        <a:latin typeface="+mj-lt"/>
                      </a:endParaRPr>
                    </a:p>
                  </a:txBody>
                  <a:tcPr/>
                </a:tc>
              </a:tr>
              <a:tr h="888161">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Updated wetland mapping in 162 coastal</a:t>
                      </a:r>
                      <a:r>
                        <a:rPr lang="en-US" b="0" baseline="0" dirty="0" smtClean="0">
                          <a:solidFill>
                            <a:schemeClr val="accent1">
                              <a:lumMod val="75000"/>
                            </a:schemeClr>
                          </a:solidFill>
                          <a:latin typeface="+mj-lt"/>
                        </a:rPr>
                        <a:t> areas in 7 states</a:t>
                      </a:r>
                      <a:endParaRPr lang="en-US" b="0" dirty="0">
                        <a:solidFill>
                          <a:schemeClr val="accent1">
                            <a:lumMod val="75000"/>
                          </a:schemeClr>
                        </a:solidFill>
                        <a:latin typeface="+mj-lt"/>
                      </a:endParaRPr>
                    </a:p>
                  </a:txBody>
                  <a:tcPr/>
                </a:tc>
              </a:tr>
              <a:tr h="514569">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75000"/>
                            </a:schemeClr>
                          </a:solidFill>
                          <a:latin typeface="+mj-lt"/>
                        </a:rPr>
                        <a:t>Project is complete (Sept. 2013); data incorporated into Northeast Terrestrial Habitat</a:t>
                      </a:r>
                      <a:r>
                        <a:rPr lang="en-US" baseline="0" dirty="0" smtClean="0">
                          <a:solidFill>
                            <a:schemeClr val="accent1">
                              <a:lumMod val="75000"/>
                            </a:schemeClr>
                          </a:solidFill>
                          <a:latin typeface="+mj-lt"/>
                        </a:rPr>
                        <a:t> map by UMass; </a:t>
                      </a:r>
                      <a:r>
                        <a:rPr lang="en-US" sz="1800" kern="1200" dirty="0" smtClean="0">
                          <a:solidFill>
                            <a:schemeClr val="accent1">
                              <a:lumMod val="75000"/>
                            </a:schemeClr>
                          </a:solidFill>
                          <a:latin typeface="+mj-lt"/>
                          <a:ea typeface="+mn-ea"/>
                          <a:cs typeface="+mn-cs"/>
                        </a:rPr>
                        <a:t>Results fully</a:t>
                      </a:r>
                      <a:r>
                        <a:rPr lang="en-US" sz="1800" kern="1200" baseline="0" dirty="0" smtClean="0">
                          <a:solidFill>
                            <a:schemeClr val="accent1">
                              <a:lumMod val="75000"/>
                            </a:schemeClr>
                          </a:solidFill>
                          <a:latin typeface="+mj-lt"/>
                          <a:ea typeface="+mn-ea"/>
                          <a:cs typeface="+mn-cs"/>
                        </a:rPr>
                        <a:t> integrated into the National Wetlands Inventory online</a:t>
                      </a:r>
                      <a:endParaRPr lang="en-US" sz="1800" kern="1200" dirty="0" smtClean="0">
                        <a:solidFill>
                          <a:schemeClr val="accent1">
                            <a:lumMod val="75000"/>
                          </a:schemeClr>
                        </a:solidFill>
                        <a:latin typeface="+mj-lt"/>
                        <a:ea typeface="+mn-ea"/>
                        <a:cs typeface="+mn-cs"/>
                      </a:endParaRPr>
                    </a:p>
                  </a:txBody>
                  <a:tcPr/>
                </a:tc>
              </a:tr>
              <a:tr h="514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2060"/>
                          </a:solidFill>
                          <a:latin typeface="+mj-lt"/>
                          <a:ea typeface="+mn-ea"/>
                          <a:cs typeface="+mn-cs"/>
                        </a:rPr>
                        <a:t>Longer Term/next steps</a:t>
                      </a:r>
                    </a:p>
                  </a:txBody>
                  <a:tcPr/>
                </a:tc>
                <a:tc>
                  <a:txBody>
                    <a:bodyPr/>
                    <a:lstStyle/>
                    <a:p>
                      <a:r>
                        <a:rPr lang="en-US" dirty="0" smtClean="0">
                          <a:solidFill>
                            <a:schemeClr val="accent1">
                              <a:lumMod val="75000"/>
                            </a:schemeClr>
                          </a:solidFill>
                          <a:latin typeface="+mj-lt"/>
                        </a:rPr>
                        <a:t>None anticipated</a:t>
                      </a:r>
                      <a:endParaRPr lang="en-US" dirty="0">
                        <a:solidFill>
                          <a:schemeClr val="accent1">
                            <a:lumMod val="75000"/>
                          </a:schemeClr>
                        </a:solidFill>
                        <a:latin typeface="+mj-lt"/>
                      </a:endParaRPr>
                    </a:p>
                  </a:txBody>
                  <a:tcPr/>
                </a:tc>
              </a:tr>
              <a:tr h="514569">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Planners, land managers</a:t>
                      </a:r>
                      <a:endParaRPr lang="en-US" dirty="0">
                        <a:solidFill>
                          <a:schemeClr val="accent1">
                            <a:lumMod val="75000"/>
                          </a:schemeClr>
                        </a:solidFill>
                        <a:latin typeface="+mj-lt"/>
                      </a:endParaRPr>
                    </a:p>
                  </a:txBody>
                  <a:tcPr/>
                </a:tc>
              </a:tr>
            </a:tbl>
          </a:graphicData>
        </a:graphic>
      </p:graphicFrame>
      <p:pic>
        <p:nvPicPr>
          <p:cNvPr id="2050" name="Picture 2" descr="H:\NALCC Projects\FY 12 North Atlantic LCC Projects\NWI mapping\Rapid_Update_Locatio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77000" y="1358629"/>
            <a:ext cx="2667000" cy="459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35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0"/>
            <a:ext cx="8458200" cy="1143000"/>
          </a:xfrm>
        </p:spPr>
        <p:txBody>
          <a:bodyPr>
            <a:noAutofit/>
          </a:bodyPr>
          <a:lstStyle/>
          <a:p>
            <a:r>
              <a:rPr lang="en-US" sz="3200" dirty="0" smtClean="0"/>
              <a:t>Conservation Design:</a:t>
            </a:r>
            <a:br>
              <a:rPr lang="en-US" sz="3200" dirty="0" smtClean="0"/>
            </a:br>
            <a:r>
              <a:rPr lang="en-US" sz="2800" dirty="0" smtClean="0"/>
              <a:t>Decision Support Tools for Sea-level Rise Impacts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5226823"/>
              </p:ext>
            </p:extLst>
          </p:nvPr>
        </p:nvGraphicFramePr>
        <p:xfrm>
          <a:off x="76200" y="990600"/>
          <a:ext cx="6096000" cy="5943600"/>
        </p:xfrm>
        <a:graphic>
          <a:graphicData uri="http://schemas.openxmlformats.org/drawingml/2006/table">
            <a:tbl>
              <a:tblPr firstRow="1" bandRow="1">
                <a:tableStyleId>{22838BEF-8BB2-4498-84A7-C5851F593DF1}</a:tableStyleId>
              </a:tblPr>
              <a:tblGrid>
                <a:gridCol w="2454234"/>
                <a:gridCol w="3641766"/>
              </a:tblGrid>
              <a:tr h="625097">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baseline="0" dirty="0" smtClean="0">
                          <a:solidFill>
                            <a:schemeClr val="accent1">
                              <a:lumMod val="75000"/>
                            </a:schemeClr>
                          </a:solidFill>
                          <a:latin typeface="+mj-lt"/>
                        </a:rPr>
                        <a:t>NE Climate Science Center project to USGS; LCC facilitated model development through Structured Decision Making; application to conservation design through </a:t>
                      </a:r>
                      <a:r>
                        <a:rPr lang="en-US" b="0" i="1" baseline="0" dirty="0" smtClean="0">
                          <a:solidFill>
                            <a:schemeClr val="accent1">
                              <a:lumMod val="75000"/>
                            </a:schemeClr>
                          </a:solidFill>
                          <a:latin typeface="+mj-lt"/>
                        </a:rPr>
                        <a:t>Designing Sustainable Landscapes</a:t>
                      </a:r>
                      <a:endParaRPr lang="en-US" b="0" i="1" dirty="0">
                        <a:solidFill>
                          <a:schemeClr val="accent1">
                            <a:lumMod val="75000"/>
                          </a:schemeClr>
                        </a:solidFill>
                        <a:latin typeface="+mj-lt"/>
                      </a:endParaRPr>
                    </a:p>
                  </a:txBody>
                  <a:tcPr/>
                </a:tc>
              </a:tr>
              <a:tr h="625097">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Final report, Geospatial data on SLR inundation and dynamic response with uncertainty</a:t>
                      </a:r>
                      <a:endParaRPr lang="en-US" b="0" dirty="0">
                        <a:solidFill>
                          <a:schemeClr val="accent1">
                            <a:lumMod val="75000"/>
                          </a:schemeClr>
                        </a:solidFill>
                        <a:latin typeface="+mj-lt"/>
                      </a:endParaRPr>
                    </a:p>
                  </a:txBody>
                  <a:tcPr/>
                </a:tc>
              </a:tr>
              <a:tr h="625097">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Geospatial data on SLR inundation and dynamic response</a:t>
                      </a:r>
                      <a:endParaRPr lang="en-US" dirty="0">
                        <a:solidFill>
                          <a:schemeClr val="accent1">
                            <a:lumMod val="75000"/>
                          </a:schemeClr>
                        </a:solidFill>
                        <a:latin typeface="+mj-lt"/>
                      </a:endParaRPr>
                    </a:p>
                  </a:txBody>
                  <a:tcPr/>
                </a:tc>
              </a:tr>
              <a:tr h="1078935">
                <a:tc>
                  <a:txBody>
                    <a:bodyPr/>
                    <a:lstStyle/>
                    <a:p>
                      <a:r>
                        <a:rPr lang="en-US" b="1" dirty="0" smtClean="0">
                          <a:solidFill>
                            <a:srgbClr val="002060"/>
                          </a:solidFill>
                          <a:latin typeface="+mj-lt"/>
                        </a:rPr>
                        <a:t>Available</a:t>
                      </a:r>
                      <a:r>
                        <a:rPr lang="en-US" b="1" baseline="0" dirty="0" smtClean="0">
                          <a:solidFill>
                            <a:srgbClr val="002060"/>
                          </a:solidFill>
                          <a:latin typeface="+mj-lt"/>
                        </a:rPr>
                        <a:t> within 3-6 months</a:t>
                      </a:r>
                      <a:endParaRPr lang="en-US" b="1" dirty="0">
                        <a:solidFill>
                          <a:srgbClr val="002060"/>
                        </a:solidFill>
                        <a:latin typeface="+mj-lt"/>
                      </a:endParaRPr>
                    </a:p>
                  </a:txBody>
                  <a:tcPr/>
                </a:tc>
                <a:tc>
                  <a:txBody>
                    <a:bodyPr/>
                    <a:lstStyle/>
                    <a:p>
                      <a:pPr marL="0" indent="0">
                        <a:buFont typeface="Arial" pitchFamily="34" charset="0"/>
                        <a:buNone/>
                      </a:pPr>
                      <a:r>
                        <a:rPr lang="en-US" dirty="0" smtClean="0">
                          <a:solidFill>
                            <a:schemeClr val="accent1">
                              <a:lumMod val="75000"/>
                            </a:schemeClr>
                          </a:solidFill>
                          <a:latin typeface="+mj-lt"/>
                        </a:rPr>
                        <a:t>Initial regional decision model; incorporated into </a:t>
                      </a:r>
                      <a:r>
                        <a:rPr lang="en-US" i="1" dirty="0" smtClean="0">
                          <a:solidFill>
                            <a:schemeClr val="accent1">
                              <a:lumMod val="75000"/>
                            </a:schemeClr>
                          </a:solidFill>
                          <a:latin typeface="+mj-lt"/>
                        </a:rPr>
                        <a:t>Designing Sustainable Landscapes </a:t>
                      </a:r>
                      <a:r>
                        <a:rPr lang="en-US" i="0" dirty="0" smtClean="0">
                          <a:solidFill>
                            <a:schemeClr val="accent1">
                              <a:lumMod val="75000"/>
                            </a:schemeClr>
                          </a:solidFill>
                          <a:latin typeface="+mj-lt"/>
                        </a:rPr>
                        <a:t>(</a:t>
                      </a:r>
                      <a:r>
                        <a:rPr lang="en-US" dirty="0" smtClean="0">
                          <a:solidFill>
                            <a:schemeClr val="accent1">
                              <a:lumMod val="75000"/>
                            </a:schemeClr>
                          </a:solidFill>
                          <a:latin typeface="+mj-lt"/>
                        </a:rPr>
                        <a:t>ecological integrity and species</a:t>
                      </a:r>
                      <a:r>
                        <a:rPr lang="en-US" baseline="0" dirty="0" smtClean="0">
                          <a:solidFill>
                            <a:schemeClr val="accent1">
                              <a:lumMod val="75000"/>
                            </a:schemeClr>
                          </a:solidFill>
                          <a:latin typeface="+mj-lt"/>
                        </a:rPr>
                        <a:t> habitat)</a:t>
                      </a:r>
                      <a:endParaRPr lang="en-US" dirty="0">
                        <a:solidFill>
                          <a:schemeClr val="accent1">
                            <a:lumMod val="75000"/>
                          </a:schemeClr>
                        </a:solidFill>
                        <a:latin typeface="+mj-lt"/>
                      </a:endParaRPr>
                    </a:p>
                  </a:txBody>
                  <a:tcPr/>
                </a:tc>
              </a:tr>
              <a:tr h="625097">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Planning,</a:t>
                      </a:r>
                      <a:r>
                        <a:rPr lang="en-US" baseline="0" dirty="0" smtClean="0">
                          <a:solidFill>
                            <a:schemeClr val="accent1">
                              <a:lumMod val="75000"/>
                            </a:schemeClr>
                          </a:solidFill>
                          <a:latin typeface="+mj-lt"/>
                        </a:rPr>
                        <a:t> natural resource management agencies, coastal zone agencies and communities</a:t>
                      </a:r>
                      <a:endParaRPr lang="en-US" dirty="0">
                        <a:solidFill>
                          <a:schemeClr val="accent1">
                            <a:lumMod val="75000"/>
                          </a:schemeClr>
                        </a:solidFill>
                        <a:latin typeface="+mj-lt"/>
                      </a:endParaRPr>
                    </a:p>
                  </a:txBody>
                  <a:tcPr/>
                </a:tc>
              </a:tr>
            </a:tbl>
          </a:graphicData>
        </a:graphic>
      </p:graphicFrame>
      <p:pic>
        <p:nvPicPr>
          <p:cNvPr id="2050" name="Picture 2" descr="Decision Support Framework for Sea-level Rise Imp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123" y="1905000"/>
            <a:ext cx="2945877"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6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152400"/>
            <a:ext cx="8458200" cy="1143000"/>
          </a:xfrm>
        </p:spPr>
        <p:txBody>
          <a:bodyPr>
            <a:noAutofit/>
          </a:bodyPr>
          <a:lstStyle/>
          <a:p>
            <a:r>
              <a:rPr lang="en-US" sz="3200" dirty="0" smtClean="0"/>
              <a:t>Conservation Design:</a:t>
            </a:r>
            <a:br>
              <a:rPr lang="en-US" sz="3200" dirty="0" smtClean="0"/>
            </a:br>
            <a:r>
              <a:rPr lang="en-US" sz="3200" dirty="0" smtClean="0"/>
              <a:t>Piping Plovers and Sea-level Rise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9997217"/>
              </p:ext>
            </p:extLst>
          </p:nvPr>
        </p:nvGraphicFramePr>
        <p:xfrm>
          <a:off x="152400" y="1219200"/>
          <a:ext cx="6019800" cy="5461000"/>
        </p:xfrm>
        <a:graphic>
          <a:graphicData uri="http://schemas.openxmlformats.org/drawingml/2006/table">
            <a:tbl>
              <a:tblPr firstRow="1" bandRow="1">
                <a:tableStyleId>{22838BEF-8BB2-4498-84A7-C5851F593DF1}</a:tableStyleId>
              </a:tblPr>
              <a:tblGrid>
                <a:gridCol w="1981200"/>
                <a:gridCol w="4038600"/>
              </a:tblGrid>
              <a:tr h="370840">
                <a:tc>
                  <a:txBody>
                    <a:bodyPr/>
                    <a:lstStyle/>
                    <a:p>
                      <a:r>
                        <a:rPr lang="en-US" sz="1600" i="1" dirty="0" smtClean="0">
                          <a:solidFill>
                            <a:srgbClr val="002060"/>
                          </a:solidFill>
                          <a:latin typeface="+mj-lt"/>
                        </a:rPr>
                        <a:t>North Atlantic LCC Role</a:t>
                      </a:r>
                      <a:endParaRPr lang="en-US" sz="1600" b="0" i="1" dirty="0">
                        <a:solidFill>
                          <a:srgbClr val="002060"/>
                        </a:solidFill>
                        <a:latin typeface="+mj-lt"/>
                      </a:endParaRPr>
                    </a:p>
                  </a:txBody>
                  <a:tcPr/>
                </a:tc>
                <a:tc>
                  <a:txBody>
                    <a:bodyPr/>
                    <a:lstStyle/>
                    <a:p>
                      <a:r>
                        <a:rPr lang="en-US" sz="1600" b="0" dirty="0" smtClean="0">
                          <a:solidFill>
                            <a:schemeClr val="accent1">
                              <a:lumMod val="75000"/>
                            </a:schemeClr>
                          </a:solidFill>
                          <a:latin typeface="+mj-lt"/>
                        </a:rPr>
                        <a:t>Sponsoring project by Virginia Tech with</a:t>
                      </a:r>
                      <a:r>
                        <a:rPr lang="en-US" sz="1600" b="0" baseline="0" dirty="0" smtClean="0">
                          <a:solidFill>
                            <a:schemeClr val="accent1">
                              <a:lumMod val="75000"/>
                            </a:schemeClr>
                          </a:solidFill>
                          <a:latin typeface="+mj-lt"/>
                        </a:rPr>
                        <a:t> USGS</a:t>
                      </a:r>
                      <a:endParaRPr lang="en-US" sz="1600" b="0" dirty="0">
                        <a:solidFill>
                          <a:schemeClr val="accent1">
                            <a:lumMod val="75000"/>
                          </a:schemeClr>
                        </a:solidFill>
                        <a:latin typeface="+mj-lt"/>
                      </a:endParaRPr>
                    </a:p>
                  </a:txBody>
                  <a:tcPr/>
                </a:tc>
              </a:tr>
              <a:tr h="370840">
                <a:tc>
                  <a:txBody>
                    <a:bodyPr/>
                    <a:lstStyle/>
                    <a:p>
                      <a:r>
                        <a:rPr lang="en-US" sz="1600" b="1" i="0" dirty="0" smtClean="0">
                          <a:solidFill>
                            <a:srgbClr val="002060"/>
                          </a:solidFill>
                          <a:latin typeface="+mj-lt"/>
                        </a:rPr>
                        <a:t>Products</a:t>
                      </a:r>
                      <a:endParaRPr lang="en-US" sz="1600" b="1" i="0" dirty="0">
                        <a:solidFill>
                          <a:srgbClr val="002060"/>
                        </a:solidFill>
                        <a:latin typeface="+mj-lt"/>
                      </a:endParaRPr>
                    </a:p>
                  </a:txBody>
                  <a:tcPr/>
                </a:tc>
                <a:tc>
                  <a:txBody>
                    <a:bodyPr/>
                    <a:lstStyle/>
                    <a:p>
                      <a:r>
                        <a:rPr lang="en-US" sz="1600" b="0" dirty="0" smtClean="0">
                          <a:solidFill>
                            <a:schemeClr val="accent1">
                              <a:lumMod val="75000"/>
                            </a:schemeClr>
                          </a:solidFill>
                          <a:latin typeface="+mj-lt"/>
                        </a:rPr>
                        <a:t>Assessment of</a:t>
                      </a:r>
                      <a:r>
                        <a:rPr lang="en-US" sz="1600" b="0" baseline="0" dirty="0" smtClean="0">
                          <a:solidFill>
                            <a:schemeClr val="accent1">
                              <a:lumMod val="75000"/>
                            </a:schemeClr>
                          </a:solidFill>
                          <a:latin typeface="+mj-lt"/>
                        </a:rPr>
                        <a:t> impact to Piping Plover from SLR and recommendations for habitat conservation/management</a:t>
                      </a:r>
                      <a:endParaRPr lang="en-US" sz="1600" b="0" dirty="0">
                        <a:solidFill>
                          <a:schemeClr val="accent1">
                            <a:lumMod val="75000"/>
                          </a:schemeClr>
                        </a:solidFill>
                        <a:latin typeface="+mj-lt"/>
                      </a:endParaRPr>
                    </a:p>
                  </a:txBody>
                  <a:tcPr/>
                </a:tc>
              </a:tr>
              <a:tr h="370840">
                <a:tc>
                  <a:txBody>
                    <a:bodyPr/>
                    <a:lstStyle/>
                    <a:p>
                      <a:r>
                        <a:rPr lang="en-US" sz="1600" b="1" dirty="0" smtClean="0">
                          <a:solidFill>
                            <a:srgbClr val="002060"/>
                          </a:solidFill>
                          <a:latin typeface="+mj-lt"/>
                        </a:rPr>
                        <a:t>Available Now</a:t>
                      </a:r>
                      <a:endParaRPr lang="en-US" sz="1600" b="1" dirty="0">
                        <a:solidFill>
                          <a:srgbClr val="002060"/>
                        </a:solidFill>
                        <a:latin typeface="+mj-lt"/>
                      </a:endParaRPr>
                    </a:p>
                  </a:txBody>
                  <a:tcPr/>
                </a:tc>
                <a:tc>
                  <a:txBody>
                    <a:bodyPr/>
                    <a:lstStyle/>
                    <a:p>
                      <a:r>
                        <a:rPr lang="en-US" sz="1600" dirty="0" smtClean="0">
                          <a:solidFill>
                            <a:schemeClr val="accent1">
                              <a:lumMod val="75000"/>
                            </a:schemeClr>
                          </a:solidFill>
                          <a:latin typeface="+mj-lt"/>
                        </a:rPr>
                        <a:t>Published model linking coastal processes, beach response and beach habitat, second report includes</a:t>
                      </a:r>
                      <a:r>
                        <a:rPr lang="en-US" sz="1600" baseline="0" dirty="0" smtClean="0">
                          <a:solidFill>
                            <a:schemeClr val="accent1">
                              <a:lumMod val="75000"/>
                            </a:schemeClr>
                          </a:solidFill>
                          <a:latin typeface="+mj-lt"/>
                        </a:rPr>
                        <a:t> </a:t>
                      </a:r>
                      <a:r>
                        <a:rPr lang="en-US" sz="1600" baseline="0" dirty="0" err="1" smtClean="0">
                          <a:solidFill>
                            <a:schemeClr val="accent1">
                              <a:lumMod val="75000"/>
                            </a:schemeClr>
                          </a:solidFill>
                          <a:latin typeface="+mj-lt"/>
                        </a:rPr>
                        <a:t>hindcast</a:t>
                      </a:r>
                      <a:r>
                        <a:rPr lang="en-US" sz="1600" baseline="0" dirty="0" smtClean="0">
                          <a:solidFill>
                            <a:schemeClr val="accent1">
                              <a:lumMod val="75000"/>
                            </a:schemeClr>
                          </a:solidFill>
                          <a:latin typeface="+mj-lt"/>
                        </a:rPr>
                        <a:t>-based prediction nesting suitability impacted by SLR and beach management actions</a:t>
                      </a:r>
                      <a:endParaRPr lang="en-US" sz="1600" dirty="0">
                        <a:solidFill>
                          <a:schemeClr val="accent1">
                            <a:lumMod val="75000"/>
                          </a:schemeClr>
                        </a:solidFill>
                        <a:latin typeface="+mj-lt"/>
                      </a:endParaRPr>
                    </a:p>
                  </a:txBody>
                  <a:tcPr/>
                </a:tc>
              </a:tr>
              <a:tr h="94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2060"/>
                          </a:solidFill>
                          <a:latin typeface="+mj-lt"/>
                          <a:ea typeface="+mn-ea"/>
                          <a:cs typeface="+mn-cs"/>
                        </a:rPr>
                        <a:t>Longer Term/next steps</a:t>
                      </a:r>
                    </a:p>
                    <a:p>
                      <a:endParaRPr lang="en-US" sz="1600" b="1" dirty="0">
                        <a:solidFill>
                          <a:srgbClr val="00206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0" kern="1200" dirty="0" smtClean="0">
                          <a:solidFill>
                            <a:schemeClr val="accent1">
                              <a:lumMod val="75000"/>
                            </a:schemeClr>
                          </a:solidFill>
                          <a:latin typeface="+mj-lt"/>
                          <a:ea typeface="+mn-ea"/>
                          <a:cs typeface="+mn-cs"/>
                        </a:rPr>
                        <a:t>Expand model </a:t>
                      </a:r>
                      <a:r>
                        <a:rPr lang="en-US" sz="1600" b="0" kern="1200" baseline="0" dirty="0" smtClean="0">
                          <a:solidFill>
                            <a:schemeClr val="accent1">
                              <a:lumMod val="75000"/>
                            </a:schemeClr>
                          </a:solidFill>
                          <a:latin typeface="+mj-lt"/>
                          <a:ea typeface="+mn-ea"/>
                          <a:cs typeface="+mn-cs"/>
                        </a:rPr>
                        <a:t>to wider geography  through Hurricane Sandy Beach Resiliency Project; predict impacts from wider range of SLR and other management actions</a:t>
                      </a:r>
                      <a:endParaRPr lang="en-US" sz="1600" dirty="0">
                        <a:solidFill>
                          <a:schemeClr val="accent1">
                            <a:lumMod val="75000"/>
                          </a:schemeClr>
                        </a:solidFill>
                        <a:latin typeface="+mj-lt"/>
                      </a:endParaRPr>
                    </a:p>
                  </a:txBody>
                  <a:tcPr/>
                </a:tc>
              </a:tr>
              <a:tr h="370840">
                <a:tc>
                  <a:txBody>
                    <a:bodyPr/>
                    <a:lstStyle/>
                    <a:p>
                      <a:r>
                        <a:rPr lang="en-US" sz="1600" b="1" dirty="0" smtClean="0">
                          <a:solidFill>
                            <a:srgbClr val="002060"/>
                          </a:solidFill>
                          <a:latin typeface="+mj-lt"/>
                        </a:rPr>
                        <a:t>Intended</a:t>
                      </a:r>
                      <a:r>
                        <a:rPr lang="en-US" sz="1600" b="1" baseline="0" dirty="0" smtClean="0">
                          <a:solidFill>
                            <a:srgbClr val="002060"/>
                          </a:solidFill>
                          <a:latin typeface="+mj-lt"/>
                        </a:rPr>
                        <a:t> Users</a:t>
                      </a:r>
                      <a:endParaRPr lang="en-US" sz="1600" b="1" dirty="0">
                        <a:solidFill>
                          <a:srgbClr val="002060"/>
                        </a:solidFill>
                        <a:latin typeface="+mj-lt"/>
                      </a:endParaRPr>
                    </a:p>
                  </a:txBody>
                  <a:tcPr/>
                </a:tc>
                <a:tc>
                  <a:txBody>
                    <a:bodyPr/>
                    <a:lstStyle/>
                    <a:p>
                      <a:r>
                        <a:rPr lang="en-US" sz="1600" b="0" dirty="0" smtClean="0">
                          <a:solidFill>
                            <a:schemeClr val="accent1">
                              <a:lumMod val="75000"/>
                            </a:schemeClr>
                          </a:solidFill>
                          <a:latin typeface="+mj-lt"/>
                        </a:rPr>
                        <a:t>Beach managers, shorebird</a:t>
                      </a:r>
                      <a:r>
                        <a:rPr lang="en-US" sz="1600" b="0" baseline="0" dirty="0" smtClean="0">
                          <a:solidFill>
                            <a:schemeClr val="accent1">
                              <a:lumMod val="75000"/>
                            </a:schemeClr>
                          </a:solidFill>
                          <a:latin typeface="+mj-lt"/>
                        </a:rPr>
                        <a:t> community</a:t>
                      </a:r>
                      <a:endParaRPr lang="en-US" sz="1600" b="0" dirty="0">
                        <a:solidFill>
                          <a:schemeClr val="accent1">
                            <a:lumMod val="75000"/>
                          </a:schemeClr>
                        </a:solidFill>
                        <a:latin typeface="+mj-lt"/>
                      </a:endParaRPr>
                    </a:p>
                  </a:txBody>
                  <a:tcPr/>
                </a:tc>
              </a:tr>
              <a:tr h="370840">
                <a:tc>
                  <a:txBody>
                    <a:bodyPr/>
                    <a:lstStyle/>
                    <a:p>
                      <a:r>
                        <a:rPr lang="en-US" sz="1600" b="1" dirty="0" smtClean="0">
                          <a:solidFill>
                            <a:srgbClr val="002060"/>
                          </a:solidFill>
                          <a:latin typeface="+mj-lt"/>
                        </a:rPr>
                        <a:t>Connections to other projects/products</a:t>
                      </a:r>
                      <a:endParaRPr lang="en-US" sz="1600" b="1" dirty="0">
                        <a:solidFill>
                          <a:srgbClr val="002060"/>
                        </a:solidFill>
                        <a:latin typeface="+mj-lt"/>
                      </a:endParaRPr>
                    </a:p>
                  </a:txBody>
                  <a:tcPr/>
                </a:tc>
                <a:tc>
                  <a:txBody>
                    <a:bodyPr/>
                    <a:lstStyle/>
                    <a:p>
                      <a:r>
                        <a:rPr lang="en-US" sz="1600" b="0" dirty="0" smtClean="0">
                          <a:solidFill>
                            <a:schemeClr val="accent1">
                              <a:lumMod val="75000"/>
                            </a:schemeClr>
                          </a:solidFill>
                          <a:latin typeface="+mj-lt"/>
                        </a:rPr>
                        <a:t>Hurricane Sandy beach resiliency project including </a:t>
                      </a:r>
                      <a:r>
                        <a:rPr lang="en-US" sz="1600" b="0" dirty="0" err="1" smtClean="0">
                          <a:solidFill>
                            <a:schemeClr val="accent1">
                              <a:lumMod val="75000"/>
                            </a:schemeClr>
                          </a:solidFill>
                          <a:latin typeface="+mj-lt"/>
                        </a:rPr>
                        <a:t>iPlover</a:t>
                      </a:r>
                      <a:endParaRPr lang="en-US" sz="1600" b="0" dirty="0">
                        <a:solidFill>
                          <a:schemeClr val="accent1">
                            <a:lumMod val="75000"/>
                          </a:schemeClr>
                        </a:solidFill>
                        <a:latin typeface="+mj-lt"/>
                      </a:endParaRPr>
                    </a:p>
                  </a:txBody>
                  <a:tcPr/>
                </a:tc>
              </a:tr>
            </a:tbl>
          </a:graphicData>
        </a:graphic>
      </p:graphicFrame>
      <p:pic>
        <p:nvPicPr>
          <p:cNvPr id="6146" name="Picture 2" descr="Piping Plovers and Sea-level Rise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48400" y="1905000"/>
            <a:ext cx="2794000" cy="278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69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152400"/>
            <a:ext cx="8458200" cy="1143000"/>
          </a:xfrm>
        </p:spPr>
        <p:txBody>
          <a:bodyPr>
            <a:noAutofit/>
          </a:bodyPr>
          <a:lstStyle/>
          <a:p>
            <a:r>
              <a:rPr lang="en-US" sz="3200" dirty="0" smtClean="0"/>
              <a:t>Conservation Design:</a:t>
            </a:r>
            <a:br>
              <a:rPr lang="en-US" sz="3200" dirty="0" smtClean="0"/>
            </a:br>
            <a:r>
              <a:rPr lang="en-US" sz="3200" i="1" dirty="0" smtClean="0"/>
              <a:t>Designing Sustainable Landscapes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7990024"/>
              </p:ext>
            </p:extLst>
          </p:nvPr>
        </p:nvGraphicFramePr>
        <p:xfrm>
          <a:off x="76201" y="1188721"/>
          <a:ext cx="6705600" cy="5394960"/>
        </p:xfrm>
        <a:graphic>
          <a:graphicData uri="http://schemas.openxmlformats.org/drawingml/2006/table">
            <a:tbl>
              <a:tblPr firstRow="1" bandRow="1">
                <a:tableStyleId>{22838BEF-8BB2-4498-84A7-C5851F593DF1}</a:tableStyleId>
              </a:tblPr>
              <a:tblGrid>
                <a:gridCol w="2209799"/>
                <a:gridCol w="4495801"/>
              </a:tblGrid>
              <a:tr h="571500">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Sponsoring project led by UMass Amherst</a:t>
                      </a:r>
                      <a:endParaRPr lang="en-US" b="0" dirty="0">
                        <a:solidFill>
                          <a:schemeClr val="accent1">
                            <a:lumMod val="75000"/>
                          </a:schemeClr>
                        </a:solidFill>
                        <a:latin typeface="+mj-lt"/>
                      </a:endParaRPr>
                    </a:p>
                  </a:txBody>
                  <a:tcPr/>
                </a:tc>
              </a:tr>
              <a:tr h="1061357">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Extensive spatial datasets, current and future species capability and ecological</a:t>
                      </a:r>
                      <a:r>
                        <a:rPr lang="en-US" b="0" baseline="0" dirty="0" smtClean="0">
                          <a:solidFill>
                            <a:schemeClr val="accent1">
                              <a:lumMod val="75000"/>
                            </a:schemeClr>
                          </a:solidFill>
                          <a:latin typeface="+mj-lt"/>
                        </a:rPr>
                        <a:t> integrity</a:t>
                      </a:r>
                      <a:r>
                        <a:rPr lang="en-US" b="0" dirty="0" smtClean="0">
                          <a:solidFill>
                            <a:schemeClr val="accent1">
                              <a:lumMod val="75000"/>
                            </a:schemeClr>
                          </a:solidFill>
                          <a:latin typeface="+mj-lt"/>
                        </a:rPr>
                        <a:t>, decision support tool for landscape design (June 2014)</a:t>
                      </a:r>
                      <a:endParaRPr lang="en-US" b="0" dirty="0">
                        <a:solidFill>
                          <a:schemeClr val="accent1">
                            <a:lumMod val="75000"/>
                          </a:schemeClr>
                        </a:solidFill>
                        <a:latin typeface="+mj-lt"/>
                      </a:endParaRPr>
                    </a:p>
                  </a:txBody>
                  <a:tcPr/>
                </a:tc>
              </a:tr>
              <a:tr h="571500">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sz="1800" kern="1200" dirty="0" smtClean="0">
                          <a:solidFill>
                            <a:schemeClr val="accent1">
                              <a:lumMod val="75000"/>
                            </a:schemeClr>
                          </a:solidFill>
                          <a:effectLst/>
                          <a:latin typeface="+mj-lt"/>
                          <a:ea typeface="+mn-ea"/>
                          <a:cs typeface="+mn-cs"/>
                        </a:rPr>
                        <a:t>Landscape capability at regional scale available for</a:t>
                      </a:r>
                      <a:r>
                        <a:rPr lang="en-US" sz="1800" kern="1200" baseline="0" dirty="0" smtClean="0">
                          <a:solidFill>
                            <a:schemeClr val="accent1">
                              <a:lumMod val="75000"/>
                            </a:schemeClr>
                          </a:solidFill>
                          <a:effectLst/>
                          <a:latin typeface="+mj-lt"/>
                          <a:ea typeface="+mn-ea"/>
                          <a:cs typeface="+mn-cs"/>
                        </a:rPr>
                        <a:t> </a:t>
                      </a:r>
                      <a:r>
                        <a:rPr lang="en-US" sz="1800" kern="1200" dirty="0" smtClean="0">
                          <a:solidFill>
                            <a:schemeClr val="accent1">
                              <a:lumMod val="75000"/>
                            </a:schemeClr>
                          </a:solidFill>
                          <a:effectLst/>
                          <a:latin typeface="+mj-lt"/>
                          <a:ea typeface="+mn-ea"/>
                          <a:cs typeface="+mn-cs"/>
                        </a:rPr>
                        <a:t>Marsh Wren</a:t>
                      </a:r>
                      <a:r>
                        <a:rPr lang="en-US" sz="1800" kern="1200" baseline="0" dirty="0" smtClean="0">
                          <a:solidFill>
                            <a:schemeClr val="accent1">
                              <a:lumMod val="75000"/>
                            </a:schemeClr>
                          </a:solidFill>
                          <a:effectLst/>
                          <a:latin typeface="+mj-lt"/>
                          <a:ea typeface="+mn-ea"/>
                          <a:cs typeface="+mn-cs"/>
                        </a:rPr>
                        <a:t> (and other terrestrial &amp; aquatic species); Pilot design effort in CT River watershed</a:t>
                      </a:r>
                    </a:p>
                  </a:txBody>
                  <a:tcPr/>
                </a:tc>
              </a:tr>
              <a:tr h="1061357">
                <a:tc>
                  <a:txBody>
                    <a:bodyPr/>
                    <a:lstStyle/>
                    <a:p>
                      <a:r>
                        <a:rPr lang="en-US" b="1" dirty="0" smtClean="0">
                          <a:solidFill>
                            <a:srgbClr val="002060"/>
                          </a:solidFill>
                          <a:latin typeface="+mj-lt"/>
                        </a:rPr>
                        <a:t>Available</a:t>
                      </a:r>
                      <a:r>
                        <a:rPr lang="en-US" b="1" baseline="0" dirty="0" smtClean="0">
                          <a:solidFill>
                            <a:srgbClr val="002060"/>
                          </a:solidFill>
                          <a:latin typeface="+mj-lt"/>
                        </a:rPr>
                        <a:t> within 3-6 months</a:t>
                      </a:r>
                      <a:endParaRPr lang="en-US" b="1" dirty="0">
                        <a:solidFill>
                          <a:srgbClr val="002060"/>
                        </a:solidFill>
                        <a:latin typeface="+mj-lt"/>
                      </a:endParaRPr>
                    </a:p>
                  </a:txBody>
                  <a:tcPr/>
                </a:tc>
                <a:tc>
                  <a:txBody>
                    <a:bodyPr/>
                    <a:lstStyle/>
                    <a:p>
                      <a:pPr marL="0" indent="0">
                        <a:buFontTx/>
                        <a:buNone/>
                      </a:pPr>
                      <a:r>
                        <a:rPr lang="en-US" dirty="0" smtClean="0">
                          <a:solidFill>
                            <a:schemeClr val="accent1">
                              <a:lumMod val="75000"/>
                            </a:schemeClr>
                          </a:solidFill>
                          <a:latin typeface="+mj-lt"/>
                        </a:rPr>
                        <a:t>Additional regional spatial data</a:t>
                      </a:r>
                      <a:r>
                        <a:rPr lang="en-US" baseline="0" dirty="0" smtClean="0">
                          <a:solidFill>
                            <a:schemeClr val="accent1">
                              <a:lumMod val="75000"/>
                            </a:schemeClr>
                          </a:solidFill>
                          <a:latin typeface="+mj-lt"/>
                        </a:rPr>
                        <a:t> for: </a:t>
                      </a:r>
                      <a:r>
                        <a:rPr lang="en-US" sz="1800" kern="1200" dirty="0" smtClean="0">
                          <a:solidFill>
                            <a:schemeClr val="accent1">
                              <a:lumMod val="75000"/>
                            </a:schemeClr>
                          </a:solidFill>
                          <a:effectLst/>
                          <a:latin typeface="+mj-lt"/>
                          <a:ea typeface="+mn-ea"/>
                          <a:cs typeface="+mn-cs"/>
                        </a:rPr>
                        <a:t>American Oystercatcher, Saltmarsh Sparrow, Sanderling, Diamondback Terrapin, American Black Duck</a:t>
                      </a:r>
                      <a:endParaRPr lang="en-US" dirty="0" smtClean="0">
                        <a:solidFill>
                          <a:schemeClr val="accent1">
                            <a:lumMod val="75000"/>
                          </a:schemeClr>
                        </a:solidFill>
                        <a:latin typeface="+mj-lt"/>
                      </a:endParaRPr>
                    </a:p>
                    <a:p>
                      <a:pPr marL="0" indent="0">
                        <a:buFontTx/>
                        <a:buNone/>
                      </a:pPr>
                      <a:r>
                        <a:rPr lang="en-US" dirty="0" smtClean="0">
                          <a:solidFill>
                            <a:schemeClr val="accent1">
                              <a:lumMod val="75000"/>
                            </a:schemeClr>
                          </a:solidFill>
                          <a:latin typeface="+mj-lt"/>
                        </a:rPr>
                        <a:t>Regional models for 30 rep. species</a:t>
                      </a:r>
                    </a:p>
                    <a:p>
                      <a:pPr marL="0" indent="0">
                        <a:buFontTx/>
                        <a:buNone/>
                      </a:pPr>
                      <a:r>
                        <a:rPr lang="en-US" baseline="0" dirty="0" smtClean="0">
                          <a:solidFill>
                            <a:schemeClr val="accent1">
                              <a:lumMod val="75000"/>
                            </a:schemeClr>
                          </a:solidFill>
                          <a:latin typeface="+mj-lt"/>
                        </a:rPr>
                        <a:t>Incorporation of SLR (from USGS)</a:t>
                      </a:r>
                      <a:endParaRPr lang="en-US" dirty="0">
                        <a:solidFill>
                          <a:schemeClr val="accent1">
                            <a:lumMod val="75000"/>
                          </a:schemeClr>
                        </a:solidFill>
                        <a:latin typeface="+mj-lt"/>
                      </a:endParaRPr>
                    </a:p>
                  </a:txBody>
                  <a:tcPr/>
                </a:tc>
              </a:tr>
              <a:tr h="533400">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sz="1800" kern="1200" dirty="0" smtClean="0">
                          <a:solidFill>
                            <a:schemeClr val="accent1">
                              <a:lumMod val="75000"/>
                            </a:schemeClr>
                          </a:solidFill>
                          <a:effectLst/>
                          <a:latin typeface="+mj-lt"/>
                          <a:ea typeface="+mn-ea"/>
                          <a:cs typeface="+mn-cs"/>
                        </a:rPr>
                        <a:t>State</a:t>
                      </a:r>
                      <a:r>
                        <a:rPr lang="en-US" sz="1800" kern="1200" baseline="0" dirty="0" smtClean="0">
                          <a:solidFill>
                            <a:schemeClr val="accent1">
                              <a:lumMod val="75000"/>
                            </a:schemeClr>
                          </a:solidFill>
                          <a:effectLst/>
                          <a:latin typeface="+mj-lt"/>
                          <a:ea typeface="+mn-ea"/>
                          <a:cs typeface="+mn-cs"/>
                        </a:rPr>
                        <a:t> natural resource and planning agencies</a:t>
                      </a:r>
                      <a:endParaRPr lang="en-US" dirty="0">
                        <a:solidFill>
                          <a:schemeClr val="accent1">
                            <a:lumMod val="75000"/>
                          </a:schemeClr>
                        </a:solidFill>
                        <a:latin typeface="+mj-lt"/>
                      </a:endParaRPr>
                    </a:p>
                  </a:txBody>
                  <a:tcPr/>
                </a:tc>
              </a:tr>
            </a:tbl>
          </a:graphicData>
        </a:graphic>
      </p:graphicFrame>
      <p:pic>
        <p:nvPicPr>
          <p:cNvPr id="6147" name="Picture 3" descr="H:\Representative Species\Species photos\Black duck - U.S. FW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13418" y="4343400"/>
            <a:ext cx="2043761" cy="1362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RandNALCC.jpg"/>
          <p:cNvPicPr>
            <a:picLocks noChangeAspect="1"/>
          </p:cNvPicPr>
          <p:nvPr/>
        </p:nvPicPr>
        <p:blipFill>
          <a:blip r:embed="rId4" cstate="print"/>
          <a:stretch>
            <a:fillRect/>
          </a:stretch>
        </p:blipFill>
        <p:spPr>
          <a:xfrm>
            <a:off x="6906490" y="1295400"/>
            <a:ext cx="2237510" cy="2895600"/>
          </a:xfrm>
          <a:prstGeom prst="rect">
            <a:avLst/>
          </a:prstGeom>
        </p:spPr>
      </p:pic>
    </p:spTree>
    <p:extLst>
      <p:ext uri="{BB962C8B-B14F-4D97-AF65-F5344CB8AC3E}">
        <p14:creationId xmlns:p14="http://schemas.microsoft.com/office/powerpoint/2010/main" val="398327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56" y="152400"/>
            <a:ext cx="8458200" cy="1143000"/>
          </a:xfrm>
        </p:spPr>
        <p:txBody>
          <a:bodyPr>
            <a:noAutofit/>
          </a:bodyPr>
          <a:lstStyle/>
          <a:p>
            <a:r>
              <a:rPr lang="en-US" sz="3200" dirty="0" smtClean="0"/>
              <a:t>Vulnerability Assessments:</a:t>
            </a:r>
            <a:br>
              <a:rPr lang="en-US" sz="3200" dirty="0" smtClean="0"/>
            </a:br>
            <a:r>
              <a:rPr lang="en-US" sz="3200" dirty="0" smtClean="0"/>
              <a:t>Species Vulnerability to Climate Change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540920"/>
              </p:ext>
            </p:extLst>
          </p:nvPr>
        </p:nvGraphicFramePr>
        <p:xfrm>
          <a:off x="152400" y="1219200"/>
          <a:ext cx="8839200" cy="3484880"/>
        </p:xfrm>
        <a:graphic>
          <a:graphicData uri="http://schemas.openxmlformats.org/drawingml/2006/table">
            <a:tbl>
              <a:tblPr firstRow="1" bandRow="1">
                <a:tableStyleId>{22838BEF-8BB2-4498-84A7-C5851F593DF1}</a:tableStyleId>
              </a:tblPr>
              <a:tblGrid>
                <a:gridCol w="3581400"/>
                <a:gridCol w="5257800"/>
              </a:tblGrid>
              <a:tr h="370840">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Supporting assessment by NatureServe using Climate Change Vulnerability</a:t>
                      </a:r>
                      <a:r>
                        <a:rPr lang="en-US" b="0" baseline="0" dirty="0" smtClean="0">
                          <a:solidFill>
                            <a:schemeClr val="accent1">
                              <a:lumMod val="75000"/>
                            </a:schemeClr>
                          </a:solidFill>
                          <a:latin typeface="+mj-lt"/>
                        </a:rPr>
                        <a:t> </a:t>
                      </a:r>
                      <a:r>
                        <a:rPr lang="en-US" b="0" dirty="0" smtClean="0">
                          <a:solidFill>
                            <a:schemeClr val="accent1">
                              <a:lumMod val="75000"/>
                            </a:schemeClr>
                          </a:solidFill>
                          <a:latin typeface="+mj-lt"/>
                        </a:rPr>
                        <a:t>Index (CCVI)</a:t>
                      </a:r>
                      <a:endParaRPr lang="en-US" b="0" dirty="0">
                        <a:solidFill>
                          <a:schemeClr val="accent1">
                            <a:lumMod val="75000"/>
                          </a:schemeClr>
                        </a:solidFill>
                        <a:latin typeface="+mj-lt"/>
                      </a:endParaRPr>
                    </a:p>
                  </a:txBody>
                  <a:tcPr/>
                </a:tc>
              </a:tr>
              <a:tr h="370840">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Report on vulnerability</a:t>
                      </a:r>
                      <a:r>
                        <a:rPr lang="en-US" b="0" baseline="0" dirty="0" smtClean="0">
                          <a:solidFill>
                            <a:schemeClr val="accent1">
                              <a:lumMod val="75000"/>
                            </a:schemeClr>
                          </a:solidFill>
                          <a:latin typeface="+mj-lt"/>
                        </a:rPr>
                        <a:t> of 64 high regional concern, representative, and foundational species including tidal marsh and beach species</a:t>
                      </a:r>
                      <a:endParaRPr lang="en-US" b="0"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Final report with vulnerability</a:t>
                      </a:r>
                      <a:r>
                        <a:rPr lang="en-US" baseline="0" dirty="0" smtClean="0">
                          <a:solidFill>
                            <a:schemeClr val="accent1">
                              <a:lumMod val="75000"/>
                            </a:schemeClr>
                          </a:solidFill>
                          <a:latin typeface="+mj-lt"/>
                        </a:rPr>
                        <a:t> scores</a:t>
                      </a:r>
                      <a:endParaRPr lang="en-US" dirty="0" smtClean="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Coastal/marine species</a:t>
                      </a:r>
                      <a:endParaRPr lang="en-US" b="1" dirty="0">
                        <a:solidFill>
                          <a:srgbClr val="002060"/>
                        </a:solidFill>
                        <a:latin typeface="+mj-lt"/>
                      </a:endParaRPr>
                    </a:p>
                  </a:txBody>
                  <a:tcPr/>
                </a:tc>
                <a:tc>
                  <a:txBody>
                    <a:bodyPr/>
                    <a:lstStyle/>
                    <a:p>
                      <a:pPr marL="0" indent="0">
                        <a:buFont typeface="Arial" pitchFamily="34" charset="0"/>
                        <a:buNone/>
                      </a:pPr>
                      <a:r>
                        <a:rPr lang="en-US" dirty="0" smtClean="0">
                          <a:solidFill>
                            <a:schemeClr val="accent1">
                              <a:lumMod val="75000"/>
                            </a:schemeClr>
                          </a:solidFill>
                          <a:latin typeface="+mj-lt"/>
                        </a:rPr>
                        <a:t>Saltmarsh Sparrow,</a:t>
                      </a:r>
                      <a:r>
                        <a:rPr lang="en-US" baseline="0" dirty="0" smtClean="0">
                          <a:solidFill>
                            <a:schemeClr val="accent1">
                              <a:lumMod val="75000"/>
                            </a:schemeClr>
                          </a:solidFill>
                          <a:latin typeface="+mj-lt"/>
                        </a:rPr>
                        <a:t> Diamond-backed Terrapin, Smooth </a:t>
                      </a:r>
                      <a:r>
                        <a:rPr lang="en-US" baseline="0" dirty="0" err="1" smtClean="0">
                          <a:solidFill>
                            <a:schemeClr val="accent1">
                              <a:lumMod val="75000"/>
                            </a:schemeClr>
                          </a:solidFill>
                          <a:latin typeface="+mj-lt"/>
                        </a:rPr>
                        <a:t>Cordgrass</a:t>
                      </a:r>
                      <a:r>
                        <a:rPr lang="en-US" baseline="0" dirty="0" smtClean="0">
                          <a:solidFill>
                            <a:schemeClr val="accent1">
                              <a:lumMod val="75000"/>
                            </a:schemeClr>
                          </a:solidFill>
                          <a:latin typeface="+mj-lt"/>
                        </a:rPr>
                        <a:t>, Oystercatcher, Eastern Beach Tiger Beetle, Common Tern, Least Tern, Horseshoe Crab, Piping Plover</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Environmental managers, scientists</a:t>
                      </a:r>
                      <a:endParaRPr lang="en-US" dirty="0">
                        <a:solidFill>
                          <a:schemeClr val="accent1">
                            <a:lumMod val="75000"/>
                          </a:schemeClr>
                        </a:solidFill>
                        <a:latin typeface="+mj-lt"/>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648200"/>
            <a:ext cx="1285875" cy="135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27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20" y="152400"/>
            <a:ext cx="8458200" cy="1143000"/>
          </a:xfrm>
        </p:spPr>
        <p:txBody>
          <a:bodyPr>
            <a:noAutofit/>
          </a:bodyPr>
          <a:lstStyle/>
          <a:p>
            <a:r>
              <a:rPr lang="en-US" sz="3200" dirty="0"/>
              <a:t>Vulnerability </a:t>
            </a:r>
            <a:r>
              <a:rPr lang="en-US" sz="3200" dirty="0" smtClean="0"/>
              <a:t>Assessments:</a:t>
            </a:r>
            <a:br>
              <a:rPr lang="en-US" sz="3200" dirty="0" smtClean="0"/>
            </a:br>
            <a:r>
              <a:rPr lang="en-US" sz="3200" dirty="0" smtClean="0"/>
              <a:t>Habitat Vulnerability to Climate Change</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0714474"/>
              </p:ext>
            </p:extLst>
          </p:nvPr>
        </p:nvGraphicFramePr>
        <p:xfrm>
          <a:off x="152400" y="1204582"/>
          <a:ext cx="6261690" cy="4759656"/>
        </p:xfrm>
        <a:graphic>
          <a:graphicData uri="http://schemas.openxmlformats.org/drawingml/2006/table">
            <a:tbl>
              <a:tblPr firstRow="1" bandRow="1">
                <a:tableStyleId>{22838BEF-8BB2-4498-84A7-C5851F593DF1}</a:tableStyleId>
              </a:tblPr>
              <a:tblGrid>
                <a:gridCol w="2530793"/>
                <a:gridCol w="3730897"/>
              </a:tblGrid>
              <a:tr h="900856">
                <a:tc>
                  <a:txBody>
                    <a:bodyPr/>
                    <a:lstStyle/>
                    <a:p>
                      <a:r>
                        <a:rPr lang="en-US" sz="1800" i="1" dirty="0" smtClean="0">
                          <a:solidFill>
                            <a:srgbClr val="002060"/>
                          </a:solidFill>
                          <a:latin typeface="+mj-lt"/>
                        </a:rPr>
                        <a:t>North Atlantic LCC Role</a:t>
                      </a:r>
                      <a:endParaRPr lang="en-US" sz="1800" b="0" i="1" dirty="0">
                        <a:solidFill>
                          <a:srgbClr val="002060"/>
                        </a:solidFill>
                        <a:latin typeface="+mj-lt"/>
                      </a:endParaRPr>
                    </a:p>
                  </a:txBody>
                  <a:tcPr/>
                </a:tc>
                <a:tc>
                  <a:txBody>
                    <a:bodyPr/>
                    <a:lstStyle/>
                    <a:p>
                      <a:r>
                        <a:rPr lang="en-US" sz="1800" b="0" dirty="0" smtClean="0">
                          <a:solidFill>
                            <a:schemeClr val="accent1">
                              <a:lumMod val="75000"/>
                            </a:schemeClr>
                          </a:solidFill>
                          <a:latin typeface="+mj-lt"/>
                        </a:rPr>
                        <a:t>Completing NEAFWA-sponsored</a:t>
                      </a:r>
                      <a:r>
                        <a:rPr lang="en-US" sz="1800" b="0" baseline="0" dirty="0" smtClean="0">
                          <a:solidFill>
                            <a:schemeClr val="accent1">
                              <a:lumMod val="75000"/>
                            </a:schemeClr>
                          </a:solidFill>
                          <a:latin typeface="+mj-lt"/>
                        </a:rPr>
                        <a:t> project by </a:t>
                      </a:r>
                      <a:r>
                        <a:rPr lang="en-US" sz="1800" b="0" baseline="0" dirty="0" err="1" smtClean="0">
                          <a:solidFill>
                            <a:schemeClr val="accent1">
                              <a:lumMod val="75000"/>
                            </a:schemeClr>
                          </a:solidFill>
                          <a:latin typeface="+mj-lt"/>
                        </a:rPr>
                        <a:t>Manomet</a:t>
                      </a:r>
                      <a:r>
                        <a:rPr lang="en-US" sz="1800" b="0" baseline="0" dirty="0" smtClean="0">
                          <a:solidFill>
                            <a:schemeClr val="accent1">
                              <a:lumMod val="75000"/>
                            </a:schemeClr>
                          </a:solidFill>
                          <a:latin typeface="+mj-lt"/>
                        </a:rPr>
                        <a:t>/NWF</a:t>
                      </a:r>
                      <a:endParaRPr lang="en-US" sz="1800" b="0" dirty="0">
                        <a:solidFill>
                          <a:schemeClr val="accent1">
                            <a:lumMod val="75000"/>
                          </a:schemeClr>
                        </a:solidFill>
                        <a:latin typeface="+mj-lt"/>
                      </a:endParaRPr>
                    </a:p>
                  </a:txBody>
                  <a:tcPr/>
                </a:tc>
              </a:tr>
              <a:tr h="1173843">
                <a:tc>
                  <a:txBody>
                    <a:bodyPr/>
                    <a:lstStyle/>
                    <a:p>
                      <a:r>
                        <a:rPr lang="en-US" sz="1800" b="1" i="0" dirty="0" smtClean="0">
                          <a:solidFill>
                            <a:srgbClr val="002060"/>
                          </a:solidFill>
                          <a:latin typeface="+mj-lt"/>
                        </a:rPr>
                        <a:t>Products</a:t>
                      </a:r>
                      <a:endParaRPr lang="en-US" sz="1800" b="1" i="0" dirty="0">
                        <a:solidFill>
                          <a:srgbClr val="002060"/>
                        </a:solidFill>
                        <a:latin typeface="+mj-lt"/>
                      </a:endParaRPr>
                    </a:p>
                  </a:txBody>
                  <a:tcPr/>
                </a:tc>
                <a:tc>
                  <a:txBody>
                    <a:bodyPr/>
                    <a:lstStyle/>
                    <a:p>
                      <a:r>
                        <a:rPr lang="en-US" sz="1800" b="0" dirty="0" smtClean="0">
                          <a:solidFill>
                            <a:schemeClr val="accent1">
                              <a:lumMod val="75000"/>
                            </a:schemeClr>
                          </a:solidFill>
                          <a:latin typeface="+mj-lt"/>
                        </a:rPr>
                        <a:t>3 reports:</a:t>
                      </a:r>
                      <a:r>
                        <a:rPr lang="en-US" sz="1800" b="0" baseline="0" dirty="0" smtClean="0">
                          <a:solidFill>
                            <a:schemeClr val="accent1">
                              <a:lumMod val="75000"/>
                            </a:schemeClr>
                          </a:solidFill>
                          <a:latin typeface="+mj-lt"/>
                        </a:rPr>
                        <a:t> terrestrial/wetland; cold water; and coastal habitats</a:t>
                      </a:r>
                      <a:endParaRPr lang="en-US" sz="1800" b="0" dirty="0">
                        <a:solidFill>
                          <a:schemeClr val="accent1">
                            <a:lumMod val="75000"/>
                          </a:schemeClr>
                        </a:solidFill>
                        <a:latin typeface="+mj-lt"/>
                      </a:endParaRPr>
                    </a:p>
                  </a:txBody>
                  <a:tcPr/>
                </a:tc>
              </a:tr>
              <a:tr h="1173843">
                <a:tc>
                  <a:txBody>
                    <a:bodyPr/>
                    <a:lstStyle/>
                    <a:p>
                      <a:r>
                        <a:rPr lang="en-US" sz="1800" b="1" dirty="0" smtClean="0">
                          <a:solidFill>
                            <a:srgbClr val="002060"/>
                          </a:solidFill>
                          <a:latin typeface="+mj-lt"/>
                        </a:rPr>
                        <a:t>Available Now</a:t>
                      </a:r>
                      <a:endParaRPr lang="en-US" sz="1800" b="1" dirty="0">
                        <a:solidFill>
                          <a:srgbClr val="002060"/>
                        </a:solidFill>
                        <a:latin typeface="+mj-lt"/>
                      </a:endParaRPr>
                    </a:p>
                  </a:txBody>
                  <a:tcPr/>
                </a:tc>
                <a:tc>
                  <a:txBody>
                    <a:bodyPr/>
                    <a:lstStyle/>
                    <a:p>
                      <a:r>
                        <a:rPr lang="en-US" sz="1800" b="0" dirty="0" smtClean="0">
                          <a:solidFill>
                            <a:schemeClr val="accent1">
                              <a:lumMod val="75000"/>
                            </a:schemeClr>
                          </a:solidFill>
                          <a:latin typeface="+mj-lt"/>
                        </a:rPr>
                        <a:t>Reports completed; northeast climate database launched (neclimateus.org)</a:t>
                      </a:r>
                      <a:endParaRPr lang="en-US" sz="1800" b="0" dirty="0">
                        <a:solidFill>
                          <a:schemeClr val="accent1">
                            <a:lumMod val="75000"/>
                          </a:schemeClr>
                        </a:solidFill>
                        <a:latin typeface="+mj-lt"/>
                      </a:endParaRPr>
                    </a:p>
                  </a:txBody>
                  <a:tcPr/>
                </a:tc>
              </a:tr>
              <a:tr h="610258">
                <a:tc>
                  <a:txBody>
                    <a:bodyPr/>
                    <a:lstStyle/>
                    <a:p>
                      <a:r>
                        <a:rPr lang="en-US" sz="1800" b="1" dirty="0" smtClean="0">
                          <a:solidFill>
                            <a:srgbClr val="002060"/>
                          </a:solidFill>
                          <a:latin typeface="+mj-lt"/>
                        </a:rPr>
                        <a:t>Intended Users</a:t>
                      </a:r>
                      <a:endParaRPr lang="en-US" sz="1800" b="1" dirty="0">
                        <a:solidFill>
                          <a:srgbClr val="002060"/>
                        </a:solidFill>
                        <a:latin typeface="+mj-lt"/>
                      </a:endParaRPr>
                    </a:p>
                  </a:txBody>
                  <a:tcPr/>
                </a:tc>
                <a:tc>
                  <a:txBody>
                    <a:bodyPr/>
                    <a:lstStyle/>
                    <a:p>
                      <a:pPr marL="0" indent="0">
                        <a:buFont typeface="Arial" pitchFamily="34" charset="0"/>
                        <a:buNone/>
                      </a:pPr>
                      <a:r>
                        <a:rPr lang="en-US" sz="1800" dirty="0" smtClean="0">
                          <a:solidFill>
                            <a:schemeClr val="accent1">
                              <a:lumMod val="75000"/>
                            </a:schemeClr>
                          </a:solidFill>
                          <a:latin typeface="+mj-lt"/>
                        </a:rPr>
                        <a:t>State and regional level managers</a:t>
                      </a:r>
                      <a:endParaRPr lang="en-US" sz="1800" dirty="0">
                        <a:solidFill>
                          <a:schemeClr val="accent1">
                            <a:lumMod val="75000"/>
                          </a:schemeClr>
                        </a:solidFill>
                        <a:latin typeface="+mj-lt"/>
                      </a:endParaRPr>
                    </a:p>
                  </a:txBody>
                  <a:tcPr/>
                </a:tc>
              </a:tr>
              <a:tr h="900856">
                <a:tc>
                  <a:txBody>
                    <a:bodyPr/>
                    <a:lstStyle/>
                    <a:p>
                      <a:r>
                        <a:rPr lang="en-US" sz="1800" b="1" dirty="0" smtClean="0">
                          <a:solidFill>
                            <a:srgbClr val="002060"/>
                          </a:solidFill>
                          <a:latin typeface="+mj-lt"/>
                        </a:rPr>
                        <a:t>Connections</a:t>
                      </a:r>
                      <a:r>
                        <a:rPr lang="en-US" sz="1800" b="1" baseline="0" dirty="0" smtClean="0">
                          <a:solidFill>
                            <a:srgbClr val="002060"/>
                          </a:solidFill>
                          <a:latin typeface="+mj-lt"/>
                        </a:rPr>
                        <a:t> to other projects/products</a:t>
                      </a:r>
                      <a:endParaRPr lang="en-US" sz="1800" b="1" dirty="0">
                        <a:solidFill>
                          <a:srgbClr val="002060"/>
                        </a:solidFill>
                        <a:latin typeface="+mj-lt"/>
                      </a:endParaRPr>
                    </a:p>
                  </a:txBody>
                  <a:tcPr/>
                </a:tc>
                <a:tc>
                  <a:txBody>
                    <a:bodyPr/>
                    <a:lstStyle/>
                    <a:p>
                      <a:r>
                        <a:rPr lang="en-US" sz="1800" baseline="0" dirty="0" smtClean="0">
                          <a:solidFill>
                            <a:schemeClr val="accent1">
                              <a:lumMod val="75000"/>
                            </a:schemeClr>
                          </a:solidFill>
                          <a:latin typeface="+mj-lt"/>
                        </a:rPr>
                        <a:t>State Wildlife Action Plans, regional adaptation plans</a:t>
                      </a:r>
                      <a:endParaRPr lang="en-US" sz="1800" dirty="0">
                        <a:solidFill>
                          <a:schemeClr val="accent1">
                            <a:lumMod val="75000"/>
                          </a:schemeClr>
                        </a:solidFill>
                        <a:latin typeface="+mj-lt"/>
                      </a:endParaRPr>
                    </a:p>
                  </a:txBody>
                  <a:tcPr/>
                </a:tc>
              </a:tr>
            </a:tbl>
          </a:graphicData>
        </a:graphic>
      </p:graphicFrame>
      <p:pic>
        <p:nvPicPr>
          <p:cNvPr id="5122" name="Picture 2" descr="H:\NALCC Projects\FY 10 North Atlantic LCC Projects\Manomet_&amp;_NWF - Vulnerability Assessments\Spruce_fir_fores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14091" y="3418647"/>
            <a:ext cx="2729910" cy="25455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14090" y="1600200"/>
            <a:ext cx="2718365" cy="188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271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in progress</a:t>
            </a:r>
            <a:endParaRPr lang="en-US" dirty="0"/>
          </a:p>
        </p:txBody>
      </p:sp>
      <p:sp>
        <p:nvSpPr>
          <p:cNvPr id="3" name="Content Placeholder 2"/>
          <p:cNvSpPr>
            <a:spLocks noGrp="1"/>
          </p:cNvSpPr>
          <p:nvPr>
            <p:ph idx="1"/>
          </p:nvPr>
        </p:nvSpPr>
        <p:spPr>
          <a:xfrm>
            <a:off x="457200" y="1447800"/>
            <a:ext cx="8229600" cy="4343400"/>
          </a:xfrm>
        </p:spPr>
        <p:txBody>
          <a:bodyPr/>
          <a:lstStyle/>
          <a:p>
            <a:r>
              <a:rPr lang="en-US" dirty="0"/>
              <a:t>Aquatic and Coastal </a:t>
            </a:r>
            <a:r>
              <a:rPr lang="en-US" dirty="0" smtClean="0"/>
              <a:t>Fish Habitat Decision </a:t>
            </a:r>
            <a:r>
              <a:rPr lang="en-US" dirty="0"/>
              <a:t>Support </a:t>
            </a:r>
            <a:r>
              <a:rPr lang="en-US" dirty="0" smtClean="0"/>
              <a:t>Tool</a:t>
            </a:r>
          </a:p>
          <a:p>
            <a:r>
              <a:rPr lang="en-US" dirty="0"/>
              <a:t>Integrating Science into Policy: Local Adaptation for Marsh </a:t>
            </a:r>
            <a:r>
              <a:rPr lang="en-US" dirty="0" smtClean="0"/>
              <a:t>Migration</a:t>
            </a:r>
          </a:p>
          <a:p>
            <a:r>
              <a:rPr lang="en-US" dirty="0" smtClean="0"/>
              <a:t>Hurricane Sandy Projects</a:t>
            </a:r>
          </a:p>
          <a:p>
            <a:pPr lvl="1"/>
            <a:r>
              <a:rPr lang="en-US" dirty="0" smtClean="0"/>
              <a:t>Tidal Marsh Resiliency</a:t>
            </a:r>
          </a:p>
          <a:p>
            <a:pPr lvl="1"/>
            <a:r>
              <a:rPr lang="en-US" dirty="0" smtClean="0"/>
              <a:t>Beach Resiliency</a:t>
            </a:r>
          </a:p>
          <a:p>
            <a:pPr lvl="1"/>
            <a:r>
              <a:rPr lang="en-US" dirty="0" smtClean="0"/>
              <a:t>Stream Resiliency</a:t>
            </a:r>
          </a:p>
          <a:p>
            <a:endParaRPr lang="en-US" dirty="0"/>
          </a:p>
        </p:txBody>
      </p:sp>
    </p:spTree>
    <p:extLst>
      <p:ext uri="{BB962C8B-B14F-4D97-AF65-F5344CB8AC3E}">
        <p14:creationId xmlns:p14="http://schemas.microsoft.com/office/powerpoint/2010/main" val="2655041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152400"/>
            <a:ext cx="8458200" cy="1143000"/>
          </a:xfrm>
        </p:spPr>
        <p:txBody>
          <a:bodyPr>
            <a:noAutofit/>
          </a:bodyPr>
          <a:lstStyle/>
          <a:p>
            <a:r>
              <a:rPr lang="en-US" sz="3200" dirty="0" smtClean="0"/>
              <a:t>Conservation Design:</a:t>
            </a:r>
            <a:br>
              <a:rPr lang="en-US" sz="3200" dirty="0" smtClean="0"/>
            </a:br>
            <a:r>
              <a:rPr lang="en-US" sz="3200" dirty="0" smtClean="0"/>
              <a:t>Aquatic and Coastal Decision Support Tool</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5541015"/>
              </p:ext>
            </p:extLst>
          </p:nvPr>
        </p:nvGraphicFramePr>
        <p:xfrm>
          <a:off x="76200" y="1219200"/>
          <a:ext cx="6934200" cy="4668520"/>
        </p:xfrm>
        <a:graphic>
          <a:graphicData uri="http://schemas.openxmlformats.org/drawingml/2006/table">
            <a:tbl>
              <a:tblPr firstRow="1" bandRow="1">
                <a:tableStyleId>{22838BEF-8BB2-4498-84A7-C5851F593DF1}</a:tableStyleId>
              </a:tblPr>
              <a:tblGrid>
                <a:gridCol w="3128847"/>
                <a:gridCol w="3805353"/>
              </a:tblGrid>
              <a:tr h="370840">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Sponsoring</a:t>
                      </a:r>
                      <a:r>
                        <a:rPr lang="en-US" b="0" baseline="0" dirty="0" smtClean="0">
                          <a:solidFill>
                            <a:schemeClr val="accent1">
                              <a:lumMod val="75000"/>
                            </a:schemeClr>
                          </a:solidFill>
                          <a:latin typeface="+mj-lt"/>
                        </a:rPr>
                        <a:t> project with Atlantic Coastal Fish Habitat Partnership, led by Downstream Strategies</a:t>
                      </a:r>
                      <a:endParaRPr lang="en-US" b="0" dirty="0">
                        <a:solidFill>
                          <a:schemeClr val="accent1">
                            <a:lumMod val="75000"/>
                          </a:schemeClr>
                        </a:solidFill>
                        <a:latin typeface="+mj-lt"/>
                      </a:endParaRPr>
                    </a:p>
                  </a:txBody>
                  <a:tcPr/>
                </a:tc>
              </a:tr>
              <a:tr h="370840">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Aquatic</a:t>
                      </a:r>
                      <a:r>
                        <a:rPr lang="en-US" b="0" baseline="0" dirty="0" smtClean="0">
                          <a:solidFill>
                            <a:schemeClr val="accent1">
                              <a:lumMod val="75000"/>
                            </a:schemeClr>
                          </a:solidFill>
                          <a:latin typeface="+mj-lt"/>
                        </a:rPr>
                        <a:t> and coastal species models and decision support tools</a:t>
                      </a:r>
                      <a:endParaRPr lang="en-US" b="0"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Brook trout</a:t>
                      </a:r>
                      <a:r>
                        <a:rPr lang="en-US" baseline="0" dirty="0" smtClean="0">
                          <a:solidFill>
                            <a:schemeClr val="accent1">
                              <a:lumMod val="75000"/>
                            </a:schemeClr>
                          </a:solidFill>
                          <a:latin typeface="+mj-lt"/>
                        </a:rPr>
                        <a:t> in Chesapeake Bay</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Available</a:t>
                      </a:r>
                      <a:r>
                        <a:rPr lang="en-US" b="1" baseline="0" dirty="0" smtClean="0">
                          <a:solidFill>
                            <a:srgbClr val="002060"/>
                          </a:solidFill>
                          <a:latin typeface="+mj-lt"/>
                        </a:rPr>
                        <a:t> within 3-6 months</a:t>
                      </a:r>
                      <a:endParaRPr lang="en-US" b="1" dirty="0">
                        <a:solidFill>
                          <a:srgbClr val="002060"/>
                        </a:solidFill>
                        <a:latin typeface="+mj-lt"/>
                      </a:endParaRPr>
                    </a:p>
                  </a:txBody>
                  <a:tcPr/>
                </a:tc>
                <a:tc>
                  <a:txBody>
                    <a:bodyPr/>
                    <a:lstStyle/>
                    <a:p>
                      <a:pPr marL="0" indent="0">
                        <a:buFont typeface="Arial" pitchFamily="34" charset="0"/>
                        <a:buNone/>
                      </a:pPr>
                      <a:r>
                        <a:rPr lang="en-US" baseline="0" dirty="0" smtClean="0">
                          <a:solidFill>
                            <a:schemeClr val="accent1">
                              <a:lumMod val="75000"/>
                            </a:schemeClr>
                          </a:solidFill>
                          <a:latin typeface="+mj-lt"/>
                        </a:rPr>
                        <a:t>Pilot models for winter flounder in the Narragansett Bay watershed; river herring in North Atlantic LCC</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Watershed planning, natural</a:t>
                      </a:r>
                      <a:r>
                        <a:rPr lang="en-US" baseline="0" dirty="0" smtClean="0">
                          <a:solidFill>
                            <a:schemeClr val="accent1">
                              <a:lumMod val="75000"/>
                            </a:schemeClr>
                          </a:solidFill>
                          <a:latin typeface="+mj-lt"/>
                        </a:rPr>
                        <a:t> resource management agencies, fisheries managers</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Connections to other</a:t>
                      </a:r>
                      <a:r>
                        <a:rPr lang="en-US" b="1" baseline="0" dirty="0" smtClean="0">
                          <a:solidFill>
                            <a:srgbClr val="002060"/>
                          </a:solidFill>
                          <a:latin typeface="+mj-lt"/>
                        </a:rPr>
                        <a:t> projects/products</a:t>
                      </a:r>
                      <a:endParaRPr lang="en-US" b="1" dirty="0">
                        <a:solidFill>
                          <a:srgbClr val="002060"/>
                        </a:solidFill>
                        <a:latin typeface="+mj-lt"/>
                      </a:endParaRPr>
                    </a:p>
                  </a:txBody>
                  <a:tcPr/>
                </a:tc>
                <a:tc>
                  <a:txBody>
                    <a:bodyPr/>
                    <a:lstStyle/>
                    <a:p>
                      <a:r>
                        <a:rPr lang="en-US" i="0" dirty="0" smtClean="0">
                          <a:solidFill>
                            <a:schemeClr val="accent1">
                              <a:lumMod val="75000"/>
                            </a:schemeClr>
                          </a:solidFill>
                          <a:latin typeface="+mj-lt"/>
                        </a:rPr>
                        <a:t>Forecasting</a:t>
                      </a:r>
                      <a:r>
                        <a:rPr lang="en-US" i="0" baseline="0" dirty="0" smtClean="0">
                          <a:solidFill>
                            <a:schemeClr val="accent1">
                              <a:lumMod val="75000"/>
                            </a:schemeClr>
                          </a:solidFill>
                          <a:latin typeface="+mj-lt"/>
                        </a:rPr>
                        <a:t> changes in aquatic systems and resilience of brook trout</a:t>
                      </a:r>
                      <a:endParaRPr lang="en-US" i="0" dirty="0">
                        <a:solidFill>
                          <a:schemeClr val="accent1">
                            <a:lumMod val="75000"/>
                          </a:schemeClr>
                        </a:solidFill>
                        <a:latin typeface="+mj-lt"/>
                      </a:endParaRPr>
                    </a:p>
                  </a:txBody>
                  <a:tcPr/>
                </a:tc>
              </a:tr>
            </a:tbl>
          </a:graphicData>
        </a:graphic>
      </p:graphicFrame>
      <p:pic>
        <p:nvPicPr>
          <p:cNvPr id="7170" name="Picture 2" descr="H:\Downstream Strategies\DS_assessment_image.t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9000" y="3267075"/>
            <a:ext cx="1685925"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Downstream Strategies\Winter Flounder\winter_flou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738" y="1750288"/>
            <a:ext cx="2025569"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673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Autofit/>
          </a:bodyPr>
          <a:lstStyle/>
          <a:p>
            <a:r>
              <a:rPr lang="en-US" sz="3200" dirty="0" smtClean="0"/>
              <a:t>Demonstration Project:</a:t>
            </a:r>
            <a:br>
              <a:rPr lang="en-US" sz="3200" dirty="0" smtClean="0"/>
            </a:br>
            <a:r>
              <a:rPr lang="en-US" sz="2800" dirty="0" smtClean="0"/>
              <a:t>Integrating Science into Policy: Local Adaptation for Marsh Migration</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76230838"/>
              </p:ext>
            </p:extLst>
          </p:nvPr>
        </p:nvGraphicFramePr>
        <p:xfrm>
          <a:off x="76199" y="1447800"/>
          <a:ext cx="6781801" cy="4465170"/>
        </p:xfrm>
        <a:graphic>
          <a:graphicData uri="http://schemas.openxmlformats.org/drawingml/2006/table">
            <a:tbl>
              <a:tblPr firstRow="1" bandRow="1">
                <a:tableStyleId>{22838BEF-8BB2-4498-84A7-C5851F593DF1}</a:tableStyleId>
              </a:tblPr>
              <a:tblGrid>
                <a:gridCol w="2260600"/>
                <a:gridCol w="4521201"/>
              </a:tblGrid>
              <a:tr h="654252">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Supporting demonstration</a:t>
                      </a:r>
                      <a:r>
                        <a:rPr lang="en-US" b="0" baseline="0" dirty="0" smtClean="0">
                          <a:solidFill>
                            <a:schemeClr val="accent1">
                              <a:lumMod val="75000"/>
                            </a:schemeClr>
                          </a:solidFill>
                          <a:latin typeface="+mj-lt"/>
                        </a:rPr>
                        <a:t> project by Maine Inland Fisheries and Wildlife</a:t>
                      </a:r>
                      <a:endParaRPr lang="en-US" b="0" dirty="0">
                        <a:solidFill>
                          <a:schemeClr val="accent1">
                            <a:lumMod val="75000"/>
                          </a:schemeClr>
                        </a:solidFill>
                        <a:latin typeface="+mj-lt"/>
                      </a:endParaRPr>
                    </a:p>
                  </a:txBody>
                  <a:tcPr/>
                </a:tc>
              </a:tr>
              <a:tr h="934644">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Identification of the most resilient marshes in Maine; incorporation of results in </a:t>
                      </a:r>
                      <a:r>
                        <a:rPr lang="en-US" b="0" i="1" dirty="0" smtClean="0">
                          <a:solidFill>
                            <a:schemeClr val="accent1">
                              <a:lumMod val="75000"/>
                            </a:schemeClr>
                          </a:solidFill>
                          <a:latin typeface="+mj-lt"/>
                        </a:rPr>
                        <a:t>Beginning with Habitat</a:t>
                      </a:r>
                      <a:endParaRPr lang="en-US" b="0" i="1" dirty="0">
                        <a:solidFill>
                          <a:schemeClr val="accent1">
                            <a:lumMod val="75000"/>
                          </a:schemeClr>
                        </a:solidFill>
                        <a:latin typeface="+mj-lt"/>
                      </a:endParaRPr>
                    </a:p>
                  </a:txBody>
                  <a:tcPr/>
                </a:tc>
              </a:tr>
              <a:tr h="379050">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Final report, decision support tool</a:t>
                      </a:r>
                      <a:endParaRPr lang="en-US" dirty="0">
                        <a:solidFill>
                          <a:schemeClr val="accent1">
                            <a:lumMod val="75000"/>
                          </a:schemeClr>
                        </a:solidFill>
                        <a:latin typeface="+mj-lt"/>
                      </a:endParaRPr>
                    </a:p>
                  </a:txBody>
                  <a:tcPr/>
                </a:tc>
              </a:tr>
              <a:tr h="654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2060"/>
                          </a:solidFill>
                          <a:latin typeface="+mj-lt"/>
                          <a:ea typeface="+mn-ea"/>
                          <a:cs typeface="+mn-cs"/>
                        </a:rPr>
                        <a:t>Available</a:t>
                      </a:r>
                      <a:r>
                        <a:rPr lang="en-US" sz="1800" b="1" kern="1200" baseline="0" dirty="0" smtClean="0">
                          <a:solidFill>
                            <a:srgbClr val="002060"/>
                          </a:solidFill>
                          <a:latin typeface="+mj-lt"/>
                          <a:ea typeface="+mn-ea"/>
                          <a:cs typeface="+mn-cs"/>
                        </a:rPr>
                        <a:t> within 3-6 months</a:t>
                      </a:r>
                      <a:endParaRPr lang="en-US" sz="1800" b="1" kern="1200" dirty="0">
                        <a:solidFill>
                          <a:srgbClr val="002060"/>
                        </a:solidFill>
                        <a:latin typeface="+mj-lt"/>
                        <a:ea typeface="+mn-ea"/>
                        <a:cs typeface="+mn-cs"/>
                      </a:endParaRPr>
                    </a:p>
                  </a:txBody>
                  <a:tcPr/>
                </a:tc>
                <a:tc>
                  <a:txBody>
                    <a:bodyPr/>
                    <a:lstStyle/>
                    <a:p>
                      <a:r>
                        <a:rPr lang="en-US" dirty="0" smtClean="0">
                          <a:solidFill>
                            <a:schemeClr val="accent1">
                              <a:lumMod val="75000"/>
                            </a:schemeClr>
                          </a:solidFill>
                          <a:latin typeface="+mj-lt"/>
                        </a:rPr>
                        <a:t>Facilitating</a:t>
                      </a:r>
                      <a:r>
                        <a:rPr lang="en-US" baseline="0" dirty="0" smtClean="0">
                          <a:solidFill>
                            <a:schemeClr val="accent1">
                              <a:lumMod val="75000"/>
                            </a:schemeClr>
                          </a:solidFill>
                          <a:latin typeface="+mj-lt"/>
                        </a:rPr>
                        <a:t> local actions to assist marsh migration</a:t>
                      </a:r>
                      <a:endParaRPr lang="en-US" dirty="0">
                        <a:solidFill>
                          <a:schemeClr val="accent1">
                            <a:lumMod val="75000"/>
                          </a:schemeClr>
                        </a:solidFill>
                        <a:latin typeface="+mj-lt"/>
                      </a:endParaRPr>
                    </a:p>
                  </a:txBody>
                  <a:tcPr/>
                </a:tc>
              </a:tr>
              <a:tr h="654252">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Local &amp; state planning, conservation</a:t>
                      </a:r>
                      <a:r>
                        <a:rPr lang="en-US" baseline="0" dirty="0" smtClean="0">
                          <a:solidFill>
                            <a:schemeClr val="accent1">
                              <a:lumMod val="75000"/>
                            </a:schemeClr>
                          </a:solidFill>
                          <a:latin typeface="+mj-lt"/>
                        </a:rPr>
                        <a:t> groups</a:t>
                      </a:r>
                      <a:endParaRPr lang="en-US" dirty="0">
                        <a:solidFill>
                          <a:schemeClr val="accent1">
                            <a:lumMod val="75000"/>
                          </a:schemeClr>
                        </a:solidFill>
                        <a:latin typeface="+mj-lt"/>
                      </a:endParaRPr>
                    </a:p>
                  </a:txBody>
                  <a:tcPr/>
                </a:tc>
              </a:tr>
              <a:tr h="1143151">
                <a:tc>
                  <a:txBody>
                    <a:bodyPr/>
                    <a:lstStyle/>
                    <a:p>
                      <a:r>
                        <a:rPr lang="en-US" b="1" dirty="0" smtClean="0">
                          <a:solidFill>
                            <a:srgbClr val="002060"/>
                          </a:solidFill>
                          <a:latin typeface="+mj-lt"/>
                        </a:rPr>
                        <a:t>Connections to other projects/products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Decision support tools for SLR impacts, Hurricane Sandy</a:t>
                      </a:r>
                      <a:r>
                        <a:rPr lang="en-US" baseline="0" dirty="0" smtClean="0">
                          <a:solidFill>
                            <a:schemeClr val="accent1">
                              <a:lumMod val="75000"/>
                            </a:schemeClr>
                          </a:solidFill>
                          <a:latin typeface="+mj-lt"/>
                        </a:rPr>
                        <a:t> Marsh Resilience projects, TNC’s salt marsh advancement zones </a:t>
                      </a:r>
                      <a:endParaRPr lang="en-US" dirty="0">
                        <a:solidFill>
                          <a:schemeClr val="accent1">
                            <a:lumMod val="75000"/>
                          </a:schemeClr>
                        </a:solidFill>
                        <a:latin typeface="+mj-lt"/>
                      </a:endParaRPr>
                    </a:p>
                  </a:txBody>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458998"/>
            <a:ext cx="2290286" cy="181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359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Hurricane Sandy Funded Projects</a:t>
            </a:r>
            <a:endParaRPr lang="en-US" dirty="0"/>
          </a:p>
        </p:txBody>
      </p:sp>
      <p:sp>
        <p:nvSpPr>
          <p:cNvPr id="3" name="Content Placeholder 2"/>
          <p:cNvSpPr>
            <a:spLocks noGrp="1"/>
          </p:cNvSpPr>
          <p:nvPr>
            <p:ph idx="1"/>
          </p:nvPr>
        </p:nvSpPr>
        <p:spPr>
          <a:xfrm>
            <a:off x="457200" y="1219200"/>
            <a:ext cx="8229600" cy="4724401"/>
          </a:xfrm>
        </p:spPr>
        <p:txBody>
          <a:bodyPr>
            <a:normAutofit fontScale="85000" lnSpcReduction="20000"/>
          </a:bodyPr>
          <a:lstStyle/>
          <a:p>
            <a:r>
              <a:rPr lang="en-US" i="1" dirty="0" smtClean="0"/>
              <a:t>Increasing </a:t>
            </a:r>
            <a:r>
              <a:rPr lang="en-US" i="1" dirty="0"/>
              <a:t>Resiliency of Tidal Marsh Habitats </a:t>
            </a:r>
            <a:r>
              <a:rPr lang="en-US" i="1" dirty="0" smtClean="0"/>
              <a:t>and </a:t>
            </a:r>
            <a:r>
              <a:rPr lang="en-US" i="1" dirty="0"/>
              <a:t>Species in the Face of </a:t>
            </a:r>
            <a:r>
              <a:rPr lang="en-US" i="1" dirty="0" smtClean="0"/>
              <a:t>Storms </a:t>
            </a:r>
            <a:r>
              <a:rPr lang="en-US" i="1" dirty="0"/>
              <a:t>&amp; Sea Level </a:t>
            </a:r>
            <a:r>
              <a:rPr lang="en-US" i="1" dirty="0" smtClean="0"/>
              <a:t>Rise</a:t>
            </a:r>
          </a:p>
          <a:p>
            <a:endParaRPr lang="en-US" i="1" dirty="0"/>
          </a:p>
          <a:p>
            <a:r>
              <a:rPr lang="en-US" i="1" dirty="0" smtClean="0"/>
              <a:t>Increasing </a:t>
            </a:r>
            <a:r>
              <a:rPr lang="en-US" i="1" dirty="0"/>
              <a:t>Resiliency of Beach Habitats and Species in the Face of Storms &amp; Sea Level </a:t>
            </a:r>
            <a:r>
              <a:rPr lang="en-US" i="1" dirty="0" smtClean="0"/>
              <a:t>Rise</a:t>
            </a:r>
          </a:p>
          <a:p>
            <a:endParaRPr lang="en-US" dirty="0"/>
          </a:p>
          <a:p>
            <a:r>
              <a:rPr lang="en-US" i="1" dirty="0"/>
              <a:t>Collaboratively Increasing Resiliency and Improving Standards for Culverts and Road Stream Crossings to Future Floods While Restoring Aquatic Connectivity</a:t>
            </a:r>
            <a:r>
              <a:rPr lang="en-US" dirty="0"/>
              <a:t> </a:t>
            </a:r>
            <a:endParaRPr lang="en-US" dirty="0" smtClean="0"/>
          </a:p>
          <a:p>
            <a:endParaRPr lang="en-US" sz="2100" dirty="0" smtClean="0"/>
          </a:p>
          <a:p>
            <a:pPr lvl="1"/>
            <a:r>
              <a:rPr lang="en-US" dirty="0" smtClean="0"/>
              <a:t>All HS projects must be complete by Nov 2016</a:t>
            </a:r>
            <a:endParaRPr lang="en-US" dirty="0"/>
          </a:p>
        </p:txBody>
      </p:sp>
    </p:spTree>
    <p:extLst>
      <p:ext uri="{BB962C8B-B14F-4D97-AF65-F5344CB8AC3E}">
        <p14:creationId xmlns:p14="http://schemas.microsoft.com/office/powerpoint/2010/main" val="246646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dirty="0"/>
              <a:t>Coastal and Marine Technical Team</a:t>
            </a:r>
          </a:p>
        </p:txBody>
      </p:sp>
      <p:sp>
        <p:nvSpPr>
          <p:cNvPr id="3" name="Content Placeholder 2"/>
          <p:cNvSpPr>
            <a:spLocks noGrp="1"/>
          </p:cNvSpPr>
          <p:nvPr>
            <p:ph idx="1"/>
          </p:nvPr>
        </p:nvSpPr>
        <p:spPr>
          <a:xfrm>
            <a:off x="457200" y="990600"/>
            <a:ext cx="8305800" cy="4952999"/>
          </a:xfrm>
        </p:spPr>
        <p:txBody>
          <a:bodyPr>
            <a:normAutofit fontScale="47500" lnSpcReduction="20000"/>
          </a:bodyPr>
          <a:lstStyle/>
          <a:p>
            <a:pPr marL="0" indent="0">
              <a:buNone/>
            </a:pPr>
            <a:r>
              <a:rPr lang="en-US" u="sng" dirty="0" smtClean="0"/>
              <a:t>Team Members</a:t>
            </a:r>
          </a:p>
          <a:p>
            <a:r>
              <a:rPr lang="en-US" dirty="0" smtClean="0"/>
              <a:t>Susan </a:t>
            </a:r>
            <a:r>
              <a:rPr lang="en-US" dirty="0" err="1" smtClean="0"/>
              <a:t>Adamowicz</a:t>
            </a:r>
            <a:r>
              <a:rPr lang="en-US" dirty="0" smtClean="0"/>
              <a:t>, US Fish and Wildlife Service</a:t>
            </a:r>
          </a:p>
          <a:p>
            <a:r>
              <a:rPr lang="en-US" dirty="0" err="1" smtClean="0"/>
              <a:t>Karel</a:t>
            </a:r>
            <a:r>
              <a:rPr lang="en-US" dirty="0" smtClean="0"/>
              <a:t> Allard, Environment Canada</a:t>
            </a:r>
          </a:p>
          <a:p>
            <a:r>
              <a:rPr lang="en-US" dirty="0" smtClean="0"/>
              <a:t>Amanda Babson, National Park Service</a:t>
            </a:r>
          </a:p>
          <a:p>
            <a:r>
              <a:rPr lang="en-US" dirty="0" smtClean="0"/>
              <a:t>John </a:t>
            </a:r>
            <a:r>
              <a:rPr lang="en-US" dirty="0" err="1" smtClean="0"/>
              <a:t>Coluccy</a:t>
            </a:r>
            <a:r>
              <a:rPr lang="en-US" dirty="0" smtClean="0"/>
              <a:t>, Ducks Unlimited</a:t>
            </a:r>
          </a:p>
          <a:p>
            <a:r>
              <a:rPr lang="en-US" dirty="0" smtClean="0"/>
              <a:t>Darlene Finch, NOAA</a:t>
            </a:r>
            <a:r>
              <a:rPr lang="en-US" dirty="0"/>
              <a:t> </a:t>
            </a:r>
            <a:endParaRPr lang="en-US" dirty="0" smtClean="0"/>
          </a:p>
          <a:p>
            <a:r>
              <a:rPr lang="en-US" dirty="0" smtClean="0"/>
              <a:t>Hector Galbraith, National Wildlife Federation</a:t>
            </a:r>
          </a:p>
          <a:p>
            <a:r>
              <a:rPr lang="en-US" dirty="0" smtClean="0"/>
              <a:t>Mitch Hartley, </a:t>
            </a:r>
            <a:r>
              <a:rPr lang="en-US" dirty="0"/>
              <a:t>US </a:t>
            </a:r>
            <a:r>
              <a:rPr lang="en-US" dirty="0" smtClean="0"/>
              <a:t>Fish and Wildlife Service</a:t>
            </a:r>
          </a:p>
          <a:p>
            <a:r>
              <a:rPr lang="en-US" dirty="0" smtClean="0"/>
              <a:t>Lisa Havel, </a:t>
            </a:r>
            <a:r>
              <a:rPr lang="en-US" dirty="0"/>
              <a:t>Atlantic Coastal Fish Habitat </a:t>
            </a:r>
            <a:r>
              <a:rPr lang="en-US" dirty="0" smtClean="0"/>
              <a:t>Partnership</a:t>
            </a:r>
          </a:p>
          <a:p>
            <a:r>
              <a:rPr lang="en-US" dirty="0" smtClean="0"/>
              <a:t>Roselle Henn</a:t>
            </a:r>
            <a:r>
              <a:rPr lang="en-US" smtClean="0"/>
              <a:t>, </a:t>
            </a:r>
            <a:r>
              <a:rPr lang="en-US" smtClean="0"/>
              <a:t>US </a:t>
            </a:r>
            <a:r>
              <a:rPr lang="en-US" dirty="0" smtClean="0"/>
              <a:t>Army Corps of Engineers</a:t>
            </a:r>
          </a:p>
          <a:p>
            <a:r>
              <a:rPr lang="en-US" dirty="0" smtClean="0"/>
              <a:t>Chris </a:t>
            </a:r>
            <a:r>
              <a:rPr lang="en-US" dirty="0" err="1" smtClean="0"/>
              <a:t>Hilke</a:t>
            </a:r>
            <a:r>
              <a:rPr lang="en-US" dirty="0" smtClean="0"/>
              <a:t>, National Wildlife Federation</a:t>
            </a:r>
          </a:p>
          <a:p>
            <a:r>
              <a:rPr lang="en-US" dirty="0" smtClean="0"/>
              <a:t>Kevin </a:t>
            </a:r>
            <a:r>
              <a:rPr lang="en-US" dirty="0" err="1" smtClean="0"/>
              <a:t>Kalasz</a:t>
            </a:r>
            <a:r>
              <a:rPr lang="en-US" dirty="0" smtClean="0"/>
              <a:t>, Delaware Division of Fish and Wildlife</a:t>
            </a:r>
          </a:p>
          <a:p>
            <a:r>
              <a:rPr lang="en-US" dirty="0" smtClean="0"/>
              <a:t>Regina Lyons, US EPA, Region 1</a:t>
            </a:r>
          </a:p>
          <a:p>
            <a:r>
              <a:rPr lang="en-US" dirty="0" smtClean="0"/>
              <a:t>Dawn McReynolds, NY Bureau Marine Resources</a:t>
            </a:r>
            <a:r>
              <a:rPr lang="en-US" dirty="0"/>
              <a:t> </a:t>
            </a:r>
            <a:endParaRPr lang="en-US" dirty="0" smtClean="0"/>
          </a:p>
          <a:p>
            <a:r>
              <a:rPr lang="en-US" dirty="0" smtClean="0"/>
              <a:t>Ellen </a:t>
            </a:r>
            <a:r>
              <a:rPr lang="en-US" dirty="0" err="1" smtClean="0"/>
              <a:t>Mecray</a:t>
            </a:r>
            <a:r>
              <a:rPr lang="en-US" dirty="0" smtClean="0"/>
              <a:t>, NOAA Climate Service</a:t>
            </a:r>
          </a:p>
          <a:p>
            <a:r>
              <a:rPr lang="en-US" dirty="0" smtClean="0"/>
              <a:t>Andrew Milliken, North Atlantic LCC</a:t>
            </a:r>
          </a:p>
          <a:p>
            <a:r>
              <a:rPr lang="en-US" dirty="0" smtClean="0"/>
              <a:t>Caleb Spiegel, </a:t>
            </a:r>
            <a:r>
              <a:rPr lang="en-US" dirty="0"/>
              <a:t>US FWS Atlantic Coast Joint Venture</a:t>
            </a:r>
            <a:endParaRPr lang="en-US" dirty="0" smtClean="0"/>
          </a:p>
          <a:p>
            <a:r>
              <a:rPr lang="en-US" dirty="0" smtClean="0"/>
              <a:t>Rob </a:t>
            </a:r>
            <a:r>
              <a:rPr lang="en-US" dirty="0" err="1" smtClean="0"/>
              <a:t>Thieler</a:t>
            </a:r>
            <a:r>
              <a:rPr lang="en-US" dirty="0" smtClean="0"/>
              <a:t>. USGS</a:t>
            </a:r>
          </a:p>
          <a:p>
            <a:r>
              <a:rPr lang="en-US" dirty="0" smtClean="0"/>
              <a:t>James </a:t>
            </a:r>
            <a:r>
              <a:rPr lang="en-US" dirty="0" err="1" smtClean="0"/>
              <a:t>Turek</a:t>
            </a:r>
            <a:r>
              <a:rPr lang="en-US" dirty="0" smtClean="0"/>
              <a:t>, </a:t>
            </a:r>
            <a:r>
              <a:rPr lang="en-US" dirty="0"/>
              <a:t>NOAA </a:t>
            </a:r>
            <a:r>
              <a:rPr lang="en-US" dirty="0" smtClean="0"/>
              <a:t>Restoration Ctr.</a:t>
            </a:r>
          </a:p>
          <a:p>
            <a:r>
              <a:rPr lang="en-US" dirty="0" smtClean="0"/>
              <a:t>Megan Tyrrell</a:t>
            </a:r>
            <a:r>
              <a:rPr lang="en-US" dirty="0"/>
              <a:t>, North Atlantic LCC</a:t>
            </a:r>
            <a:endParaRPr lang="en-US" dirty="0" smtClean="0"/>
          </a:p>
          <a:p>
            <a:r>
              <a:rPr lang="en-US" dirty="0" smtClean="0"/>
              <a:t>Adam </a:t>
            </a:r>
            <a:r>
              <a:rPr lang="en-US" dirty="0" err="1" smtClean="0"/>
              <a:t>Whelchel</a:t>
            </a:r>
            <a:r>
              <a:rPr lang="en-US" dirty="0" smtClean="0"/>
              <a:t>, TNC</a:t>
            </a:r>
          </a:p>
        </p:txBody>
      </p:sp>
    </p:spTree>
    <p:extLst>
      <p:ext uri="{BB962C8B-B14F-4D97-AF65-F5344CB8AC3E}">
        <p14:creationId xmlns:p14="http://schemas.microsoft.com/office/powerpoint/2010/main" val="1761413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SDM Briefing Feb 2013_Final_Page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503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noAutofit/>
          </a:bodyPr>
          <a:lstStyle/>
          <a:p>
            <a:r>
              <a:rPr lang="en-US" sz="2800" dirty="0" smtClean="0"/>
              <a:t>Increasing </a:t>
            </a:r>
            <a:r>
              <a:rPr lang="en-US" sz="2800" dirty="0"/>
              <a:t>Resiliency of Tidal Marsh Habitats</a:t>
            </a:r>
            <a:r>
              <a:rPr lang="en-US" sz="2800" dirty="0" smtClean="0"/>
              <a:t> </a:t>
            </a:r>
            <a:r>
              <a:rPr lang="en-US" sz="2800" dirty="0"/>
              <a:t>Habitats and Species in the Face of Storms &amp; </a:t>
            </a:r>
            <a:r>
              <a:rPr lang="en-US" sz="2800" dirty="0" smtClean="0"/>
              <a:t>SLR</a:t>
            </a:r>
            <a:endParaRPr lang="en-US" sz="2800" dirty="0"/>
          </a:p>
        </p:txBody>
      </p:sp>
      <p:sp>
        <p:nvSpPr>
          <p:cNvPr id="3" name="Content Placeholder 2"/>
          <p:cNvSpPr>
            <a:spLocks noGrp="1"/>
          </p:cNvSpPr>
          <p:nvPr>
            <p:ph idx="1"/>
          </p:nvPr>
        </p:nvSpPr>
        <p:spPr>
          <a:xfrm>
            <a:off x="381000" y="1143000"/>
            <a:ext cx="8458200" cy="4724400"/>
          </a:xfrm>
        </p:spPr>
        <p:txBody>
          <a:bodyPr>
            <a:normAutofit fontScale="70000" lnSpcReduction="20000"/>
          </a:bodyPr>
          <a:lstStyle/>
          <a:p>
            <a:r>
              <a:rPr lang="en-US" dirty="0" smtClean="0"/>
              <a:t>Develop/refine </a:t>
            </a:r>
            <a:r>
              <a:rPr lang="en-US" dirty="0"/>
              <a:t>models for understanding future impacts of sea level rise and storms on tidal </a:t>
            </a:r>
            <a:r>
              <a:rPr lang="en-US" dirty="0" smtClean="0"/>
              <a:t>marshes and marsh species</a:t>
            </a:r>
          </a:p>
          <a:p>
            <a:pPr lvl="1"/>
            <a:r>
              <a:rPr lang="en-US" dirty="0" smtClean="0"/>
              <a:t>Geological/physical response (USGS)</a:t>
            </a:r>
          </a:p>
          <a:p>
            <a:pPr lvl="1"/>
            <a:r>
              <a:rPr lang="en-US" dirty="0" smtClean="0"/>
              <a:t>Marsh community response (USGS, USC, LSU)</a:t>
            </a:r>
          </a:p>
          <a:p>
            <a:pPr lvl="1"/>
            <a:r>
              <a:rPr lang="en-US" dirty="0" smtClean="0"/>
              <a:t>Wildlife response (SHARP)</a:t>
            </a:r>
            <a:endParaRPr lang="en-US" dirty="0"/>
          </a:p>
          <a:p>
            <a:r>
              <a:rPr lang="en-US" dirty="0" smtClean="0"/>
              <a:t>Decision </a:t>
            </a:r>
            <a:r>
              <a:rPr lang="en-US" dirty="0"/>
              <a:t>support models and incorporation into decision model framework </a:t>
            </a:r>
            <a:endParaRPr lang="en-US" dirty="0" smtClean="0"/>
          </a:p>
          <a:p>
            <a:pPr lvl="1"/>
            <a:r>
              <a:rPr lang="en-US" dirty="0" smtClean="0"/>
              <a:t>UMass, USGS</a:t>
            </a:r>
          </a:p>
          <a:p>
            <a:r>
              <a:rPr lang="en-US" dirty="0" smtClean="0"/>
              <a:t>High/low marsh mapping</a:t>
            </a:r>
          </a:p>
          <a:p>
            <a:pPr lvl="1"/>
            <a:r>
              <a:rPr lang="en-US" dirty="0" smtClean="0"/>
              <a:t>SHARP (U Maine)</a:t>
            </a:r>
          </a:p>
          <a:p>
            <a:r>
              <a:rPr lang="en-US" dirty="0"/>
              <a:t>Monitoring and assessment of effectiveness of restoration for marsh </a:t>
            </a:r>
            <a:r>
              <a:rPr lang="en-US" dirty="0" smtClean="0"/>
              <a:t>resiliency</a:t>
            </a:r>
            <a:endParaRPr lang="en-US" dirty="0"/>
          </a:p>
          <a:p>
            <a:pPr lvl="1"/>
            <a:r>
              <a:rPr lang="en-US" dirty="0" smtClean="0"/>
              <a:t>USFWS, NPS, SHARP (U Maine, U Conn, U Del, SUNY)</a:t>
            </a:r>
          </a:p>
          <a:p>
            <a:r>
              <a:rPr lang="en-US" dirty="0"/>
              <a:t>Delivery of results to </a:t>
            </a:r>
            <a:r>
              <a:rPr lang="en-US" dirty="0" smtClean="0"/>
              <a:t>partners</a:t>
            </a:r>
          </a:p>
          <a:p>
            <a:pPr lvl="1"/>
            <a:r>
              <a:rPr lang="en-US" dirty="0" smtClean="0"/>
              <a:t>NROC, MARCO</a:t>
            </a:r>
            <a:endParaRPr lang="en-US" dirty="0"/>
          </a:p>
          <a:p>
            <a:pPr lvl="1"/>
            <a:endParaRPr lang="en-US" dirty="0" smtClean="0"/>
          </a:p>
        </p:txBody>
      </p:sp>
      <p:pic>
        <p:nvPicPr>
          <p:cNvPr id="4" name="Picture 2" descr="Saltmarsh Sparrow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971800"/>
            <a:ext cx="1717832" cy="124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02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800" b="1" dirty="0" smtClean="0"/>
              <a:t>Increasing </a:t>
            </a:r>
            <a:r>
              <a:rPr lang="en-US" sz="2800" b="1" dirty="0"/>
              <a:t>Resiliency of Beach Habitats and Species in the Face of Storms &amp; Sea Level Rise</a:t>
            </a:r>
          </a:p>
        </p:txBody>
      </p:sp>
      <p:sp>
        <p:nvSpPr>
          <p:cNvPr id="3" name="Content Placeholder 2"/>
          <p:cNvSpPr>
            <a:spLocks noGrp="1"/>
          </p:cNvSpPr>
          <p:nvPr>
            <p:ph idx="1"/>
          </p:nvPr>
        </p:nvSpPr>
        <p:spPr>
          <a:xfrm>
            <a:off x="457200" y="1219200"/>
            <a:ext cx="8229600" cy="4572000"/>
          </a:xfrm>
        </p:spPr>
        <p:txBody>
          <a:bodyPr>
            <a:normAutofit fontScale="77500" lnSpcReduction="20000"/>
          </a:bodyPr>
          <a:lstStyle/>
          <a:p>
            <a:r>
              <a:rPr lang="en-US" dirty="0" smtClean="0"/>
              <a:t>Expand SLR response/plover </a:t>
            </a:r>
            <a:r>
              <a:rPr lang="en-US" dirty="0"/>
              <a:t>m</a:t>
            </a:r>
            <a:r>
              <a:rPr lang="en-US" dirty="0" smtClean="0"/>
              <a:t>odel to Region</a:t>
            </a:r>
          </a:p>
          <a:p>
            <a:pPr lvl="1"/>
            <a:r>
              <a:rPr lang="en-US" dirty="0" smtClean="0"/>
              <a:t>USGS, Virginia Tech</a:t>
            </a:r>
          </a:p>
          <a:p>
            <a:r>
              <a:rPr lang="en-US" dirty="0"/>
              <a:t>Collect beach-nesting bird location and habitat data on </a:t>
            </a:r>
            <a:r>
              <a:rPr lang="en-US" dirty="0" smtClean="0"/>
              <a:t>NWRS and NPs</a:t>
            </a:r>
          </a:p>
          <a:p>
            <a:pPr lvl="1"/>
            <a:r>
              <a:rPr lang="en-US" dirty="0" smtClean="0"/>
              <a:t>USFWS, NPS, USGS (</a:t>
            </a:r>
            <a:r>
              <a:rPr lang="en-US" dirty="0" err="1" smtClean="0"/>
              <a:t>iPlover</a:t>
            </a:r>
            <a:r>
              <a:rPr lang="en-US" dirty="0" smtClean="0"/>
              <a:t>)</a:t>
            </a:r>
            <a:endParaRPr lang="en-US" dirty="0"/>
          </a:p>
          <a:p>
            <a:r>
              <a:rPr lang="en-US" dirty="0" smtClean="0"/>
              <a:t>Inventory of beach and inlet modifications before and after H.S.</a:t>
            </a:r>
          </a:p>
          <a:p>
            <a:pPr lvl="1"/>
            <a:r>
              <a:rPr lang="en-US" dirty="0" err="1" smtClean="0"/>
              <a:t>Terwilliger</a:t>
            </a:r>
            <a:r>
              <a:rPr lang="en-US" dirty="0" smtClean="0"/>
              <a:t> Consulting</a:t>
            </a:r>
          </a:p>
          <a:p>
            <a:r>
              <a:rPr lang="en-US" dirty="0"/>
              <a:t>Assess effects of beach stabilization projects in </a:t>
            </a:r>
            <a:r>
              <a:rPr lang="en-US" dirty="0" smtClean="0"/>
              <a:t>NY&amp; NJ on </a:t>
            </a:r>
            <a:r>
              <a:rPr lang="en-US" dirty="0"/>
              <a:t>beach habitats and </a:t>
            </a:r>
            <a:r>
              <a:rPr lang="en-US" dirty="0" smtClean="0"/>
              <a:t>species</a:t>
            </a:r>
          </a:p>
          <a:p>
            <a:pPr lvl="1"/>
            <a:r>
              <a:rPr lang="en-US" dirty="0" smtClean="0"/>
              <a:t>Virginia Tech, Rutgers, Conserve Wildlife NJ</a:t>
            </a:r>
          </a:p>
          <a:p>
            <a:r>
              <a:rPr lang="en-US" dirty="0" smtClean="0"/>
              <a:t>Deliver results to partners</a:t>
            </a:r>
          </a:p>
          <a:p>
            <a:pPr lvl="1"/>
            <a:r>
              <a:rPr lang="en-US" dirty="0" smtClean="0"/>
              <a:t>Rutgers, NROC, MARCO</a:t>
            </a:r>
          </a:p>
        </p:txBody>
      </p:sp>
    </p:spTree>
    <p:extLst>
      <p:ext uri="{BB962C8B-B14F-4D97-AF65-F5344CB8AC3E}">
        <p14:creationId xmlns:p14="http://schemas.microsoft.com/office/powerpoint/2010/main" val="2697353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143000"/>
          </a:xfrm>
        </p:spPr>
        <p:txBody>
          <a:bodyPr>
            <a:noAutofit/>
          </a:bodyPr>
          <a:lstStyle/>
          <a:p>
            <a:r>
              <a:rPr lang="en-US" sz="2600" b="1" dirty="0"/>
              <a:t>Collaboratively Increasing Resiliency </a:t>
            </a:r>
            <a:r>
              <a:rPr lang="en-US" sz="2600" b="1" dirty="0" smtClean="0"/>
              <a:t>&amp; </a:t>
            </a:r>
            <a:r>
              <a:rPr lang="en-US" sz="2600" b="1" dirty="0"/>
              <a:t>Improving Standards for Culverts </a:t>
            </a:r>
            <a:r>
              <a:rPr lang="en-US" sz="2600" b="1" dirty="0" smtClean="0"/>
              <a:t>&amp; </a:t>
            </a:r>
            <a:r>
              <a:rPr lang="en-US" sz="2600" b="1" dirty="0"/>
              <a:t>Road Stream Crossings to Future Floods While Restoring Aquatic Connectivity </a:t>
            </a:r>
          </a:p>
        </p:txBody>
      </p:sp>
      <p:sp>
        <p:nvSpPr>
          <p:cNvPr id="3" name="Content Placeholder 2"/>
          <p:cNvSpPr>
            <a:spLocks noGrp="1"/>
          </p:cNvSpPr>
          <p:nvPr>
            <p:ph idx="1"/>
          </p:nvPr>
        </p:nvSpPr>
        <p:spPr>
          <a:xfrm>
            <a:off x="228600" y="1447800"/>
            <a:ext cx="8229600" cy="4572000"/>
          </a:xfrm>
        </p:spPr>
        <p:txBody>
          <a:bodyPr>
            <a:normAutofit fontScale="77500" lnSpcReduction="20000"/>
          </a:bodyPr>
          <a:lstStyle/>
          <a:p>
            <a:r>
              <a:rPr lang="en-US" dirty="0" smtClean="0"/>
              <a:t>Coordination of regional team; consistent online database, regional protocols </a:t>
            </a:r>
            <a:r>
              <a:rPr lang="en-US" dirty="0"/>
              <a:t>for assessing culvert condition and suitability for fish passage, </a:t>
            </a:r>
            <a:r>
              <a:rPr lang="en-US" dirty="0" smtClean="0"/>
              <a:t>passage assessment criteria</a:t>
            </a:r>
            <a:endParaRPr lang="en-US" dirty="0"/>
          </a:p>
          <a:p>
            <a:pPr lvl="1"/>
            <a:r>
              <a:rPr lang="en-US" dirty="0" smtClean="0"/>
              <a:t>UMass, TNC</a:t>
            </a:r>
          </a:p>
          <a:p>
            <a:r>
              <a:rPr lang="en-US" dirty="0" smtClean="0"/>
              <a:t>Prioritization of road stream crossings for surveys, targeted surveys</a:t>
            </a:r>
          </a:p>
          <a:p>
            <a:pPr lvl="1"/>
            <a:r>
              <a:rPr lang="en-US" dirty="0" smtClean="0"/>
              <a:t>TNC, UMass, FWS, WMI, states</a:t>
            </a:r>
            <a:endParaRPr lang="en-US" dirty="0"/>
          </a:p>
          <a:p>
            <a:r>
              <a:rPr lang="en-US" dirty="0" smtClean="0"/>
              <a:t>Pilot project on vulnerability of road-stream crossings to future floods</a:t>
            </a:r>
          </a:p>
          <a:p>
            <a:pPr lvl="1"/>
            <a:r>
              <a:rPr lang="en-US" dirty="0" smtClean="0"/>
              <a:t>UMass, NE Climate Science Center</a:t>
            </a:r>
          </a:p>
          <a:p>
            <a:r>
              <a:rPr lang="en-US" dirty="0" smtClean="0"/>
              <a:t>Training for states, towns</a:t>
            </a:r>
          </a:p>
          <a:p>
            <a:pPr lvl="1"/>
            <a:r>
              <a:rPr lang="en-US" dirty="0" smtClean="0"/>
              <a:t>Trout Unlimited, FWS</a:t>
            </a:r>
          </a:p>
        </p:txBody>
      </p:sp>
      <p:pic>
        <p:nvPicPr>
          <p:cNvPr id="4" name="Picture 3" descr="Restoring Aquatic Connectivity and Increasing Flood Resilience - Hurricane Sandy Mitig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8425" r="13696"/>
          <a:stretch/>
        </p:blipFill>
        <p:spPr bwMode="auto">
          <a:xfrm>
            <a:off x="7315200" y="4448149"/>
            <a:ext cx="1834116" cy="151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767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&amp; Marine Science Needs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Foundational needs/mapping</a:t>
            </a:r>
          </a:p>
          <a:p>
            <a:pPr lvl="1"/>
            <a:r>
              <a:rPr lang="en-US" dirty="0"/>
              <a:t>Additional application of </a:t>
            </a:r>
            <a:r>
              <a:rPr lang="en-US" dirty="0" smtClean="0"/>
              <a:t>CMECS  </a:t>
            </a:r>
            <a:endParaRPr lang="en-US" dirty="0" smtClean="0"/>
          </a:p>
          <a:p>
            <a:pPr lvl="1"/>
            <a:r>
              <a:rPr lang="en-US" dirty="0" smtClean="0"/>
              <a:t>Regional </a:t>
            </a:r>
            <a:r>
              <a:rPr lang="en-US" dirty="0" err="1" smtClean="0"/>
              <a:t>seagrass</a:t>
            </a:r>
            <a:r>
              <a:rPr lang="en-US" dirty="0" smtClean="0"/>
              <a:t> distribution and resilience</a:t>
            </a:r>
          </a:p>
          <a:p>
            <a:pPr lvl="1"/>
            <a:r>
              <a:rPr lang="en-US" dirty="0" smtClean="0"/>
              <a:t>Compilation of core coastal, estuarine and </a:t>
            </a:r>
            <a:r>
              <a:rPr lang="en-US" dirty="0" err="1" smtClean="0"/>
              <a:t>nearshore</a:t>
            </a:r>
            <a:r>
              <a:rPr lang="en-US" dirty="0" smtClean="0"/>
              <a:t> environmental datasets (salinity, temperature, circulation)</a:t>
            </a:r>
          </a:p>
          <a:p>
            <a:pPr lvl="1"/>
            <a:r>
              <a:rPr lang="en-US" dirty="0" smtClean="0"/>
              <a:t>High resolution data on infrastructure in coastal environments</a:t>
            </a:r>
          </a:p>
          <a:p>
            <a:pPr lvl="1"/>
            <a:r>
              <a:rPr lang="en-US" dirty="0"/>
              <a:t>Expansion of completed/ongoing projects into </a:t>
            </a:r>
            <a:r>
              <a:rPr lang="en-US" dirty="0" smtClean="0"/>
              <a:t>Canada</a:t>
            </a:r>
          </a:p>
          <a:p>
            <a:pPr lvl="1"/>
            <a:r>
              <a:rPr lang="en-US" dirty="0" smtClean="0"/>
              <a:t>Integrated ecosystem assessments (Gulf of Maine Integrated Ecosystem Research Program)</a:t>
            </a:r>
            <a:endParaRPr lang="en-US" dirty="0"/>
          </a:p>
          <a:p>
            <a:pPr lvl="1"/>
            <a:endParaRPr lang="en-US" dirty="0"/>
          </a:p>
        </p:txBody>
      </p:sp>
    </p:spTree>
    <p:extLst>
      <p:ext uri="{BB962C8B-B14F-4D97-AF65-F5344CB8AC3E}">
        <p14:creationId xmlns:p14="http://schemas.microsoft.com/office/powerpoint/2010/main" val="3546603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&amp; Marine Science Needs</a:t>
            </a:r>
          </a:p>
        </p:txBody>
      </p:sp>
      <p:sp>
        <p:nvSpPr>
          <p:cNvPr id="3" name="Content Placeholder 2"/>
          <p:cNvSpPr>
            <a:spLocks noGrp="1"/>
          </p:cNvSpPr>
          <p:nvPr>
            <p:ph idx="1"/>
          </p:nvPr>
        </p:nvSpPr>
        <p:spPr>
          <a:xfrm>
            <a:off x="381000" y="1219200"/>
            <a:ext cx="8305800" cy="4572000"/>
          </a:xfrm>
        </p:spPr>
        <p:txBody>
          <a:bodyPr>
            <a:normAutofit/>
          </a:bodyPr>
          <a:lstStyle/>
          <a:p>
            <a:r>
              <a:rPr lang="en-US" dirty="0" smtClean="0"/>
              <a:t>Vulnerability assessments</a:t>
            </a:r>
          </a:p>
          <a:p>
            <a:pPr lvl="1"/>
            <a:r>
              <a:rPr lang="en-US" dirty="0" smtClean="0"/>
              <a:t>Methods </a:t>
            </a:r>
            <a:r>
              <a:rPr lang="en-US" dirty="0"/>
              <a:t>for </a:t>
            </a:r>
            <a:r>
              <a:rPr lang="en-US" dirty="0" smtClean="0"/>
              <a:t>mitigation </a:t>
            </a:r>
            <a:r>
              <a:rPr lang="en-US" dirty="0"/>
              <a:t>of ocean </a:t>
            </a:r>
            <a:r>
              <a:rPr lang="en-US" dirty="0" smtClean="0"/>
              <a:t>acidification</a:t>
            </a:r>
          </a:p>
          <a:p>
            <a:pPr lvl="1"/>
            <a:r>
              <a:rPr lang="en-US" dirty="0"/>
              <a:t>Rapid response for selected new marine invasive </a:t>
            </a:r>
            <a:r>
              <a:rPr lang="en-US" dirty="0" smtClean="0"/>
              <a:t>species</a:t>
            </a:r>
          </a:p>
          <a:p>
            <a:pPr lvl="1"/>
            <a:r>
              <a:rPr lang="en-US" dirty="0"/>
              <a:t>Viability thresholds for </a:t>
            </a:r>
            <a:r>
              <a:rPr lang="en-US" dirty="0" smtClean="0"/>
              <a:t>priority </a:t>
            </a:r>
            <a:r>
              <a:rPr lang="en-US" dirty="0"/>
              <a:t>coastal  species under different rates of </a:t>
            </a:r>
            <a:r>
              <a:rPr lang="en-US" dirty="0" smtClean="0"/>
              <a:t>SLR, </a:t>
            </a:r>
            <a:r>
              <a:rPr lang="en-US" dirty="0"/>
              <a:t>information gaps and priority actions</a:t>
            </a:r>
          </a:p>
          <a:p>
            <a:pPr lvl="1"/>
            <a:endParaRPr lang="en-US" dirty="0" smtClean="0"/>
          </a:p>
          <a:p>
            <a:pPr lvl="1"/>
            <a:endParaRPr lang="en-US" dirty="0"/>
          </a:p>
        </p:txBody>
      </p:sp>
    </p:spTree>
    <p:extLst>
      <p:ext uri="{BB962C8B-B14F-4D97-AF65-F5344CB8AC3E}">
        <p14:creationId xmlns:p14="http://schemas.microsoft.com/office/powerpoint/2010/main" val="4164884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&amp; Marine Science Needs</a:t>
            </a:r>
          </a:p>
        </p:txBody>
      </p:sp>
      <p:sp>
        <p:nvSpPr>
          <p:cNvPr id="3" name="Content Placeholder 2"/>
          <p:cNvSpPr>
            <a:spLocks noGrp="1"/>
          </p:cNvSpPr>
          <p:nvPr>
            <p:ph idx="1"/>
          </p:nvPr>
        </p:nvSpPr>
        <p:spPr/>
        <p:txBody>
          <a:bodyPr/>
          <a:lstStyle/>
          <a:p>
            <a:r>
              <a:rPr lang="en-US" dirty="0" smtClean="0"/>
              <a:t>Decision Support Tools</a:t>
            </a:r>
          </a:p>
          <a:p>
            <a:pPr lvl="1"/>
            <a:r>
              <a:rPr lang="en-US" dirty="0"/>
              <a:t>Habitat modeling for coastal fish and other aquatic species (ACFHP lead</a:t>
            </a:r>
            <a:r>
              <a:rPr lang="en-US" dirty="0" smtClean="0"/>
              <a:t>)</a:t>
            </a:r>
          </a:p>
          <a:p>
            <a:pPr lvl="1"/>
            <a:r>
              <a:rPr lang="en-US" dirty="0" smtClean="0"/>
              <a:t>Salt </a:t>
            </a:r>
            <a:r>
              <a:rPr lang="en-US" dirty="0"/>
              <a:t>marsh advancement zone </a:t>
            </a:r>
            <a:r>
              <a:rPr lang="en-US" dirty="0" smtClean="0"/>
              <a:t>planning</a:t>
            </a:r>
          </a:p>
          <a:p>
            <a:pPr lvl="1"/>
            <a:r>
              <a:rPr lang="en-US" dirty="0"/>
              <a:t>Providing information on benefits of nature-based approaches to increasing coastal community </a:t>
            </a:r>
            <a:r>
              <a:rPr lang="en-US" dirty="0" smtClean="0"/>
              <a:t>resilience</a:t>
            </a:r>
            <a:endParaRPr lang="en-US" dirty="0"/>
          </a:p>
          <a:p>
            <a:pPr lvl="1"/>
            <a:endParaRPr lang="en-US" dirty="0"/>
          </a:p>
        </p:txBody>
      </p:sp>
    </p:spTree>
    <p:extLst>
      <p:ext uri="{BB962C8B-B14F-4D97-AF65-F5344CB8AC3E}">
        <p14:creationId xmlns:p14="http://schemas.microsoft.com/office/powerpoint/2010/main" val="817628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Coastal &amp; Marine Science Needs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Complement/leverage Hurricane Sandy projects	</a:t>
            </a:r>
          </a:p>
          <a:p>
            <a:pPr lvl="1"/>
            <a:r>
              <a:rPr lang="en-US" dirty="0"/>
              <a:t>Rapid, site specific assessment of marsh accretion/erosion rates and suspended sediment concentrations</a:t>
            </a:r>
          </a:p>
          <a:p>
            <a:pPr lvl="1"/>
            <a:r>
              <a:rPr lang="en-US" dirty="0" smtClean="0"/>
              <a:t>Extend data collection efforts for hi/low marsh mapping into upland</a:t>
            </a:r>
          </a:p>
          <a:p>
            <a:pPr lvl="1"/>
            <a:r>
              <a:rPr lang="en-US" dirty="0"/>
              <a:t>Improve understanding of distribution of marsh vegetation in relation to tidal regimes and sediment characteristics</a:t>
            </a:r>
          </a:p>
          <a:p>
            <a:pPr lvl="1"/>
            <a:r>
              <a:rPr lang="en-US" dirty="0" smtClean="0"/>
              <a:t>Include tidally influenced culverts for aquatic connectivity assessment</a:t>
            </a:r>
          </a:p>
          <a:p>
            <a:pPr marL="457200" lvl="1" indent="0">
              <a:buNone/>
            </a:pPr>
            <a:endParaRPr lang="en-US" dirty="0" smtClean="0"/>
          </a:p>
          <a:p>
            <a:pPr marL="457200" lvl="1" indent="0">
              <a:buNone/>
            </a:pPr>
            <a:endParaRPr lang="en-US" dirty="0" smtClean="0"/>
          </a:p>
          <a:p>
            <a:pPr marL="404813" lvl="1" indent="-352425">
              <a:buNone/>
            </a:pPr>
            <a:r>
              <a:rPr lang="en-US" sz="3600" dirty="0" smtClean="0">
                <a:solidFill>
                  <a:schemeClr val="tx1"/>
                </a:solidFill>
              </a:rPr>
              <a:t>Other </a:t>
            </a:r>
            <a:r>
              <a:rPr lang="en-US" sz="3600" i="1" dirty="0" smtClean="0">
                <a:solidFill>
                  <a:schemeClr val="tx1"/>
                </a:solidFill>
              </a:rPr>
              <a:t>marine</a:t>
            </a:r>
            <a:r>
              <a:rPr lang="en-US" sz="3600" dirty="0" smtClean="0">
                <a:solidFill>
                  <a:schemeClr val="tx1"/>
                </a:solidFill>
              </a:rPr>
              <a:t> ecosystem focused needs?</a:t>
            </a:r>
          </a:p>
        </p:txBody>
      </p:sp>
    </p:spTree>
    <p:extLst>
      <p:ext uri="{BB962C8B-B14F-4D97-AF65-F5344CB8AC3E}">
        <p14:creationId xmlns:p14="http://schemas.microsoft.com/office/powerpoint/2010/main" val="307887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CCsInTheNortheast.jpg"/>
          <p:cNvPicPr>
            <a:picLocks noChangeAspect="1"/>
          </p:cNvPicPr>
          <p:nvPr/>
        </p:nvPicPr>
        <p:blipFill>
          <a:blip r:embed="rId3" cstate="print"/>
          <a:stretch>
            <a:fillRect/>
          </a:stretch>
        </p:blipFill>
        <p:spPr>
          <a:xfrm>
            <a:off x="5392882" y="1066800"/>
            <a:ext cx="3733800" cy="4831976"/>
          </a:xfrm>
          <a:prstGeom prst="rect">
            <a:avLst/>
          </a:prstGeom>
        </p:spPr>
      </p:pic>
      <p:sp>
        <p:nvSpPr>
          <p:cNvPr id="10242" name="Rectangle 2"/>
          <p:cNvSpPr>
            <a:spLocks noGrp="1" noChangeArrowheads="1"/>
          </p:cNvSpPr>
          <p:nvPr>
            <p:ph type="title"/>
          </p:nvPr>
        </p:nvSpPr>
        <p:spPr>
          <a:xfrm>
            <a:off x="0" y="0"/>
            <a:ext cx="8991600" cy="1143000"/>
          </a:xfrm>
        </p:spPr>
        <p:txBody>
          <a:bodyPr>
            <a:normAutofit/>
          </a:bodyPr>
          <a:lstStyle/>
          <a:p>
            <a:pPr eaLnBrk="1" hangingPunct="1"/>
            <a:r>
              <a:rPr lang="en-US" sz="4000" dirty="0" smtClean="0"/>
              <a:t>North Atlantic LCC</a:t>
            </a:r>
          </a:p>
        </p:txBody>
      </p:sp>
      <p:sp>
        <p:nvSpPr>
          <p:cNvPr id="10243" name="Rectangle 3"/>
          <p:cNvSpPr>
            <a:spLocks noGrp="1" noChangeArrowheads="1"/>
          </p:cNvSpPr>
          <p:nvPr>
            <p:ph type="body" idx="1"/>
          </p:nvPr>
        </p:nvSpPr>
        <p:spPr>
          <a:xfrm>
            <a:off x="152400" y="1143000"/>
            <a:ext cx="5181600" cy="4648200"/>
          </a:xfrm>
        </p:spPr>
        <p:txBody>
          <a:bodyPr>
            <a:normAutofit lnSpcReduction="10000"/>
          </a:bodyPr>
          <a:lstStyle/>
          <a:p>
            <a:pPr>
              <a:spcAft>
                <a:spcPts val="300"/>
              </a:spcAft>
              <a:buNone/>
            </a:pPr>
            <a:r>
              <a:rPr lang="en-US" sz="2800" dirty="0" smtClean="0"/>
              <a:t>	Mission: </a:t>
            </a:r>
          </a:p>
          <a:p>
            <a:pPr>
              <a:spcAft>
                <a:spcPts val="300"/>
              </a:spcAft>
              <a:buNone/>
            </a:pPr>
            <a:r>
              <a:rPr lang="en-US" sz="2400" dirty="0" smtClean="0"/>
              <a:t>provides </a:t>
            </a:r>
            <a:r>
              <a:rPr lang="en-US" sz="2400" dirty="0"/>
              <a:t>a </a:t>
            </a:r>
            <a:r>
              <a:rPr lang="en-US" sz="2400" i="1" u="sng" dirty="0"/>
              <a:t>partnership</a:t>
            </a:r>
            <a:r>
              <a:rPr lang="en-US" sz="2400" dirty="0"/>
              <a:t> in which the conservation community works together </a:t>
            </a:r>
            <a:r>
              <a:rPr lang="en-US" sz="2400" i="1" u="sng" dirty="0"/>
              <a:t>to address</a:t>
            </a:r>
            <a:r>
              <a:rPr lang="en-US" sz="2400" dirty="0"/>
              <a:t> increasing land use pressures and widespread resource </a:t>
            </a:r>
            <a:r>
              <a:rPr lang="en-US" sz="2400" i="1" u="sng" dirty="0"/>
              <a:t>threats</a:t>
            </a:r>
            <a:r>
              <a:rPr lang="en-US" sz="2400" dirty="0"/>
              <a:t> and uncertainties </a:t>
            </a:r>
            <a:r>
              <a:rPr lang="en-US" sz="2400" i="1" u="sng" dirty="0"/>
              <a:t>amplified by a rapidly </a:t>
            </a:r>
            <a:r>
              <a:rPr lang="en-US" sz="2400" i="1" u="sng" dirty="0" smtClean="0"/>
              <a:t>changing climate</a:t>
            </a:r>
          </a:p>
          <a:p>
            <a:pPr>
              <a:spcAft>
                <a:spcPts val="300"/>
              </a:spcAft>
              <a:buNone/>
            </a:pPr>
            <a:r>
              <a:rPr lang="en-US" sz="2400" dirty="0"/>
              <a:t>by </a:t>
            </a:r>
            <a:r>
              <a:rPr lang="en-US" sz="2400" dirty="0" smtClean="0"/>
              <a:t>jointly </a:t>
            </a:r>
            <a:r>
              <a:rPr lang="en-US" sz="2400" dirty="0"/>
              <a:t>developing and </a:t>
            </a:r>
            <a:r>
              <a:rPr lang="en-US" sz="2400" dirty="0" smtClean="0"/>
              <a:t>delivering </a:t>
            </a:r>
            <a:r>
              <a:rPr lang="en-US" sz="2400" dirty="0"/>
              <a:t>scientific </a:t>
            </a:r>
            <a:r>
              <a:rPr lang="en-US" sz="2400" i="1" u="sng" dirty="0"/>
              <a:t>information and tools</a:t>
            </a:r>
            <a:r>
              <a:rPr lang="en-US" sz="2400" dirty="0"/>
              <a:t> needed to prioritize and guide </a:t>
            </a:r>
            <a:r>
              <a:rPr lang="en-US" sz="2400" i="1" u="sng" dirty="0"/>
              <a:t>more effective conservation</a:t>
            </a:r>
            <a:r>
              <a:rPr lang="en-US" sz="2400" dirty="0"/>
              <a:t> </a:t>
            </a:r>
            <a:r>
              <a:rPr lang="en-US" sz="2400" dirty="0" smtClean="0"/>
              <a:t>actions towards common goals</a:t>
            </a:r>
            <a:endParaRPr lang="en-US" sz="2400" i="1" dirty="0" smtClean="0"/>
          </a:p>
        </p:txBody>
      </p:sp>
      <p:sp>
        <p:nvSpPr>
          <p:cNvPr id="6" name="Slide Number Placeholder 5"/>
          <p:cNvSpPr>
            <a:spLocks noGrp="1"/>
          </p:cNvSpPr>
          <p:nvPr>
            <p:ph type="sldNum" sz="quarter" idx="12"/>
          </p:nvPr>
        </p:nvSpPr>
        <p:spPr/>
        <p:txBody>
          <a:bodyPr/>
          <a:lstStyle/>
          <a:p>
            <a:fld id="{024BC43F-AAE5-481E-827F-B28F73C6CC9C}" type="slidenum">
              <a:rPr lang="en-US" smtClean="0">
                <a:solidFill>
                  <a:prstClr val="black"/>
                </a:solidFill>
                <a:latin typeface="Times New Roman"/>
              </a:rPr>
              <a:pPr/>
              <a:t>3</a:t>
            </a:fld>
            <a:endParaRPr lang="en-US" dirty="0">
              <a:solidFill>
                <a:prstClr val="black"/>
              </a:solidFill>
              <a:latin typeface="Times New Roman"/>
            </a:endParaRPr>
          </a:p>
        </p:txBody>
      </p:sp>
    </p:spTree>
    <p:extLst>
      <p:ext uri="{BB962C8B-B14F-4D97-AF65-F5344CB8AC3E}">
        <p14:creationId xmlns:p14="http://schemas.microsoft.com/office/powerpoint/2010/main" val="36338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lstStyle/>
          <a:p>
            <a:r>
              <a:rPr lang="en-US" sz="3600" dirty="0" smtClean="0">
                <a:cs typeface="Times New Roman" pitchFamily="18" charset="0"/>
              </a:rPr>
              <a:t>North Atlantic LCC - Governance</a:t>
            </a:r>
            <a:endParaRPr lang="en-US" sz="3600" dirty="0"/>
          </a:p>
        </p:txBody>
      </p:sp>
      <p:sp>
        <p:nvSpPr>
          <p:cNvPr id="3" name="Content Placeholder 2"/>
          <p:cNvSpPr>
            <a:spLocks noGrp="1"/>
          </p:cNvSpPr>
          <p:nvPr>
            <p:ph idx="1"/>
          </p:nvPr>
        </p:nvSpPr>
        <p:spPr>
          <a:xfrm>
            <a:off x="0" y="1600200"/>
            <a:ext cx="8763000" cy="5105400"/>
          </a:xfrm>
        </p:spPr>
        <p:txBody>
          <a:bodyPr>
            <a:normAutofit/>
          </a:bodyPr>
          <a:lstStyle/>
          <a:p>
            <a:r>
              <a:rPr lang="en-US" sz="2800" dirty="0" smtClean="0">
                <a:cs typeface="Times New Roman" pitchFamily="18" charset="0"/>
              </a:rPr>
              <a:t>Steering Committee</a:t>
            </a:r>
          </a:p>
          <a:p>
            <a:r>
              <a:rPr lang="en-US" sz="2800" dirty="0" smtClean="0">
                <a:cs typeface="Times New Roman" pitchFamily="18" charset="0"/>
              </a:rPr>
              <a:t>Technical Committee</a:t>
            </a:r>
          </a:p>
          <a:p>
            <a:pPr lvl="1"/>
            <a:r>
              <a:rPr lang="en-US" dirty="0" smtClean="0">
                <a:cs typeface="Times New Roman" pitchFamily="18" charset="0"/>
              </a:rPr>
              <a:t>3 </a:t>
            </a:r>
            <a:r>
              <a:rPr lang="en-US" dirty="0" err="1" smtClean="0">
                <a:cs typeface="Times New Roman" pitchFamily="18" charset="0"/>
              </a:rPr>
              <a:t>Subteams</a:t>
            </a:r>
            <a:r>
              <a:rPr lang="en-US" dirty="0" smtClean="0">
                <a:cs typeface="Times New Roman" pitchFamily="18" charset="0"/>
              </a:rPr>
              <a:t>: aquatic (freshwater), coastal &amp; marine, and terrestrial &amp; wetland (&gt; 40 members)</a:t>
            </a:r>
          </a:p>
          <a:p>
            <a:r>
              <a:rPr lang="en-US" sz="2800" dirty="0" smtClean="0">
                <a:cs typeface="Times New Roman" pitchFamily="18" charset="0"/>
              </a:rPr>
              <a:t>Science Delivery Team</a:t>
            </a:r>
          </a:p>
          <a:p>
            <a:r>
              <a:rPr lang="en-US" sz="2800" dirty="0" smtClean="0">
                <a:cs typeface="Times New Roman" pitchFamily="18" charset="0"/>
              </a:rPr>
              <a:t>Project Teams (Principal Investigators plus oversight team)</a:t>
            </a:r>
          </a:p>
          <a:p>
            <a:r>
              <a:rPr lang="en-US" sz="2800" dirty="0" smtClean="0">
                <a:cs typeface="Times New Roman" pitchFamily="18" charset="0"/>
              </a:rPr>
              <a:t>Staff</a:t>
            </a:r>
            <a:endParaRPr lang="en-US" sz="2800" i="1" dirty="0" smtClean="0"/>
          </a:p>
          <a:p>
            <a:pPr lvl="1"/>
            <a:endParaRPr lang="en-US" i="1" dirty="0" smtClean="0"/>
          </a:p>
          <a:p>
            <a:pPr lvl="1"/>
            <a:endParaRPr lang="en-US" i="1" dirty="0" smtClean="0"/>
          </a:p>
          <a:p>
            <a:endParaRPr lang="en-US" dirty="0" smtClean="0"/>
          </a:p>
          <a:p>
            <a:endParaRPr lang="en-US" dirty="0" smtClean="0"/>
          </a:p>
          <a:p>
            <a:endParaRPr lang="en-US" dirty="0" smtClean="0">
              <a:cs typeface="Times New Roman" pitchFamily="18" charset="0"/>
            </a:endParaRPr>
          </a:p>
          <a:p>
            <a:endParaRPr lang="en-US" dirty="0" smtClean="0">
              <a:cs typeface="Times New Roman" pitchFamily="18" charset="0"/>
            </a:endParaRPr>
          </a:p>
          <a:p>
            <a:endParaRPr lang="en-US" dirty="0"/>
          </a:p>
        </p:txBody>
      </p:sp>
      <p:grpSp>
        <p:nvGrpSpPr>
          <p:cNvPr id="8" name="Group 13"/>
          <p:cNvGrpSpPr/>
          <p:nvPr/>
        </p:nvGrpSpPr>
        <p:grpSpPr>
          <a:xfrm>
            <a:off x="2133600" y="5181600"/>
            <a:ext cx="4667599" cy="762000"/>
            <a:chOff x="2895600" y="5943600"/>
            <a:chExt cx="4667599" cy="762000"/>
          </a:xfrm>
        </p:grpSpPr>
        <p:pic>
          <p:nvPicPr>
            <p:cNvPr id="5" name="Picture 5" descr="official US Fish and Wildlife Service Logo">
              <a:hlinkClick r:id="rId3"/>
            </p:cNvPr>
            <p:cNvPicPr>
              <a:picLocks noChangeAspect="1" noChangeArrowheads="1"/>
            </p:cNvPicPr>
            <p:nvPr/>
          </p:nvPicPr>
          <p:blipFill>
            <a:blip r:embed="rId4" cstate="print"/>
            <a:srcRect/>
            <a:stretch>
              <a:fillRect/>
            </a:stretch>
          </p:blipFill>
          <p:spPr bwMode="auto">
            <a:xfrm>
              <a:off x="2895600" y="6019800"/>
              <a:ext cx="580592" cy="685800"/>
            </a:xfrm>
            <a:prstGeom prst="rect">
              <a:avLst/>
            </a:prstGeom>
            <a:noFill/>
            <a:ln w="9525">
              <a:noFill/>
              <a:miter lim="800000"/>
              <a:headEnd/>
              <a:tailEnd/>
            </a:ln>
          </p:spPr>
        </p:pic>
        <p:pic>
          <p:nvPicPr>
            <p:cNvPr id="6" name="Picture 160"/>
            <p:cNvPicPr>
              <a:picLocks noChangeAspect="1" noChangeArrowheads="1"/>
            </p:cNvPicPr>
            <p:nvPr/>
          </p:nvPicPr>
          <p:blipFill>
            <a:blip r:embed="rId5" cstate="print"/>
            <a:srcRect r="82082"/>
            <a:stretch>
              <a:fillRect/>
            </a:stretch>
          </p:blipFill>
          <p:spPr bwMode="auto">
            <a:xfrm>
              <a:off x="3733800" y="6062663"/>
              <a:ext cx="1066800" cy="414337"/>
            </a:xfrm>
            <a:prstGeom prst="rect">
              <a:avLst/>
            </a:prstGeom>
            <a:noFill/>
            <a:ln w="9525">
              <a:noFill/>
              <a:round/>
              <a:headEnd/>
              <a:tailEnd/>
            </a:ln>
          </p:spPr>
        </p:pic>
        <p:pic>
          <p:nvPicPr>
            <p:cNvPr id="7" name="Picture 7"/>
            <p:cNvPicPr>
              <a:picLocks noChangeAspect="1" noChangeArrowheads="1"/>
            </p:cNvPicPr>
            <p:nvPr/>
          </p:nvPicPr>
          <p:blipFill>
            <a:blip r:embed="rId6" cstate="print"/>
            <a:srcRect/>
            <a:stretch>
              <a:fillRect/>
            </a:stretch>
          </p:blipFill>
          <p:spPr bwMode="auto">
            <a:xfrm>
              <a:off x="4952999" y="5943600"/>
              <a:ext cx="572799" cy="685800"/>
            </a:xfrm>
            <a:prstGeom prst="rect">
              <a:avLst/>
            </a:prstGeom>
            <a:noFill/>
            <a:ln w="9525">
              <a:noFill/>
              <a:miter lim="800000"/>
              <a:headEnd/>
              <a:tailEnd/>
            </a:ln>
          </p:spPr>
        </p:pic>
        <p:pic>
          <p:nvPicPr>
            <p:cNvPr id="10" name="Picture 9" descr="EPA_bg-header-nodrop-40th.png"/>
            <p:cNvPicPr>
              <a:picLocks noChangeAspect="1"/>
            </p:cNvPicPr>
            <p:nvPr/>
          </p:nvPicPr>
          <p:blipFill>
            <a:blip r:embed="rId7" cstate="print"/>
            <a:srcRect l="5000" t="20799" r="84167" b="35399"/>
            <a:stretch>
              <a:fillRect/>
            </a:stretch>
          </p:blipFill>
          <p:spPr>
            <a:xfrm>
              <a:off x="5715000" y="6019800"/>
              <a:ext cx="990600" cy="457200"/>
            </a:xfrm>
            <a:prstGeom prst="rect">
              <a:avLst/>
            </a:prstGeom>
          </p:spPr>
        </p:pic>
        <p:pic>
          <p:nvPicPr>
            <p:cNvPr id="12" name="Picture 12" descr="logo_PIT24"/>
            <p:cNvPicPr>
              <a:picLocks noChangeAspect="1" noChangeArrowheads="1"/>
            </p:cNvPicPr>
            <p:nvPr/>
          </p:nvPicPr>
          <p:blipFill>
            <a:blip r:embed="rId8" cstate="print"/>
            <a:srcRect r="81609"/>
            <a:stretch>
              <a:fillRect/>
            </a:stretch>
          </p:blipFill>
          <p:spPr bwMode="auto">
            <a:xfrm>
              <a:off x="7010400" y="6019800"/>
              <a:ext cx="552799" cy="533400"/>
            </a:xfrm>
            <a:prstGeom prst="rect">
              <a:avLst/>
            </a:prstGeom>
            <a:noFill/>
            <a:ln w="9525">
              <a:noFill/>
              <a:miter lim="800000"/>
              <a:headEnd/>
              <a:tailEnd/>
            </a:ln>
          </p:spPr>
        </p:pic>
      </p:grpSp>
      <p:pic>
        <p:nvPicPr>
          <p:cNvPr id="3074" name="Picture 2" descr="NALCC Steering Committee 2012"/>
          <p:cNvPicPr>
            <a:picLocks noChangeAspect="1" noChangeArrowheads="1"/>
          </p:cNvPicPr>
          <p:nvPr/>
        </p:nvPicPr>
        <p:blipFill>
          <a:blip r:embed="rId9" cstate="print"/>
          <a:srcRect/>
          <a:stretch>
            <a:fillRect/>
          </a:stretch>
        </p:blipFill>
        <p:spPr bwMode="auto">
          <a:xfrm>
            <a:off x="4648200" y="643228"/>
            <a:ext cx="4495800" cy="2023111"/>
          </a:xfrm>
          <a:prstGeom prst="rect">
            <a:avLst/>
          </a:prstGeom>
          <a:noFill/>
        </p:spPr>
      </p:pic>
    </p:spTree>
    <p:extLst>
      <p:ext uri="{BB962C8B-B14F-4D97-AF65-F5344CB8AC3E}">
        <p14:creationId xmlns:p14="http://schemas.microsoft.com/office/powerpoint/2010/main" val="37861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LCC Science Needs Process</a:t>
            </a:r>
            <a:endParaRPr lang="en-US" dirty="0"/>
          </a:p>
        </p:txBody>
      </p:sp>
      <p:sp>
        <p:nvSpPr>
          <p:cNvPr id="3" name="Content Placeholder 2"/>
          <p:cNvSpPr>
            <a:spLocks noGrp="1"/>
          </p:cNvSpPr>
          <p:nvPr>
            <p:ph idx="1"/>
          </p:nvPr>
        </p:nvSpPr>
        <p:spPr/>
        <p:txBody>
          <a:bodyPr>
            <a:noAutofit/>
          </a:bodyPr>
          <a:lstStyle/>
          <a:p>
            <a:r>
              <a:rPr lang="en-US" sz="2400" dirty="0" smtClean="0"/>
              <a:t>Technical Committee recommends highest priority science needs + continued phases of existing projects</a:t>
            </a:r>
          </a:p>
          <a:p>
            <a:r>
              <a:rPr lang="en-US" sz="2400" dirty="0" smtClean="0"/>
              <a:t>Steering Committee considers recommendations (typically, April meeting)</a:t>
            </a:r>
          </a:p>
          <a:p>
            <a:r>
              <a:rPr lang="en-US" sz="2400" dirty="0" smtClean="0"/>
              <a:t>As needed, Technical Committee advises/assists LCC staff in translating science needs into science projects</a:t>
            </a:r>
          </a:p>
          <a:p>
            <a:pPr lvl="1"/>
            <a:r>
              <a:rPr lang="en-US" sz="2000" dirty="0" smtClean="0"/>
              <a:t>RFP or directed funding</a:t>
            </a:r>
          </a:p>
          <a:p>
            <a:r>
              <a:rPr lang="en-US" sz="2400" dirty="0" smtClean="0"/>
              <a:t>Steering Committee approves projects (typically, summer or October meeting)</a:t>
            </a:r>
            <a:endParaRPr lang="en-US" sz="2400" dirty="0"/>
          </a:p>
        </p:txBody>
      </p:sp>
    </p:spTree>
    <p:extLst>
      <p:ext uri="{BB962C8B-B14F-4D97-AF65-F5344CB8AC3E}">
        <p14:creationId xmlns:p14="http://schemas.microsoft.com/office/powerpoint/2010/main" val="2859650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Criteria for Prioritizing</a:t>
            </a:r>
            <a:br>
              <a:rPr lang="en-US" sz="3600" dirty="0" smtClean="0"/>
            </a:br>
            <a:r>
              <a:rPr lang="en-US" sz="3600" dirty="0" smtClean="0"/>
              <a:t>Science Needs</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Address LCC Strategic Plan and Northeast Conservation Framework</a:t>
            </a:r>
          </a:p>
          <a:p>
            <a:r>
              <a:rPr lang="en-US" dirty="0" smtClean="0"/>
              <a:t>Foundational needs (building blocks, modeling frameworks, information management tools)</a:t>
            </a:r>
          </a:p>
          <a:p>
            <a:r>
              <a:rPr lang="en-US" dirty="0" smtClean="0"/>
              <a:t>Address major threats and uncertainties (land use, climate impacts, energy)</a:t>
            </a:r>
          </a:p>
          <a:p>
            <a:r>
              <a:rPr lang="en-US" dirty="0" smtClean="0"/>
              <a:t>Needed to inform applied conservation decisions</a:t>
            </a:r>
          </a:p>
          <a:p>
            <a:r>
              <a:rPr lang="en-US" dirty="0" smtClean="0"/>
              <a:t>Priorities for existing partnerships</a:t>
            </a:r>
          </a:p>
          <a:p>
            <a:r>
              <a:rPr lang="en-US" dirty="0" smtClean="0">
                <a:solidFill>
                  <a:schemeClr val="tx2"/>
                </a:solidFill>
              </a:rPr>
              <a:t>Regional or multi-state (“landscape”) scale</a:t>
            </a:r>
            <a:endParaRPr lang="en-US" dirty="0">
              <a:solidFill>
                <a:schemeClr val="tx2"/>
              </a:solidFill>
            </a:endParaRPr>
          </a:p>
        </p:txBody>
      </p:sp>
    </p:spTree>
    <p:extLst>
      <p:ext uri="{BB962C8B-B14F-4D97-AF65-F5344CB8AC3E}">
        <p14:creationId xmlns:p14="http://schemas.microsoft.com/office/powerpoint/2010/main" val="2766679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February 2015 </a:t>
            </a:r>
            <a:r>
              <a:rPr lang="en-US" u="sng" dirty="0" smtClean="0"/>
              <a:t>Completed</a:t>
            </a:r>
            <a:r>
              <a:rPr lang="en-US" dirty="0" smtClean="0"/>
              <a:t> Projects with coastal relevance</a:t>
            </a:r>
            <a:endParaRPr lang="en-US" dirty="0"/>
          </a:p>
        </p:txBody>
      </p:sp>
      <p:sp>
        <p:nvSpPr>
          <p:cNvPr id="3" name="Content Placeholder 2"/>
          <p:cNvSpPr>
            <a:spLocks noGrp="1"/>
          </p:cNvSpPr>
          <p:nvPr>
            <p:ph idx="1"/>
          </p:nvPr>
        </p:nvSpPr>
        <p:spPr/>
        <p:txBody>
          <a:bodyPr>
            <a:normAutofit fontScale="92500"/>
          </a:bodyPr>
          <a:lstStyle/>
          <a:p>
            <a:r>
              <a:rPr lang="en-US" dirty="0" smtClean="0"/>
              <a:t>CMECS application for the NE</a:t>
            </a:r>
          </a:p>
          <a:p>
            <a:r>
              <a:rPr lang="en-US" dirty="0"/>
              <a:t>Marine Bird Mapping and Risk Assessment</a:t>
            </a:r>
            <a:endParaRPr lang="en-US" dirty="0" smtClean="0"/>
          </a:p>
          <a:p>
            <a:r>
              <a:rPr lang="en-US" dirty="0" smtClean="0"/>
              <a:t>NWI coastal wetlands update</a:t>
            </a:r>
          </a:p>
          <a:p>
            <a:r>
              <a:rPr lang="en-US" dirty="0" smtClean="0"/>
              <a:t>SDM for sea level rise and resulting model</a:t>
            </a:r>
          </a:p>
          <a:p>
            <a:r>
              <a:rPr lang="en-US" dirty="0"/>
              <a:t>Piping Plovers and Sea-level Rise</a:t>
            </a:r>
            <a:endParaRPr lang="en-US" dirty="0" smtClean="0"/>
          </a:p>
          <a:p>
            <a:r>
              <a:rPr lang="en-US" dirty="0" smtClean="0"/>
              <a:t>Designing Sustainable Landscapes</a:t>
            </a:r>
          </a:p>
          <a:p>
            <a:r>
              <a:rPr lang="en-US" dirty="0" smtClean="0"/>
              <a:t>CC Vulnerabilities of fish and wildlife habitats and species</a:t>
            </a:r>
          </a:p>
        </p:txBody>
      </p:sp>
    </p:spTree>
    <p:extLst>
      <p:ext uri="{BB962C8B-B14F-4D97-AF65-F5344CB8AC3E}">
        <p14:creationId xmlns:p14="http://schemas.microsoft.com/office/powerpoint/2010/main" val="1969282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152400"/>
            <a:ext cx="8458200" cy="1143000"/>
          </a:xfrm>
        </p:spPr>
        <p:txBody>
          <a:bodyPr>
            <a:noAutofit/>
          </a:bodyPr>
          <a:lstStyle/>
          <a:p>
            <a:r>
              <a:rPr lang="en-US" sz="3200" dirty="0" smtClean="0"/>
              <a:t>Foundational Mapping:</a:t>
            </a:r>
            <a:br>
              <a:rPr lang="en-US" sz="3200" dirty="0" smtClean="0"/>
            </a:br>
            <a:r>
              <a:rPr lang="en-US" sz="3200" dirty="0" smtClean="0"/>
              <a:t>Coastal and Marine Ecological Classification</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4943736"/>
              </p:ext>
            </p:extLst>
          </p:nvPr>
        </p:nvGraphicFramePr>
        <p:xfrm>
          <a:off x="228600" y="1219200"/>
          <a:ext cx="6019800" cy="5476173"/>
        </p:xfrm>
        <a:graphic>
          <a:graphicData uri="http://schemas.openxmlformats.org/drawingml/2006/table">
            <a:tbl>
              <a:tblPr firstRow="1" bandRow="1">
                <a:tableStyleId>{22838BEF-8BB2-4498-84A7-C5851F593DF1}</a:tableStyleId>
              </a:tblPr>
              <a:tblGrid>
                <a:gridCol w="2057400"/>
                <a:gridCol w="3962400"/>
              </a:tblGrid>
              <a:tr h="877861">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Sponsoring project by</a:t>
                      </a:r>
                      <a:r>
                        <a:rPr lang="en-US" b="0" baseline="0" dirty="0" smtClean="0">
                          <a:solidFill>
                            <a:schemeClr val="accent1">
                              <a:lumMod val="75000"/>
                            </a:schemeClr>
                          </a:solidFill>
                          <a:latin typeface="+mj-lt"/>
                        </a:rPr>
                        <a:t> TNC, Mass. DFG, and URI; coordination with NROC</a:t>
                      </a:r>
                      <a:endParaRPr lang="en-US" b="0" dirty="0">
                        <a:solidFill>
                          <a:schemeClr val="accent1">
                            <a:lumMod val="75000"/>
                          </a:schemeClr>
                        </a:solidFill>
                        <a:latin typeface="+mj-lt"/>
                      </a:endParaRPr>
                    </a:p>
                  </a:txBody>
                  <a:tcPr/>
                </a:tc>
              </a:tr>
              <a:tr h="903795">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Report, crosswalk and maps testing the classification at 3</a:t>
                      </a:r>
                      <a:r>
                        <a:rPr lang="en-US" b="0" baseline="0" dirty="0" smtClean="0">
                          <a:solidFill>
                            <a:schemeClr val="accent1">
                              <a:lumMod val="75000"/>
                            </a:schemeClr>
                          </a:solidFill>
                          <a:latin typeface="+mj-lt"/>
                        </a:rPr>
                        <a:t> spatial scales</a:t>
                      </a:r>
                      <a:endParaRPr lang="en-US" b="0" dirty="0">
                        <a:solidFill>
                          <a:schemeClr val="accent1">
                            <a:lumMod val="75000"/>
                          </a:schemeClr>
                        </a:solidFill>
                        <a:latin typeface="+mj-lt"/>
                      </a:endParaRPr>
                    </a:p>
                  </a:txBody>
                  <a:tcPr/>
                </a:tc>
              </a:tr>
              <a:tr h="508601">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pPr marL="0" indent="0">
                        <a:buFont typeface="Arial" pitchFamily="34" charset="0"/>
                        <a:buNone/>
                      </a:pPr>
                      <a:r>
                        <a:rPr lang="en-US" sz="1800" kern="1200" dirty="0" smtClean="0">
                          <a:solidFill>
                            <a:schemeClr val="accent1">
                              <a:lumMod val="75000"/>
                            </a:schemeClr>
                          </a:solidFill>
                          <a:latin typeface="+mj-lt"/>
                          <a:ea typeface="+mn-ea"/>
                          <a:cs typeface="+mn-cs"/>
                        </a:rPr>
                        <a:t>Peer-reviewed final report; spreadsheet with crosswalks; CMECS maps with habitats classified at the regional </a:t>
                      </a:r>
                      <a:r>
                        <a:rPr lang="en-US" sz="1800" kern="1200" dirty="0" err="1" smtClean="0">
                          <a:solidFill>
                            <a:schemeClr val="accent1">
                              <a:lumMod val="75000"/>
                            </a:schemeClr>
                          </a:solidFill>
                          <a:latin typeface="+mj-lt"/>
                          <a:ea typeface="+mn-ea"/>
                          <a:cs typeface="+mn-cs"/>
                        </a:rPr>
                        <a:t>subregional</a:t>
                      </a:r>
                      <a:r>
                        <a:rPr lang="en-US" sz="1800" kern="1200" dirty="0" smtClean="0">
                          <a:solidFill>
                            <a:schemeClr val="accent1">
                              <a:lumMod val="75000"/>
                            </a:schemeClr>
                          </a:solidFill>
                          <a:latin typeface="+mj-lt"/>
                          <a:ea typeface="+mn-ea"/>
                          <a:cs typeface="+mn-cs"/>
                        </a:rPr>
                        <a:t>, and local</a:t>
                      </a:r>
                      <a:r>
                        <a:rPr lang="en-US" sz="1800" kern="1200" baseline="0" dirty="0" smtClean="0">
                          <a:solidFill>
                            <a:schemeClr val="accent1">
                              <a:lumMod val="75000"/>
                            </a:schemeClr>
                          </a:solidFill>
                          <a:latin typeface="+mj-lt"/>
                          <a:ea typeface="+mn-ea"/>
                          <a:cs typeface="+mn-cs"/>
                        </a:rPr>
                        <a:t> </a:t>
                      </a:r>
                      <a:r>
                        <a:rPr lang="en-US" sz="1800" kern="1200" dirty="0" smtClean="0">
                          <a:solidFill>
                            <a:schemeClr val="accent1">
                              <a:lumMod val="75000"/>
                            </a:schemeClr>
                          </a:solidFill>
                          <a:latin typeface="+mj-lt"/>
                          <a:ea typeface="+mn-ea"/>
                          <a:cs typeface="+mn-cs"/>
                        </a:rPr>
                        <a:t> scales.</a:t>
                      </a:r>
                      <a:endParaRPr lang="en-US" sz="1800" kern="1200" dirty="0">
                        <a:solidFill>
                          <a:schemeClr val="accent1">
                            <a:lumMod val="75000"/>
                          </a:schemeClr>
                        </a:solidFill>
                        <a:latin typeface="+mj-lt"/>
                        <a:ea typeface="+mn-ea"/>
                        <a:cs typeface="+mn-cs"/>
                      </a:endParaRPr>
                    </a:p>
                  </a:txBody>
                  <a:tcPr/>
                </a:tc>
              </a:tr>
              <a:tr h="1280538">
                <a:tc>
                  <a:txBody>
                    <a:bodyPr/>
                    <a:lstStyle/>
                    <a:p>
                      <a:r>
                        <a:rPr lang="en-US" sz="1800" b="1" kern="1200" dirty="0" smtClean="0">
                          <a:solidFill>
                            <a:srgbClr val="002060"/>
                          </a:solidFill>
                          <a:latin typeface="+mj-lt"/>
                          <a:ea typeface="+mn-ea"/>
                          <a:cs typeface="+mn-cs"/>
                        </a:rPr>
                        <a:t>Longer Term/next steps</a:t>
                      </a:r>
                    </a:p>
                    <a:p>
                      <a:endParaRPr lang="en-US" b="1" dirty="0">
                        <a:solidFill>
                          <a:srgbClr val="002060"/>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dirty="0" smtClean="0">
                          <a:solidFill>
                            <a:schemeClr val="accent1">
                              <a:lumMod val="75000"/>
                            </a:schemeClr>
                          </a:solidFill>
                          <a:latin typeface="+mj-lt"/>
                          <a:ea typeface="+mn-ea"/>
                          <a:cs typeface="+mn-cs"/>
                        </a:rPr>
                        <a:t>Include</a:t>
                      </a:r>
                      <a:r>
                        <a:rPr lang="en-US" sz="1800" kern="1200" baseline="0" dirty="0" smtClean="0">
                          <a:solidFill>
                            <a:schemeClr val="accent1">
                              <a:lumMod val="75000"/>
                            </a:schemeClr>
                          </a:solidFill>
                          <a:latin typeface="+mj-lt"/>
                          <a:ea typeface="+mn-ea"/>
                          <a:cs typeface="+mn-cs"/>
                        </a:rPr>
                        <a:t> crosswalks and mapping of North Atlantic with NROC, MARCO, and Regional Planning Bodies; additional mapping?</a:t>
                      </a:r>
                      <a:endParaRPr lang="en-US" sz="1800" kern="1200" dirty="0" smtClean="0">
                        <a:solidFill>
                          <a:schemeClr val="accent1">
                            <a:lumMod val="75000"/>
                          </a:schemeClr>
                        </a:solidFill>
                        <a:latin typeface="+mj-lt"/>
                        <a:ea typeface="+mn-ea"/>
                        <a:cs typeface="+mn-cs"/>
                      </a:endParaRPr>
                    </a:p>
                  </a:txBody>
                  <a:tcPr/>
                </a:tc>
              </a:tr>
              <a:tr h="877861">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pPr marL="0" indent="0">
                        <a:buFont typeface="Arial" pitchFamily="34" charset="0"/>
                        <a:buNone/>
                      </a:pPr>
                      <a:r>
                        <a:rPr lang="en-US" dirty="0" smtClean="0">
                          <a:solidFill>
                            <a:schemeClr val="accent1">
                              <a:lumMod val="75000"/>
                            </a:schemeClr>
                          </a:solidFill>
                          <a:latin typeface="+mj-lt"/>
                        </a:rPr>
                        <a:t>NROC,</a:t>
                      </a:r>
                      <a:r>
                        <a:rPr lang="en-US" baseline="0" dirty="0" smtClean="0">
                          <a:solidFill>
                            <a:schemeClr val="accent1">
                              <a:lumMod val="75000"/>
                            </a:schemeClr>
                          </a:solidFill>
                          <a:latin typeface="+mj-lt"/>
                        </a:rPr>
                        <a:t> MARCO, state &amp; fed agencies that are mapping, environmental managers</a:t>
                      </a:r>
                      <a:endParaRPr lang="en-US" dirty="0">
                        <a:solidFill>
                          <a:schemeClr val="accent1">
                            <a:lumMod val="75000"/>
                          </a:schemeClr>
                        </a:solidFill>
                        <a:latin typeface="+mj-lt"/>
                      </a:endParaRPr>
                    </a:p>
                  </a:txBody>
                  <a:tcPr/>
                </a:tc>
              </a:tr>
            </a:tbl>
          </a:graphicData>
        </a:graphic>
      </p:graphicFrame>
      <p:pic>
        <p:nvPicPr>
          <p:cNvPr id="3074" name="Picture 2" descr="H:\NALCC Projects\FY 11 North Atlantic LCC Projects\Marine Mapping\Project area.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799" y="1751106"/>
            <a:ext cx="2720109" cy="352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3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32" y="152400"/>
            <a:ext cx="8458200" cy="1143000"/>
          </a:xfrm>
        </p:spPr>
        <p:txBody>
          <a:bodyPr>
            <a:noAutofit/>
          </a:bodyPr>
          <a:lstStyle/>
          <a:p>
            <a:r>
              <a:rPr lang="en-US" sz="3200" dirty="0"/>
              <a:t>Conservation </a:t>
            </a:r>
            <a:r>
              <a:rPr lang="en-US" sz="3200" dirty="0" smtClean="0"/>
              <a:t>Design:</a:t>
            </a:r>
            <a:br>
              <a:rPr lang="en-US" sz="3200" dirty="0" smtClean="0"/>
            </a:br>
            <a:r>
              <a:rPr lang="en-US" sz="3200" dirty="0" smtClean="0"/>
              <a:t>Marine Bird Mapping and Risk Assessment</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2117530"/>
              </p:ext>
            </p:extLst>
          </p:nvPr>
        </p:nvGraphicFramePr>
        <p:xfrm>
          <a:off x="228600" y="1347716"/>
          <a:ext cx="5562600" cy="4297680"/>
        </p:xfrm>
        <a:graphic>
          <a:graphicData uri="http://schemas.openxmlformats.org/drawingml/2006/table">
            <a:tbl>
              <a:tblPr firstRow="1" bandRow="1">
                <a:tableStyleId>{22838BEF-8BB2-4498-84A7-C5851F593DF1}</a:tableStyleId>
              </a:tblPr>
              <a:tblGrid>
                <a:gridCol w="2209800"/>
                <a:gridCol w="3352800"/>
              </a:tblGrid>
              <a:tr h="370840">
                <a:tc>
                  <a:txBody>
                    <a:bodyPr/>
                    <a:lstStyle/>
                    <a:p>
                      <a:r>
                        <a:rPr lang="en-US" i="1" dirty="0" smtClean="0">
                          <a:solidFill>
                            <a:srgbClr val="002060"/>
                          </a:solidFill>
                          <a:latin typeface="+mj-lt"/>
                        </a:rPr>
                        <a:t>North Atlantic LCC Role</a:t>
                      </a:r>
                      <a:endParaRPr lang="en-US" b="0" i="1" dirty="0">
                        <a:solidFill>
                          <a:srgbClr val="002060"/>
                        </a:solidFill>
                        <a:latin typeface="+mj-lt"/>
                      </a:endParaRPr>
                    </a:p>
                  </a:txBody>
                  <a:tcPr/>
                </a:tc>
                <a:tc>
                  <a:txBody>
                    <a:bodyPr/>
                    <a:lstStyle/>
                    <a:p>
                      <a:r>
                        <a:rPr lang="en-US" b="0" dirty="0" smtClean="0">
                          <a:solidFill>
                            <a:schemeClr val="accent1">
                              <a:lumMod val="75000"/>
                            </a:schemeClr>
                          </a:solidFill>
                          <a:latin typeface="+mj-lt"/>
                        </a:rPr>
                        <a:t>Sponsoring a project by NC State U., NOAA, BRI, CSI/CUNY</a:t>
                      </a:r>
                      <a:endParaRPr lang="en-US" b="0" dirty="0">
                        <a:solidFill>
                          <a:schemeClr val="accent1">
                            <a:lumMod val="75000"/>
                          </a:schemeClr>
                        </a:solidFill>
                        <a:latin typeface="+mj-lt"/>
                      </a:endParaRPr>
                    </a:p>
                  </a:txBody>
                  <a:tcPr/>
                </a:tc>
              </a:tr>
              <a:tr h="370840">
                <a:tc>
                  <a:txBody>
                    <a:bodyPr/>
                    <a:lstStyle/>
                    <a:p>
                      <a:r>
                        <a:rPr lang="en-US" b="1" i="0" dirty="0" smtClean="0">
                          <a:solidFill>
                            <a:srgbClr val="002060"/>
                          </a:solidFill>
                          <a:latin typeface="+mj-lt"/>
                        </a:rPr>
                        <a:t>Products</a:t>
                      </a:r>
                      <a:endParaRPr lang="en-US" b="1" i="0" dirty="0">
                        <a:solidFill>
                          <a:srgbClr val="002060"/>
                        </a:solidFill>
                        <a:latin typeface="+mj-lt"/>
                      </a:endParaRPr>
                    </a:p>
                  </a:txBody>
                  <a:tcPr/>
                </a:tc>
                <a:tc>
                  <a:txBody>
                    <a:bodyPr/>
                    <a:lstStyle/>
                    <a:p>
                      <a:r>
                        <a:rPr lang="en-US" b="0" dirty="0" smtClean="0">
                          <a:solidFill>
                            <a:schemeClr val="accent1">
                              <a:lumMod val="75000"/>
                            </a:schemeClr>
                          </a:solidFill>
                          <a:latin typeface="+mj-lt"/>
                        </a:rPr>
                        <a:t>Mapping</a:t>
                      </a:r>
                      <a:r>
                        <a:rPr lang="en-US" b="0" baseline="0" dirty="0" smtClean="0">
                          <a:solidFill>
                            <a:schemeClr val="accent1">
                              <a:lumMod val="75000"/>
                            </a:schemeClr>
                          </a:solidFill>
                          <a:latin typeface="+mj-lt"/>
                        </a:rPr>
                        <a:t> of seasonal seabird abundance of 24 species to inform marine planning</a:t>
                      </a:r>
                      <a:endParaRPr lang="en-US" b="0"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Available Now</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Draft report; initial set of marine bird species maps by species and season</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Available</a:t>
                      </a:r>
                      <a:r>
                        <a:rPr lang="en-US" b="1" baseline="0" dirty="0" smtClean="0">
                          <a:solidFill>
                            <a:srgbClr val="002060"/>
                          </a:solidFill>
                          <a:latin typeface="+mj-lt"/>
                        </a:rPr>
                        <a:t> within 3-6 months</a:t>
                      </a:r>
                      <a:endParaRPr lang="en-US" b="1" dirty="0">
                        <a:solidFill>
                          <a:srgbClr val="002060"/>
                        </a:solidFill>
                        <a:latin typeface="+mj-lt"/>
                      </a:endParaRPr>
                    </a:p>
                  </a:txBody>
                  <a:tcPr/>
                </a:tc>
                <a:tc>
                  <a:txBody>
                    <a:bodyPr/>
                    <a:lstStyle/>
                    <a:p>
                      <a:pPr marL="0" indent="0">
                        <a:buFont typeface="Arial" pitchFamily="34" charset="0"/>
                        <a:buNone/>
                      </a:pPr>
                      <a:r>
                        <a:rPr lang="en-US" dirty="0" smtClean="0">
                          <a:solidFill>
                            <a:schemeClr val="accent1">
                              <a:lumMod val="75000"/>
                            </a:schemeClr>
                          </a:solidFill>
                          <a:latin typeface="+mj-lt"/>
                        </a:rPr>
                        <a:t>Final report and maps (Spring 2015)</a:t>
                      </a:r>
                      <a:endParaRPr lang="en-US" dirty="0">
                        <a:solidFill>
                          <a:schemeClr val="accent1">
                            <a:lumMod val="75000"/>
                          </a:schemeClr>
                        </a:solidFill>
                        <a:latin typeface="+mj-lt"/>
                      </a:endParaRPr>
                    </a:p>
                  </a:txBody>
                  <a:tcPr/>
                </a:tc>
              </a:tr>
              <a:tr h="370840">
                <a:tc>
                  <a:txBody>
                    <a:bodyPr/>
                    <a:lstStyle/>
                    <a:p>
                      <a:r>
                        <a:rPr lang="en-US" b="1" dirty="0" smtClean="0">
                          <a:solidFill>
                            <a:srgbClr val="002060"/>
                          </a:solidFill>
                          <a:latin typeface="+mj-lt"/>
                        </a:rPr>
                        <a:t>Intended Users</a:t>
                      </a:r>
                      <a:endParaRPr lang="en-US" b="1" dirty="0">
                        <a:solidFill>
                          <a:srgbClr val="002060"/>
                        </a:solidFill>
                        <a:latin typeface="+mj-lt"/>
                      </a:endParaRPr>
                    </a:p>
                  </a:txBody>
                  <a:tcPr/>
                </a:tc>
                <a:tc>
                  <a:txBody>
                    <a:bodyPr/>
                    <a:lstStyle/>
                    <a:p>
                      <a:r>
                        <a:rPr lang="en-US" dirty="0" smtClean="0">
                          <a:solidFill>
                            <a:schemeClr val="accent1">
                              <a:lumMod val="75000"/>
                            </a:schemeClr>
                          </a:solidFill>
                          <a:latin typeface="+mj-lt"/>
                        </a:rPr>
                        <a:t>Regional Ocean planning</a:t>
                      </a:r>
                      <a:r>
                        <a:rPr lang="en-US" baseline="0" dirty="0" smtClean="0">
                          <a:solidFill>
                            <a:schemeClr val="accent1">
                              <a:lumMod val="75000"/>
                            </a:schemeClr>
                          </a:solidFill>
                          <a:latin typeface="+mj-lt"/>
                        </a:rPr>
                        <a:t> for wind energy, aquaculture, marine infrastructure</a:t>
                      </a:r>
                      <a:endParaRPr lang="en-US" dirty="0">
                        <a:solidFill>
                          <a:schemeClr val="accent1">
                            <a:lumMod val="75000"/>
                          </a:schemeClr>
                        </a:solidFill>
                        <a:latin typeface="+mj-lt"/>
                      </a:endParaRPr>
                    </a:p>
                  </a:txBody>
                  <a:tcPr/>
                </a:tc>
              </a:tr>
            </a:tbl>
          </a:graphicData>
        </a:graphic>
      </p:graphicFrame>
      <p:pic>
        <p:nvPicPr>
          <p:cNvPr id="7" name="Picture 5" descr="http://ibc.lynxeds.com/files/pictures/Northern_Gann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200112" y="1371600"/>
            <a:ext cx="27424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North Atlantic LCC\Science Needs &amp; Projects\FY 11 North Atlantic LCC Projects\Marine Birds NALCC 2011_11,12,13, &amp; 14\Northern_Gannet_risk_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844" y="3276600"/>
            <a:ext cx="2608064" cy="262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858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10843</TotalTime>
  <Words>1855</Words>
  <Application>Microsoft Office PowerPoint</Application>
  <PresentationFormat>On-screen Show (4:3)</PresentationFormat>
  <Paragraphs>269</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Coastal and Marine Technical Team</vt:lpstr>
      <vt:lpstr>Coastal and Marine Technical Team</vt:lpstr>
      <vt:lpstr>North Atlantic LCC</vt:lpstr>
      <vt:lpstr>North Atlantic LCC - Governance</vt:lpstr>
      <vt:lpstr>Overview of LCC Science Needs Process</vt:lpstr>
      <vt:lpstr>Criteria for Prioritizing Science Needs</vt:lpstr>
      <vt:lpstr>February 2015 Completed Projects with coastal relevance</vt:lpstr>
      <vt:lpstr>Foundational Mapping: Coastal and Marine Ecological Classification</vt:lpstr>
      <vt:lpstr>Conservation Design: Marine Bird Mapping and Risk Assessment</vt:lpstr>
      <vt:lpstr>Foundational Mapping: Coastal Update to National Wetlands Inventory</vt:lpstr>
      <vt:lpstr>Conservation Design: Decision Support Tools for Sea-level Rise Impacts</vt:lpstr>
      <vt:lpstr>Conservation Design: Piping Plovers and Sea-level Rise</vt:lpstr>
      <vt:lpstr>Conservation Design: Designing Sustainable Landscapes</vt:lpstr>
      <vt:lpstr>Vulnerability Assessments: Species Vulnerability to Climate Change</vt:lpstr>
      <vt:lpstr>Vulnerability Assessments: Habitat Vulnerability to Climate Change</vt:lpstr>
      <vt:lpstr>Projects in progress</vt:lpstr>
      <vt:lpstr>Conservation Design: Aquatic and Coastal Decision Support Tool</vt:lpstr>
      <vt:lpstr>Demonstration Project: Integrating Science into Policy: Local Adaptation for Marsh Migration</vt:lpstr>
      <vt:lpstr>Hurricane Sandy Funded Projects</vt:lpstr>
      <vt:lpstr>PowerPoint Presentation</vt:lpstr>
      <vt:lpstr>Increasing Resiliency of Tidal Marsh Habitats Habitats and Species in the Face of Storms &amp; SLR</vt:lpstr>
      <vt:lpstr>Increasing Resiliency of Beach Habitats and Species in the Face of Storms &amp; Sea Level Rise</vt:lpstr>
      <vt:lpstr>Collaboratively Increasing Resiliency &amp; Improving Standards for Culverts &amp; Road Stream Crossings to Future Floods While Restoring Aquatic Connectivity </vt:lpstr>
      <vt:lpstr>Coastal &amp; Marine Science Needs</vt:lpstr>
      <vt:lpstr>Coastal &amp; Marine Science Needs</vt:lpstr>
      <vt:lpstr>Coastal &amp; Marine Science Needs</vt:lpstr>
      <vt:lpstr>Coastal &amp; Marine Science Needs</vt:lpstr>
    </vt:vector>
  </TitlesOfParts>
  <Company>U.S. Fish and Wildlife Service - Region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 Fish &amp; Wildlife Service</cp:lastModifiedBy>
  <cp:revision>1398</cp:revision>
  <cp:lastPrinted>2015-02-27T03:59:04Z</cp:lastPrinted>
  <dcterms:created xsi:type="dcterms:W3CDTF">2012-09-17T18:11:31Z</dcterms:created>
  <dcterms:modified xsi:type="dcterms:W3CDTF">2015-02-27T14:16:37Z</dcterms:modified>
</cp:coreProperties>
</file>