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6"/>
  </p:notesMasterIdLst>
  <p:sldIdLst>
    <p:sldId id="300" r:id="rId3"/>
    <p:sldId id="274" r:id="rId4"/>
    <p:sldId id="303" r:id="rId5"/>
    <p:sldId id="302" r:id="rId6"/>
    <p:sldId id="260" r:id="rId7"/>
    <p:sldId id="292" r:id="rId8"/>
    <p:sldId id="293" r:id="rId9"/>
    <p:sldId id="294" r:id="rId10"/>
    <p:sldId id="295" r:id="rId11"/>
    <p:sldId id="277" r:id="rId12"/>
    <p:sldId id="280" r:id="rId13"/>
    <p:sldId id="281" r:id="rId14"/>
    <p:sldId id="284" r:id="rId15"/>
    <p:sldId id="285" r:id="rId16"/>
    <p:sldId id="286" r:id="rId17"/>
    <p:sldId id="287" r:id="rId18"/>
    <p:sldId id="282" r:id="rId19"/>
    <p:sldId id="270" r:id="rId20"/>
    <p:sldId id="288" r:id="rId21"/>
    <p:sldId id="271" r:id="rId22"/>
    <p:sldId id="272" r:id="rId23"/>
    <p:sldId id="290" r:id="rId24"/>
    <p:sldId id="291" r:id="rId25"/>
    <p:sldId id="296" r:id="rId26"/>
    <p:sldId id="297" r:id="rId27"/>
    <p:sldId id="298" r:id="rId28"/>
    <p:sldId id="299" r:id="rId29"/>
    <p:sldId id="279" r:id="rId30"/>
    <p:sldId id="304" r:id="rId31"/>
    <p:sldId id="305" r:id="rId32"/>
    <p:sldId id="306" r:id="rId33"/>
    <p:sldId id="307" r:id="rId34"/>
    <p:sldId id="26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8" autoAdjust="0"/>
    <p:restoredTop sz="81039" autoAdjust="0"/>
  </p:normalViewPr>
  <p:slideViewPr>
    <p:cSldViewPr snapToGrid="0">
      <p:cViewPr varScale="1">
        <p:scale>
          <a:sx n="96" d="100"/>
          <a:sy n="96" d="100"/>
        </p:scale>
        <p:origin x="-111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C9AA47-D159-4E43-A970-C9EB2BFC3523}" type="datetimeFigureOut">
              <a:rPr lang="en-US" smtClean="0"/>
              <a:t>2/9/15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D10C9-E2C3-4429-ABD3-983B6D197F30}" type="slidenum">
              <a:rPr lang="en-US" smtClean="0"/>
              <a:t>‹#›</a:t>
            </a:fld>
            <a:endParaRPr lang="en-US"/>
          </a:p>
        </p:txBody>
      </p:sp>
    </p:spTree>
    <p:extLst>
      <p:ext uri="{BB962C8B-B14F-4D97-AF65-F5344CB8AC3E}">
        <p14:creationId xmlns:p14="http://schemas.microsoft.com/office/powerpoint/2010/main" val="1534618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objectives</a:t>
            </a:r>
          </a:p>
          <a:p>
            <a:r>
              <a:rPr lang="en-US" dirty="0" smtClean="0"/>
              <a:t>Part of selecting surrogate species is the need to pick species that have at least some data associated with them so that modeling can be done.</a:t>
            </a:r>
            <a:r>
              <a:rPr lang="en-US" baseline="0" dirty="0" smtClean="0"/>
              <a:t> Thus many surrogates are birds, which tend to have more data available than other species.</a:t>
            </a:r>
            <a:endParaRPr lang="en-US" dirty="0"/>
          </a:p>
        </p:txBody>
      </p:sp>
      <p:sp>
        <p:nvSpPr>
          <p:cNvPr id="4" name="Slide Number Placeholder 3"/>
          <p:cNvSpPr>
            <a:spLocks noGrp="1"/>
          </p:cNvSpPr>
          <p:nvPr>
            <p:ph type="sldNum" sz="quarter" idx="10"/>
          </p:nvPr>
        </p:nvSpPr>
        <p:spPr/>
        <p:txBody>
          <a:bodyPr/>
          <a:lstStyle/>
          <a:p>
            <a:fld id="{D054B379-4426-4E20-8078-AECE752822BD}" type="slidenum">
              <a:rPr lang="en-US" smtClean="0"/>
              <a:t>5</a:t>
            </a:fld>
            <a:endParaRPr lang="en-US"/>
          </a:p>
        </p:txBody>
      </p:sp>
    </p:spTree>
    <p:extLst>
      <p:ext uri="{BB962C8B-B14F-4D97-AF65-F5344CB8AC3E}">
        <p14:creationId xmlns:p14="http://schemas.microsoft.com/office/powerpoint/2010/main" val="211072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this</a:t>
            </a:r>
            <a:r>
              <a:rPr lang="en-US" baseline="0" dirty="0" smtClean="0"/>
              <a:t> piece of the model identifies moose habitat in areas where </a:t>
            </a:r>
            <a:r>
              <a:rPr lang="en-US" baseline="0" dirty="0" smtClean="0"/>
              <a:t>we </a:t>
            </a:r>
            <a:r>
              <a:rPr lang="en-US" baseline="0" dirty="0" smtClean="0"/>
              <a:t>are pretty sure there are no moose. So what do we do about that?</a:t>
            </a:r>
            <a:endParaRPr lang="en-US" dirty="0"/>
          </a:p>
        </p:txBody>
      </p:sp>
      <p:sp>
        <p:nvSpPr>
          <p:cNvPr id="4" name="Slide Number Placeholder 3"/>
          <p:cNvSpPr>
            <a:spLocks noGrp="1"/>
          </p:cNvSpPr>
          <p:nvPr>
            <p:ph type="sldNum" sz="quarter" idx="10"/>
          </p:nvPr>
        </p:nvSpPr>
        <p:spPr/>
        <p:txBody>
          <a:bodyPr/>
          <a:lstStyle/>
          <a:p>
            <a:fld id="{248D10C9-E2C3-4429-ABD3-983B6D197F30}" type="slidenum">
              <a:rPr lang="en-US" smtClean="0"/>
              <a:t>15</a:t>
            </a:fld>
            <a:endParaRPr lang="en-US"/>
          </a:p>
        </p:txBody>
      </p:sp>
    </p:spTree>
    <p:extLst>
      <p:ext uri="{BB962C8B-B14F-4D97-AF65-F5344CB8AC3E}">
        <p14:creationId xmlns:p14="http://schemas.microsoft.com/office/powerpoint/2010/main" val="2317757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way to put constrictions on the Habitat Capability is through a climate suitability modeling, which is done by a regression between 6 climate variables and existing moose location points. But that still results in some areas where we are fairly sure that moose don’t exist. So we need to constrain the data a bit more to deal with that.</a:t>
            </a:r>
            <a:endParaRPr lang="en-US" dirty="0"/>
          </a:p>
        </p:txBody>
      </p:sp>
      <p:sp>
        <p:nvSpPr>
          <p:cNvPr id="4" name="Slide Number Placeholder 3"/>
          <p:cNvSpPr>
            <a:spLocks noGrp="1"/>
          </p:cNvSpPr>
          <p:nvPr>
            <p:ph type="sldNum" sz="quarter" idx="10"/>
          </p:nvPr>
        </p:nvSpPr>
        <p:spPr/>
        <p:txBody>
          <a:bodyPr/>
          <a:lstStyle/>
          <a:p>
            <a:fld id="{248D10C9-E2C3-4429-ABD3-983B6D197F30}" type="slidenum">
              <a:rPr lang="en-US" smtClean="0"/>
              <a:t>17</a:t>
            </a:fld>
            <a:endParaRPr lang="en-US"/>
          </a:p>
        </p:txBody>
      </p:sp>
    </p:spTree>
    <p:extLst>
      <p:ext uri="{BB962C8B-B14F-4D97-AF65-F5344CB8AC3E}">
        <p14:creationId xmlns:p14="http://schemas.microsoft.com/office/powerpoint/2010/main" val="3343711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use the moose data again to create</a:t>
            </a:r>
            <a:r>
              <a:rPr lang="en-US" baseline="0" dirty="0" smtClean="0"/>
              <a:t> a “soft” delineation of the actual moose range which helps account for o</a:t>
            </a:r>
            <a:r>
              <a:rPr lang="en-US" dirty="0" smtClean="0"/>
              <a:t>ther </a:t>
            </a:r>
            <a:r>
              <a:rPr lang="en-US" dirty="0" smtClean="0"/>
              <a:t>mechanisms:</a:t>
            </a:r>
            <a:r>
              <a:rPr lang="en-US" baseline="0" dirty="0" smtClean="0"/>
              <a:t> development, predation, disease</a:t>
            </a:r>
            <a:endParaRPr lang="en-US" dirty="0"/>
          </a:p>
        </p:txBody>
      </p:sp>
      <p:sp>
        <p:nvSpPr>
          <p:cNvPr id="4" name="Slide Number Placeholder 3"/>
          <p:cNvSpPr>
            <a:spLocks noGrp="1"/>
          </p:cNvSpPr>
          <p:nvPr>
            <p:ph type="sldNum" sz="quarter" idx="10"/>
          </p:nvPr>
        </p:nvSpPr>
        <p:spPr/>
        <p:txBody>
          <a:bodyPr/>
          <a:lstStyle/>
          <a:p>
            <a:fld id="{248D10C9-E2C3-4429-ABD3-983B6D197F30}" type="slidenum">
              <a:rPr lang="en-US" smtClean="0"/>
              <a:t>18</a:t>
            </a:fld>
            <a:endParaRPr lang="en-US"/>
          </a:p>
        </p:txBody>
      </p:sp>
    </p:spTree>
    <p:extLst>
      <p:ext uri="{BB962C8B-B14F-4D97-AF65-F5344CB8AC3E}">
        <p14:creationId xmlns:p14="http://schemas.microsoft.com/office/powerpoint/2010/main" val="1898911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habitat</a:t>
            </a:r>
            <a:r>
              <a:rPr lang="en-US" baseline="0" dirty="0" smtClean="0"/>
              <a:t> capability combined with the constraints of climate and prevalence results in the final landscape capability map</a:t>
            </a:r>
            <a:endParaRPr lang="en-US" dirty="0"/>
          </a:p>
        </p:txBody>
      </p:sp>
      <p:sp>
        <p:nvSpPr>
          <p:cNvPr id="4" name="Slide Number Placeholder 3"/>
          <p:cNvSpPr>
            <a:spLocks noGrp="1"/>
          </p:cNvSpPr>
          <p:nvPr>
            <p:ph type="sldNum" sz="quarter" idx="10"/>
          </p:nvPr>
        </p:nvSpPr>
        <p:spPr/>
        <p:txBody>
          <a:bodyPr/>
          <a:lstStyle/>
          <a:p>
            <a:fld id="{248D10C9-E2C3-4429-ABD3-983B6D197F30}" type="slidenum">
              <a:rPr lang="en-US" smtClean="0"/>
              <a:t>19</a:t>
            </a:fld>
            <a:endParaRPr lang="en-US"/>
          </a:p>
        </p:txBody>
      </p:sp>
    </p:spTree>
    <p:extLst>
      <p:ext uri="{BB962C8B-B14F-4D97-AF65-F5344CB8AC3E}">
        <p14:creationId xmlns:p14="http://schemas.microsoft.com/office/powerpoint/2010/main" val="661482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for context for the overall project and model to illustrate that the species part is only one piece of a much larger model that includes analysis of overall ecological integrity on the landscape. The species part is highlighted in the dashed line, and is the part I will be overviewing today.</a:t>
            </a:r>
            <a:endParaRPr lang="en-US" dirty="0"/>
          </a:p>
        </p:txBody>
      </p:sp>
      <p:sp>
        <p:nvSpPr>
          <p:cNvPr id="4" name="Slide Number Placeholder 3"/>
          <p:cNvSpPr>
            <a:spLocks noGrp="1"/>
          </p:cNvSpPr>
          <p:nvPr>
            <p:ph type="sldNum" sz="quarter" idx="10"/>
          </p:nvPr>
        </p:nvSpPr>
        <p:spPr/>
        <p:txBody>
          <a:bodyPr/>
          <a:lstStyle/>
          <a:p>
            <a:fld id="{248D10C9-E2C3-4429-ABD3-983B6D197F30}" type="slidenum">
              <a:rPr lang="en-US" smtClean="0"/>
              <a:t>31</a:t>
            </a:fld>
            <a:endParaRPr lang="en-US"/>
          </a:p>
        </p:txBody>
      </p:sp>
    </p:spTree>
    <p:extLst>
      <p:ext uri="{BB962C8B-B14F-4D97-AF65-F5344CB8AC3E}">
        <p14:creationId xmlns:p14="http://schemas.microsoft.com/office/powerpoint/2010/main" val="17081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a:t>
            </a:r>
            <a:r>
              <a:rPr lang="en-US" baseline="0" dirty="0" smtClean="0"/>
              <a:t> on to talk about the DSL project, which uses the LCAD model</a:t>
            </a:r>
            <a:endParaRPr lang="en-US" dirty="0"/>
          </a:p>
        </p:txBody>
      </p:sp>
      <p:sp>
        <p:nvSpPr>
          <p:cNvPr id="4" name="Slide Number Placeholder 3"/>
          <p:cNvSpPr>
            <a:spLocks noGrp="1"/>
          </p:cNvSpPr>
          <p:nvPr>
            <p:ph type="sldNum" sz="quarter" idx="10"/>
          </p:nvPr>
        </p:nvSpPr>
        <p:spPr/>
        <p:txBody>
          <a:bodyPr/>
          <a:lstStyle/>
          <a:p>
            <a:fld id="{248D10C9-E2C3-4429-ABD3-983B6D197F30}" type="slidenum">
              <a:rPr lang="en-US" smtClean="0"/>
              <a:t>6</a:t>
            </a:fld>
            <a:endParaRPr lang="en-US"/>
          </a:p>
        </p:txBody>
      </p:sp>
    </p:spTree>
    <p:extLst>
      <p:ext uri="{BB962C8B-B14F-4D97-AF65-F5344CB8AC3E}">
        <p14:creationId xmlns:p14="http://schemas.microsoft.com/office/powerpoint/2010/main" val="4116621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for context for the overall project and model to illustrate that the species part is only one piece of a much larger model that includes analysis of overall ecological integrity on the landscape. The species part is highlighted in the dashed line, and is the part I will be overviewing today.</a:t>
            </a:r>
            <a:endParaRPr lang="en-US" dirty="0"/>
          </a:p>
        </p:txBody>
      </p:sp>
      <p:sp>
        <p:nvSpPr>
          <p:cNvPr id="4" name="Slide Number Placeholder 3"/>
          <p:cNvSpPr>
            <a:spLocks noGrp="1"/>
          </p:cNvSpPr>
          <p:nvPr>
            <p:ph type="sldNum" sz="quarter" idx="10"/>
          </p:nvPr>
        </p:nvSpPr>
        <p:spPr/>
        <p:txBody>
          <a:bodyPr/>
          <a:lstStyle/>
          <a:p>
            <a:fld id="{248D10C9-E2C3-4429-ABD3-983B6D197F30}" type="slidenum">
              <a:rPr lang="en-US" smtClean="0"/>
              <a:t>7</a:t>
            </a:fld>
            <a:endParaRPr lang="en-US"/>
          </a:p>
        </p:txBody>
      </p:sp>
    </p:spTree>
    <p:extLst>
      <p:ext uri="{BB962C8B-B14F-4D97-AF65-F5344CB8AC3E}">
        <p14:creationId xmlns:p14="http://schemas.microsoft.com/office/powerpoint/2010/main" val="17081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output of the species models results in what is called a landscape capability grid.</a:t>
            </a:r>
            <a:endParaRPr lang="en-US" dirty="0"/>
          </a:p>
        </p:txBody>
      </p:sp>
      <p:sp>
        <p:nvSpPr>
          <p:cNvPr id="4" name="Slide Number Placeholder 3"/>
          <p:cNvSpPr>
            <a:spLocks noGrp="1"/>
          </p:cNvSpPr>
          <p:nvPr>
            <p:ph type="sldNum" sz="quarter" idx="10"/>
          </p:nvPr>
        </p:nvSpPr>
        <p:spPr/>
        <p:txBody>
          <a:bodyPr/>
          <a:lstStyle/>
          <a:p>
            <a:fld id="{248D10C9-E2C3-4429-ABD3-983B6D197F30}" type="slidenum">
              <a:rPr lang="en-US" smtClean="0"/>
              <a:t>8</a:t>
            </a:fld>
            <a:endParaRPr lang="en-US"/>
          </a:p>
        </p:txBody>
      </p:sp>
    </p:spTree>
    <p:extLst>
      <p:ext uri="{BB962C8B-B14F-4D97-AF65-F5344CB8AC3E}">
        <p14:creationId xmlns:p14="http://schemas.microsoft.com/office/powerpoint/2010/main" val="3416169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a:t>
            </a:r>
            <a:r>
              <a:rPr lang="en-US" baseline="0" dirty="0" smtClean="0"/>
              <a:t> an generalized overview of the various settings data sets and analyses that go into the final landscape capability layer.</a:t>
            </a:r>
            <a:endParaRPr lang="en-US" dirty="0"/>
          </a:p>
        </p:txBody>
      </p:sp>
      <p:sp>
        <p:nvSpPr>
          <p:cNvPr id="4" name="Slide Number Placeholder 3"/>
          <p:cNvSpPr>
            <a:spLocks noGrp="1"/>
          </p:cNvSpPr>
          <p:nvPr>
            <p:ph type="sldNum" sz="quarter" idx="10"/>
          </p:nvPr>
        </p:nvSpPr>
        <p:spPr/>
        <p:txBody>
          <a:bodyPr/>
          <a:lstStyle/>
          <a:p>
            <a:fld id="{248D10C9-E2C3-4429-ABD3-983B6D197F30}" type="slidenum">
              <a:rPr lang="en-US" smtClean="0"/>
              <a:t>9</a:t>
            </a:fld>
            <a:endParaRPr lang="en-US"/>
          </a:p>
        </p:txBody>
      </p:sp>
    </p:spTree>
    <p:extLst>
      <p:ext uri="{BB962C8B-B14F-4D97-AF65-F5344CB8AC3E}">
        <p14:creationId xmlns:p14="http://schemas.microsoft.com/office/powerpoint/2010/main" val="4063284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take one</a:t>
            </a:r>
            <a:r>
              <a:rPr lang="en-US" baseline="0" dirty="0" smtClean="0"/>
              <a:t> species as an example, keeping mind that the models vary a bit from species to species depending on their biological requirements and the data available to assess them. I’ll be running through each of these inputs to show some of the components that go into them.</a:t>
            </a:r>
            <a:endParaRPr lang="en-US" dirty="0"/>
          </a:p>
        </p:txBody>
      </p:sp>
      <p:sp>
        <p:nvSpPr>
          <p:cNvPr id="4" name="Slide Number Placeholder 3"/>
          <p:cNvSpPr>
            <a:spLocks noGrp="1"/>
          </p:cNvSpPr>
          <p:nvPr>
            <p:ph type="sldNum" sz="quarter" idx="10"/>
          </p:nvPr>
        </p:nvSpPr>
        <p:spPr/>
        <p:txBody>
          <a:bodyPr/>
          <a:lstStyle/>
          <a:p>
            <a:fld id="{248D10C9-E2C3-4429-ABD3-983B6D197F30}" type="slidenum">
              <a:rPr lang="en-US" smtClean="0"/>
              <a:t>10</a:t>
            </a:fld>
            <a:endParaRPr lang="en-US"/>
          </a:p>
        </p:txBody>
      </p:sp>
    </p:spTree>
    <p:extLst>
      <p:ext uri="{BB962C8B-B14F-4D97-AF65-F5344CB8AC3E}">
        <p14:creationId xmlns:p14="http://schemas.microsoft.com/office/powerpoint/2010/main" val="1826923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is the habitat capability, which in the case of the moose, consists of their foraging habitats, cover and thermoregulation, and incorporates both small and large extent development.</a:t>
            </a:r>
            <a:endParaRPr lang="en-US" dirty="0"/>
          </a:p>
        </p:txBody>
      </p:sp>
      <p:sp>
        <p:nvSpPr>
          <p:cNvPr id="4" name="Slide Number Placeholder 3"/>
          <p:cNvSpPr>
            <a:spLocks noGrp="1"/>
          </p:cNvSpPr>
          <p:nvPr>
            <p:ph type="sldNum" sz="quarter" idx="10"/>
          </p:nvPr>
        </p:nvSpPr>
        <p:spPr/>
        <p:txBody>
          <a:bodyPr/>
          <a:lstStyle/>
          <a:p>
            <a:fld id="{248D10C9-E2C3-4429-ABD3-983B6D197F30}" type="slidenum">
              <a:rPr lang="en-US" smtClean="0"/>
              <a:t>11</a:t>
            </a:fld>
            <a:endParaRPr lang="en-US"/>
          </a:p>
        </p:txBody>
      </p:sp>
    </p:spTree>
    <p:extLst>
      <p:ext uri="{BB962C8B-B14F-4D97-AF65-F5344CB8AC3E}">
        <p14:creationId xmlns:p14="http://schemas.microsoft.com/office/powerpoint/2010/main" val="1307190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as you can see, there are multiple components, or “settings” layers</a:t>
            </a:r>
            <a:r>
              <a:rPr lang="en-US" baseline="0" dirty="0" smtClean="0"/>
              <a:t> that combine to make up the foraging habitat layer. In the case of moose, it is these (list), based on the literature.</a:t>
            </a:r>
            <a:endParaRPr lang="en-US" dirty="0"/>
          </a:p>
        </p:txBody>
      </p:sp>
      <p:sp>
        <p:nvSpPr>
          <p:cNvPr id="4" name="Slide Number Placeholder 3"/>
          <p:cNvSpPr>
            <a:spLocks noGrp="1"/>
          </p:cNvSpPr>
          <p:nvPr>
            <p:ph type="sldNum" sz="quarter" idx="10"/>
          </p:nvPr>
        </p:nvSpPr>
        <p:spPr/>
        <p:txBody>
          <a:bodyPr/>
          <a:lstStyle/>
          <a:p>
            <a:fld id="{248D10C9-E2C3-4429-ABD3-983B6D197F30}" type="slidenum">
              <a:rPr lang="en-US" smtClean="0"/>
              <a:t>12</a:t>
            </a:fld>
            <a:endParaRPr lang="en-US"/>
          </a:p>
        </p:txBody>
      </p:sp>
    </p:spTree>
    <p:extLst>
      <p:ext uri="{BB962C8B-B14F-4D97-AF65-F5344CB8AC3E}">
        <p14:creationId xmlns:p14="http://schemas.microsoft.com/office/powerpoint/2010/main" val="2185047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situation</a:t>
            </a:r>
            <a:r>
              <a:rPr lang="en-US" baseline="0" dirty="0" smtClean="0"/>
              <a:t> for cover and thermo</a:t>
            </a:r>
            <a:endParaRPr lang="en-US" dirty="0"/>
          </a:p>
        </p:txBody>
      </p:sp>
      <p:sp>
        <p:nvSpPr>
          <p:cNvPr id="4" name="Slide Number Placeholder 3"/>
          <p:cNvSpPr>
            <a:spLocks noGrp="1"/>
          </p:cNvSpPr>
          <p:nvPr>
            <p:ph type="sldNum" sz="quarter" idx="10"/>
          </p:nvPr>
        </p:nvSpPr>
        <p:spPr/>
        <p:txBody>
          <a:bodyPr/>
          <a:lstStyle/>
          <a:p>
            <a:fld id="{248D10C9-E2C3-4429-ABD3-983B6D197F30}" type="slidenum">
              <a:rPr lang="en-US" smtClean="0"/>
              <a:t>13</a:t>
            </a:fld>
            <a:endParaRPr lang="en-US"/>
          </a:p>
        </p:txBody>
      </p:sp>
    </p:spTree>
    <p:extLst>
      <p:ext uri="{BB962C8B-B14F-4D97-AF65-F5344CB8AC3E}">
        <p14:creationId xmlns:p14="http://schemas.microsoft.com/office/powerpoint/2010/main" val="2380504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EBC450-909F-3642-BEA4-B776EC52E7A0}" type="datetimeFigureOut">
              <a:rPr lang="en-US" smtClean="0">
                <a:solidFill>
                  <a:prstClr val="black">
                    <a:tint val="75000"/>
                  </a:prstClr>
                </a:solidFill>
              </a:rPr>
              <a:pPr/>
              <a:t>2/9/15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FF375F-98E6-954C-9812-EB4074965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039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EBC450-909F-3642-BEA4-B776EC52E7A0}" type="datetimeFigureOut">
              <a:rPr lang="en-US" smtClean="0">
                <a:solidFill>
                  <a:prstClr val="black">
                    <a:tint val="75000"/>
                  </a:prstClr>
                </a:solidFill>
              </a:rPr>
              <a:pPr/>
              <a:t>2/9/15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FF375F-98E6-954C-9812-EB4074965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535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EBC450-909F-3642-BEA4-B776EC52E7A0}" type="datetimeFigureOut">
              <a:rPr lang="en-US" smtClean="0">
                <a:solidFill>
                  <a:prstClr val="black">
                    <a:tint val="75000"/>
                  </a:prstClr>
                </a:solidFill>
              </a:rPr>
              <a:pPr/>
              <a:t>2/9/15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FF375F-98E6-954C-9812-EB4074965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869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232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827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61713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1725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0148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58950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572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034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Autofit/>
          </a:bodyPr>
          <a:lstStyle>
            <a:lvl1pPr marL="0" indent="457200">
              <a:lnSpc>
                <a:spcPct val="150000"/>
              </a:lnSpc>
              <a:spcBef>
                <a:spcPts val="768"/>
              </a:spcBef>
              <a:spcAft>
                <a:spcPts val="0"/>
              </a:spcAft>
              <a:defRPr/>
            </a:lvl1pPr>
            <a:lvl2pPr marL="0" indent="457200">
              <a:lnSpc>
                <a:spcPct val="150000"/>
              </a:lnSpc>
              <a:spcBef>
                <a:spcPts val="768"/>
              </a:spcBef>
              <a:spcAft>
                <a:spcPts val="0"/>
              </a:spcAft>
              <a:defRPr/>
            </a:lvl2pPr>
            <a:lvl3pPr marL="0" indent="457200">
              <a:lnSpc>
                <a:spcPct val="150000"/>
              </a:lnSpc>
              <a:spcBef>
                <a:spcPts val="768"/>
              </a:spcBef>
              <a:spcAft>
                <a:spcPts val="0"/>
              </a:spcAft>
              <a:defRPr/>
            </a:lvl3pPr>
            <a:lvl4pPr marL="0" indent="457200">
              <a:lnSpc>
                <a:spcPct val="150000"/>
              </a:lnSpc>
              <a:spcBef>
                <a:spcPts val="768"/>
              </a:spcBef>
              <a:spcAft>
                <a:spcPts val="0"/>
              </a:spcAft>
              <a:defRPr/>
            </a:lvl4pPr>
            <a:lvl5pPr marL="0" indent="457200">
              <a:lnSpc>
                <a:spcPct val="150000"/>
              </a:lnSpc>
              <a:spcBef>
                <a:spcPts val="768"/>
              </a:spcBef>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DEBC450-909F-3642-BEA4-B776EC52E7A0}" type="datetimeFigureOut">
              <a:rPr lang="en-US" smtClean="0">
                <a:solidFill>
                  <a:prstClr val="black">
                    <a:tint val="75000"/>
                  </a:prstClr>
                </a:solidFill>
              </a:rPr>
              <a:pPr/>
              <a:t>2/9/15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FF375F-98E6-954C-9812-EB4074965DA6}" type="slidenum">
              <a:rPr lang="en-US" smtClean="0">
                <a:solidFill>
                  <a:prstClr val="black">
                    <a:tint val="75000"/>
                  </a:prstClr>
                </a:solidFill>
              </a:rPr>
              <a:pPr/>
              <a:t>‹#›</a:t>
            </a:fld>
            <a:endParaRPr lang="en-US">
              <a:solidFill>
                <a:prstClr val="black">
                  <a:tint val="75000"/>
                </a:prstClr>
              </a:solidFill>
            </a:endParaRPr>
          </a:p>
        </p:txBody>
      </p:sp>
      <p:pic>
        <p:nvPicPr>
          <p:cNvPr id="7" name="Picture 6" descr="mountain green.png"/>
          <p:cNvPicPr>
            <a:picLocks noChangeAspect="1"/>
          </p:cNvPicPr>
          <p:nvPr userDrawn="1"/>
        </p:nvPicPr>
        <p:blipFill rotWithShape="1">
          <a:blip r:embed="rId2">
            <a:extLst>
              <a:ext uri="{28A0092B-C50C-407E-A947-70E740481C1C}">
                <a14:useLocalDpi xmlns:a14="http://schemas.microsoft.com/office/drawing/2010/main" val="0"/>
              </a:ext>
            </a:extLst>
          </a:blip>
          <a:srcRect l="2122" b="10312"/>
          <a:stretch/>
        </p:blipFill>
        <p:spPr>
          <a:xfrm>
            <a:off x="0" y="5736675"/>
            <a:ext cx="9152819" cy="1138962"/>
          </a:xfrm>
          <a:prstGeom prst="rect">
            <a:avLst/>
          </a:prstGeom>
        </p:spPr>
      </p:pic>
    </p:spTree>
    <p:extLst>
      <p:ext uri="{BB962C8B-B14F-4D97-AF65-F5344CB8AC3E}">
        <p14:creationId xmlns:p14="http://schemas.microsoft.com/office/powerpoint/2010/main" val="2750172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6656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1866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3366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defRPr sz="1800">
                <a:solidFill>
                  <a:srgbClr val="FFFFFF"/>
                </a:solidFill>
                <a:latin typeface="Arial" charset="0"/>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defRPr sz="1800">
                <a:solidFill>
                  <a:srgbClr val="FFFFFF"/>
                </a:solidFill>
                <a:latin typeface="Arial" charset="0"/>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eaLnBrk="1" hangingPunct="1">
              <a:defRPr sz="1800">
                <a:solidFill>
                  <a:srgbClr val="FFFFFF"/>
                </a:solidFill>
                <a:latin typeface="Arial" charset="0"/>
              </a:defRPr>
            </a:lvl1pPr>
          </a:lstStyle>
          <a:p>
            <a:pPr fontAlgn="base">
              <a:spcBef>
                <a:spcPct val="0"/>
              </a:spcBef>
              <a:spcAft>
                <a:spcPct val="0"/>
              </a:spcAft>
              <a:defRPr/>
            </a:pPr>
            <a:fld id="{EDA83D04-80AC-448E-8B4E-5CB249100B8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23899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EBC450-909F-3642-BEA4-B776EC52E7A0}" type="datetimeFigureOut">
              <a:rPr lang="en-US" smtClean="0">
                <a:solidFill>
                  <a:prstClr val="black">
                    <a:tint val="75000"/>
                  </a:prstClr>
                </a:solidFill>
              </a:rPr>
              <a:pPr/>
              <a:t>2/9/15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FF375F-98E6-954C-9812-EB4074965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335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EBC450-909F-3642-BEA4-B776EC52E7A0}" type="datetimeFigureOut">
              <a:rPr lang="en-US" smtClean="0">
                <a:solidFill>
                  <a:prstClr val="black">
                    <a:tint val="75000"/>
                  </a:prstClr>
                </a:solidFill>
              </a:rPr>
              <a:pPr/>
              <a:t>2/9/15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FF375F-98E6-954C-9812-EB4074965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413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EBC450-909F-3642-BEA4-B776EC52E7A0}" type="datetimeFigureOut">
              <a:rPr lang="en-US" smtClean="0">
                <a:solidFill>
                  <a:prstClr val="black">
                    <a:tint val="75000"/>
                  </a:prstClr>
                </a:solidFill>
              </a:rPr>
              <a:pPr/>
              <a:t>2/9/15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FF375F-98E6-954C-9812-EB4074965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697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EBC450-909F-3642-BEA4-B776EC52E7A0}" type="datetimeFigureOut">
              <a:rPr lang="en-US" smtClean="0">
                <a:solidFill>
                  <a:prstClr val="black">
                    <a:tint val="75000"/>
                  </a:prstClr>
                </a:solidFill>
              </a:rPr>
              <a:pPr/>
              <a:t>2/9/15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FF375F-98E6-954C-9812-EB4074965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52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BC450-909F-3642-BEA4-B776EC52E7A0}" type="datetimeFigureOut">
              <a:rPr lang="en-US" smtClean="0">
                <a:solidFill>
                  <a:prstClr val="black">
                    <a:tint val="75000"/>
                  </a:prstClr>
                </a:solidFill>
              </a:rPr>
              <a:pPr/>
              <a:t>2/9/15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FF375F-98E6-954C-9812-EB4074965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16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EBC450-909F-3642-BEA4-B776EC52E7A0}" type="datetimeFigureOut">
              <a:rPr lang="en-US" smtClean="0">
                <a:solidFill>
                  <a:prstClr val="black">
                    <a:tint val="75000"/>
                  </a:prstClr>
                </a:solidFill>
              </a:rPr>
              <a:pPr/>
              <a:t>2/9/15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FF375F-98E6-954C-9812-EB4074965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073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EBC450-909F-3642-BEA4-B776EC52E7A0}" type="datetimeFigureOut">
              <a:rPr lang="en-US" smtClean="0">
                <a:solidFill>
                  <a:prstClr val="black">
                    <a:tint val="75000"/>
                  </a:prstClr>
                </a:solidFill>
              </a:rPr>
              <a:pPr/>
              <a:t>2/9/15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FF375F-98E6-954C-9812-EB4074965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4259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2"/>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DEBC450-909F-3642-BEA4-B776EC52E7A0}" type="datetimeFigureOut">
              <a:rPr lang="en-US" smtClean="0">
                <a:solidFill>
                  <a:prstClr val="black">
                    <a:tint val="75000"/>
                  </a:prstClr>
                </a:solidFill>
              </a:rPr>
              <a:pPr defTabSz="457200"/>
              <a:t>2/9/15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EFF375F-98E6-954C-9812-EB4074965DA6}"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7368333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000" kern="1200">
          <a:solidFill>
            <a:schemeClr val="tx1"/>
          </a:solidFill>
          <a:latin typeface="Avenir Black"/>
          <a:ea typeface="+mj-ea"/>
          <a:cs typeface="Avenir Black"/>
        </a:defRPr>
      </a:lvl1pPr>
    </p:titleStyle>
    <p:bodyStyle>
      <a:lvl1pPr marL="511175" indent="-511175" algn="l" defTabSz="457200" rtl="0" eaLnBrk="1" latinLnBrk="0" hangingPunct="1">
        <a:spcBef>
          <a:spcPct val="20000"/>
        </a:spcBef>
        <a:buFont typeface="Arial"/>
        <a:buChar char="•"/>
        <a:defRPr sz="3200" kern="1200">
          <a:solidFill>
            <a:schemeClr val="tx1"/>
          </a:solidFill>
          <a:latin typeface="Avenir Book"/>
          <a:ea typeface="+mn-ea"/>
          <a:cs typeface="Avenir Book"/>
        </a:defRPr>
      </a:lvl1pPr>
      <a:lvl2pPr marL="511175" indent="-511175" algn="l" defTabSz="457200" rtl="0" eaLnBrk="1" latinLnBrk="0" hangingPunct="1">
        <a:spcBef>
          <a:spcPct val="20000"/>
        </a:spcBef>
        <a:buFont typeface="Arial"/>
        <a:buChar char="–"/>
        <a:defRPr sz="2800" kern="1200">
          <a:solidFill>
            <a:schemeClr val="tx1"/>
          </a:solidFill>
          <a:latin typeface="Avenir Book"/>
          <a:ea typeface="+mn-ea"/>
          <a:cs typeface="Avenir Book"/>
        </a:defRPr>
      </a:lvl2pPr>
      <a:lvl3pPr marL="511175" indent="-511175" algn="l" defTabSz="457200" rtl="0" eaLnBrk="1" latinLnBrk="0" hangingPunct="1">
        <a:spcBef>
          <a:spcPct val="20000"/>
        </a:spcBef>
        <a:buFont typeface="Arial"/>
        <a:buChar char="•"/>
        <a:defRPr sz="2400" kern="1200">
          <a:solidFill>
            <a:schemeClr val="tx1"/>
          </a:solidFill>
          <a:latin typeface="Avenir Book"/>
          <a:ea typeface="+mn-ea"/>
          <a:cs typeface="Avenir Book"/>
        </a:defRPr>
      </a:lvl3pPr>
      <a:lvl4pPr marL="511175" indent="-511175" algn="l" defTabSz="457200" rtl="0" eaLnBrk="1" latinLnBrk="0" hangingPunct="1">
        <a:spcBef>
          <a:spcPct val="20000"/>
        </a:spcBef>
        <a:buFont typeface="Arial"/>
        <a:buChar char="–"/>
        <a:defRPr sz="2000" kern="1200">
          <a:solidFill>
            <a:schemeClr val="tx1"/>
          </a:solidFill>
          <a:latin typeface="Avenir Book"/>
          <a:ea typeface="+mn-ea"/>
          <a:cs typeface="Avenir Book"/>
        </a:defRPr>
      </a:lvl4pPr>
      <a:lvl5pPr marL="511175" indent="-511175" algn="l" defTabSz="457200" rtl="0" eaLnBrk="1" latinLnBrk="0" hangingPunct="1">
        <a:spcBef>
          <a:spcPct val="20000"/>
        </a:spcBef>
        <a:buFont typeface="Arial"/>
        <a:buChar char="»"/>
        <a:defRPr sz="2000" kern="1200">
          <a:solidFill>
            <a:schemeClr val="tx1"/>
          </a:solidFill>
          <a:latin typeface="Avenir Book"/>
          <a:ea typeface="+mn-ea"/>
          <a:cs typeface="Avenir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741497"/>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a:defRPr>
      </a:lvl2pPr>
      <a:lvl3pPr algn="ctr" rtl="0" eaLnBrk="0" fontAlgn="base" hangingPunct="0">
        <a:spcBef>
          <a:spcPct val="0"/>
        </a:spcBef>
        <a:spcAft>
          <a:spcPct val="0"/>
        </a:spcAft>
        <a:defRPr sz="4400">
          <a:solidFill>
            <a:schemeClr val="tx2"/>
          </a:solidFill>
          <a:latin typeface="Times New Roman"/>
        </a:defRPr>
      </a:lvl3pPr>
      <a:lvl4pPr algn="ctr" rtl="0" eaLnBrk="0" fontAlgn="base" hangingPunct="0">
        <a:spcBef>
          <a:spcPct val="0"/>
        </a:spcBef>
        <a:spcAft>
          <a:spcPct val="0"/>
        </a:spcAft>
        <a:defRPr sz="4400">
          <a:solidFill>
            <a:schemeClr val="tx2"/>
          </a:solidFill>
          <a:latin typeface="Times New Roman"/>
        </a:defRPr>
      </a:lvl4pPr>
      <a:lvl5pPr algn="ctr" rtl="0" eaLnBrk="0" fontAlgn="base" hangingPunct="0">
        <a:spcBef>
          <a:spcPct val="0"/>
        </a:spcBef>
        <a:spcAft>
          <a:spcPct val="0"/>
        </a:spcAft>
        <a:defRPr sz="4400">
          <a:solidFill>
            <a:schemeClr val="tx2"/>
          </a:solidFill>
          <a:latin typeface="Times New Roman"/>
        </a:defRPr>
      </a:lvl5pPr>
      <a:lvl6pPr marL="457200" algn="ctr" rtl="0" eaLnBrk="0" fontAlgn="base" hangingPunct="0">
        <a:spcBef>
          <a:spcPct val="0"/>
        </a:spcBef>
        <a:spcAft>
          <a:spcPct val="0"/>
        </a:spcAft>
        <a:defRPr sz="4400">
          <a:solidFill>
            <a:schemeClr val="tx2"/>
          </a:solidFill>
          <a:latin typeface="Times New Roman"/>
        </a:defRPr>
      </a:lvl6pPr>
      <a:lvl7pPr marL="914400" algn="ctr" rtl="0" eaLnBrk="0" fontAlgn="base" hangingPunct="0">
        <a:spcBef>
          <a:spcPct val="0"/>
        </a:spcBef>
        <a:spcAft>
          <a:spcPct val="0"/>
        </a:spcAft>
        <a:defRPr sz="4400">
          <a:solidFill>
            <a:schemeClr val="tx2"/>
          </a:solidFill>
          <a:latin typeface="Times New Roman"/>
        </a:defRPr>
      </a:lvl7pPr>
      <a:lvl8pPr marL="1371600" algn="ctr" rtl="0" eaLnBrk="0" fontAlgn="base" hangingPunct="0">
        <a:spcBef>
          <a:spcPct val="0"/>
        </a:spcBef>
        <a:spcAft>
          <a:spcPct val="0"/>
        </a:spcAft>
        <a:defRPr sz="4400">
          <a:solidFill>
            <a:schemeClr val="tx2"/>
          </a:solidFill>
          <a:latin typeface="Times New Roman"/>
        </a:defRPr>
      </a:lvl8pPr>
      <a:lvl9pPr marL="1828800" algn="ctr" rtl="0" eaLnBrk="0" fontAlgn="base" hangingPunct="0">
        <a:spcBef>
          <a:spcPct val="0"/>
        </a:spcBef>
        <a:spcAft>
          <a:spcPct val="0"/>
        </a:spcAft>
        <a:defRPr sz="4400">
          <a:solidFill>
            <a:schemeClr val="tx2"/>
          </a:solidFill>
          <a:latin typeface="Times New Roman"/>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7.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38.png"/><Relationship Id="rId5"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1.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47.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5.jpeg"/><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6.jpe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7.jpeg"/><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8.jpeg"/><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eg"/><Relationship Id="rId8" Type="http://schemas.openxmlformats.org/officeDocument/2006/relationships/image" Target="../media/image67.jpeg"/><Relationship Id="rId9" Type="http://schemas.openxmlformats.org/officeDocument/2006/relationships/image" Target="../media/image68.jpeg"/><Relationship Id="rId1" Type="http://schemas.openxmlformats.org/officeDocument/2006/relationships/slideLayout" Target="../slideLayouts/slideLayout1.xml"/><Relationship Id="rId2" Type="http://schemas.openxmlformats.org/officeDocument/2006/relationships/image" Target="../media/image6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9" Type="http://schemas.openxmlformats.org/officeDocument/2006/relationships/image" Target="../media/image15.jpeg"/><Relationship Id="rId20" Type="http://schemas.openxmlformats.org/officeDocument/2006/relationships/image" Target="../media/image26.png"/><Relationship Id="rId21" Type="http://schemas.openxmlformats.org/officeDocument/2006/relationships/image" Target="../media/image27.jpeg"/><Relationship Id="rId22" Type="http://schemas.openxmlformats.org/officeDocument/2006/relationships/image" Target="../media/image28.png"/><Relationship Id="rId23" Type="http://schemas.openxmlformats.org/officeDocument/2006/relationships/image" Target="../media/image29.png"/><Relationship Id="rId10" Type="http://schemas.openxmlformats.org/officeDocument/2006/relationships/image" Target="../media/image16.jpeg"/><Relationship Id="rId11" Type="http://schemas.openxmlformats.org/officeDocument/2006/relationships/image" Target="../media/image17.png"/><Relationship Id="rId12" Type="http://schemas.openxmlformats.org/officeDocument/2006/relationships/image" Target="../media/image18.jpeg"/><Relationship Id="rId13" Type="http://schemas.openxmlformats.org/officeDocument/2006/relationships/image" Target="../media/image19.jpeg"/><Relationship Id="rId14" Type="http://schemas.openxmlformats.org/officeDocument/2006/relationships/image" Target="../media/image20.jpeg"/><Relationship Id="rId15" Type="http://schemas.openxmlformats.org/officeDocument/2006/relationships/image" Target="../media/image21.jpeg"/><Relationship Id="rId16" Type="http://schemas.openxmlformats.org/officeDocument/2006/relationships/image" Target="../media/image22.jpeg"/><Relationship Id="rId17" Type="http://schemas.openxmlformats.org/officeDocument/2006/relationships/image" Target="../media/image23.jpeg"/><Relationship Id="rId18" Type="http://schemas.openxmlformats.org/officeDocument/2006/relationships/image" Target="../media/image24.jpeg"/><Relationship Id="rId19"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4918"/>
          <a:stretch/>
        </p:blipFill>
        <p:spPr>
          <a:xfrm>
            <a:off x="-14991" y="0"/>
            <a:ext cx="9263922" cy="6858000"/>
          </a:xfrm>
          <a:prstGeom prst="rect">
            <a:avLst/>
          </a:prstGeom>
        </p:spPr>
      </p:pic>
      <p:sp>
        <p:nvSpPr>
          <p:cNvPr id="2" name="Title 1"/>
          <p:cNvSpPr>
            <a:spLocks noGrp="1"/>
          </p:cNvSpPr>
          <p:nvPr>
            <p:ph type="ctrTitle"/>
          </p:nvPr>
        </p:nvSpPr>
        <p:spPr>
          <a:xfrm>
            <a:off x="1123051" y="516420"/>
            <a:ext cx="6777318" cy="1938992"/>
          </a:xfrm>
        </p:spPr>
        <p:txBody>
          <a:bodyPr>
            <a:spAutoFit/>
          </a:bodyPr>
          <a:lstStyle/>
          <a:p>
            <a:pPr algn="ctr"/>
            <a:r>
              <a:rPr lang="en-US" sz="4000" dirty="0" smtClean="0"/>
              <a:t>Designing Sustainable Landscapes for Species in the Northeast</a:t>
            </a:r>
            <a:endParaRPr lang="en-US" sz="4000" dirty="0"/>
          </a:p>
        </p:txBody>
      </p:sp>
      <p:sp>
        <p:nvSpPr>
          <p:cNvPr id="3" name="Subtitle 2"/>
          <p:cNvSpPr>
            <a:spLocks noGrp="1"/>
          </p:cNvSpPr>
          <p:nvPr>
            <p:ph type="subTitle" idx="1"/>
          </p:nvPr>
        </p:nvSpPr>
        <p:spPr>
          <a:xfrm>
            <a:off x="2234083" y="4587910"/>
            <a:ext cx="6560234" cy="1752600"/>
          </a:xfrm>
        </p:spPr>
        <p:txBody>
          <a:bodyPr>
            <a:normAutofit/>
          </a:bodyPr>
          <a:lstStyle/>
          <a:p>
            <a:r>
              <a:rPr lang="en-US" sz="1800" dirty="0" smtClean="0"/>
              <a:t>BJ Richardson</a:t>
            </a:r>
          </a:p>
          <a:p>
            <a:r>
              <a:rPr lang="en-US" sz="1800" dirty="0" smtClean="0"/>
              <a:t>GIS Coordinator</a:t>
            </a:r>
          </a:p>
          <a:p>
            <a:r>
              <a:rPr lang="en-US" sz="1800" dirty="0" smtClean="0"/>
              <a:t>US Fish and Wildlife Service</a:t>
            </a:r>
          </a:p>
          <a:p>
            <a:r>
              <a:rPr lang="en-US" sz="1800" dirty="0" smtClean="0"/>
              <a:t>Northeast Region</a:t>
            </a:r>
          </a:p>
          <a:p>
            <a:r>
              <a:rPr lang="en-US" sz="1800" dirty="0" smtClean="0"/>
              <a:t>North Atlantic Landscape Conservation Cooperative</a:t>
            </a:r>
            <a:endParaRPr lang="en-US" sz="1800" dirty="0"/>
          </a:p>
        </p:txBody>
      </p:sp>
    </p:spTree>
    <p:extLst>
      <p:ext uri="{BB962C8B-B14F-4D97-AF65-F5344CB8AC3E}">
        <p14:creationId xmlns:p14="http://schemas.microsoft.com/office/powerpoint/2010/main" val="2469848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p:cNvSpPr/>
          <p:nvPr/>
        </p:nvSpPr>
        <p:spPr>
          <a:xfrm>
            <a:off x="3328585" y="4403057"/>
            <a:ext cx="2369128" cy="2202872"/>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6390050" y="1595374"/>
            <a:ext cx="2369128" cy="2202872"/>
          </a:xfrm>
          <a:prstGeom prst="ellipse">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328585" y="1595374"/>
            <a:ext cx="2369128" cy="2202872"/>
          </a:xfrm>
          <a:prstGeom prst="ellipse">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250057" y="1595374"/>
            <a:ext cx="2369128" cy="2202872"/>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 Box 2"/>
          <p:cNvSpPr txBox="1">
            <a:spLocks noChangeArrowheads="1"/>
          </p:cNvSpPr>
          <p:nvPr/>
        </p:nvSpPr>
        <p:spPr bwMode="auto">
          <a:xfrm>
            <a:off x="0" y="22228"/>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Arial" panose="020B0604020202020204" pitchFamily="34" charset="0"/>
                <a:cs typeface="Arial" panose="020B0604020202020204" pitchFamily="34" charset="0"/>
              </a:rPr>
              <a:t>Moose Landscape Capability Model</a:t>
            </a:r>
            <a:endParaRPr lang="en-US" sz="3600" b="1" dirty="0">
              <a:latin typeface="Arial" panose="020B0604020202020204" pitchFamily="34" charset="0"/>
              <a:cs typeface="Arial" panose="020B0604020202020204" pitchFamily="34" charset="0"/>
            </a:endParaRPr>
          </a:p>
        </p:txBody>
      </p:sp>
      <p:sp>
        <p:nvSpPr>
          <p:cNvPr id="2" name="TextBox 1"/>
          <p:cNvSpPr txBox="1"/>
          <p:nvPr/>
        </p:nvSpPr>
        <p:spPr>
          <a:xfrm>
            <a:off x="651164" y="2216732"/>
            <a:ext cx="1539204" cy="830997"/>
          </a:xfrm>
          <a:prstGeom prst="rect">
            <a:avLst/>
          </a:prstGeom>
          <a:noFill/>
        </p:spPr>
        <p:txBody>
          <a:bodyPr wrap="none" rtlCol="0">
            <a:spAutoFit/>
          </a:bodyPr>
          <a:lstStyle/>
          <a:p>
            <a:pPr algn="ctr"/>
            <a:r>
              <a:rPr lang="en-US" sz="2400" dirty="0" smtClean="0">
                <a:latin typeface="Arial" panose="020B0604020202020204" pitchFamily="34" charset="0"/>
                <a:cs typeface="Arial" panose="020B0604020202020204" pitchFamily="34" charset="0"/>
              </a:rPr>
              <a:t>Habitat </a:t>
            </a:r>
          </a:p>
          <a:p>
            <a:pPr algn="ctr"/>
            <a:r>
              <a:rPr lang="en-US" sz="2400" dirty="0" smtClean="0">
                <a:latin typeface="Arial" panose="020B0604020202020204" pitchFamily="34" charset="0"/>
                <a:cs typeface="Arial" panose="020B0604020202020204" pitchFamily="34" charset="0"/>
              </a:rPr>
              <a:t>Capability</a:t>
            </a:r>
            <a:endParaRPr lang="en-US" sz="2400" dirty="0">
              <a:latin typeface="Arial" panose="020B0604020202020204" pitchFamily="34" charset="0"/>
              <a:cs typeface="Arial" panose="020B0604020202020204" pitchFamily="34" charset="0"/>
            </a:endParaRPr>
          </a:p>
        </p:txBody>
      </p:sp>
      <p:sp>
        <p:nvSpPr>
          <p:cNvPr id="43" name="TextBox 42"/>
          <p:cNvSpPr txBox="1"/>
          <p:nvPr/>
        </p:nvSpPr>
        <p:spPr>
          <a:xfrm>
            <a:off x="3761181" y="2175173"/>
            <a:ext cx="1503937" cy="830997"/>
          </a:xfrm>
          <a:prstGeom prst="rect">
            <a:avLst/>
          </a:prstGeom>
          <a:noFill/>
        </p:spPr>
        <p:txBody>
          <a:bodyPr wrap="none" rtlCol="0">
            <a:spAutoFit/>
          </a:bodyPr>
          <a:lstStyle/>
          <a:p>
            <a:pPr algn="ctr"/>
            <a:r>
              <a:rPr lang="en-US" sz="2400" dirty="0" smtClean="0">
                <a:latin typeface="Arial" panose="020B0604020202020204" pitchFamily="34" charset="0"/>
                <a:cs typeface="Arial" panose="020B0604020202020204" pitchFamily="34" charset="0"/>
              </a:rPr>
              <a:t>Climate</a:t>
            </a:r>
          </a:p>
          <a:p>
            <a:pPr algn="ctr"/>
            <a:r>
              <a:rPr lang="en-US" sz="2400" dirty="0" smtClean="0">
                <a:latin typeface="Arial" panose="020B0604020202020204" pitchFamily="34" charset="0"/>
                <a:cs typeface="Arial" panose="020B0604020202020204" pitchFamily="34" charset="0"/>
              </a:rPr>
              <a:t>Suitability</a:t>
            </a:r>
          </a:p>
        </p:txBody>
      </p:sp>
      <p:sp>
        <p:nvSpPr>
          <p:cNvPr id="44" name="TextBox 43"/>
          <p:cNvSpPr txBox="1"/>
          <p:nvPr/>
        </p:nvSpPr>
        <p:spPr>
          <a:xfrm>
            <a:off x="6711236" y="2359840"/>
            <a:ext cx="1726756" cy="461665"/>
          </a:xfrm>
          <a:prstGeom prst="rect">
            <a:avLst/>
          </a:prstGeom>
          <a:noFill/>
        </p:spPr>
        <p:txBody>
          <a:bodyPr wrap="none" rtlCol="0">
            <a:spAutoFit/>
          </a:bodyPr>
          <a:lstStyle/>
          <a:p>
            <a:pPr algn="ctr"/>
            <a:r>
              <a:rPr lang="en-US" sz="2400" dirty="0" smtClean="0">
                <a:latin typeface="Arial" panose="020B0604020202020204" pitchFamily="34" charset="0"/>
                <a:cs typeface="Arial" panose="020B0604020202020204" pitchFamily="34" charset="0"/>
              </a:rPr>
              <a:t>Prevalence</a:t>
            </a:r>
          </a:p>
        </p:txBody>
      </p:sp>
      <p:sp>
        <p:nvSpPr>
          <p:cNvPr id="46" name="TextBox 45"/>
          <p:cNvSpPr txBox="1"/>
          <p:nvPr/>
        </p:nvSpPr>
        <p:spPr>
          <a:xfrm>
            <a:off x="3680117" y="5061285"/>
            <a:ext cx="1778051" cy="830997"/>
          </a:xfrm>
          <a:prstGeom prst="rect">
            <a:avLst/>
          </a:prstGeom>
          <a:noFill/>
        </p:spPr>
        <p:txBody>
          <a:bodyPr wrap="none" rtlCol="0">
            <a:spAutoFit/>
          </a:bodyPr>
          <a:lstStyle/>
          <a:p>
            <a:pPr algn="ctr"/>
            <a:r>
              <a:rPr lang="en-US" sz="2400" dirty="0" smtClean="0">
                <a:latin typeface="Arial" panose="020B0604020202020204" pitchFamily="34" charset="0"/>
                <a:cs typeface="Arial" panose="020B0604020202020204" pitchFamily="34" charset="0"/>
              </a:rPr>
              <a:t>Landscape </a:t>
            </a:r>
          </a:p>
          <a:p>
            <a:pPr algn="ctr"/>
            <a:r>
              <a:rPr lang="en-US" sz="2400" dirty="0" smtClean="0">
                <a:latin typeface="Arial" panose="020B0604020202020204" pitchFamily="34" charset="0"/>
                <a:cs typeface="Arial" panose="020B0604020202020204" pitchFamily="34" charset="0"/>
              </a:rPr>
              <a:t>Capability</a:t>
            </a:r>
          </a:p>
        </p:txBody>
      </p:sp>
      <p:pic>
        <p:nvPicPr>
          <p:cNvPr id="51" name="Pictur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215" y="848271"/>
            <a:ext cx="694081" cy="694081"/>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0965" y="844857"/>
            <a:ext cx="698806" cy="698806"/>
          </a:xfrm>
          <a:prstGeom prst="rect">
            <a:avLst/>
          </a:prstGeom>
        </p:spPr>
      </p:pic>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134" y="848271"/>
            <a:ext cx="694081" cy="694081"/>
          </a:xfrm>
          <a:prstGeom prst="rect">
            <a:avLst/>
          </a:prstGeom>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3460" y="844857"/>
            <a:ext cx="699377" cy="699377"/>
          </a:xfrm>
          <a:prstGeom prst="rect">
            <a:avLst/>
          </a:prstGeom>
        </p:spPr>
      </p:pic>
      <p:cxnSp>
        <p:nvCxnSpPr>
          <p:cNvPr id="6" name="Straight Arrow Connector 5"/>
          <p:cNvCxnSpPr>
            <a:stCxn id="4" idx="4"/>
            <a:endCxn id="50" idx="2"/>
          </p:cNvCxnSpPr>
          <p:nvPr/>
        </p:nvCxnSpPr>
        <p:spPr>
          <a:xfrm>
            <a:off x="1434621" y="3798246"/>
            <a:ext cx="1893964" cy="1706247"/>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48" idx="4"/>
            <a:endCxn id="50" idx="0"/>
          </p:cNvCxnSpPr>
          <p:nvPr/>
        </p:nvCxnSpPr>
        <p:spPr>
          <a:xfrm>
            <a:off x="4513149" y="3798246"/>
            <a:ext cx="0" cy="604811"/>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49" idx="4"/>
            <a:endCxn id="50" idx="6"/>
          </p:cNvCxnSpPr>
          <p:nvPr/>
        </p:nvCxnSpPr>
        <p:spPr>
          <a:xfrm flipH="1">
            <a:off x="5697713" y="3798246"/>
            <a:ext cx="1876901" cy="1706247"/>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0748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284207" y="4463265"/>
            <a:ext cx="2369128" cy="2202872"/>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685314" y="5084623"/>
            <a:ext cx="1539204" cy="830997"/>
          </a:xfrm>
          <a:prstGeom prst="rect">
            <a:avLst/>
          </a:prstGeom>
          <a:noFill/>
        </p:spPr>
        <p:txBody>
          <a:bodyPr wrap="none" rtlCol="0">
            <a:spAutoFit/>
          </a:bodyPr>
          <a:lstStyle/>
          <a:p>
            <a:pPr algn="ctr"/>
            <a:r>
              <a:rPr lang="en-US" sz="2400" dirty="0" smtClean="0">
                <a:latin typeface="Arial" panose="020B0604020202020204" pitchFamily="34" charset="0"/>
                <a:cs typeface="Arial" panose="020B0604020202020204" pitchFamily="34" charset="0"/>
              </a:rPr>
              <a:t>Habitat </a:t>
            </a:r>
          </a:p>
          <a:p>
            <a:pPr algn="ctr"/>
            <a:r>
              <a:rPr lang="en-US" sz="2400" dirty="0" smtClean="0">
                <a:latin typeface="Arial" panose="020B0604020202020204" pitchFamily="34" charset="0"/>
                <a:cs typeface="Arial" panose="020B0604020202020204" pitchFamily="34" charset="0"/>
              </a:rPr>
              <a:t>Capability</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5444" y="6055974"/>
            <a:ext cx="694081" cy="69408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5194" y="6052560"/>
            <a:ext cx="698806" cy="69880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1363" y="6055974"/>
            <a:ext cx="694081" cy="694081"/>
          </a:xfrm>
          <a:prstGeom prst="rect">
            <a:avLst/>
          </a:prstGeom>
        </p:spPr>
      </p:pic>
      <p:sp>
        <p:nvSpPr>
          <p:cNvPr id="7" name="Text Box 2"/>
          <p:cNvSpPr txBox="1">
            <a:spLocks noChangeArrowheads="1"/>
          </p:cNvSpPr>
          <p:nvPr/>
        </p:nvSpPr>
        <p:spPr bwMode="auto">
          <a:xfrm>
            <a:off x="0" y="22228"/>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Arial" panose="020B0604020202020204" pitchFamily="34" charset="0"/>
                <a:cs typeface="Arial" panose="020B0604020202020204" pitchFamily="34" charset="0"/>
              </a:rPr>
              <a:t>Moose Habitat Capability</a:t>
            </a:r>
            <a:endParaRPr lang="en-US" sz="3600" b="1" dirty="0">
              <a:latin typeface="Arial" panose="020B0604020202020204" pitchFamily="34" charset="0"/>
              <a:cs typeface="Arial" panose="020B0604020202020204" pitchFamily="34" charset="0"/>
            </a:endParaRPr>
          </a:p>
        </p:txBody>
      </p:sp>
      <p:sp>
        <p:nvSpPr>
          <p:cNvPr id="8" name="AutoShape 16"/>
          <p:cNvSpPr>
            <a:spLocks noChangeArrowheads="1"/>
          </p:cNvSpPr>
          <p:nvPr/>
        </p:nvSpPr>
        <p:spPr bwMode="auto">
          <a:xfrm>
            <a:off x="270298" y="1624203"/>
            <a:ext cx="2030234" cy="1854694"/>
          </a:xfrm>
          <a:prstGeom prst="roundRect">
            <a:avLst>
              <a:gd name="adj" fmla="val 16667"/>
            </a:avLst>
          </a:prstGeom>
          <a:solidFill>
            <a:schemeClr val="bg2">
              <a:lumMod val="50000"/>
            </a:schemeClr>
          </a:solidFill>
          <a:ln w="31750" algn="ctr">
            <a:no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33996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Foraging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(throughout the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annual cycle)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339966"/>
              </a:solidFill>
              <a:effectLst/>
              <a:uLnTx/>
              <a:uFillTx/>
              <a:latin typeface="Arial" panose="020B0604020202020204" pitchFamily="34" charset="0"/>
              <a:cs typeface="Arial" panose="020B0604020202020204" pitchFamily="34" charset="0"/>
            </a:endParaRPr>
          </a:p>
        </p:txBody>
      </p:sp>
      <p:sp>
        <p:nvSpPr>
          <p:cNvPr id="9" name="AutoShape 16"/>
          <p:cNvSpPr>
            <a:spLocks noChangeArrowheads="1"/>
          </p:cNvSpPr>
          <p:nvPr/>
        </p:nvSpPr>
        <p:spPr bwMode="auto">
          <a:xfrm>
            <a:off x="2871907" y="1742541"/>
            <a:ext cx="2245022" cy="1618018"/>
          </a:xfrm>
          <a:prstGeom prst="roundRect">
            <a:avLst>
              <a:gd name="adj" fmla="val 16667"/>
            </a:avLst>
          </a:prstGeom>
          <a:solidFill>
            <a:schemeClr val="bg2">
              <a:lumMod val="50000"/>
            </a:schemeClr>
          </a:solidFill>
          <a:ln w="31750" algn="ctr">
            <a:no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33996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Cover and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Thermoregulation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(throughout the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annual cycle)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339966"/>
              </a:solidFill>
              <a:effectLst/>
              <a:uLnTx/>
              <a:uFillTx/>
              <a:latin typeface="Arial" panose="020B0604020202020204" pitchFamily="34" charset="0"/>
              <a:cs typeface="Arial" panose="020B0604020202020204" pitchFamily="34" charset="0"/>
            </a:endParaRPr>
          </a:p>
        </p:txBody>
      </p:sp>
      <p:cxnSp>
        <p:nvCxnSpPr>
          <p:cNvPr id="10" name="Straight Arrow Connector 9"/>
          <p:cNvCxnSpPr>
            <a:stCxn id="8" idx="2"/>
            <a:endCxn id="2" idx="2"/>
          </p:cNvCxnSpPr>
          <p:nvPr/>
        </p:nvCxnSpPr>
        <p:spPr>
          <a:xfrm>
            <a:off x="1285415" y="3478897"/>
            <a:ext cx="1998792" cy="208580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9" idx="2"/>
          </p:cNvCxnSpPr>
          <p:nvPr/>
        </p:nvCxnSpPr>
        <p:spPr>
          <a:xfrm>
            <a:off x="3994418" y="3360559"/>
            <a:ext cx="243896" cy="110270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7" name="AutoShape 16"/>
          <p:cNvSpPr>
            <a:spLocks noChangeArrowheads="1"/>
          </p:cNvSpPr>
          <p:nvPr/>
        </p:nvSpPr>
        <p:spPr bwMode="auto">
          <a:xfrm>
            <a:off x="5394022" y="2016086"/>
            <a:ext cx="1683283" cy="1099652"/>
          </a:xfrm>
          <a:prstGeom prst="roundRect">
            <a:avLst>
              <a:gd name="adj" fmla="val 16667"/>
            </a:avLst>
          </a:prstGeom>
          <a:solidFill>
            <a:schemeClr val="accent2">
              <a:lumMod val="60000"/>
              <a:lumOff val="40000"/>
            </a:schemeClr>
          </a:solidFill>
          <a:ln w="31750" algn="ctr">
            <a:no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latin typeface="Arial" panose="020B0604020202020204" pitchFamily="34" charset="0"/>
                <a:cs typeface="Arial" panose="020B0604020202020204" pitchFamily="34" charset="0"/>
              </a:rPr>
              <a:t>Small extent </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latin typeface="Arial" panose="020B0604020202020204" pitchFamily="34" charset="0"/>
                <a:cs typeface="Arial" panose="020B0604020202020204" pitchFamily="34" charset="0"/>
              </a:rPr>
              <a:t>development</a:t>
            </a:r>
            <a:endParaRPr kumimoji="0" lang="en-US" i="0" u="none" strike="noStrike" kern="0" cap="none" spc="0" normalizeH="0" baseline="0" noProof="0" dirty="0" smtClean="0">
              <a:ln>
                <a:noFill/>
              </a:ln>
              <a:effectLst/>
              <a:uLnTx/>
              <a:uFillTx/>
              <a:latin typeface="Arial" panose="020B0604020202020204" pitchFamily="34" charset="0"/>
              <a:cs typeface="Arial" panose="020B0604020202020204" pitchFamily="34" charset="0"/>
            </a:endParaRPr>
          </a:p>
        </p:txBody>
      </p:sp>
      <p:sp>
        <p:nvSpPr>
          <p:cNvPr id="22" name="AutoShape 16"/>
          <p:cNvSpPr>
            <a:spLocks noChangeArrowheads="1"/>
          </p:cNvSpPr>
          <p:nvPr/>
        </p:nvSpPr>
        <p:spPr bwMode="auto">
          <a:xfrm>
            <a:off x="7388403" y="2016086"/>
            <a:ext cx="1683283" cy="1099652"/>
          </a:xfrm>
          <a:prstGeom prst="roundRect">
            <a:avLst>
              <a:gd name="adj" fmla="val 16667"/>
            </a:avLst>
          </a:prstGeom>
          <a:solidFill>
            <a:schemeClr val="accent2">
              <a:lumMod val="60000"/>
              <a:lumOff val="40000"/>
            </a:schemeClr>
          </a:solidFill>
          <a:ln w="31750" algn="ctr">
            <a:no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latin typeface="Arial" panose="020B0604020202020204" pitchFamily="34" charset="0"/>
                <a:cs typeface="Arial" panose="020B0604020202020204" pitchFamily="34" charset="0"/>
              </a:rPr>
              <a:t>Large extent </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latin typeface="Arial" panose="020B0604020202020204" pitchFamily="34" charset="0"/>
                <a:cs typeface="Arial" panose="020B0604020202020204" pitchFamily="34" charset="0"/>
              </a:rPr>
              <a:t>development</a:t>
            </a:r>
            <a:endParaRPr kumimoji="0" lang="en-US" i="0" u="none" strike="noStrike" kern="0" cap="none" spc="0" normalizeH="0" baseline="0" noProof="0" dirty="0" smtClean="0">
              <a:ln>
                <a:noFill/>
              </a:ln>
              <a:effectLst/>
              <a:uLnTx/>
              <a:uFillTx/>
              <a:latin typeface="Arial" panose="020B0604020202020204" pitchFamily="34" charset="0"/>
              <a:cs typeface="Arial" panose="020B0604020202020204" pitchFamily="34" charset="0"/>
            </a:endParaRPr>
          </a:p>
        </p:txBody>
      </p:sp>
      <p:cxnSp>
        <p:nvCxnSpPr>
          <p:cNvPr id="23" name="Straight Arrow Connector 22"/>
          <p:cNvCxnSpPr>
            <a:stCxn id="17" idx="2"/>
            <a:endCxn id="2" idx="7"/>
          </p:cNvCxnSpPr>
          <p:nvPr/>
        </p:nvCxnSpPr>
        <p:spPr>
          <a:xfrm flipH="1">
            <a:off x="5306384" y="3115738"/>
            <a:ext cx="929280" cy="16701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22" idx="2"/>
            <a:endCxn id="2" idx="6"/>
          </p:cNvCxnSpPr>
          <p:nvPr/>
        </p:nvCxnSpPr>
        <p:spPr>
          <a:xfrm flipH="1">
            <a:off x="5653335" y="3115738"/>
            <a:ext cx="2576710" cy="244896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412162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2228"/>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Arial" panose="020B0604020202020204" pitchFamily="34" charset="0"/>
                <a:cs typeface="Arial" panose="020B0604020202020204" pitchFamily="34" charset="0"/>
              </a:rPr>
              <a:t>Moose Habitat Capability</a:t>
            </a:r>
            <a:endParaRPr lang="en-US" sz="3600" b="1" dirty="0">
              <a:latin typeface="Arial" panose="020B0604020202020204" pitchFamily="34" charset="0"/>
              <a:cs typeface="Arial" panose="020B0604020202020204" pitchFamily="34" charset="0"/>
            </a:endParaRPr>
          </a:p>
        </p:txBody>
      </p:sp>
      <p:sp>
        <p:nvSpPr>
          <p:cNvPr id="4" name="TextBox 3"/>
          <p:cNvSpPr txBox="1"/>
          <p:nvPr/>
        </p:nvSpPr>
        <p:spPr>
          <a:xfrm>
            <a:off x="256034" y="2470477"/>
            <a:ext cx="1414170" cy="830997"/>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Early </a:t>
            </a:r>
          </a:p>
          <a:p>
            <a:pPr algn="ctr"/>
            <a:r>
              <a:rPr lang="en-US" sz="1600" dirty="0" smtClean="0">
                <a:latin typeface="Arial" panose="020B0604020202020204" pitchFamily="34" charset="0"/>
                <a:cs typeface="Arial" panose="020B0604020202020204" pitchFamily="34" charset="0"/>
              </a:rPr>
              <a:t>successional </a:t>
            </a:r>
          </a:p>
          <a:p>
            <a:pPr algn="ctr"/>
            <a:r>
              <a:rPr lang="en-US" sz="1600" dirty="0" smtClean="0">
                <a:latin typeface="Arial" panose="020B0604020202020204" pitchFamily="34" charset="0"/>
                <a:cs typeface="Arial" panose="020B0604020202020204" pitchFamily="34" charset="0"/>
              </a:rPr>
              <a:t>forest </a:t>
            </a:r>
            <a:endParaRPr lang="en-US" sz="1600" dirty="0">
              <a:latin typeface="Arial" panose="020B0604020202020204" pitchFamily="34" charset="0"/>
              <a:cs typeface="Arial" panose="020B0604020202020204" pitchFamily="34" charset="0"/>
            </a:endParaRPr>
          </a:p>
        </p:txBody>
      </p:sp>
      <p:sp>
        <p:nvSpPr>
          <p:cNvPr id="5" name="TextBox 4"/>
          <p:cNvSpPr txBox="1"/>
          <p:nvPr/>
        </p:nvSpPr>
        <p:spPr>
          <a:xfrm>
            <a:off x="2460518" y="2530660"/>
            <a:ext cx="1497526" cy="584775"/>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Mature conifer</a:t>
            </a:r>
          </a:p>
          <a:p>
            <a:pPr algn="ctr"/>
            <a:r>
              <a:rPr lang="en-US" sz="1600" dirty="0" smtClean="0">
                <a:latin typeface="Arial" panose="020B0604020202020204" pitchFamily="34" charset="0"/>
                <a:cs typeface="Arial" panose="020B0604020202020204" pitchFamily="34" charset="0"/>
              </a:rPr>
              <a:t>forest</a:t>
            </a:r>
          </a:p>
        </p:txBody>
      </p:sp>
      <p:sp>
        <p:nvSpPr>
          <p:cNvPr id="6" name="TextBox 5"/>
          <p:cNvSpPr txBox="1"/>
          <p:nvPr/>
        </p:nvSpPr>
        <p:spPr>
          <a:xfrm>
            <a:off x="4990942" y="2579685"/>
            <a:ext cx="1093056" cy="338554"/>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Wetlands </a:t>
            </a:r>
            <a:endParaRPr lang="en-US" sz="1600" dirty="0">
              <a:latin typeface="Arial" panose="020B0604020202020204" pitchFamily="34" charset="0"/>
              <a:cs typeface="Arial" panose="020B0604020202020204" pitchFamily="34" charset="0"/>
            </a:endParaRPr>
          </a:p>
        </p:txBody>
      </p:sp>
      <p:sp>
        <p:nvSpPr>
          <p:cNvPr id="7" name="TextBox 6"/>
          <p:cNvSpPr txBox="1"/>
          <p:nvPr/>
        </p:nvSpPr>
        <p:spPr>
          <a:xfrm>
            <a:off x="7376040" y="2530659"/>
            <a:ext cx="1245854" cy="584775"/>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Open water</a:t>
            </a:r>
          </a:p>
          <a:p>
            <a:pPr algn="ctr"/>
            <a:r>
              <a:rPr lang="en-US" sz="1600" dirty="0" smtClean="0">
                <a:latin typeface="Arial" panose="020B0604020202020204" pitchFamily="34" charset="0"/>
                <a:cs typeface="Arial" panose="020B0604020202020204" pitchFamily="34" charset="0"/>
              </a:rPr>
              <a:t>edges </a:t>
            </a:r>
            <a:endParaRPr lang="en-US" sz="1600" dirty="0">
              <a:latin typeface="Arial" panose="020B0604020202020204" pitchFamily="34" charset="0"/>
              <a:cs typeface="Arial" panose="020B0604020202020204" pitchFamily="34" charset="0"/>
            </a:endParaRPr>
          </a:p>
        </p:txBody>
      </p:sp>
      <p:sp>
        <p:nvSpPr>
          <p:cNvPr id="8" name="TextBox 7"/>
          <p:cNvSpPr txBox="1"/>
          <p:nvPr/>
        </p:nvSpPr>
        <p:spPr>
          <a:xfrm>
            <a:off x="3571573" y="6310006"/>
            <a:ext cx="2151551" cy="400110"/>
          </a:xfrm>
          <a:prstGeom prst="rect">
            <a:avLst/>
          </a:prstGeom>
          <a:noFill/>
        </p:spPr>
        <p:txBody>
          <a:bodyPr wrap="none" rtlCol="0">
            <a:spAutoFit/>
          </a:bodyPr>
          <a:lstStyle/>
          <a:p>
            <a:pPr algn="ctr"/>
            <a:r>
              <a:rPr lang="en-US" sz="2000" dirty="0" smtClean="0">
                <a:latin typeface="Arial" panose="020B0604020202020204" pitchFamily="34" charset="0"/>
                <a:cs typeface="Arial" panose="020B0604020202020204" pitchFamily="34" charset="0"/>
              </a:rPr>
              <a:t>Foraging Habitat </a:t>
            </a:r>
            <a:endParaRPr lang="en-US" sz="2000" dirty="0">
              <a:latin typeface="Arial" panose="020B0604020202020204" pitchFamily="34" charset="0"/>
              <a:cs typeface="Arial" panose="020B0604020202020204" pitchFamily="34" charset="0"/>
            </a:endParaRPr>
          </a:p>
        </p:txBody>
      </p:sp>
      <p:grpSp>
        <p:nvGrpSpPr>
          <p:cNvPr id="9" name="Group 8"/>
          <p:cNvGrpSpPr/>
          <p:nvPr/>
        </p:nvGrpSpPr>
        <p:grpSpPr>
          <a:xfrm rot="16200000">
            <a:off x="-798282" y="4871440"/>
            <a:ext cx="2770887" cy="1235403"/>
            <a:chOff x="2767335" y="4941867"/>
            <a:chExt cx="3599770" cy="1929332"/>
          </a:xfrm>
        </p:grpSpPr>
        <p:pic>
          <p:nvPicPr>
            <p:cNvPr id="10" name="Picture 9"/>
            <p:cNvPicPr>
              <a:picLocks noChangeAspect="1"/>
            </p:cNvPicPr>
            <p:nvPr/>
          </p:nvPicPr>
          <p:blipFill rotWithShape="1">
            <a:blip r:embed="rId3"/>
            <a:srcRect l="11766" t="7145" r="5429" b="7835"/>
            <a:stretch/>
          </p:blipFill>
          <p:spPr>
            <a:xfrm rot="5400000">
              <a:off x="4419143" y="4467793"/>
              <a:ext cx="296153" cy="2877477"/>
            </a:xfrm>
            <a:prstGeom prst="rect">
              <a:avLst/>
            </a:prstGeom>
          </p:spPr>
        </p:pic>
        <p:sp>
          <p:nvSpPr>
            <p:cNvPr id="11" name="Text Box 2"/>
            <p:cNvSpPr txBox="1">
              <a:spLocks noChangeArrowheads="1"/>
            </p:cNvSpPr>
            <p:nvPr/>
          </p:nvSpPr>
          <p:spPr bwMode="auto">
            <a:xfrm rot="5400000">
              <a:off x="5279849" y="5686618"/>
              <a:ext cx="1734683"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Suitable</a:t>
              </a:r>
              <a:endParaRPr lang="en-US" sz="1600" b="1" dirty="0">
                <a:latin typeface="Arial" panose="020B0604020202020204" pitchFamily="34" charset="0"/>
                <a:cs typeface="Arial" panose="020B0604020202020204" pitchFamily="34" charset="0"/>
              </a:endParaRPr>
            </a:p>
          </p:txBody>
        </p:sp>
        <p:sp>
          <p:nvSpPr>
            <p:cNvPr id="12" name="Text Box 2"/>
            <p:cNvSpPr txBox="1">
              <a:spLocks noChangeArrowheads="1"/>
            </p:cNvSpPr>
            <p:nvPr/>
          </p:nvSpPr>
          <p:spPr bwMode="auto">
            <a:xfrm rot="5400000">
              <a:off x="2022584" y="5686618"/>
              <a:ext cx="1929332"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Unsuitable</a:t>
              </a:r>
              <a:endParaRPr lang="en-US" sz="1600" b="1" dirty="0">
                <a:latin typeface="Arial" panose="020B0604020202020204" pitchFamily="34" charset="0"/>
                <a:cs typeface="Arial" panose="020B0604020202020204" pitchFamily="34" charset="0"/>
              </a:endParaRPr>
            </a:p>
          </p:txBody>
        </p:sp>
      </p:grpSp>
      <p:pic>
        <p:nvPicPr>
          <p:cNvPr id="13" name="Picture 12"/>
          <p:cNvPicPr>
            <a:picLocks noChangeAspect="1"/>
          </p:cNvPicPr>
          <p:nvPr/>
        </p:nvPicPr>
        <p:blipFill>
          <a:blip r:embed="rId4"/>
          <a:stretch>
            <a:fillRect/>
          </a:stretch>
        </p:blipFill>
        <p:spPr>
          <a:xfrm>
            <a:off x="135743" y="1024325"/>
            <a:ext cx="1654752" cy="1359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5"/>
          <a:stretch>
            <a:fillRect/>
          </a:stretch>
        </p:blipFill>
        <p:spPr>
          <a:xfrm>
            <a:off x="7102096" y="1024325"/>
            <a:ext cx="1793743" cy="1359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6"/>
          <a:stretch>
            <a:fillRect/>
          </a:stretch>
        </p:blipFill>
        <p:spPr>
          <a:xfrm>
            <a:off x="2374158" y="1022915"/>
            <a:ext cx="1670247" cy="1364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7"/>
          <a:stretch>
            <a:fillRect/>
          </a:stretch>
        </p:blipFill>
        <p:spPr>
          <a:xfrm>
            <a:off x="4718416" y="1022916"/>
            <a:ext cx="1638109" cy="1360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8"/>
          <a:stretch>
            <a:fillRect/>
          </a:stretch>
        </p:blipFill>
        <p:spPr>
          <a:xfrm>
            <a:off x="2720377" y="3425165"/>
            <a:ext cx="3432896" cy="2810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35444" y="6055974"/>
            <a:ext cx="694081" cy="694081"/>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45194" y="6052560"/>
            <a:ext cx="698806" cy="698806"/>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41363" y="6055974"/>
            <a:ext cx="694081" cy="694081"/>
          </a:xfrm>
          <a:prstGeom prst="rect">
            <a:avLst/>
          </a:prstGeom>
        </p:spPr>
      </p:pic>
    </p:spTree>
    <p:extLst>
      <p:ext uri="{BB962C8B-B14F-4D97-AF65-F5344CB8AC3E}">
        <p14:creationId xmlns:p14="http://schemas.microsoft.com/office/powerpoint/2010/main" val="26203617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2228"/>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Arial" panose="020B0604020202020204" pitchFamily="34" charset="0"/>
                <a:cs typeface="Arial" panose="020B0604020202020204" pitchFamily="34" charset="0"/>
              </a:rPr>
              <a:t>Moose Habitat Capability</a:t>
            </a:r>
            <a:endParaRPr lang="en-US" sz="3600" b="1" dirty="0">
              <a:latin typeface="Arial" panose="020B0604020202020204" pitchFamily="34" charset="0"/>
              <a:cs typeface="Arial" panose="020B0604020202020204" pitchFamily="34" charset="0"/>
            </a:endParaRPr>
          </a:p>
        </p:txBody>
      </p:sp>
      <p:sp>
        <p:nvSpPr>
          <p:cNvPr id="4" name="TextBox 3"/>
          <p:cNvSpPr txBox="1"/>
          <p:nvPr/>
        </p:nvSpPr>
        <p:spPr>
          <a:xfrm>
            <a:off x="670538" y="2498187"/>
            <a:ext cx="1859805" cy="338554"/>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Forested wetlands</a:t>
            </a:r>
            <a:endParaRPr lang="en-US" sz="1600" dirty="0">
              <a:latin typeface="Arial" panose="020B0604020202020204" pitchFamily="34" charset="0"/>
              <a:cs typeface="Arial" panose="020B0604020202020204" pitchFamily="34" charset="0"/>
            </a:endParaRPr>
          </a:p>
        </p:txBody>
      </p:sp>
      <p:sp>
        <p:nvSpPr>
          <p:cNvPr id="5" name="TextBox 4"/>
          <p:cNvSpPr txBox="1"/>
          <p:nvPr/>
        </p:nvSpPr>
        <p:spPr>
          <a:xfrm>
            <a:off x="3761714" y="2558370"/>
            <a:ext cx="1555233" cy="584775"/>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Mature conifer </a:t>
            </a:r>
          </a:p>
          <a:p>
            <a:pPr algn="ctr"/>
            <a:r>
              <a:rPr lang="en-US" sz="1600" dirty="0" smtClean="0">
                <a:latin typeface="Arial" panose="020B0604020202020204" pitchFamily="34" charset="0"/>
                <a:cs typeface="Arial" panose="020B0604020202020204" pitchFamily="34" charset="0"/>
              </a:rPr>
              <a:t>forests</a:t>
            </a:r>
          </a:p>
        </p:txBody>
      </p:sp>
      <p:sp>
        <p:nvSpPr>
          <p:cNvPr id="7" name="TextBox 6"/>
          <p:cNvSpPr txBox="1"/>
          <p:nvPr/>
        </p:nvSpPr>
        <p:spPr>
          <a:xfrm>
            <a:off x="7015820" y="2530659"/>
            <a:ext cx="1245854" cy="584775"/>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Open water</a:t>
            </a:r>
          </a:p>
          <a:p>
            <a:pPr algn="ctr"/>
            <a:r>
              <a:rPr lang="en-US" sz="1600" dirty="0" smtClean="0">
                <a:latin typeface="Arial" panose="020B0604020202020204" pitchFamily="34" charset="0"/>
                <a:cs typeface="Arial" panose="020B0604020202020204" pitchFamily="34" charset="0"/>
              </a:rPr>
              <a:t>edges </a:t>
            </a:r>
            <a:endParaRPr lang="en-US" sz="1600" dirty="0">
              <a:latin typeface="Arial" panose="020B0604020202020204" pitchFamily="34" charset="0"/>
              <a:cs typeface="Arial" panose="020B0604020202020204" pitchFamily="34" charset="0"/>
            </a:endParaRPr>
          </a:p>
        </p:txBody>
      </p:sp>
      <p:sp>
        <p:nvSpPr>
          <p:cNvPr id="8" name="TextBox 7"/>
          <p:cNvSpPr txBox="1"/>
          <p:nvPr/>
        </p:nvSpPr>
        <p:spPr>
          <a:xfrm>
            <a:off x="2896691" y="6396541"/>
            <a:ext cx="3514295" cy="400110"/>
          </a:xfrm>
          <a:prstGeom prst="rect">
            <a:avLst/>
          </a:prstGeom>
          <a:noFill/>
        </p:spPr>
        <p:txBody>
          <a:bodyPr wrap="none" rtlCol="0">
            <a:spAutoFit/>
          </a:bodyPr>
          <a:lstStyle/>
          <a:p>
            <a:pPr algn="ctr"/>
            <a:r>
              <a:rPr lang="en-US" sz="2000" dirty="0" smtClean="0">
                <a:latin typeface="Arial" panose="020B0604020202020204" pitchFamily="34" charset="0"/>
                <a:cs typeface="Arial" panose="020B0604020202020204" pitchFamily="34" charset="0"/>
              </a:rPr>
              <a:t>Cover and Thermoregulation </a:t>
            </a:r>
            <a:endParaRPr lang="en-US" sz="2000" dirty="0">
              <a:latin typeface="Arial" panose="020B0604020202020204" pitchFamily="34" charset="0"/>
              <a:cs typeface="Arial" panose="020B0604020202020204" pitchFamily="34" charset="0"/>
            </a:endParaRPr>
          </a:p>
        </p:txBody>
      </p:sp>
      <p:grpSp>
        <p:nvGrpSpPr>
          <p:cNvPr id="9" name="Group 8"/>
          <p:cNvGrpSpPr/>
          <p:nvPr/>
        </p:nvGrpSpPr>
        <p:grpSpPr>
          <a:xfrm rot="16200000">
            <a:off x="-798282" y="4871440"/>
            <a:ext cx="2770887" cy="1235403"/>
            <a:chOff x="2767335" y="4941867"/>
            <a:chExt cx="3599770" cy="1929332"/>
          </a:xfrm>
        </p:grpSpPr>
        <p:pic>
          <p:nvPicPr>
            <p:cNvPr id="10" name="Picture 9"/>
            <p:cNvPicPr>
              <a:picLocks noChangeAspect="1"/>
            </p:cNvPicPr>
            <p:nvPr/>
          </p:nvPicPr>
          <p:blipFill rotWithShape="1">
            <a:blip r:embed="rId3"/>
            <a:srcRect l="11766" t="7145" r="5429" b="7835"/>
            <a:stretch/>
          </p:blipFill>
          <p:spPr>
            <a:xfrm rot="5400000">
              <a:off x="4419143" y="4467793"/>
              <a:ext cx="296153" cy="2877477"/>
            </a:xfrm>
            <a:prstGeom prst="rect">
              <a:avLst/>
            </a:prstGeom>
          </p:spPr>
        </p:pic>
        <p:sp>
          <p:nvSpPr>
            <p:cNvPr id="11" name="Text Box 2"/>
            <p:cNvSpPr txBox="1">
              <a:spLocks noChangeArrowheads="1"/>
            </p:cNvSpPr>
            <p:nvPr/>
          </p:nvSpPr>
          <p:spPr bwMode="auto">
            <a:xfrm rot="5400000">
              <a:off x="5279849" y="5686618"/>
              <a:ext cx="1734683"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Suitable</a:t>
              </a:r>
              <a:endParaRPr lang="en-US" sz="1600" b="1" dirty="0">
                <a:latin typeface="Arial" panose="020B0604020202020204" pitchFamily="34" charset="0"/>
                <a:cs typeface="Arial" panose="020B0604020202020204" pitchFamily="34" charset="0"/>
              </a:endParaRPr>
            </a:p>
          </p:txBody>
        </p:sp>
        <p:sp>
          <p:nvSpPr>
            <p:cNvPr id="12" name="Text Box 2"/>
            <p:cNvSpPr txBox="1">
              <a:spLocks noChangeArrowheads="1"/>
            </p:cNvSpPr>
            <p:nvPr/>
          </p:nvSpPr>
          <p:spPr bwMode="auto">
            <a:xfrm rot="5400000">
              <a:off x="2022584" y="5686618"/>
              <a:ext cx="1929332"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Unsuitable</a:t>
              </a:r>
              <a:endParaRPr lang="en-US" sz="1600" b="1" dirty="0">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4"/>
          <a:stretch>
            <a:fillRect/>
          </a:stretch>
        </p:blipFill>
        <p:spPr>
          <a:xfrm>
            <a:off x="6741876" y="1024325"/>
            <a:ext cx="1793743" cy="1359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5"/>
          <a:stretch>
            <a:fillRect/>
          </a:stretch>
        </p:blipFill>
        <p:spPr>
          <a:xfrm>
            <a:off x="762481" y="1038071"/>
            <a:ext cx="1660338" cy="1354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6"/>
          <a:stretch>
            <a:fillRect/>
          </a:stretch>
        </p:blipFill>
        <p:spPr>
          <a:xfrm>
            <a:off x="3650156" y="1024326"/>
            <a:ext cx="1783225" cy="1446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7"/>
          <a:stretch>
            <a:fillRect/>
          </a:stretch>
        </p:blipFill>
        <p:spPr>
          <a:xfrm>
            <a:off x="2737800" y="3307233"/>
            <a:ext cx="3673186" cy="3002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5444" y="6055974"/>
            <a:ext cx="694081" cy="694081"/>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5194" y="6052560"/>
            <a:ext cx="698806" cy="698806"/>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1363" y="6055974"/>
            <a:ext cx="694081" cy="694081"/>
          </a:xfrm>
          <a:prstGeom prst="rect">
            <a:avLst/>
          </a:prstGeom>
        </p:spPr>
      </p:pic>
    </p:spTree>
    <p:extLst>
      <p:ext uri="{BB962C8B-B14F-4D97-AF65-F5344CB8AC3E}">
        <p14:creationId xmlns:p14="http://schemas.microsoft.com/office/powerpoint/2010/main" val="25618293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2228"/>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Arial" panose="020B0604020202020204" pitchFamily="34" charset="0"/>
                <a:cs typeface="Arial" panose="020B0604020202020204" pitchFamily="34" charset="0"/>
              </a:rPr>
              <a:t>Moose Habitat Capability</a:t>
            </a:r>
            <a:endParaRPr lang="en-US" sz="3600" b="1" dirty="0">
              <a:latin typeface="Arial" panose="020B0604020202020204" pitchFamily="34" charset="0"/>
              <a:cs typeface="Arial" panose="020B0604020202020204" pitchFamily="34" charset="0"/>
            </a:endParaRPr>
          </a:p>
        </p:txBody>
      </p:sp>
      <p:sp>
        <p:nvSpPr>
          <p:cNvPr id="4" name="TextBox 3"/>
          <p:cNvSpPr txBox="1"/>
          <p:nvPr/>
        </p:nvSpPr>
        <p:spPr>
          <a:xfrm>
            <a:off x="130201" y="2470477"/>
            <a:ext cx="1665842" cy="338554"/>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Foraging habitat</a:t>
            </a:r>
            <a:endParaRPr lang="en-US" sz="1600" dirty="0">
              <a:latin typeface="Arial" panose="020B0604020202020204" pitchFamily="34" charset="0"/>
              <a:cs typeface="Arial" panose="020B0604020202020204" pitchFamily="34" charset="0"/>
            </a:endParaRPr>
          </a:p>
        </p:txBody>
      </p:sp>
      <p:sp>
        <p:nvSpPr>
          <p:cNvPr id="5" name="TextBox 4"/>
          <p:cNvSpPr txBox="1"/>
          <p:nvPr/>
        </p:nvSpPr>
        <p:spPr>
          <a:xfrm>
            <a:off x="2347510" y="2530660"/>
            <a:ext cx="1723550" cy="584775"/>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Cover and </a:t>
            </a:r>
          </a:p>
          <a:p>
            <a:pPr algn="ctr"/>
            <a:r>
              <a:rPr lang="en-US" sz="1600" dirty="0" smtClean="0">
                <a:latin typeface="Arial" panose="020B0604020202020204" pitchFamily="34" charset="0"/>
                <a:cs typeface="Arial" panose="020B0604020202020204" pitchFamily="34" charset="0"/>
              </a:rPr>
              <a:t>thermoregulation</a:t>
            </a:r>
          </a:p>
        </p:txBody>
      </p:sp>
      <p:sp>
        <p:nvSpPr>
          <p:cNvPr id="6" name="TextBox 5"/>
          <p:cNvSpPr txBox="1"/>
          <p:nvPr/>
        </p:nvSpPr>
        <p:spPr>
          <a:xfrm>
            <a:off x="4829586" y="2579685"/>
            <a:ext cx="1415772" cy="584775"/>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Small scale</a:t>
            </a:r>
          </a:p>
          <a:p>
            <a:pPr algn="ctr"/>
            <a:r>
              <a:rPr lang="en-US" sz="1600" dirty="0" smtClean="0">
                <a:latin typeface="Arial" panose="020B0604020202020204" pitchFamily="34" charset="0"/>
                <a:cs typeface="Arial" panose="020B0604020202020204" pitchFamily="34" charset="0"/>
              </a:rPr>
              <a:t>development </a:t>
            </a:r>
            <a:endParaRPr lang="en-US" sz="1600" dirty="0">
              <a:latin typeface="Arial" panose="020B0604020202020204" pitchFamily="34" charset="0"/>
              <a:cs typeface="Arial" panose="020B0604020202020204" pitchFamily="34" charset="0"/>
            </a:endParaRPr>
          </a:p>
        </p:txBody>
      </p:sp>
      <p:sp>
        <p:nvSpPr>
          <p:cNvPr id="7" name="TextBox 6"/>
          <p:cNvSpPr txBox="1"/>
          <p:nvPr/>
        </p:nvSpPr>
        <p:spPr>
          <a:xfrm>
            <a:off x="7291083" y="2530659"/>
            <a:ext cx="1415772" cy="584775"/>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Large scale </a:t>
            </a:r>
            <a:endParaRPr lang="en-US" sz="1600" dirty="0">
              <a:latin typeface="Arial" panose="020B0604020202020204" pitchFamily="34" charset="0"/>
              <a:cs typeface="Arial" panose="020B0604020202020204" pitchFamily="34" charset="0"/>
            </a:endParaRPr>
          </a:p>
          <a:p>
            <a:pPr algn="ctr"/>
            <a:r>
              <a:rPr lang="en-US" sz="1600" dirty="0" smtClean="0">
                <a:latin typeface="Arial" panose="020B0604020202020204" pitchFamily="34" charset="0"/>
                <a:cs typeface="Arial" panose="020B0604020202020204" pitchFamily="34" charset="0"/>
              </a:rPr>
              <a:t>development </a:t>
            </a:r>
            <a:endParaRPr lang="en-US" sz="1600" dirty="0">
              <a:latin typeface="Arial" panose="020B0604020202020204" pitchFamily="34" charset="0"/>
              <a:cs typeface="Arial" panose="020B0604020202020204" pitchFamily="34" charset="0"/>
            </a:endParaRPr>
          </a:p>
        </p:txBody>
      </p:sp>
      <p:sp>
        <p:nvSpPr>
          <p:cNvPr id="8" name="TextBox 7"/>
          <p:cNvSpPr txBox="1"/>
          <p:nvPr/>
        </p:nvSpPr>
        <p:spPr>
          <a:xfrm>
            <a:off x="3549132" y="6310006"/>
            <a:ext cx="2196435" cy="400110"/>
          </a:xfrm>
          <a:prstGeom prst="rect">
            <a:avLst/>
          </a:prstGeom>
          <a:noFill/>
        </p:spPr>
        <p:txBody>
          <a:bodyPr wrap="none" rtlCol="0">
            <a:spAutoFit/>
          </a:bodyPr>
          <a:lstStyle/>
          <a:p>
            <a:pPr algn="ctr"/>
            <a:r>
              <a:rPr lang="en-US" sz="2000" dirty="0" smtClean="0">
                <a:latin typeface="Arial" panose="020B0604020202020204" pitchFamily="34" charset="0"/>
                <a:cs typeface="Arial" panose="020B0604020202020204" pitchFamily="34" charset="0"/>
              </a:rPr>
              <a:t>Habitat Capability</a:t>
            </a:r>
            <a:endParaRPr lang="en-US" sz="2000" dirty="0">
              <a:latin typeface="Arial" panose="020B0604020202020204" pitchFamily="34" charset="0"/>
              <a:cs typeface="Arial" panose="020B0604020202020204" pitchFamily="34" charset="0"/>
            </a:endParaRPr>
          </a:p>
        </p:txBody>
      </p:sp>
      <p:grpSp>
        <p:nvGrpSpPr>
          <p:cNvPr id="9" name="Group 8"/>
          <p:cNvGrpSpPr/>
          <p:nvPr/>
        </p:nvGrpSpPr>
        <p:grpSpPr>
          <a:xfrm rot="16200000">
            <a:off x="-798282" y="4871440"/>
            <a:ext cx="2770887" cy="1235403"/>
            <a:chOff x="2767335" y="4941867"/>
            <a:chExt cx="3599770" cy="1929332"/>
          </a:xfrm>
        </p:grpSpPr>
        <p:pic>
          <p:nvPicPr>
            <p:cNvPr id="10" name="Picture 9"/>
            <p:cNvPicPr>
              <a:picLocks noChangeAspect="1"/>
            </p:cNvPicPr>
            <p:nvPr/>
          </p:nvPicPr>
          <p:blipFill rotWithShape="1">
            <a:blip r:embed="rId2"/>
            <a:srcRect l="11766" t="7145" r="5429" b="7835"/>
            <a:stretch/>
          </p:blipFill>
          <p:spPr>
            <a:xfrm rot="5400000">
              <a:off x="4419143" y="4467793"/>
              <a:ext cx="296153" cy="2877477"/>
            </a:xfrm>
            <a:prstGeom prst="rect">
              <a:avLst/>
            </a:prstGeom>
          </p:spPr>
        </p:pic>
        <p:sp>
          <p:nvSpPr>
            <p:cNvPr id="11" name="Text Box 2"/>
            <p:cNvSpPr txBox="1">
              <a:spLocks noChangeArrowheads="1"/>
            </p:cNvSpPr>
            <p:nvPr/>
          </p:nvSpPr>
          <p:spPr bwMode="auto">
            <a:xfrm rot="5400000">
              <a:off x="5279849" y="5686618"/>
              <a:ext cx="1734683"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Suitable</a:t>
              </a:r>
              <a:endParaRPr lang="en-US" sz="1600" b="1" dirty="0">
                <a:latin typeface="Arial" panose="020B0604020202020204" pitchFamily="34" charset="0"/>
                <a:cs typeface="Arial" panose="020B0604020202020204" pitchFamily="34" charset="0"/>
              </a:endParaRPr>
            </a:p>
          </p:txBody>
        </p:sp>
        <p:sp>
          <p:nvSpPr>
            <p:cNvPr id="12" name="Text Box 2"/>
            <p:cNvSpPr txBox="1">
              <a:spLocks noChangeArrowheads="1"/>
            </p:cNvSpPr>
            <p:nvPr/>
          </p:nvSpPr>
          <p:spPr bwMode="auto">
            <a:xfrm rot="5400000">
              <a:off x="2022584" y="5686618"/>
              <a:ext cx="1929332"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Unsuitable</a:t>
              </a:r>
              <a:endParaRPr lang="en-US" sz="1600" b="1" dirty="0">
                <a:latin typeface="Arial" panose="020B0604020202020204" pitchFamily="34" charset="0"/>
                <a:cs typeface="Arial" panose="020B0604020202020204" pitchFamily="34" charset="0"/>
              </a:endParaRPr>
            </a:p>
          </p:txBody>
        </p:sp>
      </p:grpSp>
      <p:pic>
        <p:nvPicPr>
          <p:cNvPr id="13" name="Picture 12"/>
          <p:cNvPicPr>
            <a:picLocks noChangeAspect="1"/>
          </p:cNvPicPr>
          <p:nvPr/>
        </p:nvPicPr>
        <p:blipFill>
          <a:blip r:embed="rId3"/>
          <a:stretch>
            <a:fillRect/>
          </a:stretch>
        </p:blipFill>
        <p:spPr>
          <a:xfrm>
            <a:off x="135743" y="1024325"/>
            <a:ext cx="1654752" cy="1359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4"/>
          <a:stretch>
            <a:fillRect/>
          </a:stretch>
        </p:blipFill>
        <p:spPr>
          <a:xfrm>
            <a:off x="2303742" y="1029272"/>
            <a:ext cx="1658660" cy="1355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5"/>
          <a:stretch>
            <a:fillRect/>
          </a:stretch>
        </p:blipFill>
        <p:spPr>
          <a:xfrm>
            <a:off x="3356025" y="3380509"/>
            <a:ext cx="2594143" cy="2880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6"/>
          <a:stretch>
            <a:fillRect/>
          </a:stretch>
        </p:blipFill>
        <p:spPr>
          <a:xfrm>
            <a:off x="4678713" y="1012176"/>
            <a:ext cx="1628322" cy="1399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a:xfrm>
            <a:off x="7051056" y="1012176"/>
            <a:ext cx="1683509" cy="1399463"/>
          </a:xfrm>
          <a:prstGeom prst="rect">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5444" y="6055974"/>
            <a:ext cx="694081" cy="694081"/>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5194" y="6052560"/>
            <a:ext cx="698806" cy="698806"/>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1363" y="6055974"/>
            <a:ext cx="694081" cy="694081"/>
          </a:xfrm>
          <a:prstGeom prst="rect">
            <a:avLst/>
          </a:prstGeom>
        </p:spPr>
      </p:pic>
    </p:spTree>
    <p:extLst>
      <p:ext uri="{BB962C8B-B14F-4D97-AF65-F5344CB8AC3E}">
        <p14:creationId xmlns:p14="http://schemas.microsoft.com/office/powerpoint/2010/main" val="5013295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2228"/>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Arial" panose="020B0604020202020204" pitchFamily="34" charset="0"/>
                <a:cs typeface="Arial" panose="020B0604020202020204" pitchFamily="34" charset="0"/>
              </a:rPr>
              <a:t>Moose Habitat Capability</a:t>
            </a:r>
            <a:endParaRPr lang="en-US" sz="3600" b="1" dirty="0">
              <a:latin typeface="Arial" panose="020B0604020202020204" pitchFamily="34" charset="0"/>
              <a:cs typeface="Arial" panose="020B0604020202020204" pitchFamily="34" charset="0"/>
            </a:endParaRPr>
          </a:p>
        </p:txBody>
      </p:sp>
      <p:grpSp>
        <p:nvGrpSpPr>
          <p:cNvPr id="9" name="Group 8"/>
          <p:cNvGrpSpPr/>
          <p:nvPr/>
        </p:nvGrpSpPr>
        <p:grpSpPr>
          <a:xfrm rot="16200000">
            <a:off x="-798282" y="4871440"/>
            <a:ext cx="2770887" cy="1235403"/>
            <a:chOff x="2767335" y="4941867"/>
            <a:chExt cx="3599770" cy="1929332"/>
          </a:xfrm>
        </p:grpSpPr>
        <p:pic>
          <p:nvPicPr>
            <p:cNvPr id="10" name="Picture 9"/>
            <p:cNvPicPr>
              <a:picLocks noChangeAspect="1"/>
            </p:cNvPicPr>
            <p:nvPr/>
          </p:nvPicPr>
          <p:blipFill rotWithShape="1">
            <a:blip r:embed="rId3"/>
            <a:srcRect l="11766" t="7145" r="5429" b="7835"/>
            <a:stretch/>
          </p:blipFill>
          <p:spPr>
            <a:xfrm rot="5400000">
              <a:off x="4419143" y="4467793"/>
              <a:ext cx="296153" cy="2877477"/>
            </a:xfrm>
            <a:prstGeom prst="rect">
              <a:avLst/>
            </a:prstGeom>
          </p:spPr>
        </p:pic>
        <p:sp>
          <p:nvSpPr>
            <p:cNvPr id="11" name="Text Box 2"/>
            <p:cNvSpPr txBox="1">
              <a:spLocks noChangeArrowheads="1"/>
            </p:cNvSpPr>
            <p:nvPr/>
          </p:nvSpPr>
          <p:spPr bwMode="auto">
            <a:xfrm rot="5400000">
              <a:off x="5279849" y="5686618"/>
              <a:ext cx="1734683"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Suitable</a:t>
              </a:r>
              <a:endParaRPr lang="en-US" sz="1600" b="1" dirty="0">
                <a:latin typeface="Arial" panose="020B0604020202020204" pitchFamily="34" charset="0"/>
                <a:cs typeface="Arial" panose="020B0604020202020204" pitchFamily="34" charset="0"/>
              </a:endParaRPr>
            </a:p>
          </p:txBody>
        </p:sp>
        <p:sp>
          <p:nvSpPr>
            <p:cNvPr id="12" name="Text Box 2"/>
            <p:cNvSpPr txBox="1">
              <a:spLocks noChangeArrowheads="1"/>
            </p:cNvSpPr>
            <p:nvPr/>
          </p:nvSpPr>
          <p:spPr bwMode="auto">
            <a:xfrm rot="5400000">
              <a:off x="2022584" y="5686618"/>
              <a:ext cx="1929332"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Unsuitable</a:t>
              </a:r>
              <a:endParaRPr lang="en-US" sz="1600" b="1" dirty="0">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4"/>
          <a:stretch>
            <a:fillRect/>
          </a:stretch>
        </p:blipFill>
        <p:spPr>
          <a:xfrm>
            <a:off x="1977857" y="845127"/>
            <a:ext cx="5125208" cy="5690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3492" y="5358479"/>
            <a:ext cx="694081" cy="69408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8766" y="6049229"/>
            <a:ext cx="698806" cy="69880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3491" y="4659673"/>
            <a:ext cx="694081" cy="694081"/>
          </a:xfrm>
          <a:prstGeom prst="rect">
            <a:avLst/>
          </a:prstGeom>
        </p:spPr>
      </p:pic>
    </p:spTree>
    <p:extLst>
      <p:ext uri="{BB962C8B-B14F-4D97-AF65-F5344CB8AC3E}">
        <p14:creationId xmlns:p14="http://schemas.microsoft.com/office/powerpoint/2010/main" val="13675300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p:cNvSpPr/>
          <p:nvPr/>
        </p:nvSpPr>
        <p:spPr>
          <a:xfrm>
            <a:off x="3328585" y="4403057"/>
            <a:ext cx="2369128" cy="2202872"/>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6390050" y="1595374"/>
            <a:ext cx="2369128" cy="2202872"/>
          </a:xfrm>
          <a:prstGeom prst="ellipse">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328585" y="1595374"/>
            <a:ext cx="2369128" cy="2202872"/>
          </a:xfrm>
          <a:prstGeom prst="ellipse">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250057" y="1595374"/>
            <a:ext cx="2369128" cy="2202872"/>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 Box 2"/>
          <p:cNvSpPr txBox="1">
            <a:spLocks noChangeArrowheads="1"/>
          </p:cNvSpPr>
          <p:nvPr/>
        </p:nvSpPr>
        <p:spPr bwMode="auto">
          <a:xfrm>
            <a:off x="0" y="22228"/>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Arial" panose="020B0604020202020204" pitchFamily="34" charset="0"/>
                <a:cs typeface="Arial" panose="020B0604020202020204" pitchFamily="34" charset="0"/>
              </a:rPr>
              <a:t>Moose Landscape Capability Model</a:t>
            </a:r>
            <a:endParaRPr lang="en-US" sz="3600" b="1" dirty="0">
              <a:latin typeface="Arial" panose="020B0604020202020204" pitchFamily="34" charset="0"/>
              <a:cs typeface="Arial" panose="020B0604020202020204" pitchFamily="34" charset="0"/>
            </a:endParaRPr>
          </a:p>
        </p:txBody>
      </p:sp>
      <p:sp>
        <p:nvSpPr>
          <p:cNvPr id="2" name="TextBox 1"/>
          <p:cNvSpPr txBox="1"/>
          <p:nvPr/>
        </p:nvSpPr>
        <p:spPr>
          <a:xfrm>
            <a:off x="651164" y="2216732"/>
            <a:ext cx="1539204" cy="830997"/>
          </a:xfrm>
          <a:prstGeom prst="rect">
            <a:avLst/>
          </a:prstGeom>
          <a:noFill/>
        </p:spPr>
        <p:txBody>
          <a:bodyPr wrap="none" rtlCol="0">
            <a:spAutoFit/>
          </a:bodyPr>
          <a:lstStyle/>
          <a:p>
            <a:pPr algn="ctr"/>
            <a:r>
              <a:rPr lang="en-US" sz="2400" dirty="0" smtClean="0">
                <a:latin typeface="Arial" panose="020B0604020202020204" pitchFamily="34" charset="0"/>
                <a:cs typeface="Arial" panose="020B0604020202020204" pitchFamily="34" charset="0"/>
              </a:rPr>
              <a:t>Habitat </a:t>
            </a:r>
          </a:p>
          <a:p>
            <a:pPr algn="ctr"/>
            <a:r>
              <a:rPr lang="en-US" sz="2400" dirty="0" smtClean="0">
                <a:latin typeface="Arial" panose="020B0604020202020204" pitchFamily="34" charset="0"/>
                <a:cs typeface="Arial" panose="020B0604020202020204" pitchFamily="34" charset="0"/>
              </a:rPr>
              <a:t>Capability</a:t>
            </a:r>
            <a:endParaRPr lang="en-US" sz="2400" dirty="0">
              <a:latin typeface="Arial" panose="020B0604020202020204" pitchFamily="34" charset="0"/>
              <a:cs typeface="Arial" panose="020B0604020202020204" pitchFamily="34" charset="0"/>
            </a:endParaRPr>
          </a:p>
        </p:txBody>
      </p:sp>
      <p:sp>
        <p:nvSpPr>
          <p:cNvPr id="43" name="TextBox 42"/>
          <p:cNvSpPr txBox="1"/>
          <p:nvPr/>
        </p:nvSpPr>
        <p:spPr>
          <a:xfrm>
            <a:off x="3761181" y="2175173"/>
            <a:ext cx="1503937" cy="830997"/>
          </a:xfrm>
          <a:prstGeom prst="rect">
            <a:avLst/>
          </a:prstGeom>
          <a:noFill/>
        </p:spPr>
        <p:txBody>
          <a:bodyPr wrap="none" rtlCol="0">
            <a:spAutoFit/>
          </a:bodyPr>
          <a:lstStyle/>
          <a:p>
            <a:pPr algn="ctr"/>
            <a:r>
              <a:rPr lang="en-US" sz="2400" dirty="0" smtClean="0">
                <a:latin typeface="Arial" panose="020B0604020202020204" pitchFamily="34" charset="0"/>
                <a:cs typeface="Arial" panose="020B0604020202020204" pitchFamily="34" charset="0"/>
              </a:rPr>
              <a:t>Climate</a:t>
            </a:r>
          </a:p>
          <a:p>
            <a:pPr algn="ctr"/>
            <a:r>
              <a:rPr lang="en-US" sz="2400" dirty="0" smtClean="0">
                <a:latin typeface="Arial" panose="020B0604020202020204" pitchFamily="34" charset="0"/>
                <a:cs typeface="Arial" panose="020B0604020202020204" pitchFamily="34" charset="0"/>
              </a:rPr>
              <a:t>Suitability</a:t>
            </a:r>
          </a:p>
        </p:txBody>
      </p:sp>
      <p:sp>
        <p:nvSpPr>
          <p:cNvPr id="44" name="TextBox 43"/>
          <p:cNvSpPr txBox="1"/>
          <p:nvPr/>
        </p:nvSpPr>
        <p:spPr>
          <a:xfrm>
            <a:off x="6711236" y="2359840"/>
            <a:ext cx="1726756" cy="461665"/>
          </a:xfrm>
          <a:prstGeom prst="rect">
            <a:avLst/>
          </a:prstGeom>
          <a:noFill/>
        </p:spPr>
        <p:txBody>
          <a:bodyPr wrap="none" rtlCol="0">
            <a:spAutoFit/>
          </a:bodyPr>
          <a:lstStyle/>
          <a:p>
            <a:pPr algn="ctr"/>
            <a:r>
              <a:rPr lang="en-US" sz="2400" dirty="0" smtClean="0">
                <a:latin typeface="Arial" panose="020B0604020202020204" pitchFamily="34" charset="0"/>
                <a:cs typeface="Arial" panose="020B0604020202020204" pitchFamily="34" charset="0"/>
              </a:rPr>
              <a:t>Prevalence</a:t>
            </a:r>
          </a:p>
        </p:txBody>
      </p:sp>
      <p:sp>
        <p:nvSpPr>
          <p:cNvPr id="46" name="TextBox 45"/>
          <p:cNvSpPr txBox="1"/>
          <p:nvPr/>
        </p:nvSpPr>
        <p:spPr>
          <a:xfrm>
            <a:off x="3680117" y="5061285"/>
            <a:ext cx="1778051" cy="830997"/>
          </a:xfrm>
          <a:prstGeom prst="rect">
            <a:avLst/>
          </a:prstGeom>
          <a:noFill/>
        </p:spPr>
        <p:txBody>
          <a:bodyPr wrap="none" rtlCol="0">
            <a:spAutoFit/>
          </a:bodyPr>
          <a:lstStyle/>
          <a:p>
            <a:pPr algn="ctr"/>
            <a:r>
              <a:rPr lang="en-US" sz="2400" dirty="0" smtClean="0">
                <a:latin typeface="Arial" panose="020B0604020202020204" pitchFamily="34" charset="0"/>
                <a:cs typeface="Arial" panose="020B0604020202020204" pitchFamily="34" charset="0"/>
              </a:rPr>
              <a:t>Landscape </a:t>
            </a:r>
          </a:p>
          <a:p>
            <a:pPr algn="ctr"/>
            <a:r>
              <a:rPr lang="en-US" sz="2400" dirty="0" smtClean="0">
                <a:latin typeface="Arial" panose="020B0604020202020204" pitchFamily="34" charset="0"/>
                <a:cs typeface="Arial" panose="020B0604020202020204" pitchFamily="34" charset="0"/>
              </a:rPr>
              <a:t>Capability</a:t>
            </a:r>
          </a:p>
        </p:txBody>
      </p: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215" y="848271"/>
            <a:ext cx="694081" cy="694081"/>
          </a:xfrm>
          <a:prstGeom prst="rect">
            <a:avLst/>
          </a:prstGeom>
        </p:spPr>
      </p:pic>
      <p:pic>
        <p:nvPicPr>
          <p:cNvPr id="52" name="Picture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0965" y="844857"/>
            <a:ext cx="698806" cy="698806"/>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134" y="848271"/>
            <a:ext cx="694081" cy="694081"/>
          </a:xfrm>
          <a:prstGeom prst="rect">
            <a:avLst/>
          </a:prstGeom>
        </p:spPr>
      </p:pic>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460" y="844857"/>
            <a:ext cx="699377" cy="699377"/>
          </a:xfrm>
          <a:prstGeom prst="rect">
            <a:avLst/>
          </a:prstGeom>
        </p:spPr>
      </p:pic>
      <p:cxnSp>
        <p:nvCxnSpPr>
          <p:cNvPr id="6" name="Straight Arrow Connector 5"/>
          <p:cNvCxnSpPr>
            <a:stCxn id="4" idx="4"/>
            <a:endCxn id="50" idx="2"/>
          </p:cNvCxnSpPr>
          <p:nvPr/>
        </p:nvCxnSpPr>
        <p:spPr>
          <a:xfrm>
            <a:off x="1434621" y="3798246"/>
            <a:ext cx="1893964" cy="1706247"/>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48" idx="4"/>
            <a:endCxn id="50" idx="0"/>
          </p:cNvCxnSpPr>
          <p:nvPr/>
        </p:nvCxnSpPr>
        <p:spPr>
          <a:xfrm>
            <a:off x="4513149" y="3798246"/>
            <a:ext cx="0" cy="604811"/>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49" idx="4"/>
            <a:endCxn id="50" idx="6"/>
          </p:cNvCxnSpPr>
          <p:nvPr/>
        </p:nvCxnSpPr>
        <p:spPr>
          <a:xfrm flipH="1">
            <a:off x="5697713" y="3798246"/>
            <a:ext cx="1876901" cy="1706247"/>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25915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17759"/>
            <a:ext cx="5101878" cy="5601840"/>
          </a:xfrm>
          <a:prstGeom prst="rect">
            <a:avLst/>
          </a:prstGeom>
        </p:spPr>
      </p:pic>
      <p:sp>
        <p:nvSpPr>
          <p:cNvPr id="3" name="Text Box 2"/>
          <p:cNvSpPr txBox="1">
            <a:spLocks noChangeArrowheads="1"/>
          </p:cNvSpPr>
          <p:nvPr/>
        </p:nvSpPr>
        <p:spPr bwMode="auto">
          <a:xfrm>
            <a:off x="0" y="22228"/>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Arial" panose="020B0604020202020204" pitchFamily="34" charset="0"/>
                <a:cs typeface="Arial" panose="020B0604020202020204" pitchFamily="34" charset="0"/>
              </a:rPr>
              <a:t>Moose Climate Suitability Model</a:t>
            </a:r>
            <a:endParaRPr lang="en-US" sz="3600" b="1" dirty="0">
              <a:latin typeface="Arial" panose="020B0604020202020204" pitchFamily="34" charset="0"/>
              <a:cs typeface="Arial" panose="020B0604020202020204" pitchFamily="34" charset="0"/>
            </a:endParaRPr>
          </a:p>
        </p:txBody>
      </p:sp>
      <p:sp>
        <p:nvSpPr>
          <p:cNvPr id="4" name="Text Box 2"/>
          <p:cNvSpPr txBox="1">
            <a:spLocks noChangeArrowheads="1"/>
          </p:cNvSpPr>
          <p:nvPr/>
        </p:nvSpPr>
        <p:spPr bwMode="auto">
          <a:xfrm>
            <a:off x="4786129" y="2527188"/>
            <a:ext cx="4648816" cy="2800767"/>
          </a:xfrm>
          <a:prstGeom prst="rect">
            <a:avLst/>
          </a:prstGeom>
          <a:noFill/>
          <a:ln w="9525">
            <a:noFill/>
            <a:miter lim="800000"/>
            <a:headEnd/>
            <a:tailEnd/>
          </a:ln>
          <a:effectLst/>
        </p:spPr>
        <p:txBody>
          <a:bodyPr wrap="square">
            <a:spAutoFit/>
          </a:bodyPr>
          <a:lstStyle/>
          <a:p>
            <a:pPr marL="114300" indent="-114300">
              <a:buFont typeface="Arial" panose="020B0604020202020204" pitchFamily="34" charset="0"/>
              <a:buChar char="•"/>
              <a:defRPr/>
            </a:pPr>
            <a:r>
              <a:rPr lang="en-US" sz="2200" b="1" dirty="0" smtClean="0">
                <a:latin typeface="Arial" panose="020B0604020202020204" pitchFamily="34" charset="0"/>
                <a:cs typeface="Arial" panose="020B0604020202020204" pitchFamily="34" charset="0"/>
              </a:rPr>
              <a:t>10k points in and outside of </a:t>
            </a:r>
          </a:p>
          <a:p>
            <a:pPr>
              <a:defRPr/>
            </a:pPr>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 moose range</a:t>
            </a:r>
          </a:p>
          <a:p>
            <a:pPr marL="114300" indent="-114300">
              <a:buFont typeface="Arial" panose="020B0604020202020204" pitchFamily="34" charset="0"/>
              <a:buChar char="•"/>
              <a:defRPr/>
            </a:pPr>
            <a:endParaRPr lang="en-US" sz="2200" b="1" dirty="0">
              <a:latin typeface="Arial" panose="020B0604020202020204" pitchFamily="34" charset="0"/>
              <a:cs typeface="Arial" panose="020B0604020202020204" pitchFamily="34" charset="0"/>
            </a:endParaRPr>
          </a:p>
          <a:p>
            <a:pPr marL="114300" indent="-114300">
              <a:buFont typeface="Arial" panose="020B0604020202020204" pitchFamily="34" charset="0"/>
              <a:buChar char="•"/>
              <a:defRPr/>
            </a:pPr>
            <a:r>
              <a:rPr lang="en-US" sz="2200" b="1" dirty="0" smtClean="0">
                <a:latin typeface="Arial" panose="020B0604020202020204" pitchFamily="34" charset="0"/>
                <a:cs typeface="Arial" panose="020B0604020202020204" pitchFamily="34" charset="0"/>
              </a:rPr>
              <a:t>6 climate variables; </a:t>
            </a:r>
            <a:r>
              <a:rPr lang="en-US" sz="2200" b="1" dirty="0" err="1" smtClean="0">
                <a:latin typeface="Arial" panose="020B0604020202020204" pitchFamily="34" charset="0"/>
                <a:cs typeface="Arial" panose="020B0604020202020204" pitchFamily="34" charset="0"/>
              </a:rPr>
              <a:t>gdd</a:t>
            </a:r>
            <a:r>
              <a:rPr lang="en-US" sz="2200" b="1" dirty="0" smtClean="0">
                <a:latin typeface="Arial" panose="020B0604020202020204" pitchFamily="34" charset="0"/>
                <a:cs typeface="Arial" panose="020B0604020202020204" pitchFamily="34" charset="0"/>
              </a:rPr>
              <a:t>, temp, </a:t>
            </a:r>
          </a:p>
          <a:p>
            <a:pPr>
              <a:defRPr/>
            </a:pPr>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tmin</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tmax</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precip</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precipgs</a:t>
            </a:r>
            <a:endParaRPr lang="en-US" sz="2200" b="1" dirty="0" smtClean="0">
              <a:latin typeface="Arial" panose="020B0604020202020204" pitchFamily="34" charset="0"/>
              <a:cs typeface="Arial" panose="020B0604020202020204" pitchFamily="34" charset="0"/>
            </a:endParaRPr>
          </a:p>
          <a:p>
            <a:pPr marL="114300" indent="-114300">
              <a:buFont typeface="Arial" panose="020B0604020202020204" pitchFamily="34" charset="0"/>
              <a:buChar char="•"/>
              <a:defRPr/>
            </a:pPr>
            <a:endParaRPr lang="en-US" sz="2200" b="1" dirty="0" smtClean="0">
              <a:latin typeface="Arial" panose="020B0604020202020204" pitchFamily="34" charset="0"/>
              <a:cs typeface="Arial" panose="020B0604020202020204" pitchFamily="34" charset="0"/>
            </a:endParaRPr>
          </a:p>
          <a:p>
            <a:pPr marL="114300" indent="-114300">
              <a:buFont typeface="Arial" panose="020B0604020202020204" pitchFamily="34" charset="0"/>
              <a:buChar char="•"/>
              <a:defRPr/>
            </a:pPr>
            <a:r>
              <a:rPr lang="en-US" sz="2200" b="1" dirty="0" smtClean="0">
                <a:latin typeface="Arial" panose="020B0604020202020204" pitchFamily="34" charset="0"/>
                <a:cs typeface="Arial" panose="020B0604020202020204" pitchFamily="34" charset="0"/>
              </a:rPr>
              <a:t>Logistic regression</a:t>
            </a:r>
          </a:p>
          <a:p>
            <a:pPr>
              <a:defRPr/>
            </a:pPr>
            <a:endParaRPr lang="en-US" sz="2200" b="1" dirty="0">
              <a:latin typeface="Arial" panose="020B0604020202020204" pitchFamily="34" charset="0"/>
              <a:cs typeface="Arial" panose="020B0604020202020204" pitchFamily="34" charset="0"/>
            </a:endParaRPr>
          </a:p>
        </p:txBody>
      </p:sp>
      <p:grpSp>
        <p:nvGrpSpPr>
          <p:cNvPr id="5" name="Group 4"/>
          <p:cNvGrpSpPr/>
          <p:nvPr/>
        </p:nvGrpSpPr>
        <p:grpSpPr>
          <a:xfrm>
            <a:off x="2770323" y="6170680"/>
            <a:ext cx="4455078" cy="545234"/>
            <a:chOff x="2184769" y="5642173"/>
            <a:chExt cx="4683941" cy="851493"/>
          </a:xfrm>
        </p:grpSpPr>
        <p:pic>
          <p:nvPicPr>
            <p:cNvPr id="6" name="Picture 5"/>
            <p:cNvPicPr>
              <a:picLocks noChangeAspect="1"/>
            </p:cNvPicPr>
            <p:nvPr/>
          </p:nvPicPr>
          <p:blipFill rotWithShape="1">
            <a:blip r:embed="rId4"/>
            <a:srcRect l="11766" t="7145" r="5429" b="7835"/>
            <a:stretch/>
          </p:blipFill>
          <p:spPr>
            <a:xfrm rot="5400000">
              <a:off x="4375548" y="4729161"/>
              <a:ext cx="392904" cy="3136106"/>
            </a:xfrm>
            <a:prstGeom prst="rect">
              <a:avLst/>
            </a:prstGeom>
          </p:spPr>
        </p:pic>
        <p:sp>
          <p:nvSpPr>
            <p:cNvPr id="7" name="Text Box 2"/>
            <p:cNvSpPr txBox="1">
              <a:spLocks noChangeArrowheads="1"/>
            </p:cNvSpPr>
            <p:nvPr/>
          </p:nvSpPr>
          <p:spPr bwMode="auto">
            <a:xfrm>
              <a:off x="5425672" y="5642173"/>
              <a:ext cx="1443038" cy="576787"/>
            </a:xfrm>
            <a:prstGeom prst="rect">
              <a:avLst/>
            </a:prstGeom>
            <a:noFill/>
            <a:ln w="9525">
              <a:noFill/>
              <a:miter lim="800000"/>
              <a:headEnd/>
              <a:tailEnd/>
            </a:ln>
            <a:effectLst/>
          </p:spPr>
          <p:txBody>
            <a:bodyPr wrap="square">
              <a:spAutoFit/>
            </a:bodyPr>
            <a:lstStyle/>
            <a:p>
              <a:pPr algn="ctr">
                <a:defRPr/>
              </a:pPr>
              <a:r>
                <a:rPr lang="en-US" b="1" dirty="0" smtClean="0">
                  <a:latin typeface="Arial" panose="020B0604020202020204" pitchFamily="34" charset="0"/>
                  <a:cs typeface="Arial" panose="020B0604020202020204" pitchFamily="34" charset="0"/>
                </a:rPr>
                <a:t>Suitable</a:t>
              </a:r>
              <a:endParaRPr lang="en-US" b="1" dirty="0">
                <a:latin typeface="Arial" panose="020B0604020202020204" pitchFamily="34" charset="0"/>
                <a:cs typeface="Arial" panose="020B0604020202020204" pitchFamily="34" charset="0"/>
              </a:endParaRPr>
            </a:p>
          </p:txBody>
        </p:sp>
        <p:sp>
          <p:nvSpPr>
            <p:cNvPr id="8" name="Text Box 2"/>
            <p:cNvSpPr txBox="1">
              <a:spLocks noChangeArrowheads="1"/>
            </p:cNvSpPr>
            <p:nvPr/>
          </p:nvSpPr>
          <p:spPr bwMode="auto">
            <a:xfrm>
              <a:off x="2184769" y="5642173"/>
              <a:ext cx="1604962" cy="576787"/>
            </a:xfrm>
            <a:prstGeom prst="rect">
              <a:avLst/>
            </a:prstGeom>
            <a:noFill/>
            <a:ln w="9525">
              <a:noFill/>
              <a:miter lim="800000"/>
              <a:headEnd/>
              <a:tailEnd/>
            </a:ln>
            <a:effectLst/>
          </p:spPr>
          <p:txBody>
            <a:bodyPr wrap="square">
              <a:spAutoFit/>
            </a:bodyPr>
            <a:lstStyle/>
            <a:p>
              <a:pPr algn="ctr">
                <a:defRPr/>
              </a:pPr>
              <a:r>
                <a:rPr lang="en-US" b="1" dirty="0" smtClean="0">
                  <a:latin typeface="Arial" panose="020B0604020202020204" pitchFamily="34" charset="0"/>
                  <a:cs typeface="Arial" panose="020B0604020202020204" pitchFamily="34" charset="0"/>
                </a:rPr>
                <a:t>Unsuitable</a:t>
              </a:r>
              <a:endParaRPr lang="en-US" b="1" dirty="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1719" y="6114637"/>
            <a:ext cx="699377" cy="699377"/>
          </a:xfrm>
          <a:prstGeom prst="rect">
            <a:avLst/>
          </a:prstGeom>
        </p:spPr>
      </p:pic>
    </p:spTree>
    <p:extLst>
      <p:ext uri="{BB962C8B-B14F-4D97-AF65-F5344CB8AC3E}">
        <p14:creationId xmlns:p14="http://schemas.microsoft.com/office/powerpoint/2010/main" val="429134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03564"/>
            <a:ext cx="4997862" cy="5777345"/>
          </a:xfrm>
          <a:prstGeom prst="rect">
            <a:avLst/>
          </a:prstGeom>
        </p:spPr>
      </p:pic>
      <p:sp>
        <p:nvSpPr>
          <p:cNvPr id="5" name="Text Box 2"/>
          <p:cNvSpPr txBox="1">
            <a:spLocks noChangeArrowheads="1"/>
          </p:cNvSpPr>
          <p:nvPr/>
        </p:nvSpPr>
        <p:spPr bwMode="auto">
          <a:xfrm>
            <a:off x="0" y="157233"/>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Arial" panose="020B0604020202020204" pitchFamily="34" charset="0"/>
                <a:cs typeface="Arial" panose="020B0604020202020204" pitchFamily="34" charset="0"/>
              </a:rPr>
              <a:t>Moose Prevalence </a:t>
            </a:r>
            <a:endParaRPr lang="en-US" sz="3600" b="1" dirty="0">
              <a:latin typeface="Arial" panose="020B0604020202020204" pitchFamily="34" charset="0"/>
              <a:cs typeface="Arial" panose="020B0604020202020204" pitchFamily="34" charset="0"/>
            </a:endParaRPr>
          </a:p>
        </p:txBody>
      </p:sp>
      <p:sp>
        <p:nvSpPr>
          <p:cNvPr id="6" name="Text Box 2"/>
          <p:cNvSpPr txBox="1">
            <a:spLocks noChangeArrowheads="1"/>
          </p:cNvSpPr>
          <p:nvPr/>
        </p:nvSpPr>
        <p:spPr bwMode="auto">
          <a:xfrm>
            <a:off x="5040910" y="2801508"/>
            <a:ext cx="4161905" cy="2123658"/>
          </a:xfrm>
          <a:prstGeom prst="rect">
            <a:avLst/>
          </a:prstGeom>
          <a:noFill/>
          <a:ln w="9525">
            <a:noFill/>
            <a:miter lim="800000"/>
            <a:headEnd/>
            <a:tailEnd/>
          </a:ln>
          <a:effectLst/>
        </p:spPr>
        <p:txBody>
          <a:bodyPr wrap="square">
            <a:spAutoFit/>
          </a:bodyPr>
          <a:lstStyle/>
          <a:p>
            <a:pPr marL="114300" indent="-114300">
              <a:buFont typeface="Arial" panose="020B0604020202020204" pitchFamily="34" charset="0"/>
              <a:buChar char="•"/>
              <a:defRPr/>
            </a:pPr>
            <a:r>
              <a:rPr lang="en-US" sz="2200" b="1" dirty="0" smtClean="0">
                <a:latin typeface="Arial" panose="020B0604020202020204" pitchFamily="34" charset="0"/>
                <a:cs typeface="Arial" panose="020B0604020202020204" pitchFamily="34" charset="0"/>
              </a:rPr>
              <a:t>Smoothing of moose range</a:t>
            </a:r>
          </a:p>
          <a:p>
            <a:pPr marL="114300" indent="-114300">
              <a:buFont typeface="Arial" panose="020B0604020202020204" pitchFamily="34" charset="0"/>
              <a:buChar char="•"/>
              <a:defRPr/>
            </a:pPr>
            <a:endParaRPr lang="en-US" sz="2200" b="1" dirty="0">
              <a:latin typeface="Arial" panose="020B0604020202020204" pitchFamily="34" charset="0"/>
              <a:cs typeface="Arial" panose="020B0604020202020204" pitchFamily="34" charset="0"/>
            </a:endParaRPr>
          </a:p>
          <a:p>
            <a:pPr marL="114300" indent="-114300">
              <a:buFont typeface="Arial" panose="020B0604020202020204" pitchFamily="34" charset="0"/>
              <a:buChar char="•"/>
              <a:defRPr/>
            </a:pPr>
            <a:r>
              <a:rPr lang="en-US" sz="2200" b="1" dirty="0" smtClean="0">
                <a:latin typeface="Arial" panose="020B0604020202020204" pitchFamily="34" charset="0"/>
                <a:cs typeface="Arial" panose="020B0604020202020204" pitchFamily="34" charset="0"/>
              </a:rPr>
              <a:t>Reflect other mechanisms that limit distribution other than climate and habitat</a:t>
            </a:r>
          </a:p>
          <a:p>
            <a:pPr>
              <a:defRPr/>
            </a:pPr>
            <a:endParaRPr lang="en-US" sz="2200" b="1" dirty="0">
              <a:latin typeface="Arial" panose="020B0604020202020204" pitchFamily="34" charset="0"/>
              <a:cs typeface="Arial" panose="020B0604020202020204" pitchFamily="34" charset="0"/>
            </a:endParaRPr>
          </a:p>
        </p:txBody>
      </p:sp>
      <p:grpSp>
        <p:nvGrpSpPr>
          <p:cNvPr id="11" name="Group 10"/>
          <p:cNvGrpSpPr/>
          <p:nvPr/>
        </p:nvGrpSpPr>
        <p:grpSpPr>
          <a:xfrm>
            <a:off x="4894323" y="5898063"/>
            <a:ext cx="4455078" cy="545234"/>
            <a:chOff x="2184769" y="5642173"/>
            <a:chExt cx="4683941" cy="851493"/>
          </a:xfrm>
        </p:grpSpPr>
        <p:pic>
          <p:nvPicPr>
            <p:cNvPr id="12" name="Picture 11"/>
            <p:cNvPicPr>
              <a:picLocks noChangeAspect="1"/>
            </p:cNvPicPr>
            <p:nvPr/>
          </p:nvPicPr>
          <p:blipFill rotWithShape="1">
            <a:blip r:embed="rId4"/>
            <a:srcRect l="11766" t="7145" r="5429" b="7835"/>
            <a:stretch/>
          </p:blipFill>
          <p:spPr>
            <a:xfrm rot="5400000">
              <a:off x="4375548" y="4729161"/>
              <a:ext cx="392904" cy="3136106"/>
            </a:xfrm>
            <a:prstGeom prst="rect">
              <a:avLst/>
            </a:prstGeom>
          </p:spPr>
        </p:pic>
        <p:sp>
          <p:nvSpPr>
            <p:cNvPr id="13" name="Text Box 2"/>
            <p:cNvSpPr txBox="1">
              <a:spLocks noChangeArrowheads="1"/>
            </p:cNvSpPr>
            <p:nvPr/>
          </p:nvSpPr>
          <p:spPr bwMode="auto">
            <a:xfrm>
              <a:off x="5425672" y="5642173"/>
              <a:ext cx="1443038" cy="576787"/>
            </a:xfrm>
            <a:prstGeom prst="rect">
              <a:avLst/>
            </a:prstGeom>
            <a:noFill/>
            <a:ln w="9525">
              <a:noFill/>
              <a:miter lim="800000"/>
              <a:headEnd/>
              <a:tailEnd/>
            </a:ln>
            <a:effectLst/>
          </p:spPr>
          <p:txBody>
            <a:bodyPr wrap="square">
              <a:spAutoFit/>
            </a:bodyPr>
            <a:lstStyle/>
            <a:p>
              <a:pPr algn="ctr">
                <a:defRPr/>
              </a:pPr>
              <a:r>
                <a:rPr lang="en-US" b="1" dirty="0" smtClean="0">
                  <a:latin typeface="Arial" panose="020B0604020202020204" pitchFamily="34" charset="0"/>
                  <a:cs typeface="Arial" panose="020B0604020202020204" pitchFamily="34" charset="0"/>
                </a:rPr>
                <a:t>Suitable</a:t>
              </a:r>
              <a:endParaRPr lang="en-US" b="1" dirty="0">
                <a:latin typeface="Arial" panose="020B0604020202020204" pitchFamily="34" charset="0"/>
                <a:cs typeface="Arial" panose="020B0604020202020204" pitchFamily="34" charset="0"/>
              </a:endParaRPr>
            </a:p>
          </p:txBody>
        </p:sp>
        <p:sp>
          <p:nvSpPr>
            <p:cNvPr id="14" name="Text Box 2"/>
            <p:cNvSpPr txBox="1">
              <a:spLocks noChangeArrowheads="1"/>
            </p:cNvSpPr>
            <p:nvPr/>
          </p:nvSpPr>
          <p:spPr bwMode="auto">
            <a:xfrm>
              <a:off x="2184769" y="5642173"/>
              <a:ext cx="1604962" cy="576787"/>
            </a:xfrm>
            <a:prstGeom prst="rect">
              <a:avLst/>
            </a:prstGeom>
            <a:noFill/>
            <a:ln w="9525">
              <a:noFill/>
              <a:miter lim="800000"/>
              <a:headEnd/>
              <a:tailEnd/>
            </a:ln>
            <a:effectLst/>
          </p:spPr>
          <p:txBody>
            <a:bodyPr wrap="square">
              <a:spAutoFit/>
            </a:bodyPr>
            <a:lstStyle/>
            <a:p>
              <a:pPr algn="ctr">
                <a:defRPr/>
              </a:pPr>
              <a:r>
                <a:rPr lang="en-US" b="1" dirty="0" smtClean="0">
                  <a:latin typeface="Arial" panose="020B0604020202020204" pitchFamily="34" charset="0"/>
                  <a:cs typeface="Arial" panose="020B0604020202020204" pitchFamily="34" charset="0"/>
                </a:rPr>
                <a:t>Unsuitable</a:t>
              </a:r>
              <a:endParaRPr 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561136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2228"/>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Arial" panose="020B0604020202020204" pitchFamily="34" charset="0"/>
                <a:cs typeface="Arial" panose="020B0604020202020204" pitchFamily="34" charset="0"/>
              </a:rPr>
              <a:t>Moose Landscape Capability</a:t>
            </a:r>
            <a:endParaRPr lang="en-US" sz="3600" b="1" dirty="0">
              <a:latin typeface="Arial" panose="020B0604020202020204" pitchFamily="34" charset="0"/>
              <a:cs typeface="Arial" panose="020B0604020202020204" pitchFamily="34" charset="0"/>
            </a:endParaRPr>
          </a:p>
        </p:txBody>
      </p:sp>
      <p:sp>
        <p:nvSpPr>
          <p:cNvPr id="4" name="TextBox 3"/>
          <p:cNvSpPr txBox="1"/>
          <p:nvPr/>
        </p:nvSpPr>
        <p:spPr>
          <a:xfrm>
            <a:off x="705806" y="2595172"/>
            <a:ext cx="1789272" cy="338554"/>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Habitat Capability</a:t>
            </a:r>
            <a:endParaRPr lang="en-US" sz="1600" dirty="0">
              <a:latin typeface="Arial" panose="020B0604020202020204" pitchFamily="34" charset="0"/>
              <a:cs typeface="Arial" panose="020B0604020202020204" pitchFamily="34" charset="0"/>
            </a:endParaRPr>
          </a:p>
        </p:txBody>
      </p:sp>
      <p:sp>
        <p:nvSpPr>
          <p:cNvPr id="5" name="TextBox 4"/>
          <p:cNvSpPr txBox="1"/>
          <p:nvPr/>
        </p:nvSpPr>
        <p:spPr>
          <a:xfrm>
            <a:off x="3633475" y="2613790"/>
            <a:ext cx="1811714" cy="338554"/>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Climate Suitability</a:t>
            </a:r>
          </a:p>
        </p:txBody>
      </p:sp>
      <p:sp>
        <p:nvSpPr>
          <p:cNvPr id="7" name="TextBox 6"/>
          <p:cNvSpPr txBox="1"/>
          <p:nvPr/>
        </p:nvSpPr>
        <p:spPr>
          <a:xfrm>
            <a:off x="7034257" y="2613789"/>
            <a:ext cx="1208985" cy="338554"/>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Prevalence</a:t>
            </a:r>
            <a:endParaRPr lang="en-US" sz="1600" dirty="0">
              <a:latin typeface="Arial" panose="020B0604020202020204" pitchFamily="34" charset="0"/>
              <a:cs typeface="Arial" panose="020B0604020202020204" pitchFamily="34" charset="0"/>
            </a:endParaRPr>
          </a:p>
        </p:txBody>
      </p:sp>
      <p:sp>
        <p:nvSpPr>
          <p:cNvPr id="8" name="TextBox 7"/>
          <p:cNvSpPr txBox="1"/>
          <p:nvPr/>
        </p:nvSpPr>
        <p:spPr>
          <a:xfrm>
            <a:off x="3299139" y="6396541"/>
            <a:ext cx="2709396" cy="400110"/>
          </a:xfrm>
          <a:prstGeom prst="rect">
            <a:avLst/>
          </a:prstGeom>
          <a:noFill/>
        </p:spPr>
        <p:txBody>
          <a:bodyPr wrap="none" rtlCol="0">
            <a:spAutoFit/>
          </a:bodyPr>
          <a:lstStyle/>
          <a:p>
            <a:pPr algn="ctr"/>
            <a:r>
              <a:rPr lang="en-US" sz="2000" dirty="0" smtClean="0">
                <a:latin typeface="Arial" panose="020B0604020202020204" pitchFamily="34" charset="0"/>
                <a:cs typeface="Arial" panose="020B0604020202020204" pitchFamily="34" charset="0"/>
              </a:rPr>
              <a:t>Landscape Capability </a:t>
            </a:r>
            <a:endParaRPr lang="en-US" sz="2000" dirty="0">
              <a:latin typeface="Arial" panose="020B0604020202020204" pitchFamily="34" charset="0"/>
              <a:cs typeface="Arial" panose="020B0604020202020204" pitchFamily="34" charset="0"/>
            </a:endParaRPr>
          </a:p>
        </p:txBody>
      </p:sp>
      <p:grpSp>
        <p:nvGrpSpPr>
          <p:cNvPr id="9" name="Group 8"/>
          <p:cNvGrpSpPr/>
          <p:nvPr/>
        </p:nvGrpSpPr>
        <p:grpSpPr>
          <a:xfrm rot="16200000">
            <a:off x="-798282" y="4871440"/>
            <a:ext cx="2770887" cy="1235403"/>
            <a:chOff x="2767335" y="4941867"/>
            <a:chExt cx="3599770" cy="1929332"/>
          </a:xfrm>
        </p:grpSpPr>
        <p:pic>
          <p:nvPicPr>
            <p:cNvPr id="10" name="Picture 9"/>
            <p:cNvPicPr>
              <a:picLocks noChangeAspect="1"/>
            </p:cNvPicPr>
            <p:nvPr/>
          </p:nvPicPr>
          <p:blipFill rotWithShape="1">
            <a:blip r:embed="rId3"/>
            <a:srcRect l="11766" t="7145" r="5429" b="7835"/>
            <a:stretch/>
          </p:blipFill>
          <p:spPr>
            <a:xfrm rot="5400000">
              <a:off x="4419143" y="4467793"/>
              <a:ext cx="296153" cy="2877477"/>
            </a:xfrm>
            <a:prstGeom prst="rect">
              <a:avLst/>
            </a:prstGeom>
          </p:spPr>
        </p:pic>
        <p:sp>
          <p:nvSpPr>
            <p:cNvPr id="11" name="Text Box 2"/>
            <p:cNvSpPr txBox="1">
              <a:spLocks noChangeArrowheads="1"/>
            </p:cNvSpPr>
            <p:nvPr/>
          </p:nvSpPr>
          <p:spPr bwMode="auto">
            <a:xfrm rot="5400000">
              <a:off x="5279849" y="5686618"/>
              <a:ext cx="1734683"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Suitable</a:t>
              </a:r>
              <a:endParaRPr lang="en-US" sz="1600" b="1" dirty="0">
                <a:latin typeface="Arial" panose="020B0604020202020204" pitchFamily="34" charset="0"/>
                <a:cs typeface="Arial" panose="020B0604020202020204" pitchFamily="34" charset="0"/>
              </a:endParaRPr>
            </a:p>
          </p:txBody>
        </p:sp>
        <p:sp>
          <p:nvSpPr>
            <p:cNvPr id="12" name="Text Box 2"/>
            <p:cNvSpPr txBox="1">
              <a:spLocks noChangeArrowheads="1"/>
            </p:cNvSpPr>
            <p:nvPr/>
          </p:nvSpPr>
          <p:spPr bwMode="auto">
            <a:xfrm rot="5400000">
              <a:off x="2022584" y="5686618"/>
              <a:ext cx="1929332"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Unsuitable</a:t>
              </a:r>
              <a:endParaRPr lang="en-US" sz="1600" b="1" dirty="0">
                <a:latin typeface="Arial" panose="020B0604020202020204" pitchFamily="34" charset="0"/>
                <a:cs typeface="Arial" panose="020B0604020202020204" pitchFamily="34" charset="0"/>
              </a:endParaRPr>
            </a:p>
          </p:txBody>
        </p:sp>
      </p:grpSp>
      <p:pic>
        <p:nvPicPr>
          <p:cNvPr id="15" name="Picture 14"/>
          <p:cNvPicPr>
            <a:picLocks noChangeAspect="1"/>
          </p:cNvPicPr>
          <p:nvPr/>
        </p:nvPicPr>
        <p:blipFill>
          <a:blip r:embed="rId4"/>
          <a:stretch>
            <a:fillRect/>
          </a:stretch>
        </p:blipFill>
        <p:spPr>
          <a:xfrm>
            <a:off x="2896690" y="3143145"/>
            <a:ext cx="3214325" cy="3077546"/>
          </a:xfrm>
          <a:prstGeom prst="rect">
            <a:avLst/>
          </a:prstGeom>
        </p:spPr>
      </p:pic>
      <p:pic>
        <p:nvPicPr>
          <p:cNvPr id="16" name="Picture 15"/>
          <p:cNvPicPr>
            <a:picLocks noChangeAspect="1"/>
          </p:cNvPicPr>
          <p:nvPr/>
        </p:nvPicPr>
        <p:blipFill>
          <a:blip r:embed="rId5"/>
          <a:stretch>
            <a:fillRect/>
          </a:stretch>
        </p:blipFill>
        <p:spPr>
          <a:xfrm>
            <a:off x="3760784" y="844409"/>
            <a:ext cx="1684405" cy="1849469"/>
          </a:xfrm>
          <a:prstGeom prst="rect">
            <a:avLst/>
          </a:prstGeom>
        </p:spPr>
      </p:pic>
      <p:pic>
        <p:nvPicPr>
          <p:cNvPr id="17" name="Picture 16"/>
          <p:cNvPicPr>
            <a:picLocks noChangeAspect="1"/>
          </p:cNvPicPr>
          <p:nvPr/>
        </p:nvPicPr>
        <p:blipFill>
          <a:blip r:embed="rId6"/>
          <a:stretch>
            <a:fillRect/>
          </a:stretch>
        </p:blipFill>
        <p:spPr>
          <a:xfrm>
            <a:off x="6798843" y="752078"/>
            <a:ext cx="1679811" cy="1941800"/>
          </a:xfrm>
          <a:prstGeom prst="rect">
            <a:avLst/>
          </a:prstGeom>
        </p:spPr>
      </p:pic>
      <p:pic>
        <p:nvPicPr>
          <p:cNvPr id="20" name="Picture 19"/>
          <p:cNvPicPr>
            <a:picLocks noChangeAspect="1"/>
          </p:cNvPicPr>
          <p:nvPr/>
        </p:nvPicPr>
        <p:blipFill>
          <a:blip r:embed="rId7"/>
          <a:stretch>
            <a:fillRect/>
          </a:stretch>
        </p:blipFill>
        <p:spPr>
          <a:xfrm>
            <a:off x="737866" y="746479"/>
            <a:ext cx="1725152" cy="1915566"/>
          </a:xfrm>
          <a:prstGeom prst="rect">
            <a:avLst/>
          </a:prstGeom>
          <a:ln w="38100" cap="sq">
            <a:noFill/>
            <a:prstDash val="solid"/>
            <a:miter lim="800000"/>
          </a:ln>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3492" y="5358479"/>
            <a:ext cx="694081" cy="694081"/>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78766" y="6049229"/>
            <a:ext cx="698806" cy="698806"/>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83491" y="4659673"/>
            <a:ext cx="694081" cy="694081"/>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78766" y="3923286"/>
            <a:ext cx="699377" cy="699377"/>
          </a:xfrm>
          <a:prstGeom prst="rect">
            <a:avLst/>
          </a:prstGeom>
        </p:spPr>
      </p:pic>
      <p:cxnSp>
        <p:nvCxnSpPr>
          <p:cNvPr id="19" name="Straight Arrow Connector 18"/>
          <p:cNvCxnSpPr/>
          <p:nvPr/>
        </p:nvCxnSpPr>
        <p:spPr>
          <a:xfrm>
            <a:off x="1463291" y="2975671"/>
            <a:ext cx="1210636" cy="1128027"/>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4214688" y="2999067"/>
            <a:ext cx="2364" cy="92421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6297908" y="2984345"/>
            <a:ext cx="1133876" cy="117327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47776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4918"/>
          <a:stretch/>
        </p:blipFill>
        <p:spPr>
          <a:xfrm>
            <a:off x="-14991" y="0"/>
            <a:ext cx="9263922" cy="6858000"/>
          </a:xfrm>
          <a:prstGeom prst="rect">
            <a:avLst/>
          </a:prstGeom>
        </p:spPr>
      </p:pic>
      <p:sp>
        <p:nvSpPr>
          <p:cNvPr id="2" name="Rectangle 2"/>
          <p:cNvSpPr>
            <a:spLocks noGrp="1" noChangeArrowheads="1"/>
          </p:cNvSpPr>
          <p:nvPr>
            <p:ph type="title"/>
          </p:nvPr>
        </p:nvSpPr>
        <p:spPr>
          <a:xfrm>
            <a:off x="44970" y="3047992"/>
            <a:ext cx="9144000" cy="1143000"/>
          </a:xfrm>
          <a:effectLst/>
        </p:spPr>
        <p:txBody>
          <a:bodyPr>
            <a:normAutofit fontScale="90000"/>
          </a:bodyPr>
          <a:lstStyle/>
          <a:p>
            <a:pPr>
              <a:spcAft>
                <a:spcPts val="1000"/>
              </a:spcAft>
              <a:defRPr/>
            </a:pPr>
            <a:r>
              <a:rPr lang="en-US" sz="3200" b="1" dirty="0" smtClean="0">
                <a:latin typeface="Arial" pitchFamily="34" charset="0"/>
                <a:cs typeface="Arial" pitchFamily="34" charset="0"/>
              </a:rPr>
              <a:t/>
            </a:r>
            <a:br>
              <a:rPr lang="en-US" sz="3200" b="1" dirty="0" smtClean="0">
                <a:latin typeface="Arial" pitchFamily="34" charset="0"/>
                <a:cs typeface="Arial" pitchFamily="34" charset="0"/>
              </a:rPr>
            </a:br>
            <a:r>
              <a:rPr lang="en-US" sz="3200" b="1" dirty="0">
                <a:latin typeface="Arial" pitchFamily="34" charset="0"/>
                <a:cs typeface="Arial" pitchFamily="34" charset="0"/>
              </a:rPr>
              <a:t/>
            </a:r>
            <a:br>
              <a:rPr lang="en-US" sz="3200" b="1" dirty="0">
                <a:latin typeface="Arial" pitchFamily="34" charset="0"/>
                <a:cs typeface="Arial" pitchFamily="34" charset="0"/>
              </a:rPr>
            </a:br>
            <a:r>
              <a:rPr lang="en-US" sz="3200" b="1" dirty="0" smtClean="0">
                <a:latin typeface="Arial" pitchFamily="34" charset="0"/>
                <a:cs typeface="Arial" pitchFamily="34" charset="0"/>
              </a:rPr>
              <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
            </a:r>
            <a:br>
              <a:rPr lang="en-US" sz="3200" b="1" dirty="0" smtClean="0">
                <a:latin typeface="Arial" pitchFamily="34" charset="0"/>
                <a:cs typeface="Arial" pitchFamily="34" charset="0"/>
              </a:rPr>
            </a:br>
            <a:r>
              <a:rPr lang="en-US" sz="3200" b="1" dirty="0">
                <a:latin typeface="Arial" pitchFamily="34" charset="0"/>
                <a:cs typeface="Arial" pitchFamily="34" charset="0"/>
              </a:rPr>
              <a:t/>
            </a:r>
            <a:br>
              <a:rPr lang="en-US" sz="3200" b="1" dirty="0">
                <a:latin typeface="Arial" pitchFamily="34" charset="0"/>
                <a:cs typeface="Arial" pitchFamily="34" charset="0"/>
              </a:rPr>
            </a:br>
            <a:r>
              <a:rPr lang="en-US" sz="2200" b="1" dirty="0">
                <a:solidFill>
                  <a:schemeClr val="bg1">
                    <a:lumMod val="95000"/>
                  </a:schemeClr>
                </a:solidFill>
                <a:latin typeface="Arial" panose="020B0604020202020204" pitchFamily="34" charset="0"/>
                <a:cs typeface="Arial" panose="020B0604020202020204" pitchFamily="34" charset="0"/>
              </a:rPr>
              <a:t>William V. </a:t>
            </a:r>
            <a:r>
              <a:rPr lang="en-US" sz="2200" b="1" dirty="0" smtClean="0">
                <a:solidFill>
                  <a:schemeClr val="bg1">
                    <a:lumMod val="95000"/>
                  </a:schemeClr>
                </a:solidFill>
                <a:latin typeface="Arial" panose="020B0604020202020204" pitchFamily="34" charset="0"/>
                <a:cs typeface="Arial" panose="020B0604020202020204" pitchFamily="34" charset="0"/>
              </a:rPr>
              <a:t>DeLuca</a:t>
            </a:r>
            <a:r>
              <a:rPr lang="en-US" sz="2200" b="1" baseline="30000" dirty="0" smtClean="0">
                <a:solidFill>
                  <a:schemeClr val="bg1">
                    <a:lumMod val="95000"/>
                  </a:schemeClr>
                </a:solidFill>
                <a:latin typeface="Arial" panose="020B0604020202020204" pitchFamily="34" charset="0"/>
                <a:cs typeface="Arial" panose="020B0604020202020204" pitchFamily="34" charset="0"/>
              </a:rPr>
              <a:t>1,2</a:t>
            </a:r>
            <a:r>
              <a:rPr lang="en-US" sz="2200" b="1" dirty="0" smtClean="0">
                <a:solidFill>
                  <a:schemeClr val="bg1">
                    <a:lumMod val="95000"/>
                  </a:schemeClr>
                </a:solidFill>
                <a:latin typeface="Arial" panose="020B0604020202020204" pitchFamily="34" charset="0"/>
                <a:cs typeface="Arial" panose="020B0604020202020204" pitchFamily="34" charset="0"/>
              </a:rPr>
              <a:t>, Kevin McGarigal</a:t>
            </a:r>
            <a:r>
              <a:rPr lang="en-US" sz="2200" b="1" baseline="30000" dirty="0">
                <a:solidFill>
                  <a:schemeClr val="bg1">
                    <a:lumMod val="95000"/>
                  </a:schemeClr>
                </a:solidFill>
                <a:latin typeface="Arial" panose="020B0604020202020204" pitchFamily="34" charset="0"/>
                <a:cs typeface="Arial" panose="020B0604020202020204" pitchFamily="34" charset="0"/>
              </a:rPr>
              <a:t>1</a:t>
            </a:r>
            <a:r>
              <a:rPr lang="en-US" sz="2200" b="1" dirty="0" smtClean="0">
                <a:solidFill>
                  <a:schemeClr val="bg1">
                    <a:lumMod val="95000"/>
                  </a:schemeClr>
                </a:solidFill>
                <a:latin typeface="Arial" panose="020B0604020202020204" pitchFamily="34" charset="0"/>
                <a:cs typeface="Arial" panose="020B0604020202020204" pitchFamily="34" charset="0"/>
              </a:rPr>
              <a:t>, Ethan Plunkett</a:t>
            </a:r>
            <a:r>
              <a:rPr lang="en-US" sz="2200" b="1" baseline="30000" dirty="0">
                <a:solidFill>
                  <a:schemeClr val="bg1">
                    <a:lumMod val="95000"/>
                  </a:schemeClr>
                </a:solidFill>
                <a:latin typeface="Arial" panose="020B0604020202020204" pitchFamily="34" charset="0"/>
                <a:cs typeface="Arial" panose="020B0604020202020204" pitchFamily="34" charset="0"/>
              </a:rPr>
              <a:t>1</a:t>
            </a:r>
            <a:r>
              <a:rPr lang="en-US" sz="2200" b="1" dirty="0" smtClean="0">
                <a:solidFill>
                  <a:schemeClr val="bg1">
                    <a:lumMod val="95000"/>
                  </a:schemeClr>
                </a:solidFill>
                <a:latin typeface="Arial" panose="020B0604020202020204" pitchFamily="34" charset="0"/>
                <a:cs typeface="Arial" panose="020B0604020202020204" pitchFamily="34" charset="0"/>
              </a:rPr>
              <a:t>, Joanna Grand</a:t>
            </a:r>
            <a:r>
              <a:rPr lang="en-US" sz="2200" b="1" baseline="30000" dirty="0">
                <a:solidFill>
                  <a:schemeClr val="bg1">
                    <a:lumMod val="95000"/>
                  </a:schemeClr>
                </a:solidFill>
                <a:latin typeface="Arial" panose="020B0604020202020204" pitchFamily="34" charset="0"/>
                <a:cs typeface="Arial" panose="020B0604020202020204" pitchFamily="34" charset="0"/>
              </a:rPr>
              <a:t>1</a:t>
            </a:r>
            <a:r>
              <a:rPr lang="en-US" sz="2200" b="1" dirty="0" smtClean="0">
                <a:solidFill>
                  <a:schemeClr val="bg1">
                    <a:lumMod val="95000"/>
                  </a:schemeClr>
                </a:solidFill>
                <a:latin typeface="Arial" panose="020B0604020202020204" pitchFamily="34" charset="0"/>
                <a:cs typeface="Arial" panose="020B0604020202020204" pitchFamily="34" charset="0"/>
              </a:rPr>
              <a:t>, Bradley Compton</a:t>
            </a:r>
            <a:r>
              <a:rPr lang="en-US" sz="2200" b="1" baseline="30000" dirty="0" smtClean="0">
                <a:solidFill>
                  <a:schemeClr val="bg1">
                    <a:lumMod val="95000"/>
                  </a:schemeClr>
                </a:solidFill>
                <a:latin typeface="Arial" panose="020B0604020202020204" pitchFamily="34" charset="0"/>
                <a:cs typeface="Arial" panose="020B0604020202020204" pitchFamily="34" charset="0"/>
              </a:rPr>
              <a:t>1</a:t>
            </a:r>
            <a:br>
              <a:rPr lang="en-US" sz="2200" b="1" baseline="30000" dirty="0" smtClean="0">
                <a:solidFill>
                  <a:schemeClr val="bg1">
                    <a:lumMod val="95000"/>
                  </a:schemeClr>
                </a:solidFill>
                <a:latin typeface="Arial" panose="020B0604020202020204" pitchFamily="34" charset="0"/>
                <a:cs typeface="Arial" panose="020B0604020202020204" pitchFamily="34" charset="0"/>
              </a:rPr>
            </a:br>
            <a:r>
              <a:rPr lang="en-US" sz="2200" b="1" dirty="0">
                <a:solidFill>
                  <a:schemeClr val="bg1">
                    <a:lumMod val="95000"/>
                  </a:schemeClr>
                </a:solidFill>
                <a:latin typeface="Arial" panose="020B0604020202020204" pitchFamily="34" charset="0"/>
                <a:cs typeface="Arial" panose="020B0604020202020204" pitchFamily="34" charset="0"/>
              </a:rPr>
              <a:t/>
            </a:r>
            <a:br>
              <a:rPr lang="en-US" sz="2200" b="1" dirty="0">
                <a:solidFill>
                  <a:schemeClr val="bg1">
                    <a:lumMod val="95000"/>
                  </a:schemeClr>
                </a:solidFill>
                <a:latin typeface="Arial" panose="020B0604020202020204" pitchFamily="34" charset="0"/>
                <a:cs typeface="Arial" panose="020B0604020202020204" pitchFamily="34" charset="0"/>
              </a:rPr>
            </a:br>
            <a:r>
              <a:rPr lang="en-US" sz="2000" b="1" baseline="30000" dirty="0" smtClean="0">
                <a:solidFill>
                  <a:schemeClr val="bg1">
                    <a:lumMod val="95000"/>
                  </a:schemeClr>
                </a:solidFill>
                <a:latin typeface="Arial" panose="020B0604020202020204" pitchFamily="34" charset="0"/>
                <a:cs typeface="Arial" panose="020B0604020202020204" pitchFamily="34" charset="0"/>
              </a:rPr>
              <a:t>1</a:t>
            </a:r>
            <a:r>
              <a:rPr lang="en-US" sz="2000" b="1" i="1" dirty="0" smtClean="0">
                <a:solidFill>
                  <a:schemeClr val="bg1">
                    <a:lumMod val="95000"/>
                  </a:schemeClr>
                </a:solidFill>
                <a:latin typeface="Arial" panose="020B0604020202020204" pitchFamily="34" charset="0"/>
                <a:cs typeface="Arial" panose="020B0604020202020204" pitchFamily="34" charset="0"/>
              </a:rPr>
              <a:t>Department of Environmental Conservation, UMass, Amherst</a:t>
            </a:r>
            <a:br>
              <a:rPr lang="en-US" sz="2000" b="1" i="1" dirty="0" smtClean="0">
                <a:solidFill>
                  <a:schemeClr val="bg1">
                    <a:lumMod val="95000"/>
                  </a:schemeClr>
                </a:solidFill>
                <a:latin typeface="Arial" panose="020B0604020202020204" pitchFamily="34" charset="0"/>
                <a:cs typeface="Arial" panose="020B0604020202020204" pitchFamily="34" charset="0"/>
              </a:rPr>
            </a:br>
            <a:r>
              <a:rPr lang="en-US" sz="2000" b="1" baseline="30000" dirty="0" smtClean="0">
                <a:solidFill>
                  <a:schemeClr val="bg1">
                    <a:lumMod val="95000"/>
                  </a:schemeClr>
                </a:solidFill>
                <a:latin typeface="Arial" panose="020B0604020202020204" pitchFamily="34" charset="0"/>
                <a:cs typeface="Arial" panose="020B0604020202020204" pitchFamily="34" charset="0"/>
              </a:rPr>
              <a:t>2</a:t>
            </a:r>
            <a:r>
              <a:rPr lang="en-US" sz="2000" b="1" i="1" dirty="0" smtClean="0">
                <a:solidFill>
                  <a:schemeClr val="bg1">
                    <a:lumMod val="95000"/>
                  </a:schemeClr>
                </a:solidFill>
                <a:latin typeface="Arial" panose="020B0604020202020204" pitchFamily="34" charset="0"/>
                <a:cs typeface="Arial" panose="020B0604020202020204" pitchFamily="34" charset="0"/>
              </a:rPr>
              <a:t>Northeast Climate Science Center, UMass, </a:t>
            </a:r>
            <a:r>
              <a:rPr lang="en-US" sz="2000" b="1" i="1" dirty="0">
                <a:solidFill>
                  <a:schemeClr val="bg1">
                    <a:lumMod val="95000"/>
                  </a:schemeClr>
                </a:solidFill>
                <a:latin typeface="Arial" panose="020B0604020202020204" pitchFamily="34" charset="0"/>
                <a:cs typeface="Arial" panose="020B0604020202020204" pitchFamily="34" charset="0"/>
              </a:rPr>
              <a:t>Amherst</a:t>
            </a:r>
            <a:r>
              <a:rPr lang="en-US" sz="2000" b="1" i="1" dirty="0" smtClean="0">
                <a:solidFill>
                  <a:schemeClr val="bg1">
                    <a:lumMod val="95000"/>
                  </a:schemeClr>
                </a:solidFill>
                <a:latin typeface="Arial" panose="020B0604020202020204" pitchFamily="34" charset="0"/>
                <a:cs typeface="Arial" panose="020B0604020202020204" pitchFamily="34" charset="0"/>
              </a:rPr>
              <a:t/>
            </a:r>
            <a:br>
              <a:rPr lang="en-US" sz="2000" b="1" i="1" dirty="0" smtClean="0">
                <a:solidFill>
                  <a:schemeClr val="bg1">
                    <a:lumMod val="95000"/>
                  </a:schemeClr>
                </a:solidFill>
                <a:latin typeface="Arial" panose="020B0604020202020204" pitchFamily="34" charset="0"/>
                <a:cs typeface="Arial" panose="020B0604020202020204" pitchFamily="34" charset="0"/>
              </a:rPr>
            </a:br>
            <a:r>
              <a:rPr lang="en-US" sz="2000" b="1" i="1" dirty="0">
                <a:solidFill>
                  <a:srgbClr val="DDF6F9"/>
                </a:solidFill>
                <a:latin typeface="Arial" panose="020B0604020202020204" pitchFamily="34" charset="0"/>
                <a:cs typeface="Arial" panose="020B0604020202020204" pitchFamily="34" charset="0"/>
              </a:rPr>
              <a:t/>
            </a:r>
            <a:br>
              <a:rPr lang="en-US" sz="2000" b="1" i="1" dirty="0">
                <a:solidFill>
                  <a:srgbClr val="DDF6F9"/>
                </a:solidFill>
                <a:latin typeface="Arial" panose="020B0604020202020204" pitchFamily="34" charset="0"/>
                <a:cs typeface="Arial" panose="020B0604020202020204" pitchFamily="34" charset="0"/>
              </a:rPr>
            </a:br>
            <a:r>
              <a:rPr lang="en-US" sz="2000" b="1" i="1" dirty="0">
                <a:solidFill>
                  <a:srgbClr val="DDF6F9"/>
                </a:solidFill>
                <a:latin typeface="Arial" panose="020B0604020202020204" pitchFamily="34" charset="0"/>
                <a:cs typeface="Arial" panose="020B0604020202020204" pitchFamily="34" charset="0"/>
              </a:rPr>
              <a:t/>
            </a:r>
            <a:br>
              <a:rPr lang="en-US" sz="2000" b="1" i="1" dirty="0">
                <a:solidFill>
                  <a:srgbClr val="DDF6F9"/>
                </a:solidFill>
                <a:latin typeface="Arial" panose="020B0604020202020204" pitchFamily="34" charset="0"/>
                <a:cs typeface="Arial" panose="020B0604020202020204" pitchFamily="34" charset="0"/>
              </a:rPr>
            </a:br>
            <a:r>
              <a:rPr lang="en-US" sz="2000" b="1" i="1" dirty="0">
                <a:solidFill>
                  <a:srgbClr val="DDF6F9"/>
                </a:solidFill>
                <a:latin typeface="Arial" panose="020B0604020202020204" pitchFamily="34" charset="0"/>
                <a:cs typeface="Arial" panose="020B0604020202020204" pitchFamily="34" charset="0"/>
              </a:rPr>
              <a:t> </a:t>
            </a:r>
            <a:endParaRPr lang="en-US" sz="3200" b="1" dirty="0">
              <a:latin typeface="Arial" panose="020B0604020202020204" pitchFamily="34" charset="0"/>
              <a:cs typeface="Arial" panose="020B0604020202020204" pitchFamily="34" charset="0"/>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12" y="5636784"/>
            <a:ext cx="1107107" cy="1107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t0.gstatic.com/images?q=tbn:ANd9GcRC7IoLs2LRd12Ya99G1-GB6xZMwV901KgFodh9Iu70z1n_OR3QH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786" y="5631249"/>
            <a:ext cx="1633761" cy="11272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akex.org/sites/default/files/imagecache/featured-content/org-images/Untitled_3.png"/>
          <p:cNvPicPr>
            <a:picLocks noChangeAspect="1" noChangeArrowheads="1"/>
          </p:cNvPicPr>
          <p:nvPr/>
        </p:nvPicPr>
        <p:blipFill rotWithShape="1">
          <a:blip r:embed="rId5">
            <a:extLst>
              <a:ext uri="{28A0092B-C50C-407E-A947-70E740481C1C}">
                <a14:useLocalDpi xmlns:a14="http://schemas.microsoft.com/office/drawing/2010/main" val="0"/>
              </a:ext>
            </a:extLst>
          </a:blip>
          <a:srcRect l="9451" t="17742" r="10353" b="15749"/>
          <a:stretch/>
        </p:blipFill>
        <p:spPr bwMode="auto">
          <a:xfrm>
            <a:off x="6561404" y="5741714"/>
            <a:ext cx="2441282" cy="929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5330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4328" y="693190"/>
            <a:ext cx="6175343" cy="5912562"/>
          </a:xfrm>
          <a:prstGeom prst="rect">
            <a:avLst/>
          </a:prstGeom>
        </p:spPr>
      </p:pic>
      <p:sp>
        <p:nvSpPr>
          <p:cNvPr id="4" name="Text Box 2"/>
          <p:cNvSpPr txBox="1">
            <a:spLocks noChangeArrowheads="1"/>
          </p:cNvSpPr>
          <p:nvPr/>
        </p:nvSpPr>
        <p:spPr bwMode="auto">
          <a:xfrm>
            <a:off x="0" y="22228"/>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Arial" panose="020B0604020202020204" pitchFamily="34" charset="0"/>
                <a:cs typeface="Arial" panose="020B0604020202020204" pitchFamily="34" charset="0"/>
              </a:rPr>
              <a:t>2010 Moose Landscape Capability </a:t>
            </a:r>
            <a:endParaRPr lang="en-US" sz="3600" b="1" dirty="0">
              <a:latin typeface="Arial" panose="020B0604020202020204" pitchFamily="34" charset="0"/>
              <a:cs typeface="Arial" panose="020B0604020202020204" pitchFamily="34" charset="0"/>
            </a:endParaRPr>
          </a:p>
        </p:txBody>
      </p:sp>
      <p:grpSp>
        <p:nvGrpSpPr>
          <p:cNvPr id="5" name="Group 4"/>
          <p:cNvGrpSpPr/>
          <p:nvPr/>
        </p:nvGrpSpPr>
        <p:grpSpPr>
          <a:xfrm rot="16200000">
            <a:off x="-798282" y="4871440"/>
            <a:ext cx="2770887" cy="1235403"/>
            <a:chOff x="2767335" y="4941867"/>
            <a:chExt cx="3599770" cy="1929332"/>
          </a:xfrm>
        </p:grpSpPr>
        <p:pic>
          <p:nvPicPr>
            <p:cNvPr id="6" name="Picture 5"/>
            <p:cNvPicPr>
              <a:picLocks noChangeAspect="1"/>
            </p:cNvPicPr>
            <p:nvPr/>
          </p:nvPicPr>
          <p:blipFill rotWithShape="1">
            <a:blip r:embed="rId3"/>
            <a:srcRect l="11766" t="7145" r="5429" b="7835"/>
            <a:stretch/>
          </p:blipFill>
          <p:spPr>
            <a:xfrm rot="5400000">
              <a:off x="4419143" y="4467793"/>
              <a:ext cx="296153" cy="2877477"/>
            </a:xfrm>
            <a:prstGeom prst="rect">
              <a:avLst/>
            </a:prstGeom>
          </p:spPr>
        </p:pic>
        <p:sp>
          <p:nvSpPr>
            <p:cNvPr id="7" name="Text Box 2"/>
            <p:cNvSpPr txBox="1">
              <a:spLocks noChangeArrowheads="1"/>
            </p:cNvSpPr>
            <p:nvPr/>
          </p:nvSpPr>
          <p:spPr bwMode="auto">
            <a:xfrm rot="5400000">
              <a:off x="5279849" y="5686618"/>
              <a:ext cx="1734683"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Suitable</a:t>
              </a:r>
              <a:endParaRPr lang="en-US" sz="1600" b="1" dirty="0">
                <a:latin typeface="Arial" panose="020B0604020202020204" pitchFamily="34" charset="0"/>
                <a:cs typeface="Arial" panose="020B0604020202020204" pitchFamily="34" charset="0"/>
              </a:endParaRPr>
            </a:p>
          </p:txBody>
        </p:sp>
        <p:sp>
          <p:nvSpPr>
            <p:cNvPr id="8" name="Text Box 2"/>
            <p:cNvSpPr txBox="1">
              <a:spLocks noChangeArrowheads="1"/>
            </p:cNvSpPr>
            <p:nvPr/>
          </p:nvSpPr>
          <p:spPr bwMode="auto">
            <a:xfrm rot="5400000">
              <a:off x="2022584" y="5686618"/>
              <a:ext cx="1929332"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Unsuitable</a:t>
              </a:r>
              <a:endParaRPr lang="en-US" sz="1600" b="1" dirty="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3492" y="5358479"/>
            <a:ext cx="694081" cy="69408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8766" y="6049229"/>
            <a:ext cx="698806" cy="69880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3491" y="4659673"/>
            <a:ext cx="694081" cy="69408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3492" y="5358479"/>
            <a:ext cx="694081" cy="69408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8766" y="6049229"/>
            <a:ext cx="698806" cy="69880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3491" y="4659673"/>
            <a:ext cx="694081" cy="694081"/>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8766" y="3923286"/>
            <a:ext cx="699377" cy="699377"/>
          </a:xfrm>
          <a:prstGeom prst="rect">
            <a:avLst/>
          </a:prstGeom>
        </p:spPr>
      </p:pic>
    </p:spTree>
    <p:extLst>
      <p:ext uri="{BB962C8B-B14F-4D97-AF65-F5344CB8AC3E}">
        <p14:creationId xmlns:p14="http://schemas.microsoft.com/office/powerpoint/2010/main" val="2666667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87821"/>
            <a:ext cx="4752647" cy="5218386"/>
          </a:xfrm>
          <a:prstGeom prst="rect">
            <a:avLst/>
          </a:prstGeom>
        </p:spPr>
      </p:pic>
      <p:pic>
        <p:nvPicPr>
          <p:cNvPr id="2" name="Picture 1"/>
          <p:cNvPicPr>
            <a:picLocks noChangeAspect="1"/>
          </p:cNvPicPr>
          <p:nvPr/>
        </p:nvPicPr>
        <p:blipFill>
          <a:blip r:embed="rId3"/>
          <a:stretch>
            <a:fillRect/>
          </a:stretch>
        </p:blipFill>
        <p:spPr>
          <a:xfrm>
            <a:off x="4752646" y="1087822"/>
            <a:ext cx="4416817" cy="5125562"/>
          </a:xfrm>
          <a:prstGeom prst="rect">
            <a:avLst/>
          </a:prstGeom>
        </p:spPr>
      </p:pic>
      <p:sp>
        <p:nvSpPr>
          <p:cNvPr id="5" name="TextBox 4"/>
          <p:cNvSpPr txBox="1"/>
          <p:nvPr/>
        </p:nvSpPr>
        <p:spPr>
          <a:xfrm>
            <a:off x="756744" y="2040477"/>
            <a:ext cx="915635" cy="523220"/>
          </a:xfrm>
          <a:prstGeom prst="rect">
            <a:avLst/>
          </a:prstGeom>
          <a:noFill/>
        </p:spPr>
        <p:txBody>
          <a:bodyPr wrap="none" rtlCol="0">
            <a:spAutoFit/>
          </a:bodyPr>
          <a:lstStyle/>
          <a:p>
            <a:r>
              <a:rPr lang="en-US" sz="2800" b="1" dirty="0" smtClean="0"/>
              <a:t>2010</a:t>
            </a:r>
            <a:endParaRPr lang="en-US" sz="2800" b="1" dirty="0"/>
          </a:p>
        </p:txBody>
      </p:sp>
      <p:sp>
        <p:nvSpPr>
          <p:cNvPr id="6" name="TextBox 5"/>
          <p:cNvSpPr txBox="1"/>
          <p:nvPr/>
        </p:nvSpPr>
        <p:spPr>
          <a:xfrm>
            <a:off x="6101255" y="2002221"/>
            <a:ext cx="915635" cy="523220"/>
          </a:xfrm>
          <a:prstGeom prst="rect">
            <a:avLst/>
          </a:prstGeom>
          <a:noFill/>
        </p:spPr>
        <p:txBody>
          <a:bodyPr wrap="none" rtlCol="0">
            <a:spAutoFit/>
          </a:bodyPr>
          <a:lstStyle/>
          <a:p>
            <a:r>
              <a:rPr lang="en-US" sz="2800" b="1" dirty="0" smtClean="0"/>
              <a:t>2080</a:t>
            </a:r>
            <a:endParaRPr lang="en-US" sz="2800" b="1" dirty="0"/>
          </a:p>
        </p:txBody>
      </p:sp>
      <p:sp>
        <p:nvSpPr>
          <p:cNvPr id="7" name="Text Box 2"/>
          <p:cNvSpPr txBox="1">
            <a:spLocks noChangeArrowheads="1"/>
          </p:cNvSpPr>
          <p:nvPr/>
        </p:nvSpPr>
        <p:spPr bwMode="auto">
          <a:xfrm>
            <a:off x="0" y="22228"/>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Arial" panose="020B0604020202020204" pitchFamily="34" charset="0"/>
                <a:cs typeface="Arial" panose="020B0604020202020204" pitchFamily="34" charset="0"/>
              </a:rPr>
              <a:t>Change in Climate Suitability </a:t>
            </a:r>
            <a:endParaRPr lang="en-US" sz="3600" b="1"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8766" y="6084586"/>
            <a:ext cx="699377" cy="699377"/>
          </a:xfrm>
          <a:prstGeom prst="rect">
            <a:avLst/>
          </a:prstGeom>
        </p:spPr>
      </p:pic>
    </p:spTree>
    <p:extLst>
      <p:ext uri="{BB962C8B-B14F-4D97-AF65-F5344CB8AC3E}">
        <p14:creationId xmlns:p14="http://schemas.microsoft.com/office/powerpoint/2010/main" val="20957875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511" y="588184"/>
            <a:ext cx="5931288" cy="5733190"/>
          </a:xfrm>
          <a:prstGeom prst="rect">
            <a:avLst/>
          </a:prstGeom>
        </p:spPr>
      </p:pic>
      <p:sp>
        <p:nvSpPr>
          <p:cNvPr id="4" name="Text Box 2"/>
          <p:cNvSpPr txBox="1">
            <a:spLocks noChangeArrowheads="1"/>
          </p:cNvSpPr>
          <p:nvPr/>
        </p:nvSpPr>
        <p:spPr bwMode="auto">
          <a:xfrm>
            <a:off x="0" y="22228"/>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Arial" panose="020B0604020202020204" pitchFamily="34" charset="0"/>
                <a:cs typeface="Arial" panose="020B0604020202020204" pitchFamily="34" charset="0"/>
              </a:rPr>
              <a:t>2080 Climate Persistence </a:t>
            </a:r>
            <a:endParaRPr lang="en-US" sz="3600" b="1" dirty="0">
              <a:latin typeface="Arial" panose="020B0604020202020204" pitchFamily="34" charset="0"/>
              <a:cs typeface="Arial" panose="020B0604020202020204" pitchFamily="34" charset="0"/>
            </a:endParaRPr>
          </a:p>
        </p:txBody>
      </p:sp>
      <p:grpSp>
        <p:nvGrpSpPr>
          <p:cNvPr id="5" name="Group 4"/>
          <p:cNvGrpSpPr/>
          <p:nvPr/>
        </p:nvGrpSpPr>
        <p:grpSpPr>
          <a:xfrm rot="16200000">
            <a:off x="-1047672" y="4871440"/>
            <a:ext cx="2770887" cy="1235403"/>
            <a:chOff x="2767335" y="4941867"/>
            <a:chExt cx="3599770" cy="1929332"/>
          </a:xfrm>
        </p:grpSpPr>
        <p:pic>
          <p:nvPicPr>
            <p:cNvPr id="6" name="Picture 5"/>
            <p:cNvPicPr>
              <a:picLocks noChangeAspect="1"/>
            </p:cNvPicPr>
            <p:nvPr/>
          </p:nvPicPr>
          <p:blipFill rotWithShape="1">
            <a:blip r:embed="rId3"/>
            <a:srcRect l="11766" t="7145" r="5429" b="7835"/>
            <a:stretch/>
          </p:blipFill>
          <p:spPr>
            <a:xfrm rot="5400000">
              <a:off x="4419143" y="4467793"/>
              <a:ext cx="296153" cy="2877477"/>
            </a:xfrm>
            <a:prstGeom prst="rect">
              <a:avLst/>
            </a:prstGeom>
          </p:spPr>
        </p:pic>
        <p:sp>
          <p:nvSpPr>
            <p:cNvPr id="7" name="Text Box 2"/>
            <p:cNvSpPr txBox="1">
              <a:spLocks noChangeArrowheads="1"/>
            </p:cNvSpPr>
            <p:nvPr/>
          </p:nvSpPr>
          <p:spPr bwMode="auto">
            <a:xfrm rot="5400000">
              <a:off x="5279849" y="5686618"/>
              <a:ext cx="1734683"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High</a:t>
              </a:r>
              <a:endParaRPr lang="en-US" sz="1600" b="1" dirty="0">
                <a:latin typeface="Arial" panose="020B0604020202020204" pitchFamily="34" charset="0"/>
                <a:cs typeface="Arial" panose="020B0604020202020204" pitchFamily="34" charset="0"/>
              </a:endParaRPr>
            </a:p>
          </p:txBody>
        </p:sp>
        <p:sp>
          <p:nvSpPr>
            <p:cNvPr id="8" name="Text Box 2"/>
            <p:cNvSpPr txBox="1">
              <a:spLocks noChangeArrowheads="1"/>
            </p:cNvSpPr>
            <p:nvPr/>
          </p:nvSpPr>
          <p:spPr bwMode="auto">
            <a:xfrm rot="5400000">
              <a:off x="2022584" y="5686618"/>
              <a:ext cx="1929332"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Low</a:t>
              </a:r>
              <a:endParaRPr lang="en-US" sz="1600" b="1" dirty="0">
                <a:latin typeface="Arial" panose="020B0604020202020204" pitchFamily="34" charset="0"/>
                <a:cs typeface="Arial" panose="020B0604020202020204" pitchFamily="34" charset="0"/>
              </a:endParaRPr>
            </a:p>
          </p:txBody>
        </p:sp>
      </p:grpSp>
      <p:sp>
        <p:nvSpPr>
          <p:cNvPr id="9" name="Text Box 2"/>
          <p:cNvSpPr txBox="1">
            <a:spLocks noChangeArrowheads="1"/>
          </p:cNvSpPr>
          <p:nvPr/>
        </p:nvSpPr>
        <p:spPr bwMode="auto">
          <a:xfrm>
            <a:off x="5118640" y="3669436"/>
            <a:ext cx="4094635" cy="2554545"/>
          </a:xfrm>
          <a:prstGeom prst="rect">
            <a:avLst/>
          </a:prstGeom>
          <a:noFill/>
          <a:ln w="9525">
            <a:noFill/>
            <a:miter lim="800000"/>
            <a:headEnd/>
            <a:tailEnd/>
          </a:ln>
          <a:effectLst/>
        </p:spPr>
        <p:txBody>
          <a:bodyPr wrap="square">
            <a:spAutoFit/>
          </a:bodyPr>
          <a:lstStyle/>
          <a:p>
            <a:pPr marL="114300" indent="-114300">
              <a:buFont typeface="Arial" panose="020B0604020202020204" pitchFamily="34" charset="0"/>
              <a:buChar char="•"/>
              <a:defRPr/>
            </a:pPr>
            <a:r>
              <a:rPr lang="en-US" sz="2200" b="1" dirty="0" smtClean="0">
                <a:latin typeface="Arial" panose="020B0604020202020204" pitchFamily="34" charset="0"/>
                <a:cs typeface="Arial" panose="020B0604020202020204" pitchFamily="34" charset="0"/>
              </a:rPr>
              <a:t>High 2010 Landscape Capability</a:t>
            </a:r>
          </a:p>
          <a:p>
            <a:pPr marL="114300" indent="-114300">
              <a:buFont typeface="Arial" panose="020B0604020202020204" pitchFamily="34" charset="0"/>
              <a:buChar char="•"/>
              <a:defRPr/>
            </a:pPr>
            <a:endParaRPr lang="en-US" sz="2200" b="1" dirty="0">
              <a:latin typeface="Arial" panose="020B0604020202020204" pitchFamily="34" charset="0"/>
              <a:cs typeface="Arial" panose="020B0604020202020204" pitchFamily="34" charset="0"/>
            </a:endParaRPr>
          </a:p>
          <a:p>
            <a:pPr marL="114300" indent="-114300">
              <a:buFont typeface="Arial" panose="020B0604020202020204" pitchFamily="34" charset="0"/>
              <a:buChar char="•"/>
              <a:defRPr/>
            </a:pPr>
            <a:r>
              <a:rPr lang="en-US" sz="2200" b="1" dirty="0" smtClean="0">
                <a:latin typeface="Arial" panose="020B0604020202020204" pitchFamily="34" charset="0"/>
                <a:cs typeface="Arial" panose="020B0604020202020204" pitchFamily="34" charset="0"/>
              </a:rPr>
              <a:t>Climate suitability is </a:t>
            </a:r>
          </a:p>
          <a:p>
            <a:pPr>
              <a:defRPr/>
            </a:pPr>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maintained</a:t>
            </a:r>
            <a:r>
              <a:rPr lang="en-US" sz="2200" b="1" dirty="0" smtClean="0">
                <a:latin typeface="Arial" panose="020B0604020202020204" pitchFamily="34" charset="0"/>
                <a:cs typeface="Arial" panose="020B0604020202020204" pitchFamily="34" charset="0"/>
              </a:rPr>
              <a:t> in 2080</a:t>
            </a:r>
          </a:p>
          <a:p>
            <a:pPr marL="114300" indent="-114300">
              <a:buFont typeface="Arial" panose="020B0604020202020204" pitchFamily="34" charset="0"/>
              <a:buChar char="•"/>
              <a:defRPr/>
            </a:pPr>
            <a:endParaRPr lang="en-US" sz="2200" b="1" dirty="0">
              <a:latin typeface="Arial" panose="020B0604020202020204" pitchFamily="34" charset="0"/>
              <a:cs typeface="Arial" panose="020B0604020202020204" pitchFamily="34" charset="0"/>
            </a:endParaRPr>
          </a:p>
          <a:p>
            <a:pPr>
              <a:defRPr/>
            </a:pPr>
            <a:endParaRPr lang="en-US"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4129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2228"/>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Arial" panose="020B0604020202020204" pitchFamily="34" charset="0"/>
                <a:cs typeface="Arial" panose="020B0604020202020204" pitchFamily="34" charset="0"/>
              </a:rPr>
              <a:t>2080 Climate Vulnerability </a:t>
            </a:r>
            <a:endParaRPr lang="en-US" sz="3600" b="1" dirty="0">
              <a:latin typeface="Arial" panose="020B0604020202020204" pitchFamily="34" charset="0"/>
              <a:cs typeface="Arial" panose="020B0604020202020204" pitchFamily="34" charset="0"/>
            </a:endParaRPr>
          </a:p>
        </p:txBody>
      </p:sp>
      <p:grpSp>
        <p:nvGrpSpPr>
          <p:cNvPr id="5" name="Group 4"/>
          <p:cNvGrpSpPr/>
          <p:nvPr/>
        </p:nvGrpSpPr>
        <p:grpSpPr>
          <a:xfrm rot="16200000">
            <a:off x="-1047672" y="4871440"/>
            <a:ext cx="2770887" cy="1235403"/>
            <a:chOff x="2767335" y="4941867"/>
            <a:chExt cx="3599770" cy="1929332"/>
          </a:xfrm>
        </p:grpSpPr>
        <p:pic>
          <p:nvPicPr>
            <p:cNvPr id="6" name="Picture 5"/>
            <p:cNvPicPr>
              <a:picLocks noChangeAspect="1"/>
            </p:cNvPicPr>
            <p:nvPr/>
          </p:nvPicPr>
          <p:blipFill rotWithShape="1">
            <a:blip r:embed="rId2"/>
            <a:srcRect l="11766" t="7145" r="5429" b="7835"/>
            <a:stretch/>
          </p:blipFill>
          <p:spPr>
            <a:xfrm rot="5400000">
              <a:off x="4419143" y="4467793"/>
              <a:ext cx="296153" cy="2877477"/>
            </a:xfrm>
            <a:prstGeom prst="rect">
              <a:avLst/>
            </a:prstGeom>
          </p:spPr>
        </p:pic>
        <p:sp>
          <p:nvSpPr>
            <p:cNvPr id="7" name="Text Box 2"/>
            <p:cNvSpPr txBox="1">
              <a:spLocks noChangeArrowheads="1"/>
            </p:cNvSpPr>
            <p:nvPr/>
          </p:nvSpPr>
          <p:spPr bwMode="auto">
            <a:xfrm rot="5400000">
              <a:off x="5279849" y="5686618"/>
              <a:ext cx="1734683"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High</a:t>
              </a:r>
              <a:endParaRPr lang="en-US" sz="1600" b="1" dirty="0">
                <a:latin typeface="Arial" panose="020B0604020202020204" pitchFamily="34" charset="0"/>
                <a:cs typeface="Arial" panose="020B0604020202020204" pitchFamily="34" charset="0"/>
              </a:endParaRPr>
            </a:p>
          </p:txBody>
        </p:sp>
        <p:sp>
          <p:nvSpPr>
            <p:cNvPr id="8" name="Text Box 2"/>
            <p:cNvSpPr txBox="1">
              <a:spLocks noChangeArrowheads="1"/>
            </p:cNvSpPr>
            <p:nvPr/>
          </p:nvSpPr>
          <p:spPr bwMode="auto">
            <a:xfrm rot="5400000">
              <a:off x="2022584" y="5686618"/>
              <a:ext cx="1929332" cy="439829"/>
            </a:xfrm>
            <a:prstGeom prst="rect">
              <a:avLst/>
            </a:prstGeom>
            <a:noFill/>
            <a:ln w="9525">
              <a:noFill/>
              <a:miter lim="800000"/>
              <a:headEnd/>
              <a:tailEnd/>
            </a:ln>
            <a:effectLst/>
          </p:spPr>
          <p:txBody>
            <a:bodyPr wrap="square">
              <a:spAutoFit/>
            </a:bodyPr>
            <a:lstStyle/>
            <a:p>
              <a:pPr algn="ctr">
                <a:defRPr/>
              </a:pPr>
              <a:r>
                <a:rPr lang="en-US" sz="1600" b="1" dirty="0" smtClean="0">
                  <a:latin typeface="Arial" panose="020B0604020202020204" pitchFamily="34" charset="0"/>
                  <a:cs typeface="Arial" panose="020B0604020202020204" pitchFamily="34" charset="0"/>
                </a:rPr>
                <a:t>Low</a:t>
              </a:r>
              <a:endParaRPr lang="en-US" sz="1600" b="1" dirty="0">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rotWithShape="1">
          <a:blip r:embed="rId3"/>
          <a:srcRect l="8389"/>
          <a:stretch/>
        </p:blipFill>
        <p:spPr>
          <a:xfrm>
            <a:off x="637308" y="717877"/>
            <a:ext cx="5618065" cy="5768835"/>
          </a:xfrm>
          <a:prstGeom prst="rect">
            <a:avLst/>
          </a:prstGeom>
        </p:spPr>
      </p:pic>
      <p:sp>
        <p:nvSpPr>
          <p:cNvPr id="9" name="Text Box 2"/>
          <p:cNvSpPr txBox="1">
            <a:spLocks noChangeArrowheads="1"/>
          </p:cNvSpPr>
          <p:nvPr/>
        </p:nvSpPr>
        <p:spPr bwMode="auto">
          <a:xfrm>
            <a:off x="5118640" y="3932681"/>
            <a:ext cx="4094635" cy="1877437"/>
          </a:xfrm>
          <a:prstGeom prst="rect">
            <a:avLst/>
          </a:prstGeom>
          <a:noFill/>
          <a:ln w="9525">
            <a:noFill/>
            <a:miter lim="800000"/>
            <a:headEnd/>
            <a:tailEnd/>
          </a:ln>
          <a:effectLst/>
        </p:spPr>
        <p:txBody>
          <a:bodyPr wrap="square">
            <a:spAutoFit/>
          </a:bodyPr>
          <a:lstStyle/>
          <a:p>
            <a:pPr marL="114300" indent="-114300">
              <a:buFont typeface="Arial" panose="020B0604020202020204" pitchFamily="34" charset="0"/>
              <a:buChar char="•"/>
              <a:defRPr/>
            </a:pPr>
            <a:r>
              <a:rPr lang="en-US" sz="2200" b="1" dirty="0" smtClean="0">
                <a:latin typeface="Arial" panose="020B0604020202020204" pitchFamily="34" charset="0"/>
                <a:cs typeface="Arial" panose="020B0604020202020204" pitchFamily="34" charset="0"/>
              </a:rPr>
              <a:t>Suitable 2010 Landscape Capability</a:t>
            </a:r>
          </a:p>
          <a:p>
            <a:pPr marL="114300" indent="-114300">
              <a:buFont typeface="Arial" panose="020B0604020202020204" pitchFamily="34" charset="0"/>
              <a:buChar char="•"/>
              <a:defRPr/>
            </a:pPr>
            <a:endParaRPr lang="en-US" sz="2200" b="1" dirty="0">
              <a:latin typeface="Arial" panose="020B0604020202020204" pitchFamily="34" charset="0"/>
              <a:cs typeface="Arial" panose="020B0604020202020204" pitchFamily="34" charset="0"/>
            </a:endParaRPr>
          </a:p>
          <a:p>
            <a:pPr marL="114300" indent="-114300">
              <a:buFont typeface="Arial" panose="020B0604020202020204" pitchFamily="34" charset="0"/>
              <a:buChar char="•"/>
              <a:defRPr/>
            </a:pPr>
            <a:r>
              <a:rPr lang="en-US" sz="2200" b="1" dirty="0" smtClean="0">
                <a:latin typeface="Arial" panose="020B0604020202020204" pitchFamily="34" charset="0"/>
                <a:cs typeface="Arial" panose="020B0604020202020204" pitchFamily="34" charset="0"/>
              </a:rPr>
              <a:t>Climate suitability is </a:t>
            </a:r>
          </a:p>
          <a:p>
            <a:pPr>
              <a:defRPr/>
            </a:pP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 lost </a:t>
            </a:r>
            <a:r>
              <a:rPr lang="en-US" sz="2200" b="1" dirty="0" smtClean="0">
                <a:latin typeface="Arial" panose="020B0604020202020204" pitchFamily="34" charset="0"/>
                <a:cs typeface="Arial" panose="020B0604020202020204" pitchFamily="34" charset="0"/>
              </a:rPr>
              <a:t>in 2080</a:t>
            </a:r>
          </a:p>
        </p:txBody>
      </p:sp>
    </p:spTree>
    <p:extLst>
      <p:ext uri="{BB962C8B-B14F-4D97-AF65-F5344CB8AC3E}">
        <p14:creationId xmlns:p14="http://schemas.microsoft.com/office/powerpoint/2010/main" val="7998381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 y="-1"/>
            <a:ext cx="9144001" cy="526211"/>
          </a:xfrm>
          <a:prstGeom prst="rect">
            <a:avLst/>
          </a:prstGeom>
          <a:solidFill>
            <a:srgbClr val="0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800" b="1" dirty="0" smtClean="0">
                <a:solidFill>
                  <a:srgbClr val="000000"/>
                </a:solidFill>
                <a:latin typeface="Georgia" pitchFamily="18" charset="0"/>
              </a:rPr>
              <a:t> Landscape Assessment</a:t>
            </a:r>
          </a:p>
        </p:txBody>
      </p:sp>
      <p:sp>
        <p:nvSpPr>
          <p:cNvPr id="13" name="Rectangle 12"/>
          <p:cNvSpPr/>
          <p:nvPr/>
        </p:nvSpPr>
        <p:spPr bwMode="auto">
          <a:xfrm>
            <a:off x="-2" y="523333"/>
            <a:ext cx="5520907" cy="529090"/>
          </a:xfrm>
          <a:prstGeom prst="rect">
            <a:avLst/>
          </a:prstGeom>
          <a:gradFill>
            <a:gsLst>
              <a:gs pos="100000">
                <a:srgbClr val="DDEBCF">
                  <a:alpha val="0"/>
                </a:srgbClr>
              </a:gs>
              <a:gs pos="50000">
                <a:srgbClr val="9CB86E"/>
              </a:gs>
              <a:gs pos="100000">
                <a:srgbClr val="156B13"/>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800" dirty="0" smtClean="0">
                <a:solidFill>
                  <a:srgbClr val="000000"/>
                </a:solidFill>
                <a:latin typeface="Georgia" pitchFamily="18" charset="0"/>
              </a:rPr>
              <a:t> </a:t>
            </a:r>
            <a:r>
              <a:rPr lang="en-US" sz="2800" b="1" dirty="0" smtClean="0">
                <a:solidFill>
                  <a:srgbClr val="000000"/>
                </a:solidFill>
                <a:latin typeface="Georgia" pitchFamily="18" charset="0"/>
              </a:rPr>
              <a:t>Species</a:t>
            </a:r>
          </a:p>
        </p:txBody>
      </p:sp>
      <p:sp>
        <p:nvSpPr>
          <p:cNvPr id="15" name="TextBox 14"/>
          <p:cNvSpPr txBox="1"/>
          <p:nvPr/>
        </p:nvSpPr>
        <p:spPr>
          <a:xfrm>
            <a:off x="249826" y="1259788"/>
            <a:ext cx="3739468" cy="954107"/>
          </a:xfrm>
          <a:prstGeom prst="rect">
            <a:avLst/>
          </a:prstGeom>
          <a:noFill/>
          <a:effectLst>
            <a:outerShdw blurRad="50800" dist="25400" dir="2700000" algn="tl" rotWithShape="0">
              <a:prstClr val="black">
                <a:alpha val="30000"/>
              </a:prstClr>
            </a:outerShdw>
          </a:effectLst>
        </p:spPr>
        <p:txBody>
          <a:bodyPr wrap="square" rtlCol="0">
            <a:spAutoFit/>
          </a:bodyPr>
          <a:lstStyle/>
          <a:p>
            <a:pPr>
              <a:spcAft>
                <a:spcPts val="1200"/>
              </a:spcAft>
              <a:buClr>
                <a:srgbClr val="000000"/>
              </a:buClr>
              <a:buSzPct val="100000"/>
              <a:buFont typeface="Wingdings" pitchFamily="2" charset="2"/>
              <a:buChar char="§"/>
              <a:tabLst>
                <a:tab pos="228600" algn="l"/>
                <a:tab pos="457200" algn="l"/>
              </a:tabLst>
            </a:pPr>
            <a:r>
              <a:rPr lang="en-US" sz="2800" b="1" dirty="0" smtClean="0">
                <a:solidFill>
                  <a:srgbClr val="000000"/>
                </a:solidFill>
                <a:latin typeface="Garamond" pitchFamily="18" charset="0"/>
              </a:rPr>
              <a:t> Habitat capability 	index</a:t>
            </a:r>
            <a:endParaRPr lang="en-US" sz="2800" b="1" dirty="0">
              <a:solidFill>
                <a:srgbClr val="000000"/>
              </a:solidFill>
              <a:latin typeface="Garamond" pitchFamily="18" charset="0"/>
            </a:endParaRPr>
          </a:p>
        </p:txBody>
      </p:sp>
      <p:sp>
        <p:nvSpPr>
          <p:cNvPr id="16" name="TextBox 15"/>
          <p:cNvSpPr txBox="1"/>
          <p:nvPr/>
        </p:nvSpPr>
        <p:spPr>
          <a:xfrm>
            <a:off x="591672" y="2298328"/>
            <a:ext cx="3711389" cy="2246769"/>
          </a:xfrm>
          <a:prstGeom prst="rect">
            <a:avLst/>
          </a:prstGeom>
          <a:solidFill>
            <a:srgbClr val="92D050"/>
          </a:solidFill>
          <a:effectLst>
            <a:outerShdw blurRad="50800" dist="25400" dir="2700000" algn="tl" rotWithShape="0">
              <a:prstClr val="black">
                <a:alpha val="30000"/>
              </a:prstClr>
            </a:outerShdw>
            <a:softEdge rad="63500"/>
          </a:effectLst>
        </p:spPr>
        <p:txBody>
          <a:bodyPr wrap="square" rtlCol="0">
            <a:spAutoFit/>
          </a:bodyPr>
          <a:lstStyle/>
          <a:p>
            <a:r>
              <a:rPr lang="en-US" sz="2800" dirty="0" smtClean="0">
                <a:solidFill>
                  <a:srgbClr val="000000"/>
                </a:solidFill>
                <a:latin typeface="Garamond" pitchFamily="18" charset="0"/>
              </a:rPr>
              <a:t>Where is the </a:t>
            </a:r>
            <a:r>
              <a:rPr lang="en-US" sz="2800" i="1" dirty="0" smtClean="0">
                <a:solidFill>
                  <a:srgbClr val="000000"/>
                </a:solidFill>
                <a:latin typeface="Garamond" pitchFamily="18" charset="0"/>
              </a:rPr>
              <a:t>capable habitat</a:t>
            </a:r>
            <a:r>
              <a:rPr lang="en-US" sz="2800" dirty="0" smtClean="0">
                <a:solidFill>
                  <a:srgbClr val="000000"/>
                </a:solidFill>
                <a:latin typeface="Garamond" pitchFamily="18" charset="0"/>
              </a:rPr>
              <a:t> in 2010, without regard to climate suitability and species’ prevalence?</a:t>
            </a:r>
          </a:p>
        </p:txBody>
      </p:sp>
      <p:pic>
        <p:nvPicPr>
          <p:cNvPr id="17" name="Picture 5"/>
          <p:cNvPicPr>
            <a:picLocks noChangeAspect="1" noChangeArrowheads="1"/>
          </p:cNvPicPr>
          <p:nvPr/>
        </p:nvPicPr>
        <p:blipFill>
          <a:blip r:embed="rId3" cstate="print"/>
          <a:srcRect/>
          <a:stretch>
            <a:fillRect/>
          </a:stretch>
        </p:blipFill>
        <p:spPr bwMode="auto">
          <a:xfrm>
            <a:off x="3361765" y="5179593"/>
            <a:ext cx="1156447" cy="151263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8" name="TextBox 17"/>
          <p:cNvSpPr txBox="1"/>
          <p:nvPr/>
        </p:nvSpPr>
        <p:spPr>
          <a:xfrm>
            <a:off x="1344706" y="6194611"/>
            <a:ext cx="2016642" cy="523220"/>
          </a:xfrm>
          <a:prstGeom prst="rect">
            <a:avLst/>
          </a:prstGeom>
          <a:noFill/>
        </p:spPr>
        <p:txBody>
          <a:bodyPr wrap="none" rtlCol="0">
            <a:spAutoFit/>
          </a:bodyPr>
          <a:lstStyle/>
          <a:p>
            <a:r>
              <a:rPr lang="en-US" sz="2800" dirty="0" smtClean="0">
                <a:solidFill>
                  <a:srgbClr val="000000">
                    <a:lumMod val="95000"/>
                    <a:lumOff val="5000"/>
                  </a:srgbClr>
                </a:solidFill>
                <a:latin typeface="Garamond" pitchFamily="18" charset="0"/>
              </a:rPr>
              <a:t>Wood thrush</a:t>
            </a:r>
            <a:endParaRPr lang="en-US" sz="2800" dirty="0">
              <a:solidFill>
                <a:srgbClr val="000000">
                  <a:lumMod val="95000"/>
                  <a:lumOff val="5000"/>
                </a:srgbClr>
              </a:solidFill>
              <a:latin typeface="Garamond" pitchFamily="18" charset="0"/>
            </a:endParaRPr>
          </a:p>
        </p:txBody>
      </p:sp>
      <p:pic>
        <p:nvPicPr>
          <p:cNvPr id="11" name="Picture 10" descr="woth.hc.ne.jpg"/>
          <p:cNvPicPr>
            <a:picLocks noChangeAspect="1"/>
          </p:cNvPicPr>
          <p:nvPr/>
        </p:nvPicPr>
        <p:blipFill>
          <a:blip r:embed="rId4" cstate="print"/>
          <a:stretch>
            <a:fillRect/>
          </a:stretch>
        </p:blipFill>
        <p:spPr>
          <a:xfrm>
            <a:off x="4715435" y="1185452"/>
            <a:ext cx="4286351" cy="5547042"/>
          </a:xfrm>
          <a:prstGeom prst="rect">
            <a:avLst/>
          </a:prstGeom>
        </p:spPr>
      </p:pic>
    </p:spTree>
    <p:extLst>
      <p:ext uri="{BB962C8B-B14F-4D97-AF65-F5344CB8AC3E}">
        <p14:creationId xmlns:p14="http://schemas.microsoft.com/office/powerpoint/2010/main" val="9612038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91672" y="2298329"/>
            <a:ext cx="3711389" cy="1815882"/>
          </a:xfrm>
          <a:prstGeom prst="rect">
            <a:avLst/>
          </a:prstGeom>
          <a:solidFill>
            <a:srgbClr val="92D050"/>
          </a:solidFill>
          <a:effectLst>
            <a:outerShdw blurRad="50800" dist="25400" dir="2700000" algn="tl" rotWithShape="0">
              <a:prstClr val="black">
                <a:alpha val="30000"/>
              </a:prstClr>
            </a:outerShdw>
            <a:softEdge rad="63500"/>
          </a:effectLst>
        </p:spPr>
        <p:txBody>
          <a:bodyPr wrap="square" rtlCol="0">
            <a:spAutoFit/>
          </a:bodyPr>
          <a:lstStyle/>
          <a:p>
            <a:r>
              <a:rPr lang="en-US" sz="2800" dirty="0" smtClean="0">
                <a:solidFill>
                  <a:srgbClr val="000000"/>
                </a:solidFill>
                <a:latin typeface="Garamond" pitchFamily="18" charset="0"/>
              </a:rPr>
              <a:t>Where is the </a:t>
            </a:r>
            <a:r>
              <a:rPr lang="en-US" sz="2800" i="1" dirty="0" smtClean="0">
                <a:solidFill>
                  <a:srgbClr val="000000"/>
                </a:solidFill>
                <a:latin typeface="Garamond" pitchFamily="18" charset="0"/>
              </a:rPr>
              <a:t>suitable climate</a:t>
            </a:r>
            <a:r>
              <a:rPr lang="en-US" sz="2800" dirty="0" smtClean="0">
                <a:solidFill>
                  <a:srgbClr val="000000"/>
                </a:solidFill>
                <a:latin typeface="Garamond" pitchFamily="18" charset="0"/>
              </a:rPr>
              <a:t> in 2010, without regard to habitat and species’ prevalence?</a:t>
            </a:r>
          </a:p>
        </p:txBody>
      </p:sp>
      <p:sp>
        <p:nvSpPr>
          <p:cNvPr id="15" name="TextBox 14"/>
          <p:cNvSpPr txBox="1"/>
          <p:nvPr/>
        </p:nvSpPr>
        <p:spPr>
          <a:xfrm>
            <a:off x="249826" y="1259788"/>
            <a:ext cx="3739468" cy="954107"/>
          </a:xfrm>
          <a:prstGeom prst="rect">
            <a:avLst/>
          </a:prstGeom>
          <a:noFill/>
          <a:effectLst>
            <a:outerShdw blurRad="50800" dist="25400" dir="2700000" algn="tl" rotWithShape="0">
              <a:prstClr val="black">
                <a:alpha val="30000"/>
              </a:prstClr>
            </a:outerShdw>
          </a:effectLst>
        </p:spPr>
        <p:txBody>
          <a:bodyPr wrap="square" rtlCol="0">
            <a:spAutoFit/>
          </a:bodyPr>
          <a:lstStyle/>
          <a:p>
            <a:pPr>
              <a:spcAft>
                <a:spcPts val="1200"/>
              </a:spcAft>
              <a:buClr>
                <a:srgbClr val="000000"/>
              </a:buClr>
              <a:buSzPct val="100000"/>
              <a:buFont typeface="Wingdings" pitchFamily="2" charset="2"/>
              <a:buChar char="§"/>
              <a:tabLst>
                <a:tab pos="228600" algn="l"/>
                <a:tab pos="457200" algn="l"/>
              </a:tabLst>
            </a:pPr>
            <a:r>
              <a:rPr lang="en-US" sz="2800" b="1" dirty="0" smtClean="0">
                <a:solidFill>
                  <a:srgbClr val="000000"/>
                </a:solidFill>
                <a:latin typeface="Garamond" pitchFamily="18" charset="0"/>
              </a:rPr>
              <a:t> Climate suitability 	index</a:t>
            </a:r>
          </a:p>
        </p:txBody>
      </p:sp>
      <p:sp>
        <p:nvSpPr>
          <p:cNvPr id="16" name="Rectangle 15"/>
          <p:cNvSpPr/>
          <p:nvPr/>
        </p:nvSpPr>
        <p:spPr bwMode="auto">
          <a:xfrm>
            <a:off x="-1" y="-1"/>
            <a:ext cx="9144001" cy="526211"/>
          </a:xfrm>
          <a:prstGeom prst="rect">
            <a:avLst/>
          </a:prstGeom>
          <a:solidFill>
            <a:srgbClr val="0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800" b="1" dirty="0" smtClean="0">
                <a:solidFill>
                  <a:srgbClr val="000000"/>
                </a:solidFill>
                <a:latin typeface="Georgia" pitchFamily="18" charset="0"/>
              </a:rPr>
              <a:t> Landscape Assessment</a:t>
            </a:r>
          </a:p>
        </p:txBody>
      </p:sp>
      <p:sp>
        <p:nvSpPr>
          <p:cNvPr id="18" name="Rectangle 17"/>
          <p:cNvSpPr/>
          <p:nvPr/>
        </p:nvSpPr>
        <p:spPr bwMode="auto">
          <a:xfrm>
            <a:off x="-2" y="523333"/>
            <a:ext cx="5520907" cy="529090"/>
          </a:xfrm>
          <a:prstGeom prst="rect">
            <a:avLst/>
          </a:prstGeom>
          <a:gradFill>
            <a:gsLst>
              <a:gs pos="100000">
                <a:srgbClr val="DDEBCF">
                  <a:alpha val="0"/>
                </a:srgbClr>
              </a:gs>
              <a:gs pos="50000">
                <a:srgbClr val="9CB86E"/>
              </a:gs>
              <a:gs pos="100000">
                <a:srgbClr val="156B13"/>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800" dirty="0" smtClean="0">
                <a:solidFill>
                  <a:srgbClr val="000000"/>
                </a:solidFill>
                <a:latin typeface="Georgia" pitchFamily="18" charset="0"/>
              </a:rPr>
              <a:t> </a:t>
            </a:r>
            <a:r>
              <a:rPr lang="en-US" sz="2800" b="1" dirty="0" smtClean="0">
                <a:solidFill>
                  <a:srgbClr val="000000"/>
                </a:solidFill>
                <a:latin typeface="Georgia" pitchFamily="18" charset="0"/>
              </a:rPr>
              <a:t>Species</a:t>
            </a:r>
          </a:p>
        </p:txBody>
      </p:sp>
      <p:pic>
        <p:nvPicPr>
          <p:cNvPr id="21" name="Picture 5"/>
          <p:cNvPicPr>
            <a:picLocks noChangeAspect="1" noChangeArrowheads="1"/>
          </p:cNvPicPr>
          <p:nvPr/>
        </p:nvPicPr>
        <p:blipFill>
          <a:blip r:embed="rId3" cstate="print"/>
          <a:srcRect/>
          <a:stretch>
            <a:fillRect/>
          </a:stretch>
        </p:blipFill>
        <p:spPr bwMode="auto">
          <a:xfrm>
            <a:off x="3361765" y="5179593"/>
            <a:ext cx="1156447" cy="151263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2" name="TextBox 21"/>
          <p:cNvSpPr txBox="1"/>
          <p:nvPr/>
        </p:nvSpPr>
        <p:spPr>
          <a:xfrm>
            <a:off x="1344706" y="6194611"/>
            <a:ext cx="2016642" cy="523220"/>
          </a:xfrm>
          <a:prstGeom prst="rect">
            <a:avLst/>
          </a:prstGeom>
          <a:noFill/>
        </p:spPr>
        <p:txBody>
          <a:bodyPr wrap="none" rtlCol="0">
            <a:spAutoFit/>
          </a:bodyPr>
          <a:lstStyle/>
          <a:p>
            <a:r>
              <a:rPr lang="en-US" sz="2800" dirty="0" smtClean="0">
                <a:solidFill>
                  <a:srgbClr val="000000">
                    <a:lumMod val="95000"/>
                    <a:lumOff val="5000"/>
                  </a:srgbClr>
                </a:solidFill>
                <a:latin typeface="Garamond" pitchFamily="18" charset="0"/>
              </a:rPr>
              <a:t>Wood thrush</a:t>
            </a:r>
            <a:endParaRPr lang="en-US" sz="2800" dirty="0">
              <a:solidFill>
                <a:srgbClr val="000000">
                  <a:lumMod val="95000"/>
                  <a:lumOff val="5000"/>
                </a:srgbClr>
              </a:solidFill>
              <a:latin typeface="Garamond" pitchFamily="18" charset="0"/>
            </a:endParaRPr>
          </a:p>
        </p:txBody>
      </p:sp>
      <p:pic>
        <p:nvPicPr>
          <p:cNvPr id="9" name="Picture 8" descr="woth.cn.ne.jpg"/>
          <p:cNvPicPr>
            <a:picLocks noChangeAspect="1"/>
          </p:cNvPicPr>
          <p:nvPr/>
        </p:nvPicPr>
        <p:blipFill>
          <a:blip r:embed="rId4" cstate="print"/>
          <a:stretch>
            <a:fillRect/>
          </a:stretch>
        </p:blipFill>
        <p:spPr>
          <a:xfrm>
            <a:off x="4706471" y="1184660"/>
            <a:ext cx="4285130" cy="5545462"/>
          </a:xfrm>
          <a:prstGeom prst="rect">
            <a:avLst/>
          </a:prstGeom>
        </p:spPr>
      </p:pic>
    </p:spTree>
    <p:extLst>
      <p:ext uri="{BB962C8B-B14F-4D97-AF65-F5344CB8AC3E}">
        <p14:creationId xmlns:p14="http://schemas.microsoft.com/office/powerpoint/2010/main" val="31998505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49826" y="1259788"/>
            <a:ext cx="3739468" cy="954107"/>
          </a:xfrm>
          <a:prstGeom prst="rect">
            <a:avLst/>
          </a:prstGeom>
          <a:noFill/>
          <a:effectLst>
            <a:outerShdw blurRad="50800" dist="25400" dir="2700000" algn="tl" rotWithShape="0">
              <a:prstClr val="black">
                <a:alpha val="30000"/>
              </a:prstClr>
            </a:outerShdw>
          </a:effectLst>
        </p:spPr>
        <p:txBody>
          <a:bodyPr wrap="square" rtlCol="0">
            <a:spAutoFit/>
          </a:bodyPr>
          <a:lstStyle/>
          <a:p>
            <a:pPr>
              <a:spcAft>
                <a:spcPts val="1200"/>
              </a:spcAft>
              <a:buClr>
                <a:srgbClr val="000000"/>
              </a:buClr>
              <a:buSzPct val="100000"/>
              <a:buFont typeface="Wingdings" pitchFamily="2" charset="2"/>
              <a:buChar char="§"/>
              <a:tabLst>
                <a:tab pos="228600" algn="l"/>
                <a:tab pos="457200" algn="l"/>
              </a:tabLst>
            </a:pPr>
            <a:r>
              <a:rPr lang="en-US" sz="2800" b="1" dirty="0" smtClean="0">
                <a:solidFill>
                  <a:srgbClr val="000000"/>
                </a:solidFill>
                <a:latin typeface="Garamond" pitchFamily="18" charset="0"/>
              </a:rPr>
              <a:t> Prevalence 	index</a:t>
            </a:r>
          </a:p>
        </p:txBody>
      </p:sp>
      <p:sp>
        <p:nvSpPr>
          <p:cNvPr id="15" name="Rectangle 14"/>
          <p:cNvSpPr/>
          <p:nvPr/>
        </p:nvSpPr>
        <p:spPr bwMode="auto">
          <a:xfrm>
            <a:off x="-1" y="-1"/>
            <a:ext cx="9144001" cy="526211"/>
          </a:xfrm>
          <a:prstGeom prst="rect">
            <a:avLst/>
          </a:prstGeom>
          <a:solidFill>
            <a:srgbClr val="0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800" b="1" dirty="0" smtClean="0">
                <a:solidFill>
                  <a:srgbClr val="000000"/>
                </a:solidFill>
                <a:latin typeface="Georgia" pitchFamily="18" charset="0"/>
              </a:rPr>
              <a:t> Landscape Assessment</a:t>
            </a:r>
          </a:p>
        </p:txBody>
      </p:sp>
      <p:sp>
        <p:nvSpPr>
          <p:cNvPr id="16" name="Rectangle 15"/>
          <p:cNvSpPr/>
          <p:nvPr/>
        </p:nvSpPr>
        <p:spPr bwMode="auto">
          <a:xfrm>
            <a:off x="-2" y="523333"/>
            <a:ext cx="5520907" cy="529090"/>
          </a:xfrm>
          <a:prstGeom prst="rect">
            <a:avLst/>
          </a:prstGeom>
          <a:gradFill>
            <a:gsLst>
              <a:gs pos="100000">
                <a:srgbClr val="DDEBCF">
                  <a:alpha val="0"/>
                </a:srgbClr>
              </a:gs>
              <a:gs pos="50000">
                <a:srgbClr val="9CB86E"/>
              </a:gs>
              <a:gs pos="100000">
                <a:srgbClr val="156B13"/>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800" dirty="0" smtClean="0">
                <a:solidFill>
                  <a:srgbClr val="000000"/>
                </a:solidFill>
                <a:latin typeface="Georgia" pitchFamily="18" charset="0"/>
              </a:rPr>
              <a:t> </a:t>
            </a:r>
            <a:r>
              <a:rPr lang="en-US" sz="2800" b="1" dirty="0" smtClean="0">
                <a:solidFill>
                  <a:srgbClr val="000000"/>
                </a:solidFill>
                <a:latin typeface="Georgia" pitchFamily="18" charset="0"/>
              </a:rPr>
              <a:t>Species</a:t>
            </a:r>
          </a:p>
        </p:txBody>
      </p:sp>
      <p:sp>
        <p:nvSpPr>
          <p:cNvPr id="17" name="TextBox 16"/>
          <p:cNvSpPr txBox="1"/>
          <p:nvPr/>
        </p:nvSpPr>
        <p:spPr>
          <a:xfrm>
            <a:off x="591672" y="2298329"/>
            <a:ext cx="3711389" cy="2246769"/>
          </a:xfrm>
          <a:prstGeom prst="rect">
            <a:avLst/>
          </a:prstGeom>
          <a:solidFill>
            <a:srgbClr val="92D050"/>
          </a:solidFill>
          <a:effectLst>
            <a:outerShdw blurRad="50800" dist="25400" dir="2700000" algn="tl" rotWithShape="0">
              <a:prstClr val="black">
                <a:alpha val="30000"/>
              </a:prstClr>
            </a:outerShdw>
            <a:softEdge rad="63500"/>
          </a:effectLst>
        </p:spPr>
        <p:txBody>
          <a:bodyPr wrap="square" rtlCol="0">
            <a:spAutoFit/>
          </a:bodyPr>
          <a:lstStyle/>
          <a:p>
            <a:r>
              <a:rPr lang="en-US" sz="2800" dirty="0" smtClean="0">
                <a:solidFill>
                  <a:srgbClr val="000000"/>
                </a:solidFill>
                <a:latin typeface="Garamond" pitchFamily="18" charset="0"/>
              </a:rPr>
              <a:t>Where is the species most </a:t>
            </a:r>
            <a:r>
              <a:rPr lang="en-US" sz="2800" i="1" dirty="0" smtClean="0">
                <a:solidFill>
                  <a:srgbClr val="000000"/>
                </a:solidFill>
                <a:latin typeface="Garamond" pitchFamily="18" charset="0"/>
              </a:rPr>
              <a:t>prevalent</a:t>
            </a:r>
            <a:r>
              <a:rPr lang="en-US" sz="2800" dirty="0" smtClean="0">
                <a:solidFill>
                  <a:srgbClr val="000000"/>
                </a:solidFill>
                <a:latin typeface="Garamond" pitchFamily="18" charset="0"/>
              </a:rPr>
              <a:t> in 2010, without explicit regard to habitat and climate suitability</a:t>
            </a:r>
          </a:p>
        </p:txBody>
      </p:sp>
      <p:pic>
        <p:nvPicPr>
          <p:cNvPr id="18" name="Picture 5"/>
          <p:cNvPicPr>
            <a:picLocks noChangeAspect="1" noChangeArrowheads="1"/>
          </p:cNvPicPr>
          <p:nvPr/>
        </p:nvPicPr>
        <p:blipFill>
          <a:blip r:embed="rId3" cstate="print"/>
          <a:srcRect/>
          <a:stretch>
            <a:fillRect/>
          </a:stretch>
        </p:blipFill>
        <p:spPr bwMode="auto">
          <a:xfrm>
            <a:off x="3361765" y="5179593"/>
            <a:ext cx="1156447" cy="151263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9" name="TextBox 18"/>
          <p:cNvSpPr txBox="1"/>
          <p:nvPr/>
        </p:nvSpPr>
        <p:spPr>
          <a:xfrm>
            <a:off x="1344706" y="6194611"/>
            <a:ext cx="2016642" cy="523220"/>
          </a:xfrm>
          <a:prstGeom prst="rect">
            <a:avLst/>
          </a:prstGeom>
          <a:noFill/>
        </p:spPr>
        <p:txBody>
          <a:bodyPr wrap="none" rtlCol="0">
            <a:spAutoFit/>
          </a:bodyPr>
          <a:lstStyle/>
          <a:p>
            <a:r>
              <a:rPr lang="en-US" sz="2800" dirty="0" smtClean="0">
                <a:solidFill>
                  <a:srgbClr val="000000">
                    <a:lumMod val="95000"/>
                    <a:lumOff val="5000"/>
                  </a:srgbClr>
                </a:solidFill>
                <a:latin typeface="Garamond" pitchFamily="18" charset="0"/>
              </a:rPr>
              <a:t>Wood thrush</a:t>
            </a:r>
            <a:endParaRPr lang="en-US" sz="2800" dirty="0">
              <a:solidFill>
                <a:srgbClr val="000000">
                  <a:lumMod val="95000"/>
                  <a:lumOff val="5000"/>
                </a:srgbClr>
              </a:solidFill>
              <a:latin typeface="Garamond" pitchFamily="18" charset="0"/>
            </a:endParaRPr>
          </a:p>
        </p:txBody>
      </p:sp>
      <p:pic>
        <p:nvPicPr>
          <p:cNvPr id="9" name="Picture 8" descr="woth.pv.ne.jpg"/>
          <p:cNvPicPr>
            <a:picLocks noChangeAspect="1"/>
          </p:cNvPicPr>
          <p:nvPr/>
        </p:nvPicPr>
        <p:blipFill>
          <a:blip r:embed="rId4" cstate="print"/>
          <a:stretch>
            <a:fillRect/>
          </a:stretch>
        </p:blipFill>
        <p:spPr>
          <a:xfrm>
            <a:off x="4697506" y="1180444"/>
            <a:ext cx="4290223" cy="5552051"/>
          </a:xfrm>
          <a:prstGeom prst="rect">
            <a:avLst/>
          </a:prstGeom>
        </p:spPr>
      </p:pic>
    </p:spTree>
    <p:extLst>
      <p:ext uri="{BB962C8B-B14F-4D97-AF65-F5344CB8AC3E}">
        <p14:creationId xmlns:p14="http://schemas.microsoft.com/office/powerpoint/2010/main" val="39213065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49826" y="1259788"/>
            <a:ext cx="3739468" cy="954107"/>
          </a:xfrm>
          <a:prstGeom prst="rect">
            <a:avLst/>
          </a:prstGeom>
          <a:noFill/>
          <a:effectLst>
            <a:outerShdw blurRad="50800" dist="25400" dir="2700000" algn="tl" rotWithShape="0">
              <a:prstClr val="black">
                <a:alpha val="30000"/>
              </a:prstClr>
            </a:outerShdw>
          </a:effectLst>
        </p:spPr>
        <p:txBody>
          <a:bodyPr wrap="square" rtlCol="0">
            <a:spAutoFit/>
          </a:bodyPr>
          <a:lstStyle/>
          <a:p>
            <a:pPr marL="233363" indent="-233363">
              <a:spcAft>
                <a:spcPts val="1200"/>
              </a:spcAft>
              <a:buClr>
                <a:srgbClr val="000000"/>
              </a:buClr>
              <a:buSzPct val="100000"/>
              <a:buFont typeface="Wingdings" pitchFamily="2" charset="2"/>
              <a:buChar char="§"/>
              <a:tabLst>
                <a:tab pos="0" algn="l"/>
                <a:tab pos="457200" algn="l"/>
              </a:tabLst>
            </a:pPr>
            <a:r>
              <a:rPr lang="en-US" sz="2800" b="1" dirty="0" smtClean="0">
                <a:solidFill>
                  <a:srgbClr val="000000"/>
                </a:solidFill>
                <a:latin typeface="Garamond" pitchFamily="18" charset="0"/>
              </a:rPr>
              <a:t>Landscape capability index</a:t>
            </a:r>
          </a:p>
        </p:txBody>
      </p:sp>
      <p:sp>
        <p:nvSpPr>
          <p:cNvPr id="13" name="Rectangle 12"/>
          <p:cNvSpPr/>
          <p:nvPr/>
        </p:nvSpPr>
        <p:spPr bwMode="auto">
          <a:xfrm>
            <a:off x="-1" y="-1"/>
            <a:ext cx="9144001" cy="526211"/>
          </a:xfrm>
          <a:prstGeom prst="rect">
            <a:avLst/>
          </a:prstGeom>
          <a:solidFill>
            <a:srgbClr val="0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800" b="1" dirty="0" smtClean="0">
                <a:solidFill>
                  <a:srgbClr val="000000"/>
                </a:solidFill>
                <a:latin typeface="Georgia" pitchFamily="18" charset="0"/>
              </a:rPr>
              <a:t> Landscape Assessment</a:t>
            </a:r>
          </a:p>
        </p:txBody>
      </p:sp>
      <p:sp>
        <p:nvSpPr>
          <p:cNvPr id="15" name="Rectangle 14"/>
          <p:cNvSpPr/>
          <p:nvPr/>
        </p:nvSpPr>
        <p:spPr bwMode="auto">
          <a:xfrm>
            <a:off x="-2" y="523333"/>
            <a:ext cx="5520907" cy="529090"/>
          </a:xfrm>
          <a:prstGeom prst="rect">
            <a:avLst/>
          </a:prstGeom>
          <a:gradFill>
            <a:gsLst>
              <a:gs pos="100000">
                <a:srgbClr val="DDEBCF">
                  <a:alpha val="0"/>
                </a:srgbClr>
              </a:gs>
              <a:gs pos="50000">
                <a:srgbClr val="9CB86E"/>
              </a:gs>
              <a:gs pos="100000">
                <a:srgbClr val="156B13"/>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800" dirty="0" smtClean="0">
                <a:solidFill>
                  <a:srgbClr val="000000"/>
                </a:solidFill>
                <a:latin typeface="Georgia" pitchFamily="18" charset="0"/>
              </a:rPr>
              <a:t> </a:t>
            </a:r>
            <a:r>
              <a:rPr lang="en-US" sz="2800" b="1" dirty="0" smtClean="0">
                <a:solidFill>
                  <a:srgbClr val="000000"/>
                </a:solidFill>
                <a:latin typeface="Georgia" pitchFamily="18" charset="0"/>
              </a:rPr>
              <a:t>Species</a:t>
            </a:r>
          </a:p>
        </p:txBody>
      </p:sp>
      <p:sp>
        <p:nvSpPr>
          <p:cNvPr id="16" name="TextBox 15"/>
          <p:cNvSpPr txBox="1"/>
          <p:nvPr/>
        </p:nvSpPr>
        <p:spPr>
          <a:xfrm>
            <a:off x="591672" y="2298329"/>
            <a:ext cx="3711389" cy="2677656"/>
          </a:xfrm>
          <a:prstGeom prst="rect">
            <a:avLst/>
          </a:prstGeom>
          <a:solidFill>
            <a:srgbClr val="92D050"/>
          </a:solidFill>
          <a:effectLst>
            <a:outerShdw blurRad="50800" dist="25400" dir="2700000" algn="tl" rotWithShape="0">
              <a:prstClr val="black">
                <a:alpha val="30000"/>
              </a:prstClr>
            </a:outerShdw>
            <a:softEdge rad="63500"/>
          </a:effectLst>
        </p:spPr>
        <p:txBody>
          <a:bodyPr wrap="square" rtlCol="0">
            <a:spAutoFit/>
          </a:bodyPr>
          <a:lstStyle/>
          <a:p>
            <a:r>
              <a:rPr lang="en-US" sz="2800" dirty="0" smtClean="0">
                <a:solidFill>
                  <a:srgbClr val="000000"/>
                </a:solidFill>
                <a:latin typeface="Garamond" pitchFamily="18" charset="0"/>
              </a:rPr>
              <a:t>Where is the species’ most likely to </a:t>
            </a:r>
            <a:r>
              <a:rPr lang="en-US" sz="2800" i="1" dirty="0" smtClean="0">
                <a:solidFill>
                  <a:srgbClr val="000000"/>
                </a:solidFill>
                <a:latin typeface="Garamond" pitchFamily="18" charset="0"/>
              </a:rPr>
              <a:t>occur</a:t>
            </a:r>
            <a:r>
              <a:rPr lang="en-US" sz="2800" dirty="0" smtClean="0">
                <a:solidFill>
                  <a:srgbClr val="000000"/>
                </a:solidFill>
                <a:latin typeface="Garamond" pitchFamily="18" charset="0"/>
              </a:rPr>
              <a:t> in 2010, based on habitat capability, climate suitability and prevalence?</a:t>
            </a:r>
          </a:p>
        </p:txBody>
      </p:sp>
      <p:pic>
        <p:nvPicPr>
          <p:cNvPr id="17" name="Picture 5"/>
          <p:cNvPicPr>
            <a:picLocks noChangeAspect="1" noChangeArrowheads="1"/>
          </p:cNvPicPr>
          <p:nvPr/>
        </p:nvPicPr>
        <p:blipFill>
          <a:blip r:embed="rId3" cstate="print"/>
          <a:srcRect/>
          <a:stretch>
            <a:fillRect/>
          </a:stretch>
        </p:blipFill>
        <p:spPr bwMode="auto">
          <a:xfrm>
            <a:off x="3361765" y="5179593"/>
            <a:ext cx="1156447" cy="151263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8" name="TextBox 17"/>
          <p:cNvSpPr txBox="1"/>
          <p:nvPr/>
        </p:nvSpPr>
        <p:spPr>
          <a:xfrm>
            <a:off x="1344706" y="6194611"/>
            <a:ext cx="2016642" cy="523220"/>
          </a:xfrm>
          <a:prstGeom prst="rect">
            <a:avLst/>
          </a:prstGeom>
          <a:noFill/>
        </p:spPr>
        <p:txBody>
          <a:bodyPr wrap="none" rtlCol="0">
            <a:spAutoFit/>
          </a:bodyPr>
          <a:lstStyle/>
          <a:p>
            <a:r>
              <a:rPr lang="en-US" sz="2800" dirty="0" smtClean="0">
                <a:solidFill>
                  <a:srgbClr val="000000">
                    <a:lumMod val="95000"/>
                    <a:lumOff val="5000"/>
                  </a:srgbClr>
                </a:solidFill>
                <a:latin typeface="Garamond" pitchFamily="18" charset="0"/>
              </a:rPr>
              <a:t>Wood thrush</a:t>
            </a:r>
            <a:endParaRPr lang="en-US" sz="2800" dirty="0">
              <a:solidFill>
                <a:srgbClr val="000000">
                  <a:lumMod val="95000"/>
                  <a:lumOff val="5000"/>
                </a:srgbClr>
              </a:solidFill>
              <a:latin typeface="Garamond" pitchFamily="18" charset="0"/>
            </a:endParaRPr>
          </a:p>
        </p:txBody>
      </p:sp>
      <p:pic>
        <p:nvPicPr>
          <p:cNvPr id="12" name="Picture 11" descr="woth.lc.ne.jpg"/>
          <p:cNvPicPr>
            <a:picLocks noChangeAspect="1"/>
          </p:cNvPicPr>
          <p:nvPr/>
        </p:nvPicPr>
        <p:blipFill>
          <a:blip r:embed="rId4" cstate="print"/>
          <a:stretch>
            <a:fillRect/>
          </a:stretch>
        </p:blipFill>
        <p:spPr>
          <a:xfrm>
            <a:off x="4697506" y="1180438"/>
            <a:ext cx="4290226" cy="5552057"/>
          </a:xfrm>
          <a:prstGeom prst="rect">
            <a:avLst/>
          </a:prstGeom>
        </p:spPr>
      </p:pic>
    </p:spTree>
    <p:extLst>
      <p:ext uri="{BB962C8B-B14F-4D97-AF65-F5344CB8AC3E}">
        <p14:creationId xmlns:p14="http://schemas.microsoft.com/office/powerpoint/2010/main" val="26579082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p:cNvSpPr txBox="1"/>
          <p:nvPr/>
        </p:nvSpPr>
        <p:spPr>
          <a:xfrm>
            <a:off x="2989786" y="136180"/>
            <a:ext cx="461119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rPr>
              <a:t>Moose Landscape Capability Model</a:t>
            </a:r>
          </a:p>
        </p:txBody>
      </p:sp>
      <p:grpSp>
        <p:nvGrpSpPr>
          <p:cNvPr id="122" name="Group 121"/>
          <p:cNvGrpSpPr/>
          <p:nvPr/>
        </p:nvGrpSpPr>
        <p:grpSpPr>
          <a:xfrm>
            <a:off x="279425" y="1135784"/>
            <a:ext cx="3491086" cy="1704305"/>
            <a:chOff x="279425" y="1135784"/>
            <a:chExt cx="3491086" cy="1704305"/>
          </a:xfrm>
        </p:grpSpPr>
        <p:sp>
          <p:nvSpPr>
            <p:cNvPr id="57" name="AutoShape 16"/>
            <p:cNvSpPr>
              <a:spLocks noChangeArrowheads="1"/>
            </p:cNvSpPr>
            <p:nvPr/>
          </p:nvSpPr>
          <p:spPr bwMode="auto">
            <a:xfrm>
              <a:off x="279425" y="1153006"/>
              <a:ext cx="1056638" cy="755055"/>
            </a:xfrm>
            <a:prstGeom prst="roundRect">
              <a:avLst>
                <a:gd name="adj" fmla="val 16667"/>
              </a:avLst>
            </a:prstGeom>
            <a:solidFill>
              <a:srgbClr val="FFFF99"/>
            </a:solidFill>
            <a:ln w="31750" algn="ctr">
              <a:no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Early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Successional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Forest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LR1a</a:t>
              </a:r>
            </a:p>
          </p:txBody>
        </p:sp>
        <p:sp>
          <p:nvSpPr>
            <p:cNvPr id="58" name="AutoShape 16"/>
            <p:cNvSpPr>
              <a:spLocks noChangeArrowheads="1"/>
            </p:cNvSpPr>
            <p:nvPr/>
          </p:nvSpPr>
          <p:spPr bwMode="auto">
            <a:xfrm>
              <a:off x="2402916" y="1150698"/>
              <a:ext cx="843447" cy="767279"/>
            </a:xfrm>
            <a:prstGeom prst="roundRect">
              <a:avLst>
                <a:gd name="adj" fmla="val 16667"/>
              </a:avLst>
            </a:prstGeom>
            <a:solidFill>
              <a:srgbClr val="FFFF99"/>
            </a:solidFill>
            <a:ln w="31750" algn="ctr">
              <a:no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Wetland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Ecological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Systems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LR1b</a:t>
              </a:r>
            </a:p>
          </p:txBody>
        </p:sp>
        <p:cxnSp>
          <p:nvCxnSpPr>
            <p:cNvPr id="63" name="Straight Arrow Connector 62"/>
            <p:cNvCxnSpPr>
              <a:stCxn id="58" idx="2"/>
            </p:cNvCxnSpPr>
            <p:nvPr/>
          </p:nvCxnSpPr>
          <p:spPr>
            <a:xfrm flipH="1">
              <a:off x="2560230" y="1917977"/>
              <a:ext cx="264410" cy="341098"/>
            </a:xfrm>
            <a:prstGeom prst="straightConnector1">
              <a:avLst/>
            </a:prstGeom>
            <a:noFill/>
            <a:ln w="38100" cap="flat" cmpd="sng" algn="ctr">
              <a:solidFill>
                <a:sysClr val="window" lastClr="FFFFFF">
                  <a:lumMod val="85000"/>
                </a:sysClr>
              </a:solidFill>
              <a:prstDash val="solid"/>
              <a:tailEnd type="stealth" w="lg" len="lg"/>
            </a:ln>
            <a:effectLst/>
          </p:spPr>
        </p:cxnSp>
        <p:cxnSp>
          <p:nvCxnSpPr>
            <p:cNvPr id="64" name="Straight Arrow Connector 63"/>
            <p:cNvCxnSpPr/>
            <p:nvPr/>
          </p:nvCxnSpPr>
          <p:spPr>
            <a:xfrm>
              <a:off x="711676" y="1910001"/>
              <a:ext cx="551328" cy="364736"/>
            </a:xfrm>
            <a:prstGeom prst="straightConnector1">
              <a:avLst/>
            </a:prstGeom>
            <a:noFill/>
            <a:ln w="38100" cap="flat" cmpd="sng" algn="ctr">
              <a:solidFill>
                <a:sysClr val="window" lastClr="FFFFFF">
                  <a:lumMod val="85000"/>
                </a:sysClr>
              </a:solidFill>
              <a:prstDash val="solid"/>
              <a:tailEnd type="stealth" w="lg" len="lg"/>
            </a:ln>
            <a:effectLst/>
          </p:spPr>
        </p:cxnSp>
        <p:sp>
          <p:nvSpPr>
            <p:cNvPr id="65" name="AutoShape 16"/>
            <p:cNvSpPr>
              <a:spLocks noChangeArrowheads="1"/>
            </p:cNvSpPr>
            <p:nvPr/>
          </p:nvSpPr>
          <p:spPr bwMode="auto">
            <a:xfrm>
              <a:off x="1501973" y="1135784"/>
              <a:ext cx="849100" cy="797621"/>
            </a:xfrm>
            <a:prstGeom prst="roundRect">
              <a:avLst>
                <a:gd name="adj" fmla="val 16667"/>
              </a:avLst>
            </a:prstGeom>
            <a:solidFill>
              <a:srgbClr val="FFFF99"/>
            </a:solidFill>
            <a:ln w="31750" algn="ctr">
              <a:no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33996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Mature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Conifer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Forest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LR1d</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339966"/>
                </a:solidFill>
                <a:effectLst/>
                <a:uLnTx/>
                <a:uFillTx/>
              </a:endParaRPr>
            </a:p>
          </p:txBody>
        </p:sp>
        <p:cxnSp>
          <p:nvCxnSpPr>
            <p:cNvPr id="66" name="Straight Arrow Connector 65"/>
            <p:cNvCxnSpPr>
              <a:endCxn id="56" idx="3"/>
            </p:cNvCxnSpPr>
            <p:nvPr/>
          </p:nvCxnSpPr>
          <p:spPr>
            <a:xfrm flipH="1">
              <a:off x="2626836" y="2715049"/>
              <a:ext cx="296515" cy="125040"/>
            </a:xfrm>
            <a:prstGeom prst="straightConnector1">
              <a:avLst/>
            </a:prstGeom>
            <a:noFill/>
            <a:ln w="38100" cap="flat" cmpd="sng" algn="ctr">
              <a:solidFill>
                <a:sysClr val="window" lastClr="FFFFFF">
                  <a:lumMod val="85000"/>
                </a:sysClr>
              </a:solidFill>
              <a:prstDash val="solid"/>
              <a:tailEnd type="stealth" w="lg" len="lg"/>
            </a:ln>
            <a:effectLst/>
          </p:spPr>
        </p:cxnSp>
        <p:sp>
          <p:nvSpPr>
            <p:cNvPr id="73" name="AutoShape 16"/>
            <p:cNvSpPr>
              <a:spLocks noChangeArrowheads="1"/>
            </p:cNvSpPr>
            <p:nvPr/>
          </p:nvSpPr>
          <p:spPr bwMode="auto">
            <a:xfrm>
              <a:off x="2923351" y="2035971"/>
              <a:ext cx="847160" cy="679078"/>
            </a:xfrm>
            <a:prstGeom prst="roundRect">
              <a:avLst>
                <a:gd name="adj" fmla="val 16667"/>
              </a:avLst>
            </a:prstGeom>
            <a:solidFill>
              <a:srgbClr val="FFFF99"/>
            </a:solidFill>
            <a:ln w="31750" algn="ctr">
              <a:no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33996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Water edge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lr1c</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339966"/>
                </a:solidFill>
                <a:effectLst/>
                <a:uLnTx/>
                <a:uFillTx/>
              </a:endParaRPr>
            </a:p>
          </p:txBody>
        </p:sp>
        <p:cxnSp>
          <p:nvCxnSpPr>
            <p:cNvPr id="80" name="Straight Arrow Connector 79"/>
            <p:cNvCxnSpPr>
              <a:endCxn id="56" idx="0"/>
            </p:cNvCxnSpPr>
            <p:nvPr/>
          </p:nvCxnSpPr>
          <p:spPr>
            <a:xfrm>
              <a:off x="1860793" y="1944512"/>
              <a:ext cx="9999" cy="246321"/>
            </a:xfrm>
            <a:prstGeom prst="straightConnector1">
              <a:avLst/>
            </a:prstGeom>
            <a:noFill/>
            <a:ln w="38100" cap="flat" cmpd="sng" algn="ctr">
              <a:solidFill>
                <a:sysClr val="window" lastClr="FFFFFF">
                  <a:lumMod val="85000"/>
                </a:sysClr>
              </a:solidFill>
              <a:prstDash val="solid"/>
              <a:tailEnd type="stealth" w="lg" len="lg"/>
            </a:ln>
            <a:effectLst/>
          </p:spPr>
        </p:cxnSp>
      </p:grpSp>
      <p:grpSp>
        <p:nvGrpSpPr>
          <p:cNvPr id="120" name="Group 119"/>
          <p:cNvGrpSpPr/>
          <p:nvPr/>
        </p:nvGrpSpPr>
        <p:grpSpPr>
          <a:xfrm>
            <a:off x="1114748" y="2190833"/>
            <a:ext cx="5662409" cy="3513633"/>
            <a:chOff x="1114748" y="2190833"/>
            <a:chExt cx="5662409" cy="3513633"/>
          </a:xfrm>
        </p:grpSpPr>
        <p:sp>
          <p:nvSpPr>
            <p:cNvPr id="56" name="AutoShape 16"/>
            <p:cNvSpPr>
              <a:spLocks noChangeArrowheads="1"/>
            </p:cNvSpPr>
            <p:nvPr/>
          </p:nvSpPr>
          <p:spPr bwMode="auto">
            <a:xfrm>
              <a:off x="1114748" y="2190833"/>
              <a:ext cx="1512088" cy="1298511"/>
            </a:xfrm>
            <a:prstGeom prst="roundRect">
              <a:avLst>
                <a:gd name="adj" fmla="val 16667"/>
              </a:avLst>
            </a:prstGeom>
            <a:solidFill>
              <a:srgbClr val="C4FEB8"/>
            </a:solidFill>
            <a:ln w="31750" algn="ctr">
              <a:no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33996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Foraging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(throughout the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annual cycle)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LR1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339966"/>
                </a:solidFill>
                <a:effectLst/>
                <a:uLnTx/>
                <a:uFillTx/>
              </a:endParaRPr>
            </a:p>
          </p:txBody>
        </p:sp>
        <p:sp>
          <p:nvSpPr>
            <p:cNvPr id="59" name="AutoShape 16"/>
            <p:cNvSpPr>
              <a:spLocks noChangeArrowheads="1"/>
            </p:cNvSpPr>
            <p:nvPr/>
          </p:nvSpPr>
          <p:spPr bwMode="auto">
            <a:xfrm>
              <a:off x="4100360" y="2330527"/>
              <a:ext cx="1853984" cy="1298511"/>
            </a:xfrm>
            <a:prstGeom prst="roundRect">
              <a:avLst>
                <a:gd name="adj" fmla="val 16667"/>
              </a:avLst>
            </a:prstGeom>
            <a:solidFill>
              <a:srgbClr val="C4FEB8"/>
            </a:solidFill>
            <a:ln w="31750" algn="ctr">
              <a:no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33996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Cover and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Thermoregulation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(throughout the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annual cycle)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LR2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339966"/>
                </a:solidFill>
                <a:effectLst/>
                <a:uLnTx/>
                <a:uFillTx/>
              </a:endParaRPr>
            </a:p>
          </p:txBody>
        </p:sp>
        <p:cxnSp>
          <p:nvCxnSpPr>
            <p:cNvPr id="61" name="Straight Arrow Connector 60"/>
            <p:cNvCxnSpPr>
              <a:stCxn id="59" idx="1"/>
            </p:cNvCxnSpPr>
            <p:nvPr/>
          </p:nvCxnSpPr>
          <p:spPr>
            <a:xfrm flipH="1">
              <a:off x="2904603" y="2979783"/>
              <a:ext cx="1195757" cy="2166184"/>
            </a:xfrm>
            <a:prstGeom prst="straightConnector1">
              <a:avLst/>
            </a:prstGeom>
            <a:noFill/>
            <a:ln w="38100" cap="flat" cmpd="sng" algn="ctr">
              <a:solidFill>
                <a:sysClr val="window" lastClr="FFFFFF">
                  <a:lumMod val="85000"/>
                </a:sysClr>
              </a:solidFill>
              <a:prstDash val="solid"/>
              <a:tailEnd type="stealth" w="lg" len="lg"/>
            </a:ln>
            <a:effectLst/>
          </p:spPr>
        </p:cxnSp>
        <p:cxnSp>
          <p:nvCxnSpPr>
            <p:cNvPr id="62" name="Straight Arrow Connector 61"/>
            <p:cNvCxnSpPr/>
            <p:nvPr/>
          </p:nvCxnSpPr>
          <p:spPr>
            <a:xfrm>
              <a:off x="1870792" y="3489344"/>
              <a:ext cx="495768" cy="1656623"/>
            </a:xfrm>
            <a:prstGeom prst="straightConnector1">
              <a:avLst/>
            </a:prstGeom>
            <a:noFill/>
            <a:ln w="38100" cap="flat" cmpd="sng" algn="ctr">
              <a:solidFill>
                <a:sysClr val="window" lastClr="FFFFFF">
                  <a:lumMod val="85000"/>
                </a:sysClr>
              </a:solidFill>
              <a:prstDash val="solid"/>
              <a:tailEnd type="stealth" w="lg" len="lg"/>
            </a:ln>
            <a:effectLst/>
          </p:spPr>
        </p:cxnSp>
        <p:sp>
          <p:nvSpPr>
            <p:cNvPr id="87" name="AutoShape 16"/>
            <p:cNvSpPr>
              <a:spLocks noChangeArrowheads="1"/>
            </p:cNvSpPr>
            <p:nvPr/>
          </p:nvSpPr>
          <p:spPr bwMode="auto">
            <a:xfrm>
              <a:off x="3962400" y="3950269"/>
              <a:ext cx="1138357" cy="831885"/>
            </a:xfrm>
            <a:prstGeom prst="roundRect">
              <a:avLst>
                <a:gd name="adj" fmla="val 16667"/>
              </a:avLst>
            </a:prstGeom>
            <a:solidFill>
              <a:srgbClr val="FFCCCC"/>
            </a:solidFill>
            <a:ln w="31750" algn="ctr">
              <a:no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rPr>
                <a:t>Small extent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rPr>
                <a:t>Development</a:t>
              </a:r>
            </a:p>
          </p:txBody>
        </p:sp>
        <p:cxnSp>
          <p:nvCxnSpPr>
            <p:cNvPr id="88" name="Straight Arrow Connector 87"/>
            <p:cNvCxnSpPr>
              <a:stCxn id="87" idx="2"/>
              <a:endCxn id="94" idx="6"/>
            </p:cNvCxnSpPr>
            <p:nvPr/>
          </p:nvCxnSpPr>
          <p:spPr>
            <a:xfrm flipH="1">
              <a:off x="3203224" y="4782154"/>
              <a:ext cx="1328355" cy="922312"/>
            </a:xfrm>
            <a:prstGeom prst="straightConnector1">
              <a:avLst/>
            </a:prstGeom>
            <a:noFill/>
            <a:ln w="38100" cap="flat" cmpd="sng" algn="ctr">
              <a:solidFill>
                <a:sysClr val="window" lastClr="FFFFFF">
                  <a:lumMod val="85000"/>
                </a:sysClr>
              </a:solidFill>
              <a:prstDash val="solid"/>
              <a:tailEnd type="stealth" w="lg" len="lg"/>
            </a:ln>
            <a:effectLst/>
          </p:spPr>
        </p:cxnSp>
        <p:cxnSp>
          <p:nvCxnSpPr>
            <p:cNvPr id="89" name="Straight Arrow Connector 88"/>
            <p:cNvCxnSpPr>
              <a:stCxn id="92" idx="2"/>
              <a:endCxn id="94" idx="6"/>
            </p:cNvCxnSpPr>
            <p:nvPr/>
          </p:nvCxnSpPr>
          <p:spPr>
            <a:xfrm flipH="1">
              <a:off x="3203224" y="4787820"/>
              <a:ext cx="3004755" cy="916646"/>
            </a:xfrm>
            <a:prstGeom prst="straightConnector1">
              <a:avLst/>
            </a:prstGeom>
            <a:noFill/>
            <a:ln w="38100" cap="flat" cmpd="sng" algn="ctr">
              <a:solidFill>
                <a:sysClr val="window" lastClr="FFFFFF">
                  <a:lumMod val="85000"/>
                </a:sysClr>
              </a:solidFill>
              <a:prstDash val="solid"/>
              <a:tailEnd type="stealth" w="lg" len="lg"/>
            </a:ln>
            <a:effectLst/>
          </p:spPr>
        </p:cxnSp>
        <p:sp>
          <p:nvSpPr>
            <p:cNvPr id="92" name="AutoShape 16"/>
            <p:cNvSpPr>
              <a:spLocks noChangeArrowheads="1"/>
            </p:cNvSpPr>
            <p:nvPr/>
          </p:nvSpPr>
          <p:spPr bwMode="auto">
            <a:xfrm>
              <a:off x="5638800" y="3955935"/>
              <a:ext cx="1138357" cy="831885"/>
            </a:xfrm>
            <a:prstGeom prst="roundRect">
              <a:avLst>
                <a:gd name="adj" fmla="val 16667"/>
              </a:avLst>
            </a:prstGeom>
            <a:solidFill>
              <a:srgbClr val="FFCCCC"/>
            </a:solidFill>
            <a:ln w="31750" algn="ctr">
              <a:no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rPr>
                <a:t>Large extent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rPr>
                <a:t>Development</a:t>
              </a:r>
            </a:p>
          </p:txBody>
        </p:sp>
      </p:grpSp>
      <p:grpSp>
        <p:nvGrpSpPr>
          <p:cNvPr id="93" name="Group 92"/>
          <p:cNvGrpSpPr/>
          <p:nvPr/>
        </p:nvGrpSpPr>
        <p:grpSpPr>
          <a:xfrm>
            <a:off x="2068765" y="5151633"/>
            <a:ext cx="1134459" cy="1105665"/>
            <a:chOff x="4412758" y="5627162"/>
            <a:chExt cx="1134459" cy="1105665"/>
          </a:xfrm>
        </p:grpSpPr>
        <p:sp>
          <p:nvSpPr>
            <p:cNvPr id="94" name="Oval 93"/>
            <p:cNvSpPr>
              <a:spLocks noChangeArrowheads="1"/>
            </p:cNvSpPr>
            <p:nvPr/>
          </p:nvSpPr>
          <p:spPr bwMode="auto">
            <a:xfrm>
              <a:off x="4412758" y="5627162"/>
              <a:ext cx="1134459" cy="1105665"/>
            </a:xfrm>
            <a:prstGeom prst="ellipse">
              <a:avLst/>
            </a:prstGeom>
            <a:solidFill>
              <a:srgbClr val="8064A2"/>
            </a:solidFill>
            <a:ln w="25400" algn="ctr">
              <a:no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smtClean="0">
                <a:ln>
                  <a:noFill/>
                </a:ln>
                <a:solidFill>
                  <a:srgbClr val="339966"/>
                </a:solidFill>
                <a:effectLst/>
                <a:uLnTx/>
                <a:uFillTx/>
              </a:endParaRPr>
            </a:p>
          </p:txBody>
        </p:sp>
        <p:sp>
          <p:nvSpPr>
            <p:cNvPr id="95" name="Oval 4"/>
            <p:cNvSpPr/>
            <p:nvPr/>
          </p:nvSpPr>
          <p:spPr bwMode="auto">
            <a:xfrm>
              <a:off x="4492271" y="5728427"/>
              <a:ext cx="939800" cy="914400"/>
            </a:xfrm>
            <a:prstGeom prst="rect">
              <a:avLst/>
            </a:prstGeom>
            <a:noFill/>
            <a:ln>
              <a:noFill/>
            </a:ln>
            <a:effectLst/>
          </p:spPr>
          <p:txBody>
            <a:bodyPr lIns="9525" tIns="9525" rIns="9525" bIns="9525" anchor="ctr"/>
            <a:lstStyle/>
            <a:p>
              <a:pPr marL="0" marR="0" lvl="0" indent="0" algn="ctr" defTabSz="666750" eaLnBrk="1" fontAlgn="auto" latinLnBrk="0" hangingPunct="1">
                <a:lnSpc>
                  <a:spcPct val="90000"/>
                </a:lnSpc>
                <a:spcBef>
                  <a:spcPts val="0"/>
                </a:spcBef>
                <a:spcAft>
                  <a:spcPct val="3500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Habitat</a:t>
              </a:r>
            </a:p>
            <a:p>
              <a:pPr marL="0" marR="0" lvl="0" indent="0" algn="ctr" defTabSz="666750" eaLnBrk="1" fontAlgn="auto" latinLnBrk="0" hangingPunct="1">
                <a:lnSpc>
                  <a:spcPct val="90000"/>
                </a:lnSpc>
                <a:spcBef>
                  <a:spcPts val="0"/>
                </a:spcBef>
                <a:spcAft>
                  <a:spcPct val="3500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Capability</a:t>
              </a:r>
              <a:endParaRPr kumimoji="0" lang="en-US" sz="1400" b="0" i="0" u="none" strike="noStrike" kern="0" cap="none" spc="0" normalizeH="0" baseline="0" noProof="0" dirty="0">
                <a:ln>
                  <a:noFill/>
                </a:ln>
                <a:solidFill>
                  <a:srgbClr val="FFFFFF"/>
                </a:solidFill>
                <a:effectLst/>
                <a:uLnTx/>
                <a:uFillTx/>
              </a:endParaRPr>
            </a:p>
            <a:p>
              <a:pPr marL="0" marR="0" lvl="0" indent="0" algn="ctr" defTabSz="666750" eaLnBrk="1" fontAlgn="auto" latinLnBrk="0" hangingPunct="1">
                <a:lnSpc>
                  <a:spcPct val="90000"/>
                </a:lnSpc>
                <a:spcBef>
                  <a:spcPts val="0"/>
                </a:spcBef>
                <a:spcAft>
                  <a:spcPct val="3500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HC</a:t>
              </a:r>
              <a:endParaRPr kumimoji="0" lang="en-US" sz="1400" b="0" i="0" u="none" strike="noStrike" kern="0" cap="none" spc="0" normalizeH="0" baseline="0" noProof="0" dirty="0">
                <a:ln>
                  <a:noFill/>
                </a:ln>
                <a:solidFill>
                  <a:srgbClr val="FFFFFF"/>
                </a:solidFill>
                <a:effectLst/>
                <a:uLnTx/>
                <a:uFillTx/>
              </a:endParaRPr>
            </a:p>
          </p:txBody>
        </p:sp>
      </p:grpSp>
      <p:grpSp>
        <p:nvGrpSpPr>
          <p:cNvPr id="96" name="Group 95"/>
          <p:cNvGrpSpPr/>
          <p:nvPr/>
        </p:nvGrpSpPr>
        <p:grpSpPr>
          <a:xfrm>
            <a:off x="3675386" y="5752335"/>
            <a:ext cx="1134459" cy="1105665"/>
            <a:chOff x="6073063" y="5611083"/>
            <a:chExt cx="1134459" cy="1105665"/>
          </a:xfrm>
        </p:grpSpPr>
        <p:sp>
          <p:nvSpPr>
            <p:cNvPr id="97" name="Oval 96"/>
            <p:cNvSpPr>
              <a:spLocks noChangeArrowheads="1"/>
            </p:cNvSpPr>
            <p:nvPr/>
          </p:nvSpPr>
          <p:spPr bwMode="auto">
            <a:xfrm>
              <a:off x="6073063" y="5611083"/>
              <a:ext cx="1134459" cy="1105665"/>
            </a:xfrm>
            <a:prstGeom prst="ellipse">
              <a:avLst/>
            </a:prstGeom>
            <a:solidFill>
              <a:srgbClr val="9BBB59">
                <a:lumMod val="50000"/>
              </a:srgbClr>
            </a:solidFill>
            <a:ln w="25400" algn="ctr">
              <a:no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smtClean="0">
                <a:ln>
                  <a:noFill/>
                </a:ln>
                <a:solidFill>
                  <a:srgbClr val="339966"/>
                </a:solidFill>
                <a:effectLst/>
                <a:uLnTx/>
                <a:uFillTx/>
              </a:endParaRPr>
            </a:p>
          </p:txBody>
        </p:sp>
        <p:sp>
          <p:nvSpPr>
            <p:cNvPr id="98" name="Oval 4"/>
            <p:cNvSpPr/>
            <p:nvPr/>
          </p:nvSpPr>
          <p:spPr bwMode="auto">
            <a:xfrm>
              <a:off x="6175299" y="5706716"/>
              <a:ext cx="939800" cy="914400"/>
            </a:xfrm>
            <a:prstGeom prst="rect">
              <a:avLst/>
            </a:prstGeom>
            <a:noFill/>
            <a:ln>
              <a:noFill/>
            </a:ln>
            <a:effectLst/>
          </p:spPr>
          <p:txBody>
            <a:bodyPr lIns="9525" tIns="9525" rIns="9525" bIns="9525" anchor="ctr"/>
            <a:lstStyle/>
            <a:p>
              <a:pPr marL="0" marR="0" lvl="0" indent="0" algn="ctr" defTabSz="666750" eaLnBrk="1" fontAlgn="auto" latinLnBrk="0" hangingPunct="1">
                <a:lnSpc>
                  <a:spcPct val="90000"/>
                </a:lnSpc>
                <a:spcBef>
                  <a:spcPts val="0"/>
                </a:spcBef>
                <a:spcAft>
                  <a:spcPct val="3500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Landscape </a:t>
              </a:r>
              <a:r>
                <a:rPr kumimoji="0" lang="en-US" sz="1400" b="0" i="0" u="none" strike="noStrike" kern="0" cap="none" spc="0" normalizeH="0" baseline="0" noProof="0" dirty="0">
                  <a:ln>
                    <a:noFill/>
                  </a:ln>
                  <a:solidFill>
                    <a:srgbClr val="FFFFFF"/>
                  </a:solidFill>
                  <a:effectLst/>
                  <a:uLnTx/>
                  <a:uFillTx/>
                </a:rPr>
                <a:t>Capability</a:t>
              </a:r>
            </a:p>
            <a:p>
              <a:pPr marL="0" marR="0" lvl="0" indent="0" algn="ctr" defTabSz="666750" eaLnBrk="1" fontAlgn="auto" latinLnBrk="0" hangingPunct="1">
                <a:lnSpc>
                  <a:spcPct val="90000"/>
                </a:lnSpc>
                <a:spcBef>
                  <a:spcPts val="0"/>
                </a:spcBef>
                <a:spcAft>
                  <a:spcPct val="35000"/>
                </a:spcAft>
                <a:buClrTx/>
                <a:buSzTx/>
                <a:buFontTx/>
                <a:buNone/>
                <a:tabLst/>
                <a:defRPr/>
              </a:pPr>
              <a:r>
                <a:rPr kumimoji="0" lang="en-US" sz="1400" b="0" i="0" u="none" strike="noStrike" kern="0" cap="none" spc="0" normalizeH="0" baseline="0" noProof="0" dirty="0">
                  <a:ln>
                    <a:noFill/>
                  </a:ln>
                  <a:solidFill>
                    <a:srgbClr val="FFFFFF"/>
                  </a:solidFill>
                  <a:effectLst/>
                  <a:uLnTx/>
                  <a:uFillTx/>
                </a:rPr>
                <a:t>L</a:t>
              </a:r>
              <a:r>
                <a:rPr kumimoji="0" lang="en-US" sz="1400" b="0" i="0" u="none" strike="noStrike" kern="0" cap="none" spc="0" normalizeH="0" baseline="0" noProof="0" dirty="0" smtClean="0">
                  <a:ln>
                    <a:noFill/>
                  </a:ln>
                  <a:solidFill>
                    <a:srgbClr val="FFFFFF"/>
                  </a:solidFill>
                  <a:effectLst/>
                  <a:uLnTx/>
                  <a:uFillTx/>
                </a:rPr>
                <a:t>C</a:t>
              </a:r>
              <a:endParaRPr kumimoji="0" lang="en-US" sz="1400" b="0" i="0" u="none" strike="noStrike" kern="0" cap="none" spc="0" normalizeH="0" baseline="0" noProof="0" dirty="0">
                <a:ln>
                  <a:noFill/>
                </a:ln>
                <a:solidFill>
                  <a:srgbClr val="FFFFFF"/>
                </a:solidFill>
                <a:effectLst/>
                <a:uLnTx/>
                <a:uFillTx/>
              </a:endParaRPr>
            </a:p>
          </p:txBody>
        </p:sp>
      </p:grpSp>
      <p:cxnSp>
        <p:nvCxnSpPr>
          <p:cNvPr id="99" name="Straight Arrow Connector 98"/>
          <p:cNvCxnSpPr>
            <a:stCxn id="94" idx="5"/>
            <a:endCxn id="97" idx="2"/>
          </p:cNvCxnSpPr>
          <p:nvPr/>
        </p:nvCxnSpPr>
        <p:spPr>
          <a:xfrm>
            <a:off x="3037086" y="6095377"/>
            <a:ext cx="638300" cy="209791"/>
          </a:xfrm>
          <a:prstGeom prst="straightConnector1">
            <a:avLst/>
          </a:prstGeom>
          <a:noFill/>
          <a:ln w="38100" cap="flat" cmpd="sng" algn="ctr">
            <a:solidFill>
              <a:sysClr val="window" lastClr="FFFFFF">
                <a:lumMod val="85000"/>
              </a:sysClr>
            </a:solidFill>
            <a:prstDash val="solid"/>
            <a:tailEnd type="stealth" w="lg" len="lg"/>
          </a:ln>
          <a:effectLst/>
        </p:spPr>
      </p:cxnSp>
      <p:sp>
        <p:nvSpPr>
          <p:cNvPr id="100" name="Oval 99"/>
          <p:cNvSpPr>
            <a:spLocks noChangeArrowheads="1"/>
          </p:cNvSpPr>
          <p:nvPr/>
        </p:nvSpPr>
        <p:spPr bwMode="auto">
          <a:xfrm>
            <a:off x="6741304" y="5151633"/>
            <a:ext cx="1133475" cy="1106488"/>
          </a:xfrm>
          <a:prstGeom prst="ellipse">
            <a:avLst/>
          </a:prstGeom>
          <a:solidFill>
            <a:srgbClr val="C0504D">
              <a:lumMod val="60000"/>
              <a:lumOff val="40000"/>
            </a:srgbClr>
          </a:solidFill>
          <a:ln w="25400" algn="ctr">
            <a:no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339966"/>
              </a:solidFill>
              <a:effectLst/>
              <a:uLnTx/>
              <a:uFillTx/>
            </a:endParaRPr>
          </a:p>
        </p:txBody>
      </p:sp>
      <p:sp>
        <p:nvSpPr>
          <p:cNvPr id="101" name="Oval 4"/>
          <p:cNvSpPr/>
          <p:nvPr/>
        </p:nvSpPr>
        <p:spPr bwMode="auto">
          <a:xfrm>
            <a:off x="6823640" y="5197415"/>
            <a:ext cx="939800" cy="915988"/>
          </a:xfrm>
          <a:prstGeom prst="rect">
            <a:avLst/>
          </a:prstGeom>
          <a:noFill/>
          <a:ln>
            <a:noFill/>
          </a:ln>
          <a:effectLst/>
        </p:spPr>
        <p:txBody>
          <a:bodyPr lIns="9525" tIns="9525" rIns="9525" bIns="9525" anchor="ctr"/>
          <a:lstStyle/>
          <a:p>
            <a:pPr marL="0" marR="0" lvl="0" indent="0" algn="ctr" defTabSz="666750" eaLnBrk="1" fontAlgn="auto" latinLnBrk="0" hangingPunct="1">
              <a:lnSpc>
                <a:spcPct val="90000"/>
              </a:lnSpc>
              <a:spcBef>
                <a:spcPts val="0"/>
              </a:spcBef>
              <a:spcAft>
                <a:spcPct val="35000"/>
              </a:spcAft>
              <a:buClrTx/>
              <a:buSzTx/>
              <a:buFontTx/>
              <a:buNone/>
              <a:tabLst/>
              <a:defRPr/>
            </a:pPr>
            <a:r>
              <a:rPr kumimoji="0" lang="en-US" sz="1400" b="0" i="0" u="none" strike="noStrike" kern="0" cap="none" spc="0" normalizeH="0" baseline="0" noProof="0" dirty="0">
                <a:ln>
                  <a:noFill/>
                </a:ln>
                <a:solidFill>
                  <a:srgbClr val="FFFFFF"/>
                </a:solidFill>
                <a:effectLst/>
                <a:uLnTx/>
                <a:uFillTx/>
              </a:rPr>
              <a:t>Climate</a:t>
            </a:r>
          </a:p>
          <a:p>
            <a:pPr marL="0" marR="0" lvl="0" indent="0" algn="ctr" defTabSz="666750" eaLnBrk="1" fontAlgn="auto" latinLnBrk="0" hangingPunct="1">
              <a:lnSpc>
                <a:spcPct val="90000"/>
              </a:lnSpc>
              <a:spcBef>
                <a:spcPts val="0"/>
              </a:spcBef>
              <a:spcAft>
                <a:spcPct val="35000"/>
              </a:spcAft>
              <a:buClrTx/>
              <a:buSzTx/>
              <a:buFontTx/>
              <a:buNone/>
              <a:tabLst/>
              <a:defRPr/>
            </a:pPr>
            <a:r>
              <a:rPr kumimoji="0" lang="en-US" sz="1400" b="0" i="0" u="none" strike="noStrike" kern="0" cap="none" spc="0" normalizeH="0" baseline="0" noProof="0" dirty="0">
                <a:ln>
                  <a:noFill/>
                </a:ln>
                <a:solidFill>
                  <a:srgbClr val="FFFFFF"/>
                </a:solidFill>
                <a:effectLst/>
                <a:uLnTx/>
                <a:uFillTx/>
              </a:rPr>
              <a:t>niche</a:t>
            </a:r>
          </a:p>
          <a:p>
            <a:pPr marL="0" marR="0" lvl="0" indent="0" algn="ctr" defTabSz="666750" eaLnBrk="1" fontAlgn="auto" latinLnBrk="0" hangingPunct="1">
              <a:lnSpc>
                <a:spcPct val="90000"/>
              </a:lnSpc>
              <a:spcBef>
                <a:spcPts val="0"/>
              </a:spcBef>
              <a:spcAft>
                <a:spcPct val="35000"/>
              </a:spcAft>
              <a:buClrTx/>
              <a:buSzTx/>
              <a:buFontTx/>
              <a:buNone/>
              <a:tabLst/>
              <a:defRPr/>
            </a:pPr>
            <a:r>
              <a:rPr kumimoji="0" lang="en-US" sz="1400" b="0" i="0" u="none" strike="noStrike" kern="0" cap="none" spc="0" normalizeH="0" baseline="0" noProof="0" dirty="0">
                <a:ln>
                  <a:noFill/>
                </a:ln>
                <a:solidFill>
                  <a:srgbClr val="FFFFFF"/>
                </a:solidFill>
                <a:effectLst/>
                <a:uLnTx/>
                <a:uFillTx/>
              </a:rPr>
              <a:t>CN</a:t>
            </a:r>
          </a:p>
        </p:txBody>
      </p:sp>
      <p:sp>
        <p:nvSpPr>
          <p:cNvPr id="102" name="Oval 101"/>
          <p:cNvSpPr>
            <a:spLocks noChangeArrowheads="1"/>
          </p:cNvSpPr>
          <p:nvPr/>
        </p:nvSpPr>
        <p:spPr bwMode="auto">
          <a:xfrm>
            <a:off x="5391185" y="5151633"/>
            <a:ext cx="1133475" cy="1106488"/>
          </a:xfrm>
          <a:prstGeom prst="ellipse">
            <a:avLst/>
          </a:prstGeom>
          <a:solidFill>
            <a:srgbClr val="FFC000"/>
          </a:solidFill>
          <a:ln w="25400" algn="ctr">
            <a:no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339966"/>
              </a:solidFill>
              <a:effectLst/>
              <a:uLnTx/>
              <a:uFillTx/>
            </a:endParaRPr>
          </a:p>
        </p:txBody>
      </p:sp>
      <p:sp>
        <p:nvSpPr>
          <p:cNvPr id="103" name="Oval 4"/>
          <p:cNvSpPr/>
          <p:nvPr/>
        </p:nvSpPr>
        <p:spPr bwMode="auto">
          <a:xfrm>
            <a:off x="5485238" y="5246088"/>
            <a:ext cx="938213" cy="915988"/>
          </a:xfrm>
          <a:prstGeom prst="rect">
            <a:avLst/>
          </a:prstGeom>
          <a:noFill/>
          <a:ln>
            <a:noFill/>
          </a:ln>
          <a:effectLst/>
        </p:spPr>
        <p:txBody>
          <a:bodyPr lIns="9525" tIns="9525" rIns="9525" bIns="9525" anchor="ctr"/>
          <a:lstStyle/>
          <a:p>
            <a:pPr marL="0" marR="0" lvl="0" indent="0" algn="ctr" defTabSz="666750" eaLnBrk="1" fontAlgn="auto" latinLnBrk="0" hangingPunct="1">
              <a:lnSpc>
                <a:spcPct val="90000"/>
              </a:lnSpc>
              <a:spcBef>
                <a:spcPts val="0"/>
              </a:spcBef>
              <a:spcAft>
                <a:spcPct val="35000"/>
              </a:spcAft>
              <a:buClrTx/>
              <a:buSzTx/>
              <a:buFontTx/>
              <a:buNone/>
              <a:tabLst/>
              <a:defRPr/>
            </a:pPr>
            <a:r>
              <a:rPr kumimoji="0" lang="en-US" sz="1400" b="0" i="0" u="none" strike="noStrike" kern="0" cap="none" spc="0" normalizeH="0" baseline="0" noProof="0" dirty="0">
                <a:ln>
                  <a:noFill/>
                </a:ln>
                <a:solidFill>
                  <a:srgbClr val="FFFFFF"/>
                </a:solidFill>
                <a:effectLst/>
                <a:uLnTx/>
                <a:uFillTx/>
              </a:rPr>
              <a:t>Prevalence</a:t>
            </a:r>
          </a:p>
        </p:txBody>
      </p:sp>
      <p:cxnSp>
        <p:nvCxnSpPr>
          <p:cNvPr id="104" name="Straight Arrow Connector 90"/>
          <p:cNvCxnSpPr>
            <a:cxnSpLocks noChangeShapeType="1"/>
            <a:stCxn id="100" idx="3"/>
            <a:endCxn id="97" idx="5"/>
          </p:cNvCxnSpPr>
          <p:nvPr/>
        </p:nvCxnSpPr>
        <p:spPr bwMode="auto">
          <a:xfrm flipH="1">
            <a:off x="4643707" y="6096080"/>
            <a:ext cx="2263591" cy="599999"/>
          </a:xfrm>
          <a:prstGeom prst="straightConnector1">
            <a:avLst/>
          </a:prstGeom>
          <a:noFill/>
          <a:ln w="38100" algn="ctr">
            <a:solidFill>
              <a:srgbClr val="D9D9D9"/>
            </a:solidFill>
            <a:round/>
            <a:headEnd/>
            <a:tailEnd type="stealth" w="lg" len="lg"/>
          </a:ln>
          <a:extLst>
            <a:ext uri="{909E8E84-426E-40dd-AFC4-6F175D3DCCD1}">
              <a14:hiddenFill xmlns:a14="http://schemas.microsoft.com/office/drawing/2010/main">
                <a:noFill/>
              </a14:hiddenFill>
            </a:ext>
          </a:extLst>
        </p:spPr>
      </p:cxnSp>
      <p:cxnSp>
        <p:nvCxnSpPr>
          <p:cNvPr id="105" name="Straight Arrow Connector 91"/>
          <p:cNvCxnSpPr>
            <a:cxnSpLocks noChangeShapeType="1"/>
            <a:stCxn id="102" idx="3"/>
            <a:endCxn id="97" idx="6"/>
          </p:cNvCxnSpPr>
          <p:nvPr/>
        </p:nvCxnSpPr>
        <p:spPr bwMode="auto">
          <a:xfrm flipH="1">
            <a:off x="4809845" y="6096080"/>
            <a:ext cx="747334" cy="209088"/>
          </a:xfrm>
          <a:prstGeom prst="straightConnector1">
            <a:avLst/>
          </a:prstGeom>
          <a:noFill/>
          <a:ln w="38100" algn="ctr">
            <a:solidFill>
              <a:srgbClr val="D9D9D9"/>
            </a:solidFill>
            <a:round/>
            <a:headEnd/>
            <a:tailEnd type="stealth" w="lg" len="lg"/>
          </a:ln>
          <a:extLst>
            <a:ext uri="{909E8E84-426E-40dd-AFC4-6F175D3DCCD1}">
              <a14:hiddenFill xmlns:a14="http://schemas.microsoft.com/office/drawing/2010/main">
                <a:noFill/>
              </a14:hiddenFill>
            </a:ext>
          </a:extLst>
        </p:spPr>
      </p:cxnSp>
      <p:grpSp>
        <p:nvGrpSpPr>
          <p:cNvPr id="121" name="Group 120"/>
          <p:cNvGrpSpPr/>
          <p:nvPr/>
        </p:nvGrpSpPr>
        <p:grpSpPr>
          <a:xfrm>
            <a:off x="3645592" y="994008"/>
            <a:ext cx="4373412" cy="2300293"/>
            <a:chOff x="3645592" y="994008"/>
            <a:chExt cx="4373412" cy="2300293"/>
          </a:xfrm>
        </p:grpSpPr>
        <p:sp>
          <p:nvSpPr>
            <p:cNvPr id="67" name="AutoShape 16"/>
            <p:cNvSpPr>
              <a:spLocks noChangeArrowheads="1"/>
            </p:cNvSpPr>
            <p:nvPr/>
          </p:nvSpPr>
          <p:spPr bwMode="auto">
            <a:xfrm>
              <a:off x="5390798" y="1106021"/>
              <a:ext cx="1069680" cy="762717"/>
            </a:xfrm>
            <a:prstGeom prst="roundRect">
              <a:avLst>
                <a:gd name="adj" fmla="val 16667"/>
              </a:avLst>
            </a:prstGeom>
            <a:solidFill>
              <a:srgbClr val="FFFF99"/>
            </a:solidFill>
            <a:ln w="31750" algn="ctr">
              <a:no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33996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Water edges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LR2b</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339966"/>
                </a:solidFill>
                <a:effectLst/>
                <a:uLnTx/>
                <a:uFillTx/>
              </a:endParaRPr>
            </a:p>
          </p:txBody>
        </p:sp>
        <p:sp>
          <p:nvSpPr>
            <p:cNvPr id="68" name="AutoShape 16"/>
            <p:cNvSpPr>
              <a:spLocks noChangeArrowheads="1"/>
            </p:cNvSpPr>
            <p:nvPr/>
          </p:nvSpPr>
          <p:spPr bwMode="auto">
            <a:xfrm>
              <a:off x="6535168" y="2031754"/>
              <a:ext cx="1483836" cy="935650"/>
            </a:xfrm>
            <a:prstGeom prst="roundRect">
              <a:avLst>
                <a:gd name="adj" fmla="val 16667"/>
              </a:avLst>
            </a:prstGeom>
            <a:solidFill>
              <a:srgbClr val="FFFF99"/>
            </a:solidFill>
            <a:ln w="31750" algn="ctr">
              <a:no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33996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Mature Forest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Ecological Systems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LR2c</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339966"/>
                </a:solidFill>
                <a:effectLst/>
                <a:uLnTx/>
                <a:uFillTx/>
              </a:endParaRPr>
            </a:p>
          </p:txBody>
        </p:sp>
        <p:cxnSp>
          <p:nvCxnSpPr>
            <p:cNvPr id="69" name="Straight Arrow Connector 68"/>
            <p:cNvCxnSpPr/>
            <p:nvPr/>
          </p:nvCxnSpPr>
          <p:spPr>
            <a:xfrm flipH="1">
              <a:off x="5954344" y="2866881"/>
              <a:ext cx="603410" cy="427420"/>
            </a:xfrm>
            <a:prstGeom prst="straightConnector1">
              <a:avLst/>
            </a:prstGeom>
            <a:noFill/>
            <a:ln w="38100" cap="flat" cmpd="sng" algn="ctr">
              <a:solidFill>
                <a:sysClr val="window" lastClr="FFFFFF">
                  <a:lumMod val="85000"/>
                </a:sysClr>
              </a:solidFill>
              <a:prstDash val="solid"/>
              <a:tailEnd type="stealth" w="lg" len="lg"/>
            </a:ln>
            <a:effectLst/>
          </p:spPr>
        </p:cxnSp>
        <p:cxnSp>
          <p:nvCxnSpPr>
            <p:cNvPr id="70" name="Straight Arrow Connector 69"/>
            <p:cNvCxnSpPr>
              <a:stCxn id="67" idx="2"/>
            </p:cNvCxnSpPr>
            <p:nvPr/>
          </p:nvCxnSpPr>
          <p:spPr>
            <a:xfrm flipH="1">
              <a:off x="5775502" y="1868738"/>
              <a:ext cx="150136" cy="456123"/>
            </a:xfrm>
            <a:prstGeom prst="straightConnector1">
              <a:avLst/>
            </a:prstGeom>
            <a:noFill/>
            <a:ln w="38100" cap="flat" cmpd="sng" algn="ctr">
              <a:solidFill>
                <a:sysClr val="window" lastClr="FFFFFF">
                  <a:lumMod val="85000"/>
                </a:sysClr>
              </a:solidFill>
              <a:prstDash val="solid"/>
              <a:tailEnd type="stealth" w="lg" len="lg"/>
            </a:ln>
            <a:effectLst/>
          </p:spPr>
        </p:cxnSp>
        <p:sp>
          <p:nvSpPr>
            <p:cNvPr id="71" name="AutoShape 16"/>
            <p:cNvSpPr>
              <a:spLocks noChangeArrowheads="1"/>
            </p:cNvSpPr>
            <p:nvPr/>
          </p:nvSpPr>
          <p:spPr bwMode="auto">
            <a:xfrm>
              <a:off x="3645592" y="994008"/>
              <a:ext cx="1597123" cy="1015288"/>
            </a:xfrm>
            <a:prstGeom prst="roundRect">
              <a:avLst>
                <a:gd name="adj" fmla="val 16667"/>
              </a:avLst>
            </a:prstGeom>
            <a:solidFill>
              <a:srgbClr val="FFFF99"/>
            </a:solidFill>
            <a:ln w="31750" algn="ctr">
              <a:no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33996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Open wetland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Ecological Systems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39966"/>
                  </a:solidFill>
                  <a:effectLst/>
                  <a:uLnTx/>
                  <a:uFillTx/>
                </a:rPr>
                <a:t>LR2a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339966"/>
                </a:solidFill>
                <a:effectLst/>
                <a:uLnTx/>
                <a:uFillTx/>
              </a:endParaRPr>
            </a:p>
          </p:txBody>
        </p:sp>
        <p:cxnSp>
          <p:nvCxnSpPr>
            <p:cNvPr id="72" name="Straight Arrow Connector 71"/>
            <p:cNvCxnSpPr/>
            <p:nvPr/>
          </p:nvCxnSpPr>
          <p:spPr>
            <a:xfrm>
              <a:off x="4772348" y="2009296"/>
              <a:ext cx="37497" cy="315565"/>
            </a:xfrm>
            <a:prstGeom prst="straightConnector1">
              <a:avLst/>
            </a:prstGeom>
            <a:noFill/>
            <a:ln w="38100" cap="flat" cmpd="sng" algn="ctr">
              <a:solidFill>
                <a:sysClr val="window" lastClr="FFFFFF">
                  <a:lumMod val="85000"/>
                </a:sysClr>
              </a:solidFill>
              <a:prstDash val="solid"/>
              <a:tailEnd type="stealth" w="lg" len="lg"/>
            </a:ln>
            <a:effectLst/>
          </p:spPr>
        </p:cxnSp>
      </p:grpSp>
    </p:spTree>
    <p:extLst>
      <p:ext uri="{BB962C8B-B14F-4D97-AF65-F5344CB8AC3E}">
        <p14:creationId xmlns:p14="http://schemas.microsoft.com/office/powerpoint/2010/main" val="28041291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Wood thrush graphic </a:t>
            </a:r>
            <a:endParaRPr lang="en-US" dirty="0"/>
          </a:p>
        </p:txBody>
      </p:sp>
      <p:pic>
        <p:nvPicPr>
          <p:cNvPr id="7" name="Picture 6" descr="Screen Shot 2015-02-08 at 4.11.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7354885" cy="6910171"/>
          </a:xfrm>
          <a:prstGeom prst="rect">
            <a:avLst/>
          </a:prstGeom>
        </p:spPr>
      </p:pic>
      <p:sp>
        <p:nvSpPr>
          <p:cNvPr id="8" name="Content Placeholder 7"/>
          <p:cNvSpPr>
            <a:spLocks noGrp="1"/>
          </p:cNvSpPr>
          <p:nvPr>
            <p:ph idx="1"/>
          </p:nvPr>
        </p:nvSpPr>
        <p:spPr/>
        <p:txBody>
          <a:bodyPr/>
          <a:lstStyle/>
          <a:p>
            <a:endParaRPr lang="en-US" dirty="0"/>
          </a:p>
        </p:txBody>
      </p:sp>
    </p:spTree>
    <p:extLst>
      <p:ext uri="{BB962C8B-B14F-4D97-AF65-F5344CB8AC3E}">
        <p14:creationId xmlns:p14="http://schemas.microsoft.com/office/powerpoint/2010/main" val="3884168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issues with </a:t>
            </a:r>
            <a:r>
              <a:rPr lang="en-US" dirty="0" smtClean="0"/>
              <a:t>species data?</a:t>
            </a:r>
            <a:endParaRPr lang="en-US" dirty="0"/>
          </a:p>
        </p:txBody>
      </p:sp>
      <p:sp>
        <p:nvSpPr>
          <p:cNvPr id="3" name="Content Placeholder 2"/>
          <p:cNvSpPr>
            <a:spLocks noGrp="1"/>
          </p:cNvSpPr>
          <p:nvPr>
            <p:ph idx="1"/>
          </p:nvPr>
        </p:nvSpPr>
        <p:spPr>
          <a:xfrm>
            <a:off x="76200" y="1447800"/>
            <a:ext cx="6887308" cy="4617720"/>
          </a:xfrm>
        </p:spPr>
        <p:txBody>
          <a:bodyPr>
            <a:normAutofit lnSpcReduction="10000"/>
          </a:bodyPr>
          <a:lstStyle/>
          <a:p>
            <a:r>
              <a:rPr lang="en-US" sz="2800" dirty="0" smtClean="0"/>
              <a:t>Often </a:t>
            </a:r>
            <a:r>
              <a:rPr lang="en-US" sz="2800" dirty="0" smtClean="0"/>
              <a:t>inconsistent/not </a:t>
            </a:r>
            <a:r>
              <a:rPr lang="en-US" sz="2800" dirty="0" smtClean="0"/>
              <a:t>enough location </a:t>
            </a:r>
            <a:r>
              <a:rPr lang="en-US" sz="2800" dirty="0" smtClean="0"/>
              <a:t>data, especially over </a:t>
            </a:r>
            <a:r>
              <a:rPr lang="en-US" sz="2800" smtClean="0"/>
              <a:t>large areas</a:t>
            </a:r>
            <a:endParaRPr lang="en-US" sz="2800" dirty="0" smtClean="0"/>
          </a:p>
          <a:p>
            <a:r>
              <a:rPr lang="en-US" sz="2800" dirty="0" smtClean="0">
                <a:cs typeface="Times New Roman" pitchFamily="18" charset="0"/>
              </a:rPr>
              <a:t>Often not enough resources available for follow up and monitoring of many species</a:t>
            </a:r>
          </a:p>
          <a:p>
            <a:r>
              <a:rPr lang="en-US" sz="2800" u="sng" dirty="0" smtClean="0">
                <a:cs typeface="Times New Roman" pitchFamily="18" charset="0"/>
              </a:rPr>
              <a:t>One possible solution</a:t>
            </a:r>
            <a:r>
              <a:rPr lang="en-US" sz="2800" dirty="0" smtClean="0">
                <a:cs typeface="Times New Roman" pitchFamily="18" charset="0"/>
              </a:rPr>
              <a:t>? </a:t>
            </a:r>
            <a:r>
              <a:rPr lang="en-US" sz="2800" b="1" dirty="0" smtClean="0">
                <a:cs typeface="Times New Roman" pitchFamily="18" charset="0"/>
              </a:rPr>
              <a:t>Representative</a:t>
            </a:r>
            <a:r>
              <a:rPr lang="en-US" sz="2800" dirty="0" smtClean="0">
                <a:cs typeface="Times New Roman" pitchFamily="18" charset="0"/>
              </a:rPr>
              <a:t>, surrogate, keystone, apex predator, </a:t>
            </a:r>
            <a:r>
              <a:rPr lang="en-US" sz="2800" dirty="0" err="1" smtClean="0">
                <a:cs typeface="Times New Roman" pitchFamily="18" charset="0"/>
              </a:rPr>
              <a:t>etc</a:t>
            </a:r>
            <a:endParaRPr lang="en-US" sz="2800" dirty="0">
              <a:cs typeface="Times New Roman" pitchFamily="18"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024BC43F-AAE5-481E-827F-B28F73C6CC9C}" type="slidenum">
              <a:rPr lang="en-US" smtClean="0">
                <a:solidFill>
                  <a:prstClr val="black"/>
                </a:solidFill>
              </a:rPr>
              <a:pPr/>
              <a:t>3</a:t>
            </a:fld>
            <a:endParaRPr lang="en-US" dirty="0">
              <a:solidFill>
                <a:prstClr val="black"/>
              </a:solidFill>
            </a:endParaRPr>
          </a:p>
        </p:txBody>
      </p:sp>
      <p:pic>
        <p:nvPicPr>
          <p:cNvPr id="5" name="Picture 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57736" y="1279209"/>
            <a:ext cx="1570892" cy="2140255"/>
          </a:xfrm>
          <a:prstGeom prst="rect">
            <a:avLst/>
          </a:prstGeom>
          <a:noFill/>
          <a:ln w="9525">
            <a:noFill/>
            <a:miter lim="800000"/>
            <a:headEnd/>
            <a:tailEnd/>
          </a:ln>
        </p:spPr>
      </p:pic>
      <p:pic>
        <p:nvPicPr>
          <p:cNvPr id="6" name="Picture 5" descr="Delaware Bay Bayside_michael_hoga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88452" y="3717391"/>
            <a:ext cx="1955548" cy="2057400"/>
          </a:xfrm>
          <a:prstGeom prst="rect">
            <a:avLst/>
          </a:prstGeom>
          <a:noFill/>
          <a:ln w="9525">
            <a:noFill/>
            <a:miter lim="800000"/>
            <a:headEnd/>
            <a:tailEnd/>
          </a:ln>
        </p:spPr>
      </p:pic>
    </p:spTree>
    <p:extLst>
      <p:ext uri="{BB962C8B-B14F-4D97-AF65-F5344CB8AC3E}">
        <p14:creationId xmlns:p14="http://schemas.microsoft.com/office/powerpoint/2010/main" val="2878427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descr="Screen Shot 2015-02-10 at 4.21.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182" y="0"/>
            <a:ext cx="5246491" cy="6858000"/>
          </a:xfrm>
          <a:prstGeom prst="rect">
            <a:avLst/>
          </a:prstGeom>
        </p:spPr>
      </p:pic>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127909655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3999" y="312617"/>
            <a:ext cx="8593016" cy="645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1404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Questions?</a:t>
            </a:r>
            <a:endParaRPr lang="en-US" dirty="0"/>
          </a:p>
        </p:txBody>
      </p:sp>
    </p:spTree>
    <p:extLst>
      <p:ext uri="{BB962C8B-B14F-4D97-AF65-F5344CB8AC3E}">
        <p14:creationId xmlns:p14="http://schemas.microsoft.com/office/powerpoint/2010/main" val="3787454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omass2010.jpg"/>
          <p:cNvPicPr>
            <a:picLocks noChangeAspect="1"/>
          </p:cNvPicPr>
          <p:nvPr/>
        </p:nvPicPr>
        <p:blipFill>
          <a:blip r:embed="rId2" cstate="print"/>
          <a:stretch>
            <a:fillRect/>
          </a:stretch>
        </p:blipFill>
        <p:spPr>
          <a:xfrm>
            <a:off x="4593038" y="1075764"/>
            <a:ext cx="4404785" cy="5700309"/>
          </a:xfrm>
          <a:prstGeom prst="rect">
            <a:avLst/>
          </a:prstGeom>
        </p:spPr>
      </p:pic>
      <p:pic>
        <p:nvPicPr>
          <p:cNvPr id="3" name="Picture 2" descr="biomass2020.jpg"/>
          <p:cNvPicPr>
            <a:picLocks noChangeAspect="1"/>
          </p:cNvPicPr>
          <p:nvPr/>
        </p:nvPicPr>
        <p:blipFill>
          <a:blip r:embed="rId3" cstate="print"/>
          <a:stretch>
            <a:fillRect/>
          </a:stretch>
        </p:blipFill>
        <p:spPr>
          <a:xfrm>
            <a:off x="4593038" y="1075764"/>
            <a:ext cx="4404785" cy="5700309"/>
          </a:xfrm>
          <a:prstGeom prst="rect">
            <a:avLst/>
          </a:prstGeom>
        </p:spPr>
      </p:pic>
      <p:pic>
        <p:nvPicPr>
          <p:cNvPr id="4" name="Picture 3" descr="biomass2030.jpg"/>
          <p:cNvPicPr>
            <a:picLocks noChangeAspect="1"/>
          </p:cNvPicPr>
          <p:nvPr/>
        </p:nvPicPr>
        <p:blipFill>
          <a:blip r:embed="rId4" cstate="print"/>
          <a:stretch>
            <a:fillRect/>
          </a:stretch>
        </p:blipFill>
        <p:spPr>
          <a:xfrm>
            <a:off x="4593038" y="1075764"/>
            <a:ext cx="4404785" cy="5700309"/>
          </a:xfrm>
          <a:prstGeom prst="rect">
            <a:avLst/>
          </a:prstGeom>
        </p:spPr>
      </p:pic>
      <p:pic>
        <p:nvPicPr>
          <p:cNvPr id="5" name="Picture 4" descr="biomass2040.jpg"/>
          <p:cNvPicPr>
            <a:picLocks noChangeAspect="1"/>
          </p:cNvPicPr>
          <p:nvPr/>
        </p:nvPicPr>
        <p:blipFill>
          <a:blip r:embed="rId5" cstate="print"/>
          <a:stretch>
            <a:fillRect/>
          </a:stretch>
        </p:blipFill>
        <p:spPr>
          <a:xfrm>
            <a:off x="4593038" y="1075764"/>
            <a:ext cx="4404785" cy="5700309"/>
          </a:xfrm>
          <a:prstGeom prst="rect">
            <a:avLst/>
          </a:prstGeom>
        </p:spPr>
      </p:pic>
      <p:pic>
        <p:nvPicPr>
          <p:cNvPr id="6" name="Picture 5" descr="biomass2050.jpg"/>
          <p:cNvPicPr>
            <a:picLocks noChangeAspect="1"/>
          </p:cNvPicPr>
          <p:nvPr/>
        </p:nvPicPr>
        <p:blipFill>
          <a:blip r:embed="rId6" cstate="print"/>
          <a:stretch>
            <a:fillRect/>
          </a:stretch>
        </p:blipFill>
        <p:spPr>
          <a:xfrm>
            <a:off x="4593038" y="1075764"/>
            <a:ext cx="4404785" cy="5700309"/>
          </a:xfrm>
          <a:prstGeom prst="rect">
            <a:avLst/>
          </a:prstGeom>
        </p:spPr>
      </p:pic>
      <p:pic>
        <p:nvPicPr>
          <p:cNvPr id="7" name="Picture 6" descr="biomass2060.jpg"/>
          <p:cNvPicPr>
            <a:picLocks noChangeAspect="1"/>
          </p:cNvPicPr>
          <p:nvPr/>
        </p:nvPicPr>
        <p:blipFill>
          <a:blip r:embed="rId7" cstate="print"/>
          <a:stretch>
            <a:fillRect/>
          </a:stretch>
        </p:blipFill>
        <p:spPr>
          <a:xfrm>
            <a:off x="4593038" y="1075764"/>
            <a:ext cx="4404785" cy="5700309"/>
          </a:xfrm>
          <a:prstGeom prst="rect">
            <a:avLst/>
          </a:prstGeom>
        </p:spPr>
      </p:pic>
      <p:pic>
        <p:nvPicPr>
          <p:cNvPr id="8" name="Picture 7" descr="biomass2070.jpg"/>
          <p:cNvPicPr>
            <a:picLocks noChangeAspect="1"/>
          </p:cNvPicPr>
          <p:nvPr/>
        </p:nvPicPr>
        <p:blipFill>
          <a:blip r:embed="rId8" cstate="print"/>
          <a:stretch>
            <a:fillRect/>
          </a:stretch>
        </p:blipFill>
        <p:spPr>
          <a:xfrm>
            <a:off x="4593038" y="1075764"/>
            <a:ext cx="4404785" cy="5700309"/>
          </a:xfrm>
          <a:prstGeom prst="rect">
            <a:avLst/>
          </a:prstGeom>
        </p:spPr>
      </p:pic>
      <p:pic>
        <p:nvPicPr>
          <p:cNvPr id="9" name="Picture 8" descr="biomass2080.jpg"/>
          <p:cNvPicPr>
            <a:picLocks noChangeAspect="1"/>
          </p:cNvPicPr>
          <p:nvPr/>
        </p:nvPicPr>
        <p:blipFill>
          <a:blip r:embed="rId9" cstate="print"/>
          <a:stretch>
            <a:fillRect/>
          </a:stretch>
        </p:blipFill>
        <p:spPr>
          <a:xfrm>
            <a:off x="4593038" y="1075764"/>
            <a:ext cx="4404785" cy="5700309"/>
          </a:xfrm>
          <a:prstGeom prst="rect">
            <a:avLst/>
          </a:prstGeom>
        </p:spPr>
      </p:pic>
      <p:sp>
        <p:nvSpPr>
          <p:cNvPr id="10" name="Text Box 2"/>
          <p:cNvSpPr txBox="1">
            <a:spLocks noChangeArrowheads="1"/>
          </p:cNvSpPr>
          <p:nvPr/>
        </p:nvSpPr>
        <p:spPr bwMode="auto">
          <a:xfrm>
            <a:off x="0" y="22228"/>
            <a:ext cx="9144000" cy="1077218"/>
          </a:xfrm>
          <a:prstGeom prst="rect">
            <a:avLst/>
          </a:prstGeom>
          <a:noFill/>
          <a:ln w="9525">
            <a:noFill/>
            <a:miter lim="800000"/>
            <a:headEnd/>
            <a:tailEnd/>
          </a:ln>
          <a:effectLst/>
        </p:spPr>
        <p:txBody>
          <a:bodyPr>
            <a:spAutoFit/>
          </a:bodyPr>
          <a:lstStyle/>
          <a:p>
            <a:pPr algn="ctr">
              <a:defRPr/>
            </a:pPr>
            <a:r>
              <a:rPr lang="en-US" sz="3200" b="1" dirty="0" smtClean="0">
                <a:latin typeface="Arial" panose="020B0604020202020204" pitchFamily="34" charset="0"/>
                <a:cs typeface="Arial" panose="020B0604020202020204" pitchFamily="34" charset="0"/>
              </a:rPr>
              <a:t>Landscape change model, urban growth &amp; disturbance / succession </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187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nodeType="clickEffect">
                                  <p:stCondLst>
                                    <p:cond delay="0"/>
                                  </p:stCondLst>
                                  <p:childTnLst>
                                    <p:set>
                                      <p:cBhvr>
                                        <p:cTn id="6" dur="1000">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nodeType="afterEffect">
                                  <p:stCondLst>
                                    <p:cond delay="0"/>
                                  </p:stCondLst>
                                  <p:childTnLst>
                                    <p:set>
                                      <p:cBhvr>
                                        <p:cTn id="9" dur="1000">
                                          <p:stCondLst>
                                            <p:cond delay="0"/>
                                          </p:stCondLst>
                                        </p:cTn>
                                        <p:tgtEl>
                                          <p:spTgt spid="4"/>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nodeType="afterEffect">
                                  <p:stCondLst>
                                    <p:cond delay="0"/>
                                  </p:stCondLst>
                                  <p:childTnLst>
                                    <p:set>
                                      <p:cBhvr>
                                        <p:cTn id="12" dur="1000">
                                          <p:stCondLst>
                                            <p:cond delay="0"/>
                                          </p:stCondLst>
                                        </p:cTn>
                                        <p:tgtEl>
                                          <p:spTgt spid="5"/>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nodeType="afterEffect">
                                  <p:stCondLst>
                                    <p:cond delay="0"/>
                                  </p:stCondLst>
                                  <p:childTnLst>
                                    <p:set>
                                      <p:cBhvr>
                                        <p:cTn id="15" dur="1000">
                                          <p:stCondLst>
                                            <p:cond delay="0"/>
                                          </p:stCondLst>
                                        </p:cTn>
                                        <p:tgtEl>
                                          <p:spTgt spid="6"/>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nodeType="afterEffect">
                                  <p:stCondLst>
                                    <p:cond delay="0"/>
                                  </p:stCondLst>
                                  <p:childTnLst>
                                    <p:set>
                                      <p:cBhvr>
                                        <p:cTn id="18" dur="1000">
                                          <p:stCondLst>
                                            <p:cond delay="0"/>
                                          </p:stCondLst>
                                        </p:cTn>
                                        <p:tgtEl>
                                          <p:spTgt spid="7"/>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nodeType="afterEffect">
                                  <p:stCondLst>
                                    <p:cond delay="0"/>
                                  </p:stCondLst>
                                  <p:childTnLst>
                                    <p:set>
                                      <p:cBhvr>
                                        <p:cTn id="21" dur="1000">
                                          <p:stCondLst>
                                            <p:cond delay="0"/>
                                          </p:stCondLst>
                                        </p:cTn>
                                        <p:tgtEl>
                                          <p:spTgt spid="8"/>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repeatCount="indefinite" fill="hold" nodeType="afterEffect">
                                  <p:stCondLst>
                                    <p:cond delay="0"/>
                                  </p:stCondLst>
                                  <p:childTnLst>
                                    <p:set>
                                      <p:cBhvr>
                                        <p:cTn id="24" dur="1000">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Representative Species: </a:t>
            </a:r>
            <a:br>
              <a:rPr lang="en-US" dirty="0" smtClean="0"/>
            </a:br>
            <a:r>
              <a:rPr lang="en-US" dirty="0" smtClean="0"/>
              <a:t>What and Why?</a:t>
            </a:r>
            <a:endParaRPr lang="en-US" dirty="0"/>
          </a:p>
        </p:txBody>
      </p:sp>
      <p:sp>
        <p:nvSpPr>
          <p:cNvPr id="3" name="Content Placeholder 2"/>
          <p:cNvSpPr>
            <a:spLocks noGrp="1"/>
          </p:cNvSpPr>
          <p:nvPr>
            <p:ph idx="1"/>
          </p:nvPr>
        </p:nvSpPr>
        <p:spPr>
          <a:xfrm>
            <a:off x="76200" y="1447800"/>
            <a:ext cx="6887308" cy="4526280"/>
          </a:xfrm>
        </p:spPr>
        <p:txBody>
          <a:bodyPr>
            <a:normAutofit fontScale="85000" lnSpcReduction="10000"/>
          </a:bodyPr>
          <a:lstStyle/>
          <a:p>
            <a:r>
              <a:rPr lang="en-US" sz="2800" dirty="0" smtClean="0"/>
              <a:t>What: “a species whose habitat needs, ecosystem function, or management responses are similar to a group of other species”</a:t>
            </a:r>
          </a:p>
          <a:p>
            <a:r>
              <a:rPr lang="en-US" sz="2800" dirty="0" smtClean="0"/>
              <a:t>Why: not feasible to individually assess all fish and wildlife species</a:t>
            </a:r>
          </a:p>
          <a:p>
            <a:r>
              <a:rPr lang="en-US" sz="2800" dirty="0">
                <a:cs typeface="Times New Roman" pitchFamily="18" charset="0"/>
              </a:rPr>
              <a:t>To guide strategic decisions about </a:t>
            </a:r>
            <a:r>
              <a:rPr lang="en-US" sz="2800" i="1" dirty="0">
                <a:cs typeface="Times New Roman" pitchFamily="18" charset="0"/>
              </a:rPr>
              <a:t>what</a:t>
            </a:r>
            <a:r>
              <a:rPr lang="en-US" sz="2800" dirty="0">
                <a:cs typeface="Times New Roman" pitchFamily="18" charset="0"/>
              </a:rPr>
              <a:t> habitat conservation actions are needed </a:t>
            </a:r>
            <a:r>
              <a:rPr lang="en-US" sz="2800" i="1" dirty="0">
                <a:cs typeface="Times New Roman" pitchFamily="18" charset="0"/>
              </a:rPr>
              <a:t>where</a:t>
            </a:r>
            <a:r>
              <a:rPr lang="en-US" sz="2800" dirty="0">
                <a:cs typeface="Times New Roman" pitchFamily="18" charset="0"/>
              </a:rPr>
              <a:t>, and in </a:t>
            </a:r>
            <a:r>
              <a:rPr lang="en-US" sz="2800" i="1" dirty="0">
                <a:cs typeface="Times New Roman" pitchFamily="18" charset="0"/>
              </a:rPr>
              <a:t>what quantity</a:t>
            </a:r>
            <a:r>
              <a:rPr lang="en-US" sz="2800" dirty="0">
                <a:cs typeface="Times New Roman" pitchFamily="18" charset="0"/>
              </a:rPr>
              <a:t>, to sustain </a:t>
            </a:r>
            <a:r>
              <a:rPr lang="en-US" sz="2800" dirty="0" smtClean="0">
                <a:cs typeface="Times New Roman" pitchFamily="18" charset="0"/>
              </a:rPr>
              <a:t>populations</a:t>
            </a:r>
            <a:endParaRPr lang="en-US" sz="2800" dirty="0">
              <a:cs typeface="Times New Roman" pitchFamily="18"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024BC43F-AAE5-481E-827F-B28F73C6CC9C}" type="slidenum">
              <a:rPr lang="en-US" smtClean="0">
                <a:solidFill>
                  <a:prstClr val="black"/>
                </a:solidFill>
              </a:rPr>
              <a:pPr/>
              <a:t>4</a:t>
            </a:fld>
            <a:endParaRPr lang="en-US" dirty="0">
              <a:solidFill>
                <a:prstClr val="black"/>
              </a:solidFill>
            </a:endParaRPr>
          </a:p>
        </p:txBody>
      </p:sp>
      <p:pic>
        <p:nvPicPr>
          <p:cNvPr id="5" name="Picture 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44508" y="1517345"/>
            <a:ext cx="1570892" cy="2140255"/>
          </a:xfrm>
          <a:prstGeom prst="rect">
            <a:avLst/>
          </a:prstGeom>
          <a:noFill/>
          <a:ln w="9525">
            <a:noFill/>
            <a:miter lim="800000"/>
            <a:headEnd/>
            <a:tailEnd/>
          </a:ln>
        </p:spPr>
      </p:pic>
      <p:pic>
        <p:nvPicPr>
          <p:cNvPr id="6" name="Picture 5" descr="Delaware Bay Bayside_michael_hoga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88452" y="3810000"/>
            <a:ext cx="1955548" cy="2057400"/>
          </a:xfrm>
          <a:prstGeom prst="rect">
            <a:avLst/>
          </a:prstGeom>
          <a:noFill/>
          <a:ln w="9525">
            <a:noFill/>
            <a:miter lim="800000"/>
            <a:headEnd/>
            <a:tailEnd/>
          </a:ln>
        </p:spPr>
      </p:pic>
    </p:spTree>
    <p:extLst>
      <p:ext uri="{BB962C8B-B14F-4D97-AF65-F5344CB8AC3E}">
        <p14:creationId xmlns:p14="http://schemas.microsoft.com/office/powerpoint/2010/main" val="1516302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2228"/>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Arial" panose="020B0604020202020204" pitchFamily="34" charset="0"/>
                <a:cs typeface="Arial" panose="020B0604020202020204" pitchFamily="34" charset="0"/>
              </a:rPr>
              <a:t>Designing Sustainable Landscapes</a:t>
            </a:r>
            <a:endParaRPr lang="en-US" sz="3600" b="1" dirty="0">
              <a:latin typeface="Arial" panose="020B0604020202020204" pitchFamily="34" charset="0"/>
              <a:cs typeface="Arial" panose="020B0604020202020204" pitchFamily="34" charset="0"/>
            </a:endParaRPr>
          </a:p>
        </p:txBody>
      </p:sp>
      <p:sp>
        <p:nvSpPr>
          <p:cNvPr id="5" name="Text Box 2"/>
          <p:cNvSpPr txBox="1">
            <a:spLocks noChangeArrowheads="1"/>
          </p:cNvSpPr>
          <p:nvPr/>
        </p:nvSpPr>
        <p:spPr bwMode="auto">
          <a:xfrm>
            <a:off x="3663912" y="1988439"/>
            <a:ext cx="5643572" cy="3139321"/>
          </a:xfrm>
          <a:prstGeom prst="rect">
            <a:avLst/>
          </a:prstGeom>
          <a:noFill/>
          <a:ln w="9525">
            <a:noFill/>
            <a:miter lim="800000"/>
            <a:headEnd/>
            <a:tailEnd/>
          </a:ln>
          <a:effectLst/>
        </p:spPr>
        <p:txBody>
          <a:bodyPr wrap="square">
            <a:spAutoFit/>
          </a:bodyPr>
          <a:lstStyle/>
          <a:p>
            <a:pPr marL="114300" indent="-114300">
              <a:buFont typeface="Arial" panose="020B0604020202020204" pitchFamily="34" charset="0"/>
              <a:buChar char="•"/>
              <a:defRPr/>
            </a:pPr>
            <a:r>
              <a:rPr lang="en-US" sz="2200" b="1" dirty="0" smtClean="0">
                <a:latin typeface="Arial" panose="020B0604020202020204" pitchFamily="34" charset="0"/>
                <a:cs typeface="Arial" panose="020B0604020202020204" pitchFamily="34" charset="0"/>
              </a:rPr>
              <a:t>30 surrogate species</a:t>
            </a:r>
          </a:p>
          <a:p>
            <a:pPr marL="114300" indent="-114300">
              <a:buFont typeface="Arial" panose="020B0604020202020204" pitchFamily="34" charset="0"/>
              <a:buChar char="•"/>
              <a:defRPr/>
            </a:pPr>
            <a:endParaRPr lang="en-US" sz="2200" b="1" dirty="0">
              <a:latin typeface="Arial" panose="020B0604020202020204" pitchFamily="34" charset="0"/>
              <a:cs typeface="Arial" panose="020B0604020202020204" pitchFamily="34" charset="0"/>
            </a:endParaRPr>
          </a:p>
          <a:p>
            <a:pPr marL="114300" indent="-114300">
              <a:buFont typeface="Arial" panose="020B0604020202020204" pitchFamily="34" charset="0"/>
              <a:buChar char="•"/>
              <a:defRPr/>
            </a:pPr>
            <a:r>
              <a:rPr lang="en-US" sz="2200" b="1" dirty="0" smtClean="0">
                <a:latin typeface="Arial" panose="020B0604020202020204" pitchFamily="34" charset="0"/>
                <a:cs typeface="Arial" panose="020B0604020202020204" pitchFamily="34" charset="0"/>
              </a:rPr>
              <a:t>LC to assess current landscape and impacts of future landscape/climate change </a:t>
            </a:r>
          </a:p>
          <a:p>
            <a:pPr marL="114300" indent="-114300">
              <a:buFont typeface="Arial" panose="020B0604020202020204" pitchFamily="34" charset="0"/>
              <a:buChar char="•"/>
              <a:defRPr/>
            </a:pPr>
            <a:endParaRPr lang="en-US" sz="2200" b="1" dirty="0" smtClean="0">
              <a:latin typeface="Arial" panose="020B0604020202020204" pitchFamily="34" charset="0"/>
              <a:cs typeface="Arial" panose="020B0604020202020204" pitchFamily="34" charset="0"/>
            </a:endParaRPr>
          </a:p>
          <a:p>
            <a:pPr marL="114300" indent="-114300">
              <a:buFont typeface="Arial" panose="020B0604020202020204" pitchFamily="34" charset="0"/>
              <a:buChar char="•"/>
              <a:defRPr/>
            </a:pPr>
            <a:r>
              <a:rPr lang="en-US" sz="2200" b="1" dirty="0" smtClean="0">
                <a:latin typeface="Arial" panose="020B0604020202020204" pitchFamily="34" charset="0"/>
                <a:cs typeface="Arial" panose="020B0604020202020204" pitchFamily="34" charset="0"/>
              </a:rPr>
              <a:t>Ultimately informs landscape conservation design </a:t>
            </a:r>
          </a:p>
          <a:p>
            <a:pPr>
              <a:defRPr/>
            </a:pPr>
            <a:endParaRPr lang="en-US" sz="2200" b="1" dirty="0">
              <a:latin typeface="Arial" panose="020B0604020202020204" pitchFamily="34" charset="0"/>
              <a:cs typeface="Arial" panose="020B0604020202020204" pitchFamily="34" charset="0"/>
            </a:endParaRPr>
          </a:p>
        </p:txBody>
      </p:sp>
      <p:pic>
        <p:nvPicPr>
          <p:cNvPr id="15" name="Picture 2" descr="http://www.google.com/url?source=imglanding&amp;ct=img&amp;q=http://3.bp.blogspot.com/_PGvSoaafXiI/TAzYGzs9xNI/AAAAAAAAIOs/Ahk7jAkXumk/s1600/oven-bird.jpg&amp;sa=X&amp;ei=JGt4UPTcLOX40gGB6YGwCw&amp;ved=0CAwQ8wc4KQ&amp;usg=AFQjCNF1caQrVBHKs9gCC1_lvloKnmBSo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32" t="13725" r="38013" b="17123"/>
          <a:stretch/>
        </p:blipFill>
        <p:spPr bwMode="auto">
          <a:xfrm>
            <a:off x="1322583" y="1109020"/>
            <a:ext cx="943410" cy="779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4" cstate="print"/>
          <a:srcRect t="3424"/>
          <a:stretch>
            <a:fillRect/>
          </a:stretch>
        </p:blipFill>
        <p:spPr bwMode="auto">
          <a:xfrm>
            <a:off x="183803" y="1988439"/>
            <a:ext cx="1128758" cy="886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2"/>
          <p:cNvPicPr>
            <a:picLocks noChangeAspect="1" noChangeArrowheads="1"/>
          </p:cNvPicPr>
          <p:nvPr/>
        </p:nvPicPr>
        <p:blipFill>
          <a:blip r:embed="rId5" cstate="print"/>
          <a:srcRect/>
          <a:stretch>
            <a:fillRect/>
          </a:stretch>
        </p:blipFill>
        <p:spPr bwMode="auto">
          <a:xfrm>
            <a:off x="1990682" y="2804743"/>
            <a:ext cx="1022227" cy="749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5"/>
          <p:cNvPicPr>
            <a:picLocks noChangeAspect="1" noChangeArrowheads="1"/>
          </p:cNvPicPr>
          <p:nvPr/>
        </p:nvPicPr>
        <p:blipFill>
          <a:blip r:embed="rId6" cstate="print"/>
          <a:srcRect/>
          <a:stretch>
            <a:fillRect/>
          </a:stretch>
        </p:blipFill>
        <p:spPr bwMode="auto">
          <a:xfrm>
            <a:off x="1239641" y="1741019"/>
            <a:ext cx="698993" cy="1050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
          <p:cNvPicPr>
            <a:picLocks noChangeAspect="1" noChangeArrowheads="1"/>
          </p:cNvPicPr>
          <p:nvPr/>
        </p:nvPicPr>
        <p:blipFill>
          <a:blip r:embed="rId7" cstate="print"/>
          <a:srcRect/>
          <a:stretch>
            <a:fillRect/>
          </a:stretch>
        </p:blipFill>
        <p:spPr bwMode="auto">
          <a:xfrm>
            <a:off x="129246" y="2793309"/>
            <a:ext cx="1132696" cy="755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3"/>
          <p:cNvPicPr>
            <a:picLocks noChangeAspect="1" noChangeArrowheads="1"/>
          </p:cNvPicPr>
          <p:nvPr/>
        </p:nvPicPr>
        <p:blipFill>
          <a:blip r:embed="rId8" cstate="print"/>
          <a:srcRect/>
          <a:stretch>
            <a:fillRect/>
          </a:stretch>
        </p:blipFill>
        <p:spPr bwMode="auto">
          <a:xfrm>
            <a:off x="1791865" y="2018091"/>
            <a:ext cx="1186849" cy="892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descr="red_shouldered_hawk_sim_2.jpg"/>
          <p:cNvPicPr>
            <a:picLocks noChangeAspect="1"/>
          </p:cNvPicPr>
          <p:nvPr/>
        </p:nvPicPr>
        <p:blipFill>
          <a:blip r:embed="rId9" cstate="print"/>
          <a:stretch>
            <a:fillRect/>
          </a:stretch>
        </p:blipFill>
        <p:spPr>
          <a:xfrm>
            <a:off x="555047" y="969535"/>
            <a:ext cx="974729" cy="899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descr="northern waterthrush 3.jpg"/>
          <p:cNvPicPr>
            <a:picLocks noChangeAspect="1"/>
          </p:cNvPicPr>
          <p:nvPr/>
        </p:nvPicPr>
        <p:blipFill>
          <a:blip r:embed="rId10" cstate="print"/>
          <a:stretch>
            <a:fillRect/>
          </a:stretch>
        </p:blipFill>
        <p:spPr>
          <a:xfrm>
            <a:off x="1042412" y="2708855"/>
            <a:ext cx="1123671" cy="742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5"/>
          <p:cNvPicPr>
            <a:picLocks noChangeAspect="1" noChangeArrowheads="1"/>
          </p:cNvPicPr>
          <p:nvPr/>
        </p:nvPicPr>
        <p:blipFill>
          <a:blip r:embed="rId11" cstate="print"/>
          <a:srcRect/>
          <a:stretch>
            <a:fillRect/>
          </a:stretch>
        </p:blipFill>
        <p:spPr bwMode="auto">
          <a:xfrm>
            <a:off x="2265993" y="1191183"/>
            <a:ext cx="712721" cy="932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 descr="http://www.google.com/url?source=imglanding&amp;ct=img&amp;q=http://www.billhubick.com/images/brown_headed_nuthatch_pt_lookout_03_20060917.jpg&amp;sa=X&amp;ei=YEF4UN_5HMi_0QG1r4CgCg&amp;ved=0CAwQ8wc&amp;usg=AFQjCNG27DmX4UIZqt3iCxnFHc-MVOFHa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17377"/>
          <a:stretch/>
        </p:blipFill>
        <p:spPr bwMode="auto">
          <a:xfrm>
            <a:off x="71440" y="1418561"/>
            <a:ext cx="833937" cy="704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2" descr="http://www.state.nj.us/dep/fgw/images/bear/bear_grass.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36271" y="3546994"/>
            <a:ext cx="934341" cy="989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4" descr="http://sdakotabirds.com/species/photos/american_black_duck.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8203" y="4272092"/>
            <a:ext cx="1092083" cy="794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6" descr="http://www.roysephotos.com/zzSaltmarshSparrow7.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7576" y="3451532"/>
            <a:ext cx="1083731" cy="800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8" descr="http://www.allaboutbirds.org/guide/PHOTO/LARGE/AmericanWoodcock-Vyn_080407_0014.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59075" y="5017029"/>
            <a:ext cx="1041718" cy="757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10" descr="http://m7.i.pbase.com/u42/tmurray74/upload/27341017.CRW_7115_RJ.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32356" y="3602432"/>
            <a:ext cx="892030" cy="1115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2" descr="http://www.statesymbolsusa.org/IMAGES/Tennessee/eastern-box-turtle-2.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18195" y="4536172"/>
            <a:ext cx="1011370" cy="859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9"/>
          <a:stretch>
            <a:fillRect/>
          </a:stretch>
        </p:blipFill>
        <p:spPr>
          <a:xfrm>
            <a:off x="145114" y="5753473"/>
            <a:ext cx="1128148" cy="766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p:cNvPicPr>
            <a:picLocks noChangeAspect="1"/>
          </p:cNvPicPr>
          <p:nvPr/>
        </p:nvPicPr>
        <p:blipFill>
          <a:blip r:embed="rId20"/>
          <a:stretch>
            <a:fillRect/>
          </a:stretch>
        </p:blipFill>
        <p:spPr>
          <a:xfrm>
            <a:off x="2232356" y="4669520"/>
            <a:ext cx="1137198" cy="8317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 descr="The Bicknell's thrush is a medium-sized thrush with a brownish-gray upper body and pointed beak"/>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25121"/>
          <a:stretch/>
        </p:blipFill>
        <p:spPr bwMode="auto">
          <a:xfrm>
            <a:off x="1260397" y="5400974"/>
            <a:ext cx="1326965" cy="731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22"/>
          <a:stretch>
            <a:fillRect/>
          </a:stretch>
        </p:blipFill>
        <p:spPr>
          <a:xfrm>
            <a:off x="1139250" y="6124384"/>
            <a:ext cx="1138237" cy="639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p:cNvPicPr>
            <a:picLocks noChangeAspect="1"/>
          </p:cNvPicPr>
          <p:nvPr/>
        </p:nvPicPr>
        <p:blipFill>
          <a:blip r:embed="rId23"/>
          <a:stretch>
            <a:fillRect/>
          </a:stretch>
        </p:blipFill>
        <p:spPr>
          <a:xfrm>
            <a:off x="2215617" y="5518489"/>
            <a:ext cx="1096572" cy="830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53025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0403" y="373987"/>
            <a:ext cx="8522827" cy="6410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9685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3999" y="312617"/>
            <a:ext cx="8593016" cy="645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94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3347" y="334107"/>
            <a:ext cx="8542068" cy="6475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9488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3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626736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a:defRPr>
        </a:defPPr>
      </a:lstStyle>
    </a:lnDef>
  </a:objectDefaults>
  <a:extraClrSchemeLst>
    <a:extraClrScheme>
      <a:clrScheme name="Blank Presentation.pot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9900CC"/>
        </a:dk2>
        <a:lt2>
          <a:srgbClr val="FFFF00"/>
        </a:lt2>
        <a:accent1>
          <a:srgbClr val="B2B2B2"/>
        </a:accent1>
        <a:accent2>
          <a:srgbClr val="FF9900"/>
        </a:accent2>
        <a:accent3>
          <a:srgbClr val="CAAAE2"/>
        </a:accent3>
        <a:accent4>
          <a:srgbClr val="DADADA"/>
        </a:accent4>
        <a:accent5>
          <a:srgbClr val="D5D5D5"/>
        </a:accent5>
        <a:accent6>
          <a:srgbClr val="E78A00"/>
        </a:accent6>
        <a:hlink>
          <a:srgbClr val="FF0000"/>
        </a:hlink>
        <a:folHlink>
          <a:srgbClr val="00FFFF"/>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FF"/>
        </a:lt1>
        <a:dk2>
          <a:srgbClr val="FFFF00"/>
        </a:dk2>
        <a:lt2>
          <a:srgbClr val="5F5F5F"/>
        </a:lt2>
        <a:accent1>
          <a:srgbClr val="9900CC"/>
        </a:accent1>
        <a:accent2>
          <a:srgbClr val="FF9900"/>
        </a:accent2>
        <a:accent3>
          <a:srgbClr val="FFFFFF"/>
        </a:accent3>
        <a:accent4>
          <a:srgbClr val="000000"/>
        </a:accent4>
        <a:accent5>
          <a:srgbClr val="CAAAE2"/>
        </a:accent5>
        <a:accent6>
          <a:srgbClr val="E78A00"/>
        </a:accent6>
        <a:hlink>
          <a:srgbClr val="FF0000"/>
        </a:hlink>
        <a:folHlink>
          <a:srgbClr val="00FF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3613</TotalTime>
  <Words>1070</Words>
  <Application>Microsoft Macintosh PowerPoint</Application>
  <PresentationFormat>On-screen Show (4:3)</PresentationFormat>
  <Paragraphs>237</Paragraphs>
  <Slides>33</Slides>
  <Notes>18</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1_Office Theme</vt:lpstr>
      <vt:lpstr>1_Blank Presentation</vt:lpstr>
      <vt:lpstr>Designing Sustainable Landscapes for Species in the Northeast</vt:lpstr>
      <vt:lpstr>       William V. DeLuca1,2, Kevin McGarigal1, Ethan Plunkett1, Joanna Grand1, Bradley Compton1  1Department of Environmental Conservation, UMass, Amherst 2Northeast Climate Science Center, UMass, Amherst    </vt:lpstr>
      <vt:lpstr>What are the issues with species data?</vt:lpstr>
      <vt:lpstr>Representative Species:  What and 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Wood thrush graphic </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Species modeling and landscape change</dc:title>
  <dc:creator>wdeluca</dc:creator>
  <cp:lastModifiedBy>BJ Richardson</cp:lastModifiedBy>
  <cp:revision>68</cp:revision>
  <dcterms:created xsi:type="dcterms:W3CDTF">2015-01-29T15:08:59Z</dcterms:created>
  <dcterms:modified xsi:type="dcterms:W3CDTF">2015-02-11T02:03:24Z</dcterms:modified>
</cp:coreProperties>
</file>