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
  </p:notesMasterIdLst>
  <p:sldIdLst>
    <p:sldId id="256" r:id="rId2"/>
    <p:sldId id="262" r:id="rId3"/>
    <p:sldId id="257" r:id="rId4"/>
    <p:sldId id="261" r:id="rId5"/>
    <p:sldId id="259"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714" y="-57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7393B1D-E7AB-483D-9DE1-26FF116D3C92}" type="datetimeFigureOut">
              <a:rPr lang="en-US"/>
              <a:pPr/>
              <a:t>6/3/2011</a:t>
            </a:fld>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7A233C3-4DBA-4421-9058-7B645A2E7F12}" type="slidenum">
              <a:rPr lang="en-US"/>
              <a:pPr/>
              <a:t>‹#›</a:t>
            </a:fld>
            <a:endParaRPr lang="en-US"/>
          </a:p>
        </p:txBody>
      </p:sp>
    </p:spTree>
    <p:extLst>
      <p:ext uri="{BB962C8B-B14F-4D97-AF65-F5344CB8AC3E}">
        <p14:creationId xmlns:p14="http://schemas.microsoft.com/office/powerpoint/2010/main" val="23846284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4E522C06-F6E7-4D45-A83C-A8C2CBB9015F}"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313F8A42-4089-44D4-A7A1-4ACE76672F67}" type="datetimeFigureOut">
              <a:rPr lang="en-US"/>
              <a:pPr>
                <a:defRPr/>
              </a:pPr>
              <a:t>6/3/2011</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8C020A51-D182-4F35-A9A8-34A146FFF6B8}"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47292BBF-D35F-4BCA-A7B6-B2B8DA6979AA}" type="datetimeFigureOut">
              <a:rPr lang="en-US"/>
              <a:pPr>
                <a:defRPr/>
              </a:pPr>
              <a:t>6/3/2011</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1B329064-884B-4608-9492-ABF37100609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7975730C-7018-45E3-AAC7-26DAF3F5155C}" type="datetimeFigureOut">
              <a:rPr lang="en-US"/>
              <a:pPr>
                <a:defRPr/>
              </a:pPr>
              <a:t>6/3/2011</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FDB4580F-C78B-4B62-9C6B-7BADA942E131}"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E2DDCE15-C4EC-48A2-A01B-821D98BA9876}" type="datetimeFigureOut">
              <a:rPr lang="en-US"/>
              <a:pPr>
                <a:defRPr/>
              </a:pPr>
              <a:t>6/3/2011</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2E888F14-36BF-4B0D-BE58-C382C8E636FE}"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FBA6D5B-723B-4EED-9DA2-9D70A7E1007E}" type="datetimeFigureOut">
              <a:rPr lang="en-US"/>
              <a:pPr>
                <a:defRPr/>
              </a:pPr>
              <a:t>6/3/2011</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29CC9732-DF0A-4F78-8818-0519E55B4228}"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4F596FED-EE9C-4B6E-B877-BBDC5EFD4BF7}" type="datetimeFigureOut">
              <a:rPr lang="en-US"/>
              <a:pPr>
                <a:defRPr/>
              </a:pPr>
              <a:t>6/3/2011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FF7A280D-5AE1-4E1A-B0FD-04630B58574A}"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C73310A0-2B0E-434B-A7EF-38AFD949D504}" type="datetimeFigureOut">
              <a:rPr lang="en-US"/>
              <a:pPr>
                <a:defRPr/>
              </a:pPr>
              <a:t>6/3/2011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F8098894-A75B-4DDB-9164-7DAD95FB5505}"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8E7BE135-E69F-42FB-9C09-39DC4B87F55A}" type="datetimeFigureOut">
              <a:rPr lang="en-US"/>
              <a:pPr>
                <a:defRPr/>
              </a:pPr>
              <a:t>6/3/2011</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85446521-0C5E-4F82-9508-77566E443387}"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ABDAA69F-68F5-4DAE-80DC-9F11180B9FCE}" type="datetimeFigureOut">
              <a:rPr lang="en-US"/>
              <a:pPr>
                <a:defRPr/>
              </a:pPr>
              <a:t>6/3/2011</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2ABC5836-CBBD-49BE-A8EB-CFF9A8345F10}"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1BA2261D-1489-4EBC-8D58-B54141705545}" type="datetimeFigureOut">
              <a:rPr lang="en-US"/>
              <a:pPr>
                <a:defRPr/>
              </a:pPr>
              <a:t>6/3/2011</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904BBDF2-B03B-4536-99B5-18474A037A1A}"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8FE1C46C-D1DB-4DE5-B16C-1C486685AFF6}" type="datetimeFigureOut">
              <a:rPr lang="en-US"/>
              <a:pPr>
                <a:defRPr/>
              </a:pPr>
              <a:t>6/3/2011</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smtClean="0">
                <a:solidFill>
                  <a:srgbClr val="FFFFFF"/>
                </a:solidFill>
                <a:latin typeface="+mn-lt"/>
              </a:defRPr>
            </a:lvl1pPr>
          </a:lstStyle>
          <a:p>
            <a:pPr>
              <a:defRPr/>
            </a:pPr>
            <a:fld id="{9E0CADDF-CA43-4183-8B19-DA2F350471EC}"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2"/>
                </a:solidFill>
                <a:latin typeface="+mn-lt"/>
              </a:defRPr>
            </a:lvl1pPr>
          </a:lstStyle>
          <a:p>
            <a:pPr>
              <a:defRPr/>
            </a:pPr>
            <a:fld id="{E9E402C6-85BC-404C-94C7-CB58D83C4E45}" type="datetimeFigureOut">
              <a:rPr lang="en-US"/>
              <a:pPr>
                <a:defRPr/>
              </a:pPr>
              <a:t>6/3/2011</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D2CB6C"/>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5A39D"/>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C89F5D"/>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8150"/>
            <a:ext cx="7086600" cy="2076450"/>
          </a:xfrm>
        </p:spPr>
        <p:txBody>
          <a:bodyPr wrap="square" numCol="1" anchorCtr="0" compatLnSpc="1">
            <a:prstTxWarp prst="textNoShape">
              <a:avLst/>
            </a:prstTxWarp>
            <a:normAutofit/>
          </a:bodyPr>
          <a:lstStyle/>
          <a:p>
            <a:r>
              <a:rPr lang="en-US" sz="4400" dirty="0" smtClean="0"/>
              <a:t>RCN 2009-11</a:t>
            </a:r>
            <a:r>
              <a:rPr lang="en-US" sz="5900" dirty="0" smtClean="0"/>
              <a:t/>
            </a:r>
            <a:br>
              <a:rPr lang="en-US" sz="5900" dirty="0" smtClean="0"/>
            </a:br>
            <a:r>
              <a:rPr lang="en-US" sz="2800" dirty="0" smtClean="0"/>
              <a:t>Development of an Online Database to Enhance the Conservation of SGCN Invertebrates in the Northeastern Region</a:t>
            </a:r>
            <a:endParaRPr lang="en-US" sz="5900" dirty="0" smtClean="0"/>
          </a:p>
        </p:txBody>
      </p:sp>
      <p:sp>
        <p:nvSpPr>
          <p:cNvPr id="3" name="Subtitle 2"/>
          <p:cNvSpPr>
            <a:spLocks noGrp="1"/>
          </p:cNvSpPr>
          <p:nvPr>
            <p:ph type="subTitle" idx="1"/>
          </p:nvPr>
        </p:nvSpPr>
        <p:spPr>
          <a:xfrm>
            <a:off x="457200" y="2819400"/>
            <a:ext cx="7543800" cy="990600"/>
          </a:xfrm>
        </p:spPr>
        <p:txBody>
          <a:bodyPr rtlCol="0"/>
          <a:lstStyle/>
          <a:p>
            <a:pPr algn="ctr" fontAlgn="auto">
              <a:spcAft>
                <a:spcPts val="0"/>
              </a:spcAft>
              <a:buFont typeface="Arial" pitchFamily="34" charset="0"/>
              <a:buNone/>
              <a:defRPr/>
            </a:pPr>
            <a:r>
              <a:rPr lang="en-US" sz="2400" dirty="0" smtClean="0">
                <a:solidFill>
                  <a:schemeClr val="tx2">
                    <a:lumMod val="50000"/>
                  </a:schemeClr>
                </a:solidFill>
                <a:latin typeface="+mj-lt"/>
              </a:rPr>
              <a:t>James W. Fetzner Jr.  &amp; John E. Rawlins</a:t>
            </a:r>
            <a:br>
              <a:rPr lang="en-US" sz="2400" dirty="0" smtClean="0">
                <a:solidFill>
                  <a:schemeClr val="tx2">
                    <a:lumMod val="50000"/>
                  </a:schemeClr>
                </a:solidFill>
                <a:latin typeface="+mj-lt"/>
              </a:rPr>
            </a:br>
            <a:r>
              <a:rPr lang="en-US" sz="1600" i="1" dirty="0" smtClean="0">
                <a:solidFill>
                  <a:schemeClr val="tx2">
                    <a:lumMod val="50000"/>
                  </a:schemeClr>
                </a:solidFill>
                <a:latin typeface="+mj-lt"/>
              </a:rPr>
              <a:t>Carnegie Museum of Natural History</a:t>
            </a:r>
            <a:br>
              <a:rPr lang="en-US" sz="1600" i="1" dirty="0" smtClean="0">
                <a:solidFill>
                  <a:schemeClr val="tx2">
                    <a:lumMod val="50000"/>
                  </a:schemeClr>
                </a:solidFill>
                <a:latin typeface="+mj-lt"/>
              </a:rPr>
            </a:br>
            <a:r>
              <a:rPr lang="en-US" sz="1600" i="1" dirty="0" smtClean="0">
                <a:solidFill>
                  <a:schemeClr val="tx2">
                    <a:lumMod val="50000"/>
                  </a:schemeClr>
                </a:solidFill>
                <a:latin typeface="+mj-lt"/>
              </a:rPr>
              <a:t>Pittsburgh, PA</a:t>
            </a:r>
            <a:endParaRPr lang="en-US" sz="1600" i="1" dirty="0">
              <a:solidFill>
                <a:schemeClr val="tx2">
                  <a:lumMod val="50000"/>
                </a:schemeClr>
              </a:solidFill>
              <a:latin typeface="+mj-lt"/>
            </a:endParaRPr>
          </a:p>
        </p:txBody>
      </p:sp>
      <p:sp>
        <p:nvSpPr>
          <p:cNvPr id="5" name="TextBox 4"/>
          <p:cNvSpPr txBox="1"/>
          <p:nvPr/>
        </p:nvSpPr>
        <p:spPr>
          <a:xfrm>
            <a:off x="381000" y="4267200"/>
            <a:ext cx="7696200" cy="1846263"/>
          </a:xfrm>
          <a:prstGeom prst="rect">
            <a:avLst/>
          </a:prstGeom>
          <a:noFill/>
        </p:spPr>
        <p:txBody>
          <a:bodyPr>
            <a:spAutoFit/>
          </a:bodyPr>
          <a:lstStyle/>
          <a:p>
            <a:pPr algn="just" fontAlgn="auto">
              <a:spcBef>
                <a:spcPts val="0"/>
              </a:spcBef>
              <a:spcAft>
                <a:spcPts val="0"/>
              </a:spcAft>
              <a:defRPr/>
            </a:pPr>
            <a:r>
              <a:rPr lang="en-US" sz="1600" i="1" dirty="0">
                <a:solidFill>
                  <a:schemeClr val="tx2"/>
                </a:solidFill>
                <a:latin typeface="+mj-lt"/>
              </a:rPr>
              <a:t>Project Description</a:t>
            </a:r>
            <a:r>
              <a:rPr lang="en-US" sz="1600" dirty="0">
                <a:solidFill>
                  <a:schemeClr val="tx2"/>
                </a:solidFill>
                <a:latin typeface="+mj-lt"/>
              </a:rPr>
              <a:t>: </a:t>
            </a:r>
            <a:r>
              <a:rPr lang="en-US" sz="1400" dirty="0">
                <a:latin typeface="+mj-lt"/>
              </a:rPr>
              <a:t>This project is developing a suite of online-accessible tools that will allow operation of a database of occurrence records (spatial and temporal) to enhance conservation management of invertebrate species of greatest conservation need (SGCN) in the Northeast Region. The data to be exploited are derived from authoritatively determined specimens in institutional collections, and a wide range of other information not documented directly by specimens (literature, notes, reports, etc.).  The tools will allow the scientific community to add, edit and download species-specific data records in a secure manner for the purpose of generating distribution maps, </a:t>
            </a:r>
            <a:r>
              <a:rPr lang="en-US" sz="1400" dirty="0" err="1">
                <a:latin typeface="+mj-lt"/>
              </a:rPr>
              <a:t>phenological</a:t>
            </a:r>
            <a:r>
              <a:rPr lang="en-US" sz="1400" dirty="0">
                <a:latin typeface="+mj-lt"/>
              </a:rPr>
              <a:t> plots, and directly improving efforts for invertebrate conservation.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3600" dirty="0" smtClean="0">
                <a:solidFill>
                  <a:schemeClr val="accent2">
                    <a:lumMod val="50000"/>
                  </a:schemeClr>
                </a:solidFill>
              </a:rPr>
              <a:t>  RCN Needs</a:t>
            </a:r>
            <a:r>
              <a:rPr lang="en-US" sz="3600" dirty="0">
                <a:solidFill>
                  <a:schemeClr val="tx1"/>
                </a:solidFill>
              </a:rPr>
              <a:t>		 </a:t>
            </a:r>
            <a:r>
              <a:rPr lang="en-US" sz="3600" dirty="0" smtClean="0">
                <a:solidFill>
                  <a:schemeClr val="tx1"/>
                </a:solidFill>
              </a:rPr>
              <a:t>     </a:t>
            </a:r>
            <a:r>
              <a:rPr lang="en-US" sz="3600" dirty="0" smtClean="0"/>
              <a:t>Solutions</a:t>
            </a:r>
            <a:endParaRPr lang="en-US" sz="3600" dirty="0"/>
          </a:p>
        </p:txBody>
      </p:sp>
      <p:sp>
        <p:nvSpPr>
          <p:cNvPr id="3" name="Content Placeholder 2"/>
          <p:cNvSpPr>
            <a:spLocks noGrp="1"/>
          </p:cNvSpPr>
          <p:nvPr>
            <p:ph idx="1"/>
          </p:nvPr>
        </p:nvSpPr>
        <p:spPr>
          <a:xfrm>
            <a:off x="304800" y="1333500"/>
            <a:ext cx="4114800" cy="4800600"/>
          </a:xfrm>
        </p:spPr>
        <p:txBody>
          <a:bodyPr rtlCol="0">
            <a:normAutofit lnSpcReduction="10000"/>
          </a:bodyPr>
          <a:lstStyle/>
          <a:p>
            <a:pPr fontAlgn="auto">
              <a:spcAft>
                <a:spcPts val="0"/>
              </a:spcAft>
              <a:buFont typeface="Arial" pitchFamily="34" charset="0"/>
              <a:buChar char="•"/>
              <a:defRPr/>
            </a:pPr>
            <a:r>
              <a:rPr lang="en-US" sz="2000" dirty="0" smtClean="0">
                <a:solidFill>
                  <a:schemeClr val="accent2">
                    <a:lumMod val="50000"/>
                  </a:schemeClr>
                </a:solidFill>
              </a:rPr>
              <a:t>Lack </a:t>
            </a:r>
            <a:r>
              <a:rPr lang="en-US" sz="2000" dirty="0">
                <a:solidFill>
                  <a:schemeClr val="accent2">
                    <a:lumMod val="50000"/>
                  </a:schemeClr>
                </a:solidFill>
              </a:rPr>
              <a:t>of </a:t>
            </a:r>
            <a:r>
              <a:rPr lang="en-US" sz="2000" dirty="0" smtClean="0">
                <a:solidFill>
                  <a:schemeClr val="accent2">
                    <a:lumMod val="50000"/>
                  </a:schemeClr>
                </a:solidFill>
              </a:rPr>
              <a:t>a basic </a:t>
            </a:r>
            <a:r>
              <a:rPr lang="en-US" sz="2000" dirty="0">
                <a:solidFill>
                  <a:schemeClr val="accent2">
                    <a:lumMod val="50000"/>
                  </a:schemeClr>
                </a:solidFill>
              </a:rPr>
              <a:t>understanding of rarity, range and distribution, and habitat associations for many </a:t>
            </a:r>
            <a:r>
              <a:rPr lang="en-US" sz="2000" dirty="0" smtClean="0">
                <a:solidFill>
                  <a:schemeClr val="accent2">
                    <a:lumMod val="50000"/>
                  </a:schemeClr>
                </a:solidFill>
              </a:rPr>
              <a:t>SGCN taxa.</a:t>
            </a:r>
          </a:p>
          <a:p>
            <a:pPr fontAlgn="auto">
              <a:spcAft>
                <a:spcPts val="0"/>
              </a:spcAft>
              <a:buFont typeface="Arial" pitchFamily="34" charset="0"/>
              <a:buChar char="•"/>
              <a:defRPr/>
            </a:pPr>
            <a:r>
              <a:rPr lang="en-US" sz="2000" dirty="0" smtClean="0">
                <a:solidFill>
                  <a:schemeClr val="accent2">
                    <a:lumMod val="50000"/>
                  </a:schemeClr>
                </a:solidFill>
              </a:rPr>
              <a:t>Digitize </a:t>
            </a:r>
            <a:r>
              <a:rPr lang="en-US" sz="2000" dirty="0">
                <a:solidFill>
                  <a:schemeClr val="accent2">
                    <a:lumMod val="50000"/>
                  </a:schemeClr>
                </a:solidFill>
              </a:rPr>
              <a:t>museum and university invertebrate </a:t>
            </a:r>
            <a:r>
              <a:rPr lang="en-US" sz="2000" dirty="0" smtClean="0">
                <a:solidFill>
                  <a:schemeClr val="accent2">
                    <a:lumMod val="50000"/>
                  </a:schemeClr>
                </a:solidFill>
              </a:rPr>
              <a:t>collections.</a:t>
            </a:r>
          </a:p>
          <a:p>
            <a:pPr fontAlgn="auto">
              <a:spcAft>
                <a:spcPts val="0"/>
              </a:spcAft>
              <a:buFont typeface="Arial" pitchFamily="34" charset="0"/>
              <a:buChar char="•"/>
              <a:defRPr/>
            </a:pPr>
            <a:r>
              <a:rPr lang="en-US" sz="2000" dirty="0">
                <a:solidFill>
                  <a:schemeClr val="accent2">
                    <a:lumMod val="50000"/>
                  </a:schemeClr>
                </a:solidFill>
              </a:rPr>
              <a:t>L</a:t>
            </a:r>
            <a:r>
              <a:rPr lang="en-US" sz="2000" dirty="0" smtClean="0">
                <a:solidFill>
                  <a:schemeClr val="accent2">
                    <a:lumMod val="50000"/>
                  </a:schemeClr>
                </a:solidFill>
              </a:rPr>
              <a:t>ink </a:t>
            </a:r>
            <a:r>
              <a:rPr lang="en-US" sz="2000" dirty="0">
                <a:solidFill>
                  <a:schemeClr val="accent2">
                    <a:lumMod val="50000"/>
                  </a:schemeClr>
                </a:solidFill>
              </a:rPr>
              <a:t>existing on-line databases </a:t>
            </a:r>
            <a:r>
              <a:rPr lang="en-US" sz="2000" dirty="0" smtClean="0">
                <a:solidFill>
                  <a:schemeClr val="accent2">
                    <a:lumMod val="50000"/>
                  </a:schemeClr>
                </a:solidFill>
              </a:rPr>
              <a:t>to </a:t>
            </a:r>
            <a:r>
              <a:rPr lang="en-US" sz="2000" dirty="0">
                <a:solidFill>
                  <a:schemeClr val="accent2">
                    <a:lumMod val="50000"/>
                  </a:schemeClr>
                </a:solidFill>
              </a:rPr>
              <a:t>increase data availability </a:t>
            </a:r>
            <a:r>
              <a:rPr lang="en-US" sz="2000" dirty="0" smtClean="0">
                <a:solidFill>
                  <a:schemeClr val="accent2">
                    <a:lumMod val="50000"/>
                  </a:schemeClr>
                </a:solidFill>
              </a:rPr>
              <a:t>and </a:t>
            </a:r>
            <a:r>
              <a:rPr lang="en-US" sz="2000" dirty="0">
                <a:solidFill>
                  <a:schemeClr val="accent2">
                    <a:lumMod val="50000"/>
                  </a:schemeClr>
                </a:solidFill>
              </a:rPr>
              <a:t>improve understanding of species </a:t>
            </a:r>
            <a:r>
              <a:rPr lang="en-US" sz="2000" dirty="0" smtClean="0">
                <a:solidFill>
                  <a:schemeClr val="accent2">
                    <a:lumMod val="50000"/>
                  </a:schemeClr>
                </a:solidFill>
              </a:rPr>
              <a:t>rarity and distribution.</a:t>
            </a:r>
          </a:p>
          <a:p>
            <a:pPr fontAlgn="auto">
              <a:spcAft>
                <a:spcPts val="0"/>
              </a:spcAft>
              <a:buFont typeface="Arial" pitchFamily="34" charset="0"/>
              <a:buChar char="•"/>
              <a:defRPr/>
            </a:pPr>
            <a:r>
              <a:rPr lang="en-US" sz="2000" dirty="0">
                <a:solidFill>
                  <a:schemeClr val="accent2">
                    <a:lumMod val="50000"/>
                  </a:schemeClr>
                </a:solidFill>
              </a:rPr>
              <a:t>Creation of a species database providing information that will facilitate the inventory and conservation of SGCN invertebrates in </a:t>
            </a:r>
            <a:r>
              <a:rPr lang="en-US" sz="2000" dirty="0" smtClean="0">
                <a:solidFill>
                  <a:schemeClr val="accent2">
                    <a:lumMod val="50000"/>
                  </a:schemeClr>
                </a:solidFill>
              </a:rPr>
              <a:t>the</a:t>
            </a:r>
            <a:br>
              <a:rPr lang="en-US" sz="2000" dirty="0" smtClean="0">
                <a:solidFill>
                  <a:schemeClr val="accent2">
                    <a:lumMod val="50000"/>
                  </a:schemeClr>
                </a:solidFill>
              </a:rPr>
            </a:br>
            <a:r>
              <a:rPr lang="en-US" sz="2000" dirty="0" smtClean="0">
                <a:solidFill>
                  <a:schemeClr val="accent2">
                    <a:lumMod val="50000"/>
                  </a:schemeClr>
                </a:solidFill>
              </a:rPr>
              <a:t>Northeast</a:t>
            </a:r>
            <a:r>
              <a:rPr lang="en-US" sz="2000" dirty="0" smtClean="0">
                <a:solidFill>
                  <a:schemeClr val="accent2">
                    <a:lumMod val="50000"/>
                  </a:schemeClr>
                </a:solidFill>
              </a:rPr>
              <a:t>.</a:t>
            </a:r>
            <a:endParaRPr lang="en-US" sz="2000" dirty="0">
              <a:solidFill>
                <a:schemeClr val="accent2">
                  <a:lumMod val="50000"/>
                </a:schemeClr>
              </a:solidFill>
            </a:endParaRPr>
          </a:p>
        </p:txBody>
      </p:sp>
      <p:sp>
        <p:nvSpPr>
          <p:cNvPr id="14339" name="Content Placeholder 2"/>
          <p:cNvSpPr txBox="1">
            <a:spLocks/>
          </p:cNvSpPr>
          <p:nvPr/>
        </p:nvSpPr>
        <p:spPr bwMode="auto">
          <a:xfrm>
            <a:off x="4267200" y="1364673"/>
            <a:ext cx="3886200" cy="4800600"/>
          </a:xfrm>
          <a:prstGeom prst="rect">
            <a:avLst/>
          </a:prstGeom>
          <a:noFill/>
          <a:ln w="9525">
            <a:noFill/>
            <a:miter lim="800000"/>
            <a:headEnd/>
            <a:tailEnd/>
          </a:ln>
        </p:spPr>
        <p:txBody>
          <a:bodyPr/>
          <a:lstStyle/>
          <a:p>
            <a:pPr marL="342900" indent="-228600">
              <a:spcBef>
                <a:spcPct val="20000"/>
              </a:spcBef>
              <a:buClr>
                <a:schemeClr val="accent1"/>
              </a:buClr>
              <a:buFont typeface="Arial" charset="0"/>
              <a:buChar char="•"/>
            </a:pPr>
            <a:r>
              <a:rPr lang="en-US" sz="2000" dirty="0">
                <a:solidFill>
                  <a:schemeClr val="tx2"/>
                </a:solidFill>
                <a:latin typeface="Calibri" pitchFamily="34" charset="0"/>
              </a:rPr>
              <a:t>Build a database and associated website that will display museum specimen records.</a:t>
            </a:r>
          </a:p>
          <a:p>
            <a:pPr marL="342900" indent="-228600">
              <a:spcBef>
                <a:spcPct val="20000"/>
              </a:spcBef>
              <a:buClr>
                <a:schemeClr val="accent1"/>
              </a:buClr>
              <a:buFont typeface="Arial" charset="0"/>
              <a:buChar char="•"/>
            </a:pPr>
            <a:r>
              <a:rPr lang="en-US" sz="2000" dirty="0">
                <a:solidFill>
                  <a:schemeClr val="tx2"/>
                </a:solidFill>
                <a:latin typeface="Calibri" pitchFamily="34" charset="0"/>
              </a:rPr>
              <a:t>Output distribution maps, </a:t>
            </a:r>
            <a:r>
              <a:rPr lang="en-US" sz="2000" dirty="0" err="1">
                <a:solidFill>
                  <a:schemeClr val="tx2"/>
                </a:solidFill>
                <a:latin typeface="Calibri" pitchFamily="34" charset="0"/>
              </a:rPr>
              <a:t>phenologies</a:t>
            </a:r>
            <a:r>
              <a:rPr lang="en-US" sz="2000" dirty="0">
                <a:solidFill>
                  <a:schemeClr val="tx2"/>
                </a:solidFill>
                <a:latin typeface="Calibri" pitchFamily="34" charset="0"/>
              </a:rPr>
              <a:t> and other data based on specimen records contained in the database.</a:t>
            </a:r>
          </a:p>
          <a:p>
            <a:pPr marL="342900" indent="-228600">
              <a:spcBef>
                <a:spcPct val="20000"/>
              </a:spcBef>
              <a:buClr>
                <a:schemeClr val="accent1"/>
              </a:buClr>
              <a:buFont typeface="Arial" charset="0"/>
              <a:buChar char="•"/>
            </a:pPr>
            <a:r>
              <a:rPr lang="en-US" sz="2000" dirty="0">
                <a:solidFill>
                  <a:schemeClr val="tx2"/>
                </a:solidFill>
                <a:latin typeface="Calibri" pitchFamily="34" charset="0"/>
              </a:rPr>
              <a:t>Include annotated specimen photos to aid identification and show within-species variation.</a:t>
            </a:r>
          </a:p>
          <a:p>
            <a:pPr marL="342900" indent="-228600">
              <a:spcBef>
                <a:spcPct val="20000"/>
              </a:spcBef>
              <a:buClr>
                <a:schemeClr val="accent1"/>
              </a:buClr>
              <a:buFont typeface="Arial" charset="0"/>
              <a:buChar char="•"/>
            </a:pPr>
            <a:r>
              <a:rPr lang="en-US" sz="2000" dirty="0">
                <a:solidFill>
                  <a:schemeClr val="tx2"/>
                </a:solidFill>
                <a:latin typeface="Calibri" pitchFamily="34" charset="0"/>
              </a:rPr>
              <a:t>Provide links to other taxon-based web resources.</a:t>
            </a:r>
          </a:p>
          <a:p>
            <a:pPr marL="342900" indent="-228600">
              <a:spcBef>
                <a:spcPct val="20000"/>
              </a:spcBef>
              <a:buClr>
                <a:schemeClr val="accent1"/>
              </a:buClr>
              <a:buFont typeface="Arial" charset="0"/>
              <a:buChar char="•"/>
            </a:pPr>
            <a:endParaRPr lang="en-US" sz="2000" dirty="0">
              <a:latin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562600"/>
            <a:ext cx="1524000" cy="1143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5562600"/>
            <a:ext cx="1523999" cy="1143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5562600"/>
            <a:ext cx="1524000" cy="1143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t>The Role of Museum Collections</a:t>
            </a:r>
            <a:endParaRPr lang="en-US" sz="4000" dirty="0"/>
          </a:p>
        </p:txBody>
      </p:sp>
      <p:sp>
        <p:nvSpPr>
          <p:cNvPr id="3" name="Content Placeholder 2"/>
          <p:cNvSpPr>
            <a:spLocks noGrp="1"/>
          </p:cNvSpPr>
          <p:nvPr>
            <p:ph idx="1"/>
          </p:nvPr>
        </p:nvSpPr>
        <p:spPr>
          <a:xfrm>
            <a:off x="152400" y="1447800"/>
            <a:ext cx="7924800" cy="4953000"/>
          </a:xfrm>
        </p:spPr>
        <p:txBody>
          <a:bodyPr>
            <a:noAutofit/>
          </a:bodyPr>
          <a:lstStyle/>
          <a:p>
            <a:r>
              <a:rPr lang="en-US" sz="2400" b="1" dirty="0" smtClean="0">
                <a:solidFill>
                  <a:schemeClr val="tx2"/>
                </a:solidFill>
                <a:latin typeface="Cambria" pitchFamily="18" charset="0"/>
              </a:rPr>
              <a:t>Impediments to successful conservation of SGCN invertebrates</a:t>
            </a:r>
          </a:p>
          <a:p>
            <a:pPr lvl="1"/>
            <a:r>
              <a:rPr lang="en-US" sz="1800" b="1" dirty="0" smtClean="0">
                <a:solidFill>
                  <a:schemeClr val="tx2"/>
                </a:solidFill>
                <a:latin typeface="Cambria" pitchFamily="18" charset="0"/>
              </a:rPr>
              <a:t>Lack of available data documenting historical ranges</a:t>
            </a:r>
          </a:p>
          <a:p>
            <a:pPr lvl="1"/>
            <a:r>
              <a:rPr lang="en-US" sz="1800" b="1" dirty="0" smtClean="0">
                <a:solidFill>
                  <a:schemeClr val="tx2"/>
                </a:solidFill>
                <a:latin typeface="Cambria" pitchFamily="18" charset="0"/>
              </a:rPr>
              <a:t>Inability to define current distributions and abundances</a:t>
            </a:r>
          </a:p>
          <a:p>
            <a:pPr lvl="1"/>
            <a:r>
              <a:rPr lang="en-US" sz="1800" b="1" dirty="0" smtClean="0">
                <a:solidFill>
                  <a:schemeClr val="tx2"/>
                </a:solidFill>
                <a:latin typeface="Cambria" pitchFamily="18" charset="0"/>
              </a:rPr>
              <a:t>Taxonomic impediments </a:t>
            </a:r>
          </a:p>
          <a:p>
            <a:pPr lvl="2"/>
            <a:r>
              <a:rPr lang="en-US" sz="1400" dirty="0" smtClean="0">
                <a:solidFill>
                  <a:schemeClr val="tx2"/>
                </a:solidFill>
                <a:latin typeface="Cambria" pitchFamily="18" charset="0"/>
              </a:rPr>
              <a:t>(i.e., lack of input from appropriate experts, delimitation and validity of species concepts, accurate and authoritative determination, and correct nomenclature).</a:t>
            </a:r>
          </a:p>
          <a:p>
            <a:pPr lvl="1"/>
            <a:r>
              <a:rPr lang="en-US" sz="1800" b="1" dirty="0" smtClean="0">
                <a:solidFill>
                  <a:schemeClr val="tx2"/>
                </a:solidFill>
                <a:latin typeface="Cambria" pitchFamily="18" charset="0"/>
              </a:rPr>
              <a:t>Data accumulation inadequacies </a:t>
            </a:r>
          </a:p>
          <a:p>
            <a:pPr lvl="2"/>
            <a:r>
              <a:rPr lang="en-US" sz="1400" dirty="0" smtClean="0">
                <a:solidFill>
                  <a:schemeClr val="tx2"/>
                </a:solidFill>
                <a:latin typeface="Cambria" pitchFamily="18" charset="0"/>
              </a:rPr>
              <a:t>(e.g., missing, incomplete, or unverified data from museum collections, field notes, etc.).</a:t>
            </a:r>
          </a:p>
          <a:p>
            <a:pPr lvl="1"/>
            <a:r>
              <a:rPr lang="en-US" sz="1800" b="1" dirty="0" smtClean="0">
                <a:solidFill>
                  <a:schemeClr val="tx2"/>
                </a:solidFill>
                <a:latin typeface="Cambria" pitchFamily="18" charset="0"/>
              </a:rPr>
              <a:t>Insufficient mechanisms for gathering and rapidly sharing sensitive data</a:t>
            </a:r>
            <a:r>
              <a:rPr lang="en-US" sz="1600" dirty="0" smtClean="0">
                <a:solidFill>
                  <a:schemeClr val="tx2"/>
                </a:solidFill>
                <a:latin typeface="Cambria" pitchFamily="18" charset="0"/>
              </a:rPr>
              <a:t/>
            </a:r>
            <a:br>
              <a:rPr lang="en-US" sz="1600" dirty="0" smtClean="0">
                <a:solidFill>
                  <a:schemeClr val="tx2"/>
                </a:solidFill>
                <a:latin typeface="Cambria" pitchFamily="18" charset="0"/>
              </a:rPr>
            </a:br>
            <a:endParaRPr lang="en-US" sz="1800" dirty="0" smtClean="0">
              <a:solidFill>
                <a:schemeClr val="tx2"/>
              </a:solidFill>
              <a:latin typeface="Cambria" pitchFamily="18" charset="0"/>
            </a:endParaRPr>
          </a:p>
          <a:p>
            <a:r>
              <a:rPr lang="en-US" sz="2400" b="1" dirty="0" smtClean="0">
                <a:solidFill>
                  <a:srgbClr val="FF6600"/>
                </a:solidFill>
                <a:latin typeface="Cambria" pitchFamily="18" charset="0"/>
              </a:rPr>
              <a:t>Much data applicable to these problems are already housed in historical museum collections!</a:t>
            </a:r>
          </a:p>
          <a:p>
            <a:pPr lvl="1"/>
            <a:r>
              <a:rPr lang="en-US" sz="1600" b="1" dirty="0" smtClean="0">
                <a:solidFill>
                  <a:srgbClr val="689C9A"/>
                </a:solidFill>
                <a:latin typeface="Cambria" pitchFamily="18" charset="0"/>
              </a:rPr>
              <a:t>BUT</a:t>
            </a:r>
            <a:r>
              <a:rPr lang="en-US" sz="1600" dirty="0" smtClean="0">
                <a:solidFill>
                  <a:schemeClr val="tx2"/>
                </a:solidFill>
                <a:latin typeface="Cambria" pitchFamily="18" charset="0"/>
              </a:rPr>
              <a:t>,  Data can be difficult to gather (labor intensive)</a:t>
            </a:r>
          </a:p>
          <a:p>
            <a:pPr lvl="1"/>
            <a:r>
              <a:rPr lang="en-US" sz="1600" dirty="0" smtClean="0">
                <a:solidFill>
                  <a:schemeClr val="tx2"/>
                </a:solidFill>
                <a:latin typeface="Cambria" pitchFamily="18" charset="0"/>
              </a:rPr>
              <a:t>Often involves retrospective data capture from individual specimen labels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944" y="152400"/>
            <a:ext cx="1741055" cy="13057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Project Products</a:t>
            </a:r>
            <a:endParaRPr lang="en-US" dirty="0"/>
          </a:p>
        </p:txBody>
      </p:sp>
      <p:sp>
        <p:nvSpPr>
          <p:cNvPr id="16386" name="Content Placeholder 2"/>
          <p:cNvSpPr>
            <a:spLocks noGrp="1"/>
          </p:cNvSpPr>
          <p:nvPr>
            <p:ph idx="1"/>
          </p:nvPr>
        </p:nvSpPr>
        <p:spPr>
          <a:xfrm>
            <a:off x="517525" y="1371600"/>
            <a:ext cx="5908675" cy="4114800"/>
          </a:xfrm>
        </p:spPr>
        <p:txBody>
          <a:bodyPr/>
          <a:lstStyle/>
          <a:p>
            <a:r>
              <a:rPr lang="en-US" sz="1800" smtClean="0"/>
              <a:t>An interactive website (SGCN Invertebrates), </a:t>
            </a:r>
            <a:br>
              <a:rPr lang="en-US" sz="1800" smtClean="0"/>
            </a:br>
            <a:r>
              <a:rPr lang="en-US" sz="1800" smtClean="0">
                <a:solidFill>
                  <a:srgbClr val="FF6600"/>
                </a:solidFill>
              </a:rPr>
              <a:t>Available soon….</a:t>
            </a:r>
          </a:p>
          <a:p>
            <a:r>
              <a:rPr lang="en-US" sz="1800" smtClean="0"/>
              <a:t>Initial test database of SGCN invertebrate occurrence records (&gt;17,000) from the Carnegie Museum collection.</a:t>
            </a:r>
          </a:p>
          <a:p>
            <a:r>
              <a:rPr lang="en-US" sz="1800" smtClean="0"/>
              <a:t>Distribution maps and phenology charts (generated from records contained in the database).</a:t>
            </a:r>
          </a:p>
          <a:p>
            <a:r>
              <a:rPr lang="en-US" sz="1800" smtClean="0"/>
              <a:t>Photographs of representative specimens to aid in the identification of taxa, and annotated to show diagnostic identification features.</a:t>
            </a:r>
          </a:p>
          <a:p>
            <a:r>
              <a:rPr lang="en-US" sz="1800" smtClean="0"/>
              <a:t>Species life history information (where available).</a:t>
            </a:r>
          </a:p>
          <a:p>
            <a:r>
              <a:rPr lang="en-US" sz="1800" smtClean="0"/>
              <a:t>List of associated references.</a:t>
            </a:r>
          </a:p>
          <a:p>
            <a:r>
              <a:rPr lang="en-US" sz="1800" smtClean="0"/>
              <a:t>Notes and comments that allow for easy addition of data to individual species pages.</a:t>
            </a:r>
          </a:p>
        </p:txBody>
      </p:sp>
      <p:pic>
        <p:nvPicPr>
          <p:cNvPr id="16387" name="Picture 3"/>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553199" y="1066800"/>
            <a:ext cx="1798637" cy="2706140"/>
          </a:xfrm>
          <a:prstGeom prst="rect">
            <a:avLst/>
          </a:prstGeom>
          <a:noFill/>
          <a:ln w="9525">
            <a:noFill/>
            <a:miter lim="800000"/>
            <a:headEnd/>
            <a:tailEnd/>
          </a:ln>
        </p:spPr>
      </p:pic>
      <p:pic>
        <p:nvPicPr>
          <p:cNvPr id="5" name="Picture 2"/>
          <p:cNvPicPr>
            <a:picLocks noChangeAspect="1" noChangeArrowheads="1"/>
          </p:cNvPicPr>
          <p:nvPr/>
        </p:nvPicPr>
        <p:blipFill rotWithShape="1">
          <a:blip r:embed="rId4"/>
          <a:srcRect t="11717" r="69357" b="76329"/>
          <a:stretch/>
        </p:blipFill>
        <p:spPr bwMode="auto">
          <a:xfrm>
            <a:off x="990600" y="5562600"/>
            <a:ext cx="4883150" cy="1143000"/>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sz="4400" smtClean="0"/>
              <a:t>Some Lessons Learned</a:t>
            </a:r>
          </a:p>
        </p:txBody>
      </p:sp>
      <p:sp>
        <p:nvSpPr>
          <p:cNvPr id="3" name="Content Placeholder 2"/>
          <p:cNvSpPr>
            <a:spLocks noGrp="1"/>
          </p:cNvSpPr>
          <p:nvPr>
            <p:ph idx="1"/>
          </p:nvPr>
        </p:nvSpPr>
        <p:spPr>
          <a:xfrm>
            <a:off x="304800" y="1600200"/>
            <a:ext cx="7924800" cy="4800600"/>
          </a:xfrm>
        </p:spPr>
        <p:txBody>
          <a:bodyPr>
            <a:normAutofit/>
          </a:bodyPr>
          <a:lstStyle/>
          <a:p>
            <a:pPr>
              <a:lnSpc>
                <a:spcPct val="90000"/>
              </a:lnSpc>
            </a:pPr>
            <a:r>
              <a:rPr lang="en-US" sz="2000" b="1" i="1" smtClean="0">
                <a:solidFill>
                  <a:srgbClr val="FF6600"/>
                </a:solidFill>
                <a:latin typeface="Cambria" pitchFamily="18" charset="0"/>
              </a:rPr>
              <a:t>Accurate</a:t>
            </a:r>
            <a:r>
              <a:rPr lang="en-US" sz="2000" b="1" smtClean="0">
                <a:solidFill>
                  <a:srgbClr val="4D4635"/>
                </a:solidFill>
                <a:latin typeface="Cambria" pitchFamily="18" charset="0"/>
              </a:rPr>
              <a:t> specimen-based information is critical to conservation efforts.</a:t>
            </a:r>
          </a:p>
          <a:p>
            <a:pPr lvl="1">
              <a:lnSpc>
                <a:spcPct val="90000"/>
              </a:lnSpc>
            </a:pPr>
            <a:r>
              <a:rPr lang="en-US" sz="1800" smtClean="0">
                <a:solidFill>
                  <a:srgbClr val="4D4635"/>
                </a:solidFill>
                <a:latin typeface="Cambria" pitchFamily="18" charset="0"/>
              </a:rPr>
              <a:t>Major challenges in utilizing specimen data.</a:t>
            </a:r>
          </a:p>
          <a:p>
            <a:pPr lvl="2">
              <a:lnSpc>
                <a:spcPct val="90000"/>
              </a:lnSpc>
            </a:pPr>
            <a:r>
              <a:rPr lang="en-US" sz="1600" smtClean="0">
                <a:solidFill>
                  <a:srgbClr val="4D4635"/>
                </a:solidFill>
                <a:latin typeface="Cambria" pitchFamily="18" charset="0"/>
              </a:rPr>
              <a:t>Need to verify and update historical data (geographic localities &amp; species ID).</a:t>
            </a:r>
          </a:p>
          <a:p>
            <a:pPr lvl="1">
              <a:lnSpc>
                <a:spcPct val="90000"/>
              </a:lnSpc>
            </a:pPr>
            <a:r>
              <a:rPr lang="en-US" sz="1800" smtClean="0">
                <a:solidFill>
                  <a:srgbClr val="4D4635"/>
                </a:solidFill>
                <a:latin typeface="Cambria" pitchFamily="18" charset="0"/>
              </a:rPr>
              <a:t>Many taxa can be extremely difficult to properly identify.</a:t>
            </a:r>
          </a:p>
          <a:p>
            <a:pPr lvl="2">
              <a:lnSpc>
                <a:spcPct val="90000"/>
              </a:lnSpc>
            </a:pPr>
            <a:r>
              <a:rPr lang="en-US" sz="1600" smtClean="0">
                <a:solidFill>
                  <a:srgbClr val="4D4635"/>
                </a:solidFill>
                <a:latin typeface="Cambria" pitchFamily="18" charset="0"/>
              </a:rPr>
              <a:t>May require a knowledgeable expert.</a:t>
            </a:r>
            <a:br>
              <a:rPr lang="en-US" sz="1600" smtClean="0">
                <a:solidFill>
                  <a:srgbClr val="4D4635"/>
                </a:solidFill>
                <a:latin typeface="Cambria" pitchFamily="18" charset="0"/>
              </a:rPr>
            </a:br>
            <a:endParaRPr lang="en-US" sz="1600" smtClean="0">
              <a:solidFill>
                <a:srgbClr val="4D4635"/>
              </a:solidFill>
              <a:latin typeface="Cambria" pitchFamily="18" charset="0"/>
            </a:endParaRPr>
          </a:p>
          <a:p>
            <a:pPr>
              <a:lnSpc>
                <a:spcPct val="90000"/>
              </a:lnSpc>
            </a:pPr>
            <a:r>
              <a:rPr lang="en-US" sz="2000" b="1" smtClean="0">
                <a:solidFill>
                  <a:srgbClr val="4D4635"/>
                </a:solidFill>
                <a:latin typeface="Cambria" pitchFamily="18" charset="0"/>
              </a:rPr>
              <a:t>Museums can help, BUT…</a:t>
            </a:r>
          </a:p>
          <a:p>
            <a:pPr lvl="1">
              <a:lnSpc>
                <a:spcPct val="90000"/>
              </a:lnSpc>
            </a:pPr>
            <a:r>
              <a:rPr lang="en-US" sz="1800" smtClean="0">
                <a:solidFill>
                  <a:srgbClr val="4D4635"/>
                </a:solidFill>
                <a:latin typeface="Cambria" pitchFamily="18" charset="0"/>
              </a:rPr>
              <a:t>Most large museums are under-staffed.</a:t>
            </a:r>
          </a:p>
          <a:p>
            <a:pPr lvl="1">
              <a:lnSpc>
                <a:spcPct val="90000"/>
              </a:lnSpc>
            </a:pPr>
            <a:r>
              <a:rPr lang="en-US" sz="1800" smtClean="0">
                <a:solidFill>
                  <a:srgbClr val="4D4635"/>
                </a:solidFill>
                <a:latin typeface="Cambria" pitchFamily="18" charset="0"/>
              </a:rPr>
              <a:t>Most lack sufficient funding to make retrospective label data capture a priority, and thus need funding support in order to do so.</a:t>
            </a:r>
            <a:br>
              <a:rPr lang="en-US" sz="1800" smtClean="0">
                <a:solidFill>
                  <a:srgbClr val="4D4635"/>
                </a:solidFill>
                <a:latin typeface="Cambria" pitchFamily="18" charset="0"/>
              </a:rPr>
            </a:br>
            <a:endParaRPr lang="en-US" sz="1800" smtClean="0">
              <a:solidFill>
                <a:srgbClr val="4D4635"/>
              </a:solidFill>
              <a:latin typeface="Cambria" pitchFamily="18" charset="0"/>
            </a:endParaRPr>
          </a:p>
          <a:p>
            <a:pPr>
              <a:lnSpc>
                <a:spcPct val="90000"/>
              </a:lnSpc>
            </a:pPr>
            <a:r>
              <a:rPr lang="en-US" sz="1800" b="1" smtClean="0">
                <a:solidFill>
                  <a:srgbClr val="FF6600"/>
                </a:solidFill>
                <a:latin typeface="Cambria" pitchFamily="18" charset="0"/>
              </a:rPr>
              <a:t>If NEAFWA (and others) would set these data capture and taxonomic initiatives as a priority for funding, it would help get critically needed data into the hands of invertebrate conservation programs and would help foster the continued growth and usefulness of the SGCN Invertebrates database.</a:t>
            </a:r>
            <a:r>
              <a:rPr lang="en-US" sz="1800" smtClean="0">
                <a:solidFill>
                  <a:srgbClr val="FF6600"/>
                </a:solidFill>
                <a:latin typeface="Cambria" pitchFamily="18" charset="0"/>
              </a:rPr>
              <a:t> </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705600" y="152400"/>
            <a:ext cx="1727200" cy="12954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3073</TotalTime>
  <Words>386</Words>
  <Application>Microsoft Office PowerPoint</Application>
  <PresentationFormat>On-screen Show (4:3)</PresentationFormat>
  <Paragraphs>42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Adjacency</vt:lpstr>
      <vt:lpstr>RCN 2009-11 Development of an Online Database to Enhance the Conservation of SGCN Invertebrates in the Northeastern Region</vt:lpstr>
      <vt:lpstr>  RCN Needs        Solutions</vt:lpstr>
      <vt:lpstr>The Role of Museum Collections</vt:lpstr>
      <vt:lpstr>Project Products</vt:lpstr>
      <vt:lpstr>Some Lessons Learned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RCN 2009-11 Development of an Online Database to Enhance the Conservation of SGCN Invertebrates in the Northeastern Region</dc:title>
  <dc:creator>Jim</dc:creator>
  <cp:lastModifiedBy>Jim</cp:lastModifiedBy>
  <cp:revision>54</cp:revision>
  <dcterms:created xsi:type="dcterms:W3CDTF">2011-05-31T18:57:36Z</dcterms:created>
  <dcterms:modified xsi:type="dcterms:W3CDTF">2011-06-03T20:30:34Z</dcterms:modified>
</cp:coreProperties>
</file>