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576" r:id="rId2"/>
    <p:sldId id="577" r:id="rId3"/>
    <p:sldId id="578" r:id="rId4"/>
    <p:sldId id="579" r:id="rId5"/>
  </p:sldIdLst>
  <p:sldSz cx="9144000" cy="6858000" type="screen4x3"/>
  <p:notesSz cx="68580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7FF"/>
    <a:srgbClr val="003300"/>
    <a:srgbClr val="009900"/>
    <a:srgbClr val="81C9FF"/>
    <a:srgbClr val="CCECFF"/>
    <a:srgbClr val="00365D"/>
    <a:srgbClr val="66FF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6012" autoAdjust="0"/>
    <p:restoredTop sz="85814" autoAdjust="0"/>
  </p:normalViewPr>
  <p:slideViewPr>
    <p:cSldViewPr>
      <p:cViewPr>
        <p:scale>
          <a:sx n="66" d="100"/>
          <a:sy n="66" d="100"/>
        </p:scale>
        <p:origin x="-161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75" d="100"/>
          <a:sy n="75" d="100"/>
        </p:scale>
        <p:origin x="-3132" y="216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7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7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DEF5A5C-4B90-48D7-9454-F8573E169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2B5069E-F7E1-4766-B75B-F5E40D4F7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13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0" y="5319713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7261225" y="0"/>
            <a:ext cx="0" cy="533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Picture 10" descr="TNCLogoPrimary_Rev_Wht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3" descr="oystercatcher_Alex 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0" y="228600"/>
            <a:ext cx="17526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25"/>
          <p:cNvSpPr>
            <a:spLocks noChangeShapeType="1"/>
          </p:cNvSpPr>
          <p:nvPr userDrawn="1"/>
        </p:nvSpPr>
        <p:spPr bwMode="auto">
          <a:xfrm>
            <a:off x="2028825" y="5319713"/>
            <a:ext cx="0" cy="152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Line 26"/>
          <p:cNvSpPr>
            <a:spLocks noChangeShapeType="1"/>
          </p:cNvSpPr>
          <p:nvPr userDrawn="1"/>
        </p:nvSpPr>
        <p:spPr bwMode="auto">
          <a:xfrm>
            <a:off x="6096000" y="5319713"/>
            <a:ext cx="0" cy="152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Line 27"/>
          <p:cNvSpPr>
            <a:spLocks noChangeShapeType="1"/>
          </p:cNvSpPr>
          <p:nvPr userDrawn="1"/>
        </p:nvSpPr>
        <p:spPr bwMode="auto">
          <a:xfrm>
            <a:off x="3810000" y="5319713"/>
            <a:ext cx="0" cy="152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Line 32"/>
          <p:cNvSpPr>
            <a:spLocks noChangeShapeType="1"/>
          </p:cNvSpPr>
          <p:nvPr userDrawn="1"/>
        </p:nvSpPr>
        <p:spPr bwMode="auto">
          <a:xfrm flipH="1">
            <a:off x="7273925" y="4019550"/>
            <a:ext cx="1828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Line 36"/>
          <p:cNvSpPr>
            <a:spLocks noChangeShapeType="1"/>
          </p:cNvSpPr>
          <p:nvPr userDrawn="1"/>
        </p:nvSpPr>
        <p:spPr bwMode="auto">
          <a:xfrm flipH="1">
            <a:off x="7258050" y="1228725"/>
            <a:ext cx="18732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Line 37"/>
          <p:cNvSpPr>
            <a:spLocks noChangeShapeType="1"/>
          </p:cNvSpPr>
          <p:nvPr userDrawn="1"/>
        </p:nvSpPr>
        <p:spPr bwMode="auto">
          <a:xfrm flipH="1">
            <a:off x="7261225" y="2767013"/>
            <a:ext cx="18732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Line 42"/>
          <p:cNvSpPr>
            <a:spLocks noChangeShapeType="1"/>
          </p:cNvSpPr>
          <p:nvPr userDrawn="1"/>
        </p:nvSpPr>
        <p:spPr bwMode="auto">
          <a:xfrm>
            <a:off x="7267575" y="5319713"/>
            <a:ext cx="0" cy="152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" name="Line 20"/>
          <p:cNvSpPr>
            <a:spLocks noChangeShapeType="1"/>
          </p:cNvSpPr>
          <p:nvPr userDrawn="1"/>
        </p:nvSpPr>
        <p:spPr bwMode="auto">
          <a:xfrm>
            <a:off x="9118600" y="0"/>
            <a:ext cx="0" cy="6858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" name="Line 48"/>
          <p:cNvSpPr>
            <a:spLocks noChangeShapeType="1"/>
          </p:cNvSpPr>
          <p:nvPr userDrawn="1"/>
        </p:nvSpPr>
        <p:spPr bwMode="auto">
          <a:xfrm flipH="1">
            <a:off x="3175" y="6848475"/>
            <a:ext cx="9140825" cy="79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Line 49"/>
          <p:cNvSpPr>
            <a:spLocks noChangeShapeType="1"/>
          </p:cNvSpPr>
          <p:nvPr userDrawn="1"/>
        </p:nvSpPr>
        <p:spPr bwMode="auto">
          <a:xfrm>
            <a:off x="19050" y="5305425"/>
            <a:ext cx="0" cy="15716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" name="Line 50"/>
          <p:cNvSpPr>
            <a:spLocks noChangeShapeType="1"/>
          </p:cNvSpPr>
          <p:nvPr userDrawn="1"/>
        </p:nvSpPr>
        <p:spPr bwMode="auto">
          <a:xfrm flipH="1">
            <a:off x="7248525" y="12700"/>
            <a:ext cx="18891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3400" y="1828800"/>
            <a:ext cx="6400800" cy="1828800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 smtClean="0"/>
              <a:t>Conservation Status of Fish, Wildlife, and Natural Habitats in the Northeast Landscape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33400" y="3657600"/>
            <a:ext cx="6400800" cy="6858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The Nature Conservancy</a:t>
            </a:r>
          </a:p>
          <a:p>
            <a:r>
              <a:rPr lang="en-US" dirty="0" smtClean="0"/>
              <a:t>Eastern Conservation Science</a:t>
            </a:r>
          </a:p>
        </p:txBody>
      </p:sp>
      <p:pic>
        <p:nvPicPr>
          <p:cNvPr id="30" name="Picture 29" descr="easternsmallfootedbat.jpg"/>
          <p:cNvPicPr>
            <a:picLocks noChangeAspect="1"/>
          </p:cNvPicPr>
          <p:nvPr userDrawn="1"/>
        </p:nvPicPr>
        <p:blipFill>
          <a:blip r:embed="rId4" cstate="print"/>
          <a:srcRect l="15926" t="43334" r="36666" b="27777"/>
          <a:stretch>
            <a:fillRect/>
          </a:stretch>
        </p:blipFill>
        <p:spPr>
          <a:xfrm>
            <a:off x="9601200" y="2514600"/>
            <a:ext cx="1828799" cy="1485899"/>
          </a:xfrm>
          <a:prstGeom prst="rect">
            <a:avLst/>
          </a:prstGeom>
        </p:spPr>
      </p:pic>
      <p:pic>
        <p:nvPicPr>
          <p:cNvPr id="36" name="Picture 35" descr="woodthrush_usfws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9601200" y="4562475"/>
            <a:ext cx="1990725" cy="2295525"/>
          </a:xfrm>
          <a:prstGeom prst="rect">
            <a:avLst/>
          </a:prstGeom>
        </p:spPr>
      </p:pic>
      <p:pic>
        <p:nvPicPr>
          <p:cNvPr id="38" name="Picture 37" descr="NH_preserve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9753600" y="152400"/>
            <a:ext cx="1761822" cy="2347154"/>
          </a:xfrm>
          <a:prstGeom prst="rect">
            <a:avLst/>
          </a:prstGeom>
        </p:spPr>
      </p:pic>
      <p:sp>
        <p:nvSpPr>
          <p:cNvPr id="41" name="Rectangle 40"/>
          <p:cNvSpPr/>
          <p:nvPr userDrawn="1"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9" name="Picture 28" descr="marbled_salamander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6200" y="5318760"/>
            <a:ext cx="2366750" cy="1463040"/>
          </a:xfrm>
          <a:prstGeom prst="rect">
            <a:avLst/>
          </a:prstGeom>
        </p:spPr>
      </p:pic>
      <p:pic>
        <p:nvPicPr>
          <p:cNvPr id="35" name="Picture 34" descr="RoseateTern_usfws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2514600" y="5318760"/>
            <a:ext cx="1960391" cy="1463040"/>
          </a:xfrm>
          <a:prstGeom prst="rect">
            <a:avLst/>
          </a:prstGeom>
        </p:spPr>
      </p:pic>
      <p:sp>
        <p:nvSpPr>
          <p:cNvPr id="46" name="Rectangle 45"/>
          <p:cNvSpPr/>
          <p:nvPr userDrawn="1"/>
        </p:nvSpPr>
        <p:spPr bwMode="auto">
          <a:xfrm>
            <a:off x="7086600" y="-228600"/>
            <a:ext cx="2057400" cy="5715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1" name="Picture 30" descr="easternboxturtle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162800" y="2743200"/>
            <a:ext cx="1920240" cy="1166915"/>
          </a:xfrm>
          <a:prstGeom prst="rect">
            <a:avLst/>
          </a:prstGeom>
        </p:spPr>
      </p:pic>
      <p:pic>
        <p:nvPicPr>
          <p:cNvPr id="33" name="Picture 32" descr="thousand_acre_swamp_NY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7162801" y="3982118"/>
            <a:ext cx="1920240" cy="1285888"/>
          </a:xfrm>
          <a:prstGeom prst="rect">
            <a:avLst/>
          </a:prstGeom>
        </p:spPr>
      </p:pic>
      <p:pic>
        <p:nvPicPr>
          <p:cNvPr id="34" name="Picture 33" descr="mud sunfish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7162800" y="1219200"/>
            <a:ext cx="1920240" cy="1442580"/>
          </a:xfrm>
          <a:prstGeom prst="rect">
            <a:avLst/>
          </a:prstGeom>
        </p:spPr>
      </p:pic>
      <p:pic>
        <p:nvPicPr>
          <p:cNvPr id="40" name="Picture 39" descr="CIMG0208.JPG"/>
          <p:cNvPicPr>
            <a:picLocks noChangeAspect="1"/>
          </p:cNvPicPr>
          <p:nvPr userDrawn="1"/>
        </p:nvPicPr>
        <p:blipFill>
          <a:blip r:embed="rId12" cstate="print"/>
          <a:srcRect t="16667"/>
          <a:stretch>
            <a:fillRect/>
          </a:stretch>
        </p:blipFill>
        <p:spPr>
          <a:xfrm>
            <a:off x="7162800" y="-76200"/>
            <a:ext cx="1920240" cy="1200150"/>
          </a:xfrm>
          <a:prstGeom prst="rect">
            <a:avLst/>
          </a:prstGeom>
        </p:spPr>
      </p:pic>
      <p:pic>
        <p:nvPicPr>
          <p:cNvPr id="32" name="Picture 31" descr="529948055_ddbc0fa735_o.jpg"/>
          <p:cNvPicPr>
            <a:picLocks noChangeAspect="1"/>
          </p:cNvPicPr>
          <p:nvPr userDrawn="1"/>
        </p:nvPicPr>
        <p:blipFill>
          <a:blip r:embed="rId13" cstate="print"/>
          <a:srcRect l="5714" r="11538" b="17493"/>
          <a:stretch>
            <a:fillRect/>
          </a:stretch>
        </p:blipFill>
        <p:spPr>
          <a:xfrm>
            <a:off x="7162800" y="5334000"/>
            <a:ext cx="1905000" cy="1447800"/>
          </a:xfrm>
          <a:prstGeom prst="rect">
            <a:avLst/>
          </a:prstGeom>
        </p:spPr>
      </p:pic>
      <p:pic>
        <p:nvPicPr>
          <p:cNvPr id="37" name="Picture 36" descr="Menyanthes_trifoliata.jpg"/>
          <p:cNvPicPr>
            <a:picLocks noChangeAspect="1"/>
          </p:cNvPicPr>
          <p:nvPr userDrawn="1"/>
        </p:nvPicPr>
        <p:blipFill>
          <a:blip r:embed="rId14" cstate="print"/>
          <a:srcRect t="17778" b="23391"/>
          <a:stretch>
            <a:fillRect/>
          </a:stretch>
        </p:blipFill>
        <p:spPr>
          <a:xfrm>
            <a:off x="4571999" y="5334000"/>
            <a:ext cx="2479525" cy="1447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553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524000"/>
            <a:ext cx="411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11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7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  <a:prstGeom prst="rect">
            <a:avLst/>
          </a:prstGeom>
        </p:spPr>
        <p:txBody>
          <a:bodyPr/>
          <a:lstStyle/>
          <a:p>
            <a:fld id="{9198F5E5-F31D-46E5-977E-F61B2F7B2F2F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/>
          <a:lstStyle/>
          <a:p>
            <a:fld id="{567BF618-17B2-4812-8539-516C80B084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1143000"/>
            <a:ext cx="9144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1219200"/>
            <a:ext cx="9144000" cy="7315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219200" y="0"/>
            <a:ext cx="762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7" name="Picture 6" descr="salt_marsh_sparrow_usfw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30744" cy="113720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895195896_7d5d64c8a4_b.jpg"/>
          <p:cNvPicPr>
            <a:picLocks noChangeAspect="1"/>
          </p:cNvPicPr>
          <p:nvPr userDrawn="1"/>
        </p:nvPicPr>
        <p:blipFill>
          <a:blip r:embed="rId2" cstate="print"/>
          <a:srcRect l="26250" r="38000"/>
          <a:stretch>
            <a:fillRect/>
          </a:stretch>
        </p:blipFill>
        <p:spPr>
          <a:xfrm>
            <a:off x="-86204" y="0"/>
            <a:ext cx="18388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5532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rot="5400000">
            <a:off x="-1676400" y="3429000"/>
            <a:ext cx="6858000" cy="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 bwMode="auto">
          <a:xfrm>
            <a:off x="1783080" y="1188720"/>
            <a:ext cx="7391400" cy="571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5532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NHFO070516_D002.jpg"/>
          <p:cNvPicPr>
            <a:picLocks noChangeAspect="1"/>
          </p:cNvPicPr>
          <p:nvPr userDrawn="1"/>
        </p:nvPicPr>
        <p:blipFill>
          <a:blip r:embed="rId2" cstate="print"/>
          <a:srcRect t="14980" b="45075"/>
          <a:stretch>
            <a:fillRect/>
          </a:stretch>
        </p:blipFill>
        <p:spPr>
          <a:xfrm rot="16200000">
            <a:off x="-2590799" y="2514600"/>
            <a:ext cx="6858000" cy="18288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 bwMode="auto">
          <a:xfrm rot="5400000">
            <a:off x="-1676400" y="3429000"/>
            <a:ext cx="6858000" cy="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A071105_D176.jpg"/>
          <p:cNvPicPr>
            <a:picLocks noChangeAspect="1"/>
          </p:cNvPicPr>
          <p:nvPr userDrawn="1"/>
        </p:nvPicPr>
        <p:blipFill>
          <a:blip r:embed="rId2" cstate="print"/>
          <a:srcRect l="37118" r="28733"/>
          <a:stretch>
            <a:fillRect/>
          </a:stretch>
        </p:blipFill>
        <p:spPr>
          <a:xfrm>
            <a:off x="-76200" y="-228600"/>
            <a:ext cx="1828800" cy="7156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5532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rot="5400000">
            <a:off x="-1676400" y="3429000"/>
            <a:ext cx="6858000" cy="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NH_preserve.jpg"/>
          <p:cNvPicPr>
            <a:picLocks noChangeAspect="1"/>
          </p:cNvPicPr>
          <p:nvPr userDrawn="1"/>
        </p:nvPicPr>
        <p:blipFill>
          <a:blip r:embed="rId3" cstate="print"/>
          <a:srcRect l="16276" r="49678"/>
          <a:stretch>
            <a:fillRect/>
          </a:stretch>
        </p:blipFill>
        <p:spPr>
          <a:xfrm>
            <a:off x="9829800" y="0"/>
            <a:ext cx="17526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783080" y="1188720"/>
            <a:ext cx="7391400" cy="571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5532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CIMG0220.JPG"/>
          <p:cNvPicPr>
            <a:picLocks noChangeAspect="1"/>
          </p:cNvPicPr>
          <p:nvPr userDrawn="1"/>
        </p:nvPicPr>
        <p:blipFill>
          <a:blip r:embed="rId2" cstate="print"/>
          <a:srcRect l="11860" r="52592"/>
          <a:stretch>
            <a:fillRect/>
          </a:stretch>
        </p:blipFill>
        <p:spPr>
          <a:xfrm>
            <a:off x="-75735" y="0"/>
            <a:ext cx="1828335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 bwMode="auto">
          <a:xfrm rot="5400000">
            <a:off x="-1676400" y="3429000"/>
            <a:ext cx="6858000" cy="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 bwMode="auto">
          <a:xfrm>
            <a:off x="1783080" y="1188720"/>
            <a:ext cx="7391400" cy="571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046052049_9f495b92ab_o.jpg"/>
          <p:cNvPicPr>
            <a:picLocks noChangeAspect="1"/>
          </p:cNvPicPr>
          <p:nvPr userDrawn="1"/>
        </p:nvPicPr>
        <p:blipFill>
          <a:blip r:embed="rId2" cstate="print"/>
          <a:srcRect l="40041" r="18667"/>
          <a:stretch>
            <a:fillRect/>
          </a:stretch>
        </p:blipFill>
        <p:spPr>
          <a:xfrm>
            <a:off x="-152400" y="0"/>
            <a:ext cx="189569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5532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rot="5400000">
            <a:off x="-1676400" y="3429000"/>
            <a:ext cx="6858000" cy="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 bwMode="auto">
          <a:xfrm>
            <a:off x="1783080" y="1188720"/>
            <a:ext cx="7391400" cy="571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st Lakes Preserve PA.jpg"/>
          <p:cNvPicPr>
            <a:picLocks noChangeAspect="1"/>
          </p:cNvPicPr>
          <p:nvPr userDrawn="1"/>
        </p:nvPicPr>
        <p:blipFill>
          <a:blip r:embed="rId2" cstate="print"/>
          <a:srcRect l="29167" r="53333"/>
          <a:stretch>
            <a:fillRect/>
          </a:stretch>
        </p:blipFill>
        <p:spPr>
          <a:xfrm>
            <a:off x="-152400" y="-745764"/>
            <a:ext cx="1905000" cy="7603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5532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rot="5400000">
            <a:off x="-1676400" y="3429000"/>
            <a:ext cx="6858000" cy="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 bwMode="auto">
          <a:xfrm>
            <a:off x="1783080" y="1188720"/>
            <a:ext cx="7391400" cy="571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-304800" y="0"/>
            <a:ext cx="2057400" cy="6858000"/>
            <a:chOff x="-3062278" y="152400"/>
            <a:chExt cx="2376478" cy="8099203"/>
          </a:xfrm>
        </p:grpSpPr>
        <p:pic>
          <p:nvPicPr>
            <p:cNvPr id="6" name="Picture 5" descr="Species.jp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-2895600" y="152400"/>
              <a:ext cx="2194560" cy="1463040"/>
            </a:xfrm>
            <a:prstGeom prst="rect">
              <a:avLst/>
            </a:prstGeom>
            <a:ln w="63500">
              <a:solidFill>
                <a:schemeClr val="bg1"/>
              </a:solidFill>
            </a:ln>
          </p:spPr>
        </p:pic>
        <p:pic>
          <p:nvPicPr>
            <p:cNvPr id="8" name="Picture 7" descr="mud sunfish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-2946569" y="6553200"/>
              <a:ext cx="2260769" cy="1698403"/>
            </a:xfrm>
            <a:prstGeom prst="rect">
              <a:avLst/>
            </a:prstGeom>
            <a:ln w="63500">
              <a:solidFill>
                <a:schemeClr val="bg1"/>
              </a:solidFill>
            </a:ln>
          </p:spPr>
        </p:pic>
        <p:pic>
          <p:nvPicPr>
            <p:cNvPr id="9" name="Picture 8" descr="marbled_salamander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-2904629" y="1676401"/>
              <a:ext cx="2218829" cy="1371600"/>
            </a:xfrm>
            <a:prstGeom prst="rect">
              <a:avLst/>
            </a:prstGeom>
            <a:noFill/>
            <a:ln w="63500">
              <a:solidFill>
                <a:schemeClr val="bg1"/>
              </a:solidFill>
            </a:ln>
          </p:spPr>
        </p:pic>
        <p:pic>
          <p:nvPicPr>
            <p:cNvPr id="12" name="Picture 11" descr="pipingplover3_USFWS.jpg"/>
            <p:cNvPicPr>
              <a:picLocks noChangeAspect="1"/>
            </p:cNvPicPr>
            <p:nvPr userDrawn="1"/>
          </p:nvPicPr>
          <p:blipFill>
            <a:blip r:embed="rId5" cstate="print"/>
            <a:srcRect b="24217"/>
            <a:stretch>
              <a:fillRect/>
            </a:stretch>
          </p:blipFill>
          <p:spPr>
            <a:xfrm>
              <a:off x="-3062278" y="4800600"/>
              <a:ext cx="2376478" cy="1676400"/>
            </a:xfrm>
            <a:prstGeom prst="rect">
              <a:avLst/>
            </a:prstGeom>
            <a:ln w="63500">
              <a:solidFill>
                <a:schemeClr val="bg1"/>
              </a:solidFill>
            </a:ln>
          </p:spPr>
        </p:pic>
        <p:pic>
          <p:nvPicPr>
            <p:cNvPr id="15" name="Picture 14" descr="Rhexia_virginica.jp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-2895600" y="3124200"/>
              <a:ext cx="2195038" cy="1600200"/>
            </a:xfrm>
            <a:prstGeom prst="rect">
              <a:avLst/>
            </a:prstGeom>
            <a:ln w="63500">
              <a:solidFill>
                <a:schemeClr val="bg1"/>
              </a:solidFill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5532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rot="5400000">
            <a:off x="-1676400" y="3429000"/>
            <a:ext cx="6858000" cy="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easternsmallfootedbat.jpg"/>
          <p:cNvPicPr>
            <a:picLocks noChangeAspect="1"/>
          </p:cNvPicPr>
          <p:nvPr userDrawn="1"/>
        </p:nvPicPr>
        <p:blipFill>
          <a:blip r:embed="rId7" cstate="print"/>
          <a:srcRect l="8518" t="44487" r="33704" b="25598"/>
          <a:stretch>
            <a:fillRect/>
          </a:stretch>
        </p:blipFill>
        <p:spPr>
          <a:xfrm>
            <a:off x="10515600" y="228600"/>
            <a:ext cx="2207623" cy="1524000"/>
          </a:xfrm>
          <a:prstGeom prst="rect">
            <a:avLst/>
          </a:prstGeom>
        </p:spPr>
      </p:pic>
      <p:pic>
        <p:nvPicPr>
          <p:cNvPr id="11" name="Picture 10" descr="woodthrush_usfws.jpg"/>
          <p:cNvPicPr>
            <a:picLocks noChangeAspect="1"/>
          </p:cNvPicPr>
          <p:nvPr userDrawn="1"/>
        </p:nvPicPr>
        <p:blipFill>
          <a:blip r:embed="rId8" cstate="print"/>
          <a:srcRect t="13278" b="20332"/>
          <a:stretch>
            <a:fillRect/>
          </a:stretch>
        </p:blipFill>
        <p:spPr>
          <a:xfrm>
            <a:off x="10439400" y="3657600"/>
            <a:ext cx="2286000" cy="1750048"/>
          </a:xfrm>
          <a:prstGeom prst="rect">
            <a:avLst/>
          </a:prstGeom>
        </p:spPr>
      </p:pic>
      <p:pic>
        <p:nvPicPr>
          <p:cNvPr id="13" name="Picture 12" descr="easterncottontail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0439400" y="5562600"/>
            <a:ext cx="2286000" cy="1788160"/>
          </a:xfrm>
          <a:prstGeom prst="rect">
            <a:avLst/>
          </a:prstGeom>
        </p:spPr>
      </p:pic>
      <p:pic>
        <p:nvPicPr>
          <p:cNvPr id="14" name="Picture 13" descr="Menyanthes_trifoliata.jpg"/>
          <p:cNvPicPr>
            <a:picLocks noChangeAspect="1"/>
          </p:cNvPicPr>
          <p:nvPr userDrawn="1"/>
        </p:nvPicPr>
        <p:blipFill>
          <a:blip r:embed="rId10" cstate="print"/>
          <a:srcRect l="16069" t="22740" b="15906"/>
          <a:stretch>
            <a:fillRect/>
          </a:stretch>
        </p:blipFill>
        <p:spPr>
          <a:xfrm>
            <a:off x="10439400" y="1828800"/>
            <a:ext cx="2388112" cy="173259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1783080" y="1188720"/>
            <a:ext cx="7391400" cy="571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Rectangle 23"/>
          <p:cNvSpPr>
            <a:spLocks noChangeArrowheads="1"/>
          </p:cNvSpPr>
          <p:nvPr userDrawn="1"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EBF7FF"/>
          </a:solidFill>
          <a:ln w="9525">
            <a:solidFill>
              <a:srgbClr val="81C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365D"/>
              </a:solidFill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152400"/>
            <a:ext cx="655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Overview</a:t>
            </a:r>
            <a:endParaRPr lang="en-GB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1046" name="Line 22"/>
          <p:cNvSpPr>
            <a:spLocks noChangeShapeType="1"/>
          </p:cNvSpPr>
          <p:nvPr userDrawn="1"/>
        </p:nvSpPr>
        <p:spPr bwMode="auto">
          <a:xfrm>
            <a:off x="0" y="1152525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74" r:id="rId2"/>
    <p:sldLayoutId id="2147483697" r:id="rId3"/>
    <p:sldLayoutId id="214748367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684" r:id="rId10"/>
    <p:sldLayoutId id="2147483706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45000"/>
        </a:spcAft>
        <a:buFont typeface="Wingdings" pitchFamily="2" charset="2"/>
        <a:buChar char="v"/>
        <a:defRPr sz="2400">
          <a:solidFill>
            <a:srgbClr val="00365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45000"/>
        </a:spcAft>
        <a:buChar char="•"/>
        <a:defRPr sz="2000">
          <a:solidFill>
            <a:srgbClr val="00365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45000"/>
        </a:spcAft>
        <a:buFont typeface="Wingdings" pitchFamily="2" charset="2"/>
        <a:buChar char="§"/>
        <a:defRPr>
          <a:solidFill>
            <a:srgbClr val="00365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65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65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65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65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65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65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:\SITES\Penobscot River Restoration\Photos\Bewsaw_Aerials9-09\NCM09002_090921_c_225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10745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Colin Apse &amp; Erik martin,</a:t>
            </a:r>
          </a:p>
          <a:p>
            <a:r>
              <a:rPr lang="en-US" dirty="0" smtClean="0"/>
              <a:t>The nature conservancy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NEAFWA Aquatic Connectivity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209800"/>
            <a:ext cx="4114800" cy="4953000"/>
          </a:xfrm>
        </p:spPr>
        <p:txBody>
          <a:bodyPr>
            <a:normAutofit fontScale="55000" lnSpcReduction="20000"/>
          </a:bodyPr>
          <a:lstStyle/>
          <a:p>
            <a:endParaRPr lang="en-US" sz="2900" dirty="0" smtClean="0"/>
          </a:p>
          <a:p>
            <a:r>
              <a:rPr lang="en-US" sz="2900" dirty="0" smtClean="0"/>
              <a:t>Dams and other barriers to the free movement of fish and other aquatic organisms have had a negative impact on the health and viability of these populations for well over a century in the eastern United States.  </a:t>
            </a:r>
          </a:p>
          <a:p>
            <a:r>
              <a:rPr lang="en-US" sz="2900" dirty="0" smtClean="0"/>
              <a:t>Removing or otherwise mitigating dams can improve the health of aquatic ecosystems and allow fish populations to recover.  </a:t>
            </a:r>
          </a:p>
          <a:p>
            <a:r>
              <a:rPr lang="en-US" sz="2900" dirty="0" smtClean="0"/>
              <a:t>Given the financial and organizational obstacles to dam removal projects, it is critical that managers focus their efforts and resources where they can have the greatest ecological impact.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33" name="Picture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90800"/>
            <a:ext cx="2192338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85800" y="1219200"/>
            <a:ext cx="8077200" cy="1138773"/>
          </a:xfrm>
          <a:prstGeom prst="rect">
            <a:avLst/>
          </a:prstGeom>
          <a:solidFill>
            <a:srgbClr val="92D050"/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i="1" dirty="0" smtClean="0"/>
              <a:t>This project endeavors to produce a tiered list of dams in the Northeast US based on their potential ecological benefit if remediated for fish passage, and develop a tool that allows managers to re-rank dams at multiple spatial scales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 smtClean="0"/>
              <a:t>Data Collection &amp; Preparation</a:t>
            </a:r>
          </a:p>
          <a:p>
            <a:pPr lvl="1"/>
            <a:r>
              <a:rPr lang="en-US" sz="2000" dirty="0" smtClean="0"/>
              <a:t>Dams, waterfalls, anadromous fish habitat collected from states &amp; other sources, processed, iteratively reviewed with state contacts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Metrics calculated in GIS for every dam. Metrics grouped in 5 categories.  The Barrier Analysis Tool (BAT), an ArcGIS plug-in developed for this project, was used to calculate many of the metrics.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Connectivity Status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Connectivity Improvement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Watershed &amp; Local Condition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Ecological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Size Class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Ranking</a:t>
            </a:r>
          </a:p>
          <a:p>
            <a:pPr lvl="1"/>
            <a:r>
              <a:rPr lang="en-US" sz="2000" dirty="0" smtClean="0"/>
              <a:t>Dams ranked based on the metrics calculated in GIS and weighted based on relative weights developed by workgroup for anadromous fish and resident fish scenarios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&amp; Utility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41148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draft of results are currently being reviewed by state workgroup participants</a:t>
            </a:r>
          </a:p>
          <a:p>
            <a:r>
              <a:rPr lang="en-US" sz="2400" dirty="0" smtClean="0"/>
              <a:t>Final results: end of August</a:t>
            </a:r>
          </a:p>
          <a:p>
            <a:endParaRPr lang="en-US" dirty="0" smtClean="0"/>
          </a:p>
          <a:p>
            <a:r>
              <a:rPr lang="en-US" sz="2000" dirty="0" smtClean="0"/>
              <a:t>Potential utility of results (as suggested by workgroup participants)</a:t>
            </a:r>
          </a:p>
          <a:p>
            <a:pPr lvl="1"/>
            <a:r>
              <a:rPr lang="en-US" sz="1800" dirty="0" smtClean="0"/>
              <a:t>Project evaluation</a:t>
            </a:r>
          </a:p>
          <a:p>
            <a:pPr lvl="1"/>
            <a:r>
              <a:rPr lang="en-US" sz="1800" dirty="0" smtClean="0"/>
              <a:t>Communicating with owners/funders</a:t>
            </a:r>
          </a:p>
          <a:p>
            <a:pPr lvl="1"/>
            <a:r>
              <a:rPr lang="en-US" sz="1800" dirty="0" smtClean="0"/>
              <a:t>Grant writing</a:t>
            </a:r>
          </a:p>
          <a:p>
            <a:pPr lvl="1"/>
            <a:r>
              <a:rPr lang="en-US" sz="1800" dirty="0" smtClean="0"/>
              <a:t>Justifying projects during funding allocation</a:t>
            </a:r>
          </a:p>
          <a:p>
            <a:pPr lvl="1"/>
            <a:r>
              <a:rPr lang="en-US" sz="1800" dirty="0" smtClean="0"/>
              <a:t>Bring attention to new projects that may not have been looked at before</a:t>
            </a:r>
          </a:p>
          <a:p>
            <a:pPr lvl="1"/>
            <a:r>
              <a:rPr lang="en-US" sz="1800" dirty="0" smtClean="0"/>
              <a:t>Developing basin-level plans</a:t>
            </a:r>
          </a:p>
          <a:p>
            <a:pPr lvl="1"/>
            <a:r>
              <a:rPr lang="en-US" sz="1800" dirty="0" smtClean="0"/>
              <a:t>Local-level communication</a:t>
            </a:r>
          </a:p>
          <a:p>
            <a:pPr lvl="1"/>
            <a:r>
              <a:rPr lang="en-US" sz="1800" dirty="0" smtClean="0"/>
              <a:t>Inform advocacy efforts</a:t>
            </a:r>
          </a:p>
          <a:p>
            <a:pPr lvl="1"/>
            <a:r>
              <a:rPr lang="en-US" sz="1800" dirty="0" smtClean="0"/>
              <a:t>Stimulate proactive action rather than opportunistic removals</a:t>
            </a:r>
            <a:endParaRPr lang="en-US" sz="1800" dirty="0"/>
          </a:p>
        </p:txBody>
      </p:sp>
      <p:pic>
        <p:nvPicPr>
          <p:cNvPr id="5" name="Content Placeholder 9" descr="NEAFWA05181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105400" y="1400175"/>
            <a:ext cx="4038600" cy="4624388"/>
          </a:xfr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3657600"/>
            <a:ext cx="1063438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7078</TotalTime>
  <Words>313</Words>
  <Application>Microsoft Office PowerPoint</Application>
  <PresentationFormat>On-screen Show (4:3)</PresentationFormat>
  <Paragraphs>36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NEAFWA Aquatic Connectivity</vt:lpstr>
      <vt:lpstr>Purpose</vt:lpstr>
      <vt:lpstr>Methods</vt:lpstr>
      <vt:lpstr>Status &amp; Utility</vt:lpstr>
    </vt:vector>
  </TitlesOfParts>
  <Company>The Nature Conservancy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Jay Odell</dc:creator>
  <dc:description>jodell@tnc.org</dc:description>
  <cp:lastModifiedBy>amilliken</cp:lastModifiedBy>
  <cp:revision>363</cp:revision>
  <dcterms:created xsi:type="dcterms:W3CDTF">2007-09-03T01:33:31Z</dcterms:created>
  <dcterms:modified xsi:type="dcterms:W3CDTF">2011-06-10T11:39:01Z</dcterms:modified>
</cp:coreProperties>
</file>