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66" r:id="rId2"/>
    <p:sldId id="575" r:id="rId3"/>
    <p:sldId id="567" r:id="rId4"/>
    <p:sldId id="570" r:id="rId5"/>
  </p:sldIdLst>
  <p:sldSz cx="9144000" cy="6858000" type="screen4x3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7FF"/>
    <a:srgbClr val="003300"/>
    <a:srgbClr val="009900"/>
    <a:srgbClr val="81C9FF"/>
    <a:srgbClr val="CCECFF"/>
    <a:srgbClr val="00365D"/>
    <a:srgbClr val="66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012" autoAdjust="0"/>
    <p:restoredTop sz="85814" autoAdjust="0"/>
  </p:normalViewPr>
  <p:slideViewPr>
    <p:cSldViewPr>
      <p:cViewPr>
        <p:scale>
          <a:sx n="66" d="100"/>
          <a:sy n="66" d="100"/>
        </p:scale>
        <p:origin x="-109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3132" y="21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DEF5A5C-4B90-48D7-9454-F8573E169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2B5069E-F7E1-4766-B75B-F5E40D4F7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E142F-4584-451D-9CA2-B9CE434AFFE1}" type="slidenum">
              <a:rPr lang="en-US"/>
              <a:pPr/>
              <a:t>1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D871E-0DCE-4A35-A740-35F11DEE427C}" type="slidenum">
              <a:rPr lang="en-US"/>
              <a:pPr/>
              <a:t>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0C2F2-EB6D-49EB-A0CE-DFB6DED848A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FE56D-69A6-40A1-A6F4-5B4B1A20E10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3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5319713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7261225" y="0"/>
            <a:ext cx="0" cy="533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10" descr="TNCLogoPrimary_Rev_Wht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oystercatcher_Alex 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228600"/>
            <a:ext cx="1752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25"/>
          <p:cNvSpPr>
            <a:spLocks noChangeShapeType="1"/>
          </p:cNvSpPr>
          <p:nvPr userDrawn="1"/>
        </p:nvSpPr>
        <p:spPr bwMode="auto">
          <a:xfrm>
            <a:off x="2028825" y="5319713"/>
            <a:ext cx="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Line 26"/>
          <p:cNvSpPr>
            <a:spLocks noChangeShapeType="1"/>
          </p:cNvSpPr>
          <p:nvPr userDrawn="1"/>
        </p:nvSpPr>
        <p:spPr bwMode="auto">
          <a:xfrm>
            <a:off x="6096000" y="5319713"/>
            <a:ext cx="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Line 27"/>
          <p:cNvSpPr>
            <a:spLocks noChangeShapeType="1"/>
          </p:cNvSpPr>
          <p:nvPr userDrawn="1"/>
        </p:nvSpPr>
        <p:spPr bwMode="auto">
          <a:xfrm>
            <a:off x="3810000" y="5319713"/>
            <a:ext cx="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Line 32"/>
          <p:cNvSpPr>
            <a:spLocks noChangeShapeType="1"/>
          </p:cNvSpPr>
          <p:nvPr userDrawn="1"/>
        </p:nvSpPr>
        <p:spPr bwMode="auto">
          <a:xfrm flipH="1">
            <a:off x="7273925" y="4019550"/>
            <a:ext cx="1828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Line 36"/>
          <p:cNvSpPr>
            <a:spLocks noChangeShapeType="1"/>
          </p:cNvSpPr>
          <p:nvPr userDrawn="1"/>
        </p:nvSpPr>
        <p:spPr bwMode="auto">
          <a:xfrm flipH="1">
            <a:off x="7258050" y="1228725"/>
            <a:ext cx="18732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Line 37"/>
          <p:cNvSpPr>
            <a:spLocks noChangeShapeType="1"/>
          </p:cNvSpPr>
          <p:nvPr userDrawn="1"/>
        </p:nvSpPr>
        <p:spPr bwMode="auto">
          <a:xfrm flipH="1">
            <a:off x="7261225" y="2767013"/>
            <a:ext cx="18732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Line 42"/>
          <p:cNvSpPr>
            <a:spLocks noChangeShapeType="1"/>
          </p:cNvSpPr>
          <p:nvPr userDrawn="1"/>
        </p:nvSpPr>
        <p:spPr bwMode="auto">
          <a:xfrm>
            <a:off x="7267575" y="5319713"/>
            <a:ext cx="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Line 20"/>
          <p:cNvSpPr>
            <a:spLocks noChangeShapeType="1"/>
          </p:cNvSpPr>
          <p:nvPr userDrawn="1"/>
        </p:nvSpPr>
        <p:spPr bwMode="auto">
          <a:xfrm>
            <a:off x="9118600" y="0"/>
            <a:ext cx="0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Line 48"/>
          <p:cNvSpPr>
            <a:spLocks noChangeShapeType="1"/>
          </p:cNvSpPr>
          <p:nvPr userDrawn="1"/>
        </p:nvSpPr>
        <p:spPr bwMode="auto">
          <a:xfrm flipH="1">
            <a:off x="3175" y="6848475"/>
            <a:ext cx="9140825" cy="79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Line 49"/>
          <p:cNvSpPr>
            <a:spLocks noChangeShapeType="1"/>
          </p:cNvSpPr>
          <p:nvPr userDrawn="1"/>
        </p:nvSpPr>
        <p:spPr bwMode="auto">
          <a:xfrm>
            <a:off x="19050" y="5305425"/>
            <a:ext cx="0" cy="1571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Line 50"/>
          <p:cNvSpPr>
            <a:spLocks noChangeShapeType="1"/>
          </p:cNvSpPr>
          <p:nvPr userDrawn="1"/>
        </p:nvSpPr>
        <p:spPr bwMode="auto">
          <a:xfrm flipH="1">
            <a:off x="7248525" y="12700"/>
            <a:ext cx="18891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0" y="1828800"/>
            <a:ext cx="6400800" cy="182880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 smtClean="0"/>
              <a:t>Conservation Status of Fish, Wildlife, and Natural Habitats in the Northeast Landscape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33400" y="3657600"/>
            <a:ext cx="6400800" cy="6858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The Nature Conservancy</a:t>
            </a:r>
          </a:p>
          <a:p>
            <a:r>
              <a:rPr lang="en-US" dirty="0" smtClean="0"/>
              <a:t>Eastern Conservation Science</a:t>
            </a:r>
          </a:p>
        </p:txBody>
      </p:sp>
      <p:pic>
        <p:nvPicPr>
          <p:cNvPr id="30" name="Picture 29" descr="easternsmallfootedbat.jpg"/>
          <p:cNvPicPr>
            <a:picLocks noChangeAspect="1"/>
          </p:cNvPicPr>
          <p:nvPr userDrawn="1"/>
        </p:nvPicPr>
        <p:blipFill>
          <a:blip r:embed="rId4" cstate="print"/>
          <a:srcRect l="15926" t="43334" r="36666" b="27777"/>
          <a:stretch>
            <a:fillRect/>
          </a:stretch>
        </p:blipFill>
        <p:spPr>
          <a:xfrm>
            <a:off x="9601200" y="2514600"/>
            <a:ext cx="1828799" cy="1485899"/>
          </a:xfrm>
          <a:prstGeom prst="rect">
            <a:avLst/>
          </a:prstGeom>
        </p:spPr>
      </p:pic>
      <p:pic>
        <p:nvPicPr>
          <p:cNvPr id="36" name="Picture 35" descr="woodthrush_usfws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601200" y="4562475"/>
            <a:ext cx="1990725" cy="2295525"/>
          </a:xfrm>
          <a:prstGeom prst="rect">
            <a:avLst/>
          </a:prstGeom>
        </p:spPr>
      </p:pic>
      <p:pic>
        <p:nvPicPr>
          <p:cNvPr id="38" name="Picture 37" descr="NH_preserv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753600" y="152400"/>
            <a:ext cx="1761822" cy="2347154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9" name="Picture 28" descr="marbled_salamander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6200" y="5318760"/>
            <a:ext cx="2366750" cy="1463040"/>
          </a:xfrm>
          <a:prstGeom prst="rect">
            <a:avLst/>
          </a:prstGeom>
        </p:spPr>
      </p:pic>
      <p:pic>
        <p:nvPicPr>
          <p:cNvPr id="35" name="Picture 34" descr="RoseateTern_usfws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514600" y="5318760"/>
            <a:ext cx="1960391" cy="1463040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 bwMode="auto">
          <a:xfrm>
            <a:off x="7086600" y="-228600"/>
            <a:ext cx="2057400" cy="571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1" name="Picture 30" descr="easternboxturtle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162800" y="2743200"/>
            <a:ext cx="1920240" cy="1166915"/>
          </a:xfrm>
          <a:prstGeom prst="rect">
            <a:avLst/>
          </a:prstGeom>
        </p:spPr>
      </p:pic>
      <p:pic>
        <p:nvPicPr>
          <p:cNvPr id="33" name="Picture 32" descr="thousand_acre_swamp_NY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162801" y="3982118"/>
            <a:ext cx="1920240" cy="1285888"/>
          </a:xfrm>
          <a:prstGeom prst="rect">
            <a:avLst/>
          </a:prstGeom>
        </p:spPr>
      </p:pic>
      <p:pic>
        <p:nvPicPr>
          <p:cNvPr id="34" name="Picture 33" descr="mud sunfish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162800" y="1219200"/>
            <a:ext cx="1920240" cy="1442580"/>
          </a:xfrm>
          <a:prstGeom prst="rect">
            <a:avLst/>
          </a:prstGeom>
        </p:spPr>
      </p:pic>
      <p:pic>
        <p:nvPicPr>
          <p:cNvPr id="40" name="Picture 39" descr="CIMG0208.JPG"/>
          <p:cNvPicPr>
            <a:picLocks noChangeAspect="1"/>
          </p:cNvPicPr>
          <p:nvPr userDrawn="1"/>
        </p:nvPicPr>
        <p:blipFill>
          <a:blip r:embed="rId12" cstate="print"/>
          <a:srcRect t="16667"/>
          <a:stretch>
            <a:fillRect/>
          </a:stretch>
        </p:blipFill>
        <p:spPr>
          <a:xfrm>
            <a:off x="7162800" y="-76200"/>
            <a:ext cx="1920240" cy="1200150"/>
          </a:xfrm>
          <a:prstGeom prst="rect">
            <a:avLst/>
          </a:prstGeom>
        </p:spPr>
      </p:pic>
      <p:pic>
        <p:nvPicPr>
          <p:cNvPr id="32" name="Picture 31" descr="529948055_ddbc0fa735_o.jpg"/>
          <p:cNvPicPr>
            <a:picLocks noChangeAspect="1"/>
          </p:cNvPicPr>
          <p:nvPr userDrawn="1"/>
        </p:nvPicPr>
        <p:blipFill>
          <a:blip r:embed="rId13" cstate="print"/>
          <a:srcRect l="5714" r="11538" b="17493"/>
          <a:stretch>
            <a:fillRect/>
          </a:stretch>
        </p:blipFill>
        <p:spPr>
          <a:xfrm>
            <a:off x="7162800" y="5334000"/>
            <a:ext cx="1905000" cy="1447800"/>
          </a:xfrm>
          <a:prstGeom prst="rect">
            <a:avLst/>
          </a:prstGeom>
        </p:spPr>
      </p:pic>
      <p:pic>
        <p:nvPicPr>
          <p:cNvPr id="37" name="Picture 36" descr="Menyanthes_trifoliata.jpg"/>
          <p:cNvPicPr>
            <a:picLocks noChangeAspect="1"/>
          </p:cNvPicPr>
          <p:nvPr userDrawn="1"/>
        </p:nvPicPr>
        <p:blipFill>
          <a:blip r:embed="rId14" cstate="print"/>
          <a:srcRect t="17778" b="23391"/>
          <a:stretch>
            <a:fillRect/>
          </a:stretch>
        </p:blipFill>
        <p:spPr>
          <a:xfrm>
            <a:off x="4571999" y="5334000"/>
            <a:ext cx="2479525" cy="1447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55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C3B0B8-EBA9-4E23-9D4C-E5E754000FAC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393B53-FDC3-471F-835E-80A9874B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143000"/>
            <a:ext cx="9144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1219200"/>
            <a:ext cx="9144000" cy="7315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19200" y="0"/>
            <a:ext cx="762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 descr="salt_marsh_sparrow_usfw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0744" cy="113720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895195896_7d5d64c8a4_b.jpg"/>
          <p:cNvPicPr>
            <a:picLocks noChangeAspect="1"/>
          </p:cNvPicPr>
          <p:nvPr userDrawn="1"/>
        </p:nvPicPr>
        <p:blipFill>
          <a:blip r:embed="rId2" cstate="print"/>
          <a:srcRect l="26250" r="38000"/>
          <a:stretch>
            <a:fillRect/>
          </a:stretch>
        </p:blipFill>
        <p:spPr>
          <a:xfrm>
            <a:off x="-86204" y="0"/>
            <a:ext cx="18388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NHFO070516_D002.jpg"/>
          <p:cNvPicPr>
            <a:picLocks noChangeAspect="1"/>
          </p:cNvPicPr>
          <p:nvPr userDrawn="1"/>
        </p:nvPicPr>
        <p:blipFill>
          <a:blip r:embed="rId2" cstate="print"/>
          <a:srcRect t="14980" b="45075"/>
          <a:stretch>
            <a:fillRect/>
          </a:stretch>
        </p:blipFill>
        <p:spPr>
          <a:xfrm rot="16200000">
            <a:off x="-2590799" y="2514600"/>
            <a:ext cx="6858000" cy="18288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071105_D176.jpg"/>
          <p:cNvPicPr>
            <a:picLocks noChangeAspect="1"/>
          </p:cNvPicPr>
          <p:nvPr userDrawn="1"/>
        </p:nvPicPr>
        <p:blipFill>
          <a:blip r:embed="rId2" cstate="print"/>
          <a:srcRect l="37118" r="28733"/>
          <a:stretch>
            <a:fillRect/>
          </a:stretch>
        </p:blipFill>
        <p:spPr>
          <a:xfrm>
            <a:off x="-76200" y="-228600"/>
            <a:ext cx="1828800" cy="7156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NH_preserve.jpg"/>
          <p:cNvPicPr>
            <a:picLocks noChangeAspect="1"/>
          </p:cNvPicPr>
          <p:nvPr userDrawn="1"/>
        </p:nvPicPr>
        <p:blipFill>
          <a:blip r:embed="rId3" cstate="print"/>
          <a:srcRect l="16276" r="49678"/>
          <a:stretch>
            <a:fillRect/>
          </a:stretch>
        </p:blipFill>
        <p:spPr>
          <a:xfrm>
            <a:off x="9829800" y="0"/>
            <a:ext cx="17526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CIMG0220.JPG"/>
          <p:cNvPicPr>
            <a:picLocks noChangeAspect="1"/>
          </p:cNvPicPr>
          <p:nvPr userDrawn="1"/>
        </p:nvPicPr>
        <p:blipFill>
          <a:blip r:embed="rId2" cstate="print"/>
          <a:srcRect l="11860" r="52592"/>
          <a:stretch>
            <a:fillRect/>
          </a:stretch>
        </p:blipFill>
        <p:spPr>
          <a:xfrm>
            <a:off x="-75735" y="0"/>
            <a:ext cx="1828335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046052049_9f495b92ab_o.jpg"/>
          <p:cNvPicPr>
            <a:picLocks noChangeAspect="1"/>
          </p:cNvPicPr>
          <p:nvPr userDrawn="1"/>
        </p:nvPicPr>
        <p:blipFill>
          <a:blip r:embed="rId2" cstate="print"/>
          <a:srcRect l="40041" r="18667"/>
          <a:stretch>
            <a:fillRect/>
          </a:stretch>
        </p:blipFill>
        <p:spPr>
          <a:xfrm>
            <a:off x="-152400" y="0"/>
            <a:ext cx="18956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st Lakes Preserve PA.jpg"/>
          <p:cNvPicPr>
            <a:picLocks noChangeAspect="1"/>
          </p:cNvPicPr>
          <p:nvPr userDrawn="1"/>
        </p:nvPicPr>
        <p:blipFill>
          <a:blip r:embed="rId2" cstate="print"/>
          <a:srcRect l="29167" r="53333"/>
          <a:stretch>
            <a:fillRect/>
          </a:stretch>
        </p:blipFill>
        <p:spPr>
          <a:xfrm>
            <a:off x="-152400" y="-745764"/>
            <a:ext cx="1905000" cy="7603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304800" y="0"/>
            <a:ext cx="2057400" cy="6858000"/>
            <a:chOff x="-3062278" y="152400"/>
            <a:chExt cx="2376478" cy="8099203"/>
          </a:xfrm>
        </p:grpSpPr>
        <p:pic>
          <p:nvPicPr>
            <p:cNvPr id="6" name="Picture 5" descr="Species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2895600" y="152400"/>
              <a:ext cx="2194560" cy="1463040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</p:pic>
        <p:pic>
          <p:nvPicPr>
            <p:cNvPr id="8" name="Picture 7" descr="mud sunfish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2946569" y="6553200"/>
              <a:ext cx="2260769" cy="1698403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</p:pic>
        <p:pic>
          <p:nvPicPr>
            <p:cNvPr id="9" name="Picture 8" descr="marbled_salamander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-2904629" y="1676401"/>
              <a:ext cx="2218829" cy="1371600"/>
            </a:xfrm>
            <a:prstGeom prst="rect">
              <a:avLst/>
            </a:prstGeom>
            <a:noFill/>
            <a:ln w="63500">
              <a:solidFill>
                <a:schemeClr val="bg1"/>
              </a:solidFill>
            </a:ln>
          </p:spPr>
        </p:pic>
        <p:pic>
          <p:nvPicPr>
            <p:cNvPr id="12" name="Picture 11" descr="pipingplover3_USFWS.jpg"/>
            <p:cNvPicPr>
              <a:picLocks noChangeAspect="1"/>
            </p:cNvPicPr>
            <p:nvPr userDrawn="1"/>
          </p:nvPicPr>
          <p:blipFill>
            <a:blip r:embed="rId5" cstate="print"/>
            <a:srcRect b="24217"/>
            <a:stretch>
              <a:fillRect/>
            </a:stretch>
          </p:blipFill>
          <p:spPr>
            <a:xfrm>
              <a:off x="-3062278" y="4800600"/>
              <a:ext cx="2376478" cy="1676400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</p:pic>
        <p:pic>
          <p:nvPicPr>
            <p:cNvPr id="15" name="Picture 14" descr="Rhexia_virginica.jp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-2895600" y="3124200"/>
              <a:ext cx="2195038" cy="1600200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easternsmallfootedbat.jpg"/>
          <p:cNvPicPr>
            <a:picLocks noChangeAspect="1"/>
          </p:cNvPicPr>
          <p:nvPr userDrawn="1"/>
        </p:nvPicPr>
        <p:blipFill>
          <a:blip r:embed="rId7" cstate="print"/>
          <a:srcRect l="8518" t="44487" r="33704" b="25598"/>
          <a:stretch>
            <a:fillRect/>
          </a:stretch>
        </p:blipFill>
        <p:spPr>
          <a:xfrm>
            <a:off x="10515600" y="228600"/>
            <a:ext cx="2207623" cy="1524000"/>
          </a:xfrm>
          <a:prstGeom prst="rect">
            <a:avLst/>
          </a:prstGeom>
        </p:spPr>
      </p:pic>
      <p:pic>
        <p:nvPicPr>
          <p:cNvPr id="11" name="Picture 10" descr="woodthrush_usfws.jpg"/>
          <p:cNvPicPr>
            <a:picLocks noChangeAspect="1"/>
          </p:cNvPicPr>
          <p:nvPr userDrawn="1"/>
        </p:nvPicPr>
        <p:blipFill>
          <a:blip r:embed="rId8" cstate="print"/>
          <a:srcRect t="13278" b="20332"/>
          <a:stretch>
            <a:fillRect/>
          </a:stretch>
        </p:blipFill>
        <p:spPr>
          <a:xfrm>
            <a:off x="10439400" y="3657600"/>
            <a:ext cx="2286000" cy="1750048"/>
          </a:xfrm>
          <a:prstGeom prst="rect">
            <a:avLst/>
          </a:prstGeom>
        </p:spPr>
      </p:pic>
      <p:pic>
        <p:nvPicPr>
          <p:cNvPr id="13" name="Picture 12" descr="easterncottontail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0439400" y="5562600"/>
            <a:ext cx="2286000" cy="1788160"/>
          </a:xfrm>
          <a:prstGeom prst="rect">
            <a:avLst/>
          </a:prstGeom>
        </p:spPr>
      </p:pic>
      <p:pic>
        <p:nvPicPr>
          <p:cNvPr id="14" name="Picture 13" descr="Menyanthes_trifoliata.jpg"/>
          <p:cNvPicPr>
            <a:picLocks noChangeAspect="1"/>
          </p:cNvPicPr>
          <p:nvPr userDrawn="1"/>
        </p:nvPicPr>
        <p:blipFill>
          <a:blip r:embed="rId10" cstate="print"/>
          <a:srcRect l="16069" t="22740" b="15906"/>
          <a:stretch>
            <a:fillRect/>
          </a:stretch>
        </p:blipFill>
        <p:spPr>
          <a:xfrm>
            <a:off x="10439400" y="1828800"/>
            <a:ext cx="2388112" cy="173259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EBF7FF"/>
          </a:solidFill>
          <a:ln w="9525">
            <a:solidFill>
              <a:srgbClr val="81C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365D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524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Overview</a:t>
            </a:r>
            <a:endParaRPr lang="en-GB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46" name="Line 22"/>
          <p:cNvSpPr>
            <a:spLocks noChangeShapeType="1"/>
          </p:cNvSpPr>
          <p:nvPr userDrawn="1"/>
        </p:nvSpPr>
        <p:spPr bwMode="auto">
          <a:xfrm>
            <a:off x="0" y="1152525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4" r:id="rId2"/>
    <p:sldLayoutId id="2147483697" r:id="rId3"/>
    <p:sldLayoutId id="214748367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684" r:id="rId10"/>
    <p:sldLayoutId id="214748370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5000"/>
        </a:spcAft>
        <a:buFont typeface="Wingdings" pitchFamily="2" charset="2"/>
        <a:buChar char="v"/>
        <a:defRPr sz="2400">
          <a:solidFill>
            <a:srgbClr val="00365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45000"/>
        </a:spcAft>
        <a:buChar char="•"/>
        <a:defRPr sz="2000">
          <a:solidFill>
            <a:srgbClr val="00365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45000"/>
        </a:spcAft>
        <a:buFont typeface="Wingdings" pitchFamily="2" charset="2"/>
        <a:buChar char="§"/>
        <a:defRPr>
          <a:solidFill>
            <a:srgbClr val="00365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65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65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65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65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65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65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usjr-background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0638"/>
            <a:ext cx="9144000" cy="1757362"/>
          </a:xfrm>
          <a:prstGeom prst="rect">
            <a:avLst/>
          </a:prstGeom>
          <a:noFill/>
        </p:spPr>
      </p:pic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543800" cy="1143000"/>
          </a:xfrm>
        </p:spPr>
        <p:txBody>
          <a:bodyPr/>
          <a:lstStyle/>
          <a:p>
            <a:r>
              <a:rPr lang="en-US" dirty="0" smtClean="0"/>
              <a:t>Mapping Rivers </a:t>
            </a:r>
            <a:r>
              <a:rPr lang="en-US" dirty="0"/>
              <a:t>Systems</a:t>
            </a:r>
          </a:p>
        </p:txBody>
      </p:sp>
      <p:pic>
        <p:nvPicPr>
          <p:cNvPr id="135172" name="Picture 4" descr="PhotoUpperRes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2819400" cy="2044700"/>
          </a:xfrm>
          <a:prstGeom prst="rect">
            <a:avLst/>
          </a:prstGeom>
          <a:noFill/>
        </p:spPr>
      </p:pic>
      <p:pic>
        <p:nvPicPr>
          <p:cNvPr id="135173" name="Picture 5" descr="shelbourne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447800"/>
            <a:ext cx="2667000" cy="1814513"/>
          </a:xfrm>
          <a:prstGeom prst="rect">
            <a:avLst/>
          </a:prstGeom>
          <a:noFill/>
        </p:spPr>
      </p:pic>
      <p:pic>
        <p:nvPicPr>
          <p:cNvPr id="135174" name="Picture 6" descr="Salmon-river-and-pool_-Gaspé peninsu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143000"/>
            <a:ext cx="3200400" cy="2401888"/>
          </a:xfrm>
          <a:prstGeom prst="rect">
            <a:avLst/>
          </a:prstGeom>
          <a:noFill/>
        </p:spPr>
      </p:pic>
      <p:pic>
        <p:nvPicPr>
          <p:cNvPr id="135175" name="Picture 7" descr="maine_7_afterthebigrapi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838200"/>
            <a:ext cx="3200400" cy="2155825"/>
          </a:xfrm>
          <a:prstGeom prst="rect">
            <a:avLst/>
          </a:prstGeom>
          <a:noFill/>
        </p:spPr>
      </p:pic>
      <p:pic>
        <p:nvPicPr>
          <p:cNvPr id="135176" name="Picture 8" descr="balsam poplar floodplain 2 (Middle Aspy River - Cape North 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86200"/>
            <a:ext cx="2667000" cy="1766888"/>
          </a:xfrm>
          <a:prstGeom prst="rect">
            <a:avLst/>
          </a:prstGeom>
          <a:noFill/>
        </p:spPr>
      </p:pic>
      <p:pic>
        <p:nvPicPr>
          <p:cNvPr id="135177" name="Picture 9" descr="sand-cherr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3810000"/>
            <a:ext cx="2286000" cy="1639888"/>
          </a:xfrm>
          <a:prstGeom prst="rect">
            <a:avLst/>
          </a:prstGeom>
          <a:noFill/>
        </p:spPr>
      </p:pic>
      <p:pic>
        <p:nvPicPr>
          <p:cNvPr id="135178" name="Picture 10" descr="cicumneutral-hardwoo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581400"/>
            <a:ext cx="2667000" cy="1916113"/>
          </a:xfrm>
          <a:prstGeom prst="rect">
            <a:avLst/>
          </a:prstGeom>
          <a:noFill/>
        </p:spPr>
      </p:pic>
      <p:pic>
        <p:nvPicPr>
          <p:cNvPr id="135179" name="Picture 11" descr="rM floodplain underr flooding (by Peter Hope, Parks Canada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3124200"/>
            <a:ext cx="2805113" cy="18811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gional_ge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584" y="3962400"/>
            <a:ext cx="2708416" cy="3505200"/>
          </a:xfrm>
          <a:prstGeom prst="rect">
            <a:avLst/>
          </a:prstGeom>
          <a:noFill/>
        </p:spPr>
      </p:pic>
      <p:pic>
        <p:nvPicPr>
          <p:cNvPr id="8" name="Picture 4" descr="regional_gradi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276600"/>
            <a:ext cx="2767295" cy="3581400"/>
          </a:xfrm>
          <a:prstGeom prst="rect">
            <a:avLst/>
          </a:prstGeom>
          <a:noFill/>
        </p:spPr>
      </p:pic>
      <p:pic>
        <p:nvPicPr>
          <p:cNvPr id="7" name="Picture 4" descr="regional_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514600"/>
            <a:ext cx="2768124" cy="35814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696200" cy="1143000"/>
          </a:xfrm>
        </p:spPr>
        <p:txBody>
          <a:bodyPr/>
          <a:lstStyle/>
          <a:p>
            <a:r>
              <a:rPr lang="en-US" sz="3600" dirty="0" smtClean="0"/>
              <a:t> </a:t>
            </a:r>
            <a:r>
              <a:rPr lang="en-US" sz="3600" dirty="0"/>
              <a:t>Key Habitat Variables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66800" y="5791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" name="Picture 5" descr="regional_si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76400"/>
            <a:ext cx="2743200" cy="35502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219200"/>
            <a:ext cx="3596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SIZE (Drainage Area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1905000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2743200"/>
            <a:ext cx="151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Gradient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3352800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Geology (pH)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regional_com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4925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0" y="228600"/>
            <a:ext cx="3810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NEAFWA Stream Classification </a:t>
            </a:r>
            <a:r>
              <a:rPr lang="en-US" dirty="0">
                <a:solidFill>
                  <a:schemeClr val="bg1"/>
                </a:solidFill>
              </a:rPr>
              <a:t>includes 257 types,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simplified map groups them into 96 types.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</a:t>
            </a:r>
          </a:p>
          <a:p>
            <a:r>
              <a:rPr lang="en-US" dirty="0" smtClean="0"/>
              <a:t>Very </a:t>
            </a:r>
            <a:r>
              <a:rPr lang="en-US" dirty="0"/>
              <a:t>high gradient, acidic, </a:t>
            </a:r>
            <a:r>
              <a:rPr lang="en-US" dirty="0" smtClean="0"/>
              <a:t>cold headwater creek</a:t>
            </a:r>
            <a:endParaRPr lang="en-US" dirty="0"/>
          </a:p>
          <a:p>
            <a:r>
              <a:rPr lang="en-US" dirty="0"/>
              <a:t>(1a_6_1_1)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</a:t>
            </a:r>
          </a:p>
          <a:p>
            <a:r>
              <a:rPr lang="en-US" dirty="0" smtClean="0"/>
              <a:t>Very </a:t>
            </a:r>
            <a:r>
              <a:rPr lang="en-US" dirty="0"/>
              <a:t>low gradient, calcareous, </a:t>
            </a:r>
            <a:r>
              <a:rPr lang="en-US" dirty="0" smtClean="0"/>
              <a:t>warm Great River</a:t>
            </a:r>
            <a:endParaRPr lang="en-US" dirty="0"/>
          </a:p>
          <a:p>
            <a:r>
              <a:rPr lang="en-US" dirty="0"/>
              <a:t>(5_1_3_3)</a:t>
            </a:r>
          </a:p>
          <a:p>
            <a:endParaRPr lang="en-US" dirty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0" y="5867400"/>
            <a:ext cx="3313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Code =  </a:t>
            </a:r>
          </a:p>
          <a:p>
            <a:r>
              <a:rPr lang="en-US" dirty="0" smtClean="0"/>
              <a:t>Size</a:t>
            </a:r>
            <a:r>
              <a:rPr lang="en-US" dirty="0"/>
              <a:t>, Gradient,  Geo, Temp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</a:rPr>
              <a:t>High gradient acidic cold headwater stream</a:t>
            </a:r>
            <a:r>
              <a:rPr lang="en-US" sz="3600" dirty="0"/>
              <a:t>.  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Regional Size Class (1b): Northeast Headwaters</a:t>
            </a:r>
          </a:p>
          <a:p>
            <a:pPr>
              <a:spcBef>
                <a:spcPct val="20000"/>
              </a:spcBef>
            </a:pPr>
            <a:r>
              <a:rPr lang="en-US" sz="2400" dirty="0"/>
              <a:t>Regional Gradient </a:t>
            </a:r>
            <a:r>
              <a:rPr lang="en-US" sz="2400" dirty="0" smtClean="0"/>
              <a:t>Class</a:t>
            </a:r>
          </a:p>
          <a:p>
            <a:pPr>
              <a:spcBef>
                <a:spcPct val="20000"/>
              </a:spcBef>
            </a:pPr>
            <a:r>
              <a:rPr lang="en-US" sz="2400" dirty="0" smtClean="0"/>
              <a:t>(</a:t>
            </a:r>
            <a:r>
              <a:rPr lang="en-US" sz="2400" dirty="0"/>
              <a:t>5): High</a:t>
            </a:r>
          </a:p>
          <a:p>
            <a:pPr>
              <a:spcBef>
                <a:spcPct val="20000"/>
              </a:spcBef>
            </a:pPr>
            <a:r>
              <a:rPr lang="en-US" sz="2400" dirty="0"/>
              <a:t>Regional Norton Geology </a:t>
            </a:r>
            <a:r>
              <a:rPr lang="en-US" sz="2400" dirty="0" smtClean="0"/>
              <a:t>Class</a:t>
            </a:r>
          </a:p>
          <a:p>
            <a:pPr>
              <a:spcBef>
                <a:spcPct val="20000"/>
              </a:spcBef>
            </a:pPr>
            <a:r>
              <a:rPr lang="en-US" sz="2400" dirty="0" smtClean="0"/>
              <a:t>(</a:t>
            </a:r>
            <a:r>
              <a:rPr lang="en-US" sz="2400" dirty="0"/>
              <a:t>1): Low Buffering Capacity, Acidic</a:t>
            </a:r>
          </a:p>
          <a:p>
            <a:pPr>
              <a:spcBef>
                <a:spcPct val="20000"/>
              </a:spcBef>
            </a:pPr>
            <a:r>
              <a:rPr lang="en-US" sz="2400" dirty="0"/>
              <a:t>Regional Temperature </a:t>
            </a:r>
            <a:r>
              <a:rPr lang="en-US" sz="2400" dirty="0" smtClean="0"/>
              <a:t>Class</a:t>
            </a:r>
          </a:p>
          <a:p>
            <a:pPr>
              <a:spcBef>
                <a:spcPct val="20000"/>
              </a:spcBef>
            </a:pPr>
            <a:r>
              <a:rPr lang="en-US" sz="2400" dirty="0" smtClean="0"/>
              <a:t>(</a:t>
            </a:r>
            <a:r>
              <a:rPr lang="en-US" sz="2400" dirty="0"/>
              <a:t>1): Cold</a:t>
            </a:r>
          </a:p>
          <a:p>
            <a:pPr>
              <a:spcBef>
                <a:spcPct val="20000"/>
              </a:spcBef>
            </a:pPr>
            <a:endParaRPr lang="en-US" sz="2000" u="sng" dirty="0"/>
          </a:p>
          <a:p>
            <a:pPr>
              <a:spcBef>
                <a:spcPct val="20000"/>
              </a:spcBef>
            </a:pPr>
            <a:r>
              <a:rPr lang="en-US" sz="2000" u="sng" dirty="0"/>
              <a:t>1b511: </a:t>
            </a:r>
            <a:endParaRPr lang="en-US" sz="2000" u="sng" dirty="0" smtClean="0"/>
          </a:p>
          <a:p>
            <a:pPr>
              <a:spcBef>
                <a:spcPct val="20000"/>
              </a:spcBef>
            </a:pPr>
            <a:r>
              <a:rPr lang="en-US" sz="2000" u="sng" dirty="0" smtClean="0"/>
              <a:t>High </a:t>
            </a:r>
            <a:r>
              <a:rPr lang="en-US" sz="2000" u="sng" dirty="0"/>
              <a:t>gradient acidic cold headwater stream</a:t>
            </a:r>
          </a:p>
          <a:p>
            <a:pPr>
              <a:spcBef>
                <a:spcPct val="20000"/>
              </a:spcBef>
            </a:pPr>
            <a:r>
              <a:rPr lang="en-US" dirty="0"/>
              <a:t>Linked State Names: </a:t>
            </a:r>
          </a:p>
          <a:p>
            <a:pPr>
              <a:spcBef>
                <a:spcPct val="20000"/>
              </a:spcBef>
            </a:pPr>
            <a:r>
              <a:rPr lang="en-US" dirty="0"/>
              <a:t>MA Small Streams, </a:t>
            </a:r>
          </a:p>
          <a:p>
            <a:pPr>
              <a:spcBef>
                <a:spcPct val="20000"/>
              </a:spcBef>
            </a:pPr>
            <a:r>
              <a:rPr lang="en-US" dirty="0"/>
              <a:t>VT Cold headwater acidic streams, </a:t>
            </a:r>
          </a:p>
          <a:p>
            <a:pPr>
              <a:spcBef>
                <a:spcPct val="20000"/>
              </a:spcBef>
            </a:pPr>
            <a:r>
              <a:rPr lang="en-US" dirty="0"/>
              <a:t>NY Coldwater Stream, </a:t>
            </a:r>
          </a:p>
          <a:p>
            <a:pPr>
              <a:spcBef>
                <a:spcPct val="20000"/>
              </a:spcBef>
            </a:pPr>
            <a:r>
              <a:rPr lang="en-US" dirty="0"/>
              <a:t>CT Coldwater Stream, </a:t>
            </a:r>
          </a:p>
        </p:txBody>
      </p:sp>
      <p:pic>
        <p:nvPicPr>
          <p:cNvPr id="17412" name="Picture 4" descr="Field Day with Andy and Alison May 2004 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95096"/>
            <a:ext cx="3429000" cy="576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reek_cold_high_ac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295400"/>
            <a:ext cx="2828993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7018</TotalTime>
  <Words>146</Words>
  <Application>Microsoft Office PowerPoint</Application>
  <PresentationFormat>On-screen Show (4:3)</PresentationFormat>
  <Paragraphs>43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Mapping Rivers Systems</vt:lpstr>
      <vt:lpstr> Key Habitat Variables</vt:lpstr>
      <vt:lpstr>Slide 3</vt:lpstr>
      <vt:lpstr>Slide 4</vt:lpstr>
    </vt:vector>
  </TitlesOfParts>
  <Company>The Nature Conservancy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Odell</dc:creator>
  <dc:description>jodell@tnc.org</dc:description>
  <cp:lastModifiedBy>amilliken</cp:lastModifiedBy>
  <cp:revision>361</cp:revision>
  <dcterms:created xsi:type="dcterms:W3CDTF">2007-09-03T01:33:31Z</dcterms:created>
  <dcterms:modified xsi:type="dcterms:W3CDTF">2011-06-09T00:28:23Z</dcterms:modified>
</cp:coreProperties>
</file>