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527" r:id="rId3"/>
    <p:sldId id="535" r:id="rId4"/>
    <p:sldId id="541" r:id="rId5"/>
    <p:sldId id="516" r:id="rId6"/>
    <p:sldId id="518" r:id="rId7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003300"/>
    <a:srgbClr val="009900"/>
    <a:srgbClr val="81C9FF"/>
    <a:srgbClr val="CCECFF"/>
    <a:srgbClr val="00365D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12" autoAdjust="0"/>
    <p:restoredTop sz="85814" autoAdjust="0"/>
  </p:normalViewPr>
  <p:slideViewPr>
    <p:cSldViewPr>
      <p:cViewPr>
        <p:scale>
          <a:sx n="66" d="100"/>
          <a:sy n="66" d="100"/>
        </p:scale>
        <p:origin x="-188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75" d="100"/>
          <a:sy n="75" d="100"/>
        </p:scale>
        <p:origin x="-3132" y="21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DEF5A5C-4B90-48D7-9454-F8573E16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B5069E-F7E1-4766-B75B-F5E40D4F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F9A0E-B9CB-43F9-A7BF-D5AB067547D1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5319713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7261225" y="0"/>
            <a:ext cx="0" cy="533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oystercatcher_Alex 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28600"/>
            <a:ext cx="175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5"/>
          <p:cNvSpPr>
            <a:spLocks noChangeShapeType="1"/>
          </p:cNvSpPr>
          <p:nvPr userDrawn="1"/>
        </p:nvSpPr>
        <p:spPr bwMode="auto">
          <a:xfrm>
            <a:off x="202882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26"/>
          <p:cNvSpPr>
            <a:spLocks noChangeShapeType="1"/>
          </p:cNvSpPr>
          <p:nvPr userDrawn="1"/>
        </p:nvSpPr>
        <p:spPr bwMode="auto">
          <a:xfrm>
            <a:off x="6096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27"/>
          <p:cNvSpPr>
            <a:spLocks noChangeShapeType="1"/>
          </p:cNvSpPr>
          <p:nvPr userDrawn="1"/>
        </p:nvSpPr>
        <p:spPr bwMode="auto">
          <a:xfrm>
            <a:off x="3810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32"/>
          <p:cNvSpPr>
            <a:spLocks noChangeShapeType="1"/>
          </p:cNvSpPr>
          <p:nvPr userDrawn="1"/>
        </p:nvSpPr>
        <p:spPr bwMode="auto">
          <a:xfrm flipH="1">
            <a:off x="7273925" y="4019550"/>
            <a:ext cx="1828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36"/>
          <p:cNvSpPr>
            <a:spLocks noChangeShapeType="1"/>
          </p:cNvSpPr>
          <p:nvPr userDrawn="1"/>
        </p:nvSpPr>
        <p:spPr bwMode="auto">
          <a:xfrm flipH="1">
            <a:off x="7258050" y="1228725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37"/>
          <p:cNvSpPr>
            <a:spLocks noChangeShapeType="1"/>
          </p:cNvSpPr>
          <p:nvPr userDrawn="1"/>
        </p:nvSpPr>
        <p:spPr bwMode="auto">
          <a:xfrm flipH="1">
            <a:off x="7261225" y="2767013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2"/>
          <p:cNvSpPr>
            <a:spLocks noChangeShapeType="1"/>
          </p:cNvSpPr>
          <p:nvPr userDrawn="1"/>
        </p:nvSpPr>
        <p:spPr bwMode="auto">
          <a:xfrm>
            <a:off x="726757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20"/>
          <p:cNvSpPr>
            <a:spLocks noChangeShapeType="1"/>
          </p:cNvSpPr>
          <p:nvPr userDrawn="1"/>
        </p:nvSpPr>
        <p:spPr bwMode="auto">
          <a:xfrm>
            <a:off x="9118600" y="0"/>
            <a:ext cx="0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48"/>
          <p:cNvSpPr>
            <a:spLocks noChangeShapeType="1"/>
          </p:cNvSpPr>
          <p:nvPr userDrawn="1"/>
        </p:nvSpPr>
        <p:spPr bwMode="auto">
          <a:xfrm flipH="1">
            <a:off x="3175" y="6848475"/>
            <a:ext cx="914082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49"/>
          <p:cNvSpPr>
            <a:spLocks noChangeShapeType="1"/>
          </p:cNvSpPr>
          <p:nvPr userDrawn="1"/>
        </p:nvSpPr>
        <p:spPr bwMode="auto">
          <a:xfrm>
            <a:off x="19050" y="5305425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50"/>
          <p:cNvSpPr>
            <a:spLocks noChangeShapeType="1"/>
          </p:cNvSpPr>
          <p:nvPr userDrawn="1"/>
        </p:nvSpPr>
        <p:spPr bwMode="auto">
          <a:xfrm flipH="1">
            <a:off x="7248525" y="12700"/>
            <a:ext cx="1889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1828800"/>
            <a:ext cx="6400800" cy="182880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Conservation Status of Fish, Wildlife, and Natural Habitats in the Northeast Landscape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657600"/>
            <a:ext cx="6400800" cy="6858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Nature Conservancy</a:t>
            </a:r>
          </a:p>
          <a:p>
            <a:r>
              <a:rPr lang="en-US" dirty="0" smtClean="0"/>
              <a:t>Eastern Conservation Science</a:t>
            </a:r>
          </a:p>
        </p:txBody>
      </p:sp>
      <p:pic>
        <p:nvPicPr>
          <p:cNvPr id="30" name="Picture 29" descr="easternsmallfootedbat.jpg"/>
          <p:cNvPicPr>
            <a:picLocks noChangeAspect="1"/>
          </p:cNvPicPr>
          <p:nvPr userDrawn="1"/>
        </p:nvPicPr>
        <p:blipFill>
          <a:blip r:embed="rId4" cstate="print"/>
          <a:srcRect l="15926" t="43334" r="36666" b="27777"/>
          <a:stretch>
            <a:fillRect/>
          </a:stretch>
        </p:blipFill>
        <p:spPr>
          <a:xfrm>
            <a:off x="9601200" y="2514600"/>
            <a:ext cx="1828799" cy="1485899"/>
          </a:xfrm>
          <a:prstGeom prst="rect">
            <a:avLst/>
          </a:prstGeom>
        </p:spPr>
      </p:pic>
      <p:pic>
        <p:nvPicPr>
          <p:cNvPr id="36" name="Picture 35" descr="woodthrush_usfw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601200" y="4562475"/>
            <a:ext cx="1990725" cy="2295525"/>
          </a:xfrm>
          <a:prstGeom prst="rect">
            <a:avLst/>
          </a:prstGeom>
        </p:spPr>
      </p:pic>
      <p:pic>
        <p:nvPicPr>
          <p:cNvPr id="38" name="Picture 37" descr="NH_preserv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753600" y="152400"/>
            <a:ext cx="1761822" cy="2347154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9" name="Picture 28" descr="marbled_salamander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6200" y="5318760"/>
            <a:ext cx="2366750" cy="1463040"/>
          </a:xfrm>
          <a:prstGeom prst="rect">
            <a:avLst/>
          </a:prstGeom>
        </p:spPr>
      </p:pic>
      <p:pic>
        <p:nvPicPr>
          <p:cNvPr id="35" name="Picture 34" descr="RoseateTern_usfws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514600" y="5318760"/>
            <a:ext cx="1960391" cy="1463040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 bwMode="auto">
          <a:xfrm>
            <a:off x="7086600" y="-228600"/>
            <a:ext cx="2057400" cy="571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Picture 30" descr="easternboxturtl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162800" y="2743200"/>
            <a:ext cx="1920240" cy="1166915"/>
          </a:xfrm>
          <a:prstGeom prst="rect">
            <a:avLst/>
          </a:prstGeom>
        </p:spPr>
      </p:pic>
      <p:pic>
        <p:nvPicPr>
          <p:cNvPr id="33" name="Picture 32" descr="thousand_acre_swamp_NY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162801" y="3982118"/>
            <a:ext cx="1920240" cy="1285888"/>
          </a:xfrm>
          <a:prstGeom prst="rect">
            <a:avLst/>
          </a:prstGeom>
        </p:spPr>
      </p:pic>
      <p:pic>
        <p:nvPicPr>
          <p:cNvPr id="34" name="Picture 33" descr="mud sunf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162800" y="1219200"/>
            <a:ext cx="1920240" cy="1442580"/>
          </a:xfrm>
          <a:prstGeom prst="rect">
            <a:avLst/>
          </a:prstGeom>
        </p:spPr>
      </p:pic>
      <p:pic>
        <p:nvPicPr>
          <p:cNvPr id="40" name="Picture 39" descr="CIMG0208.JPG"/>
          <p:cNvPicPr>
            <a:picLocks noChangeAspect="1"/>
          </p:cNvPicPr>
          <p:nvPr userDrawn="1"/>
        </p:nvPicPr>
        <p:blipFill>
          <a:blip r:embed="rId12" cstate="print"/>
          <a:srcRect t="16667"/>
          <a:stretch>
            <a:fillRect/>
          </a:stretch>
        </p:blipFill>
        <p:spPr>
          <a:xfrm>
            <a:off x="7162800" y="-76200"/>
            <a:ext cx="1920240" cy="1200150"/>
          </a:xfrm>
          <a:prstGeom prst="rect">
            <a:avLst/>
          </a:prstGeom>
        </p:spPr>
      </p:pic>
      <p:pic>
        <p:nvPicPr>
          <p:cNvPr id="32" name="Picture 31" descr="529948055_ddbc0fa735_o.jpg"/>
          <p:cNvPicPr>
            <a:picLocks noChangeAspect="1"/>
          </p:cNvPicPr>
          <p:nvPr userDrawn="1"/>
        </p:nvPicPr>
        <p:blipFill>
          <a:blip r:embed="rId13" cstate="print"/>
          <a:srcRect l="5714" r="11538" b="17493"/>
          <a:stretch>
            <a:fillRect/>
          </a:stretch>
        </p:blipFill>
        <p:spPr>
          <a:xfrm>
            <a:off x="7162800" y="5334000"/>
            <a:ext cx="1905000" cy="1447800"/>
          </a:xfrm>
          <a:prstGeom prst="rect">
            <a:avLst/>
          </a:prstGeom>
        </p:spPr>
      </p:pic>
      <p:pic>
        <p:nvPicPr>
          <p:cNvPr id="37" name="Picture 36" descr="Menyanthes_trifoliata.jpg"/>
          <p:cNvPicPr>
            <a:picLocks noChangeAspect="1"/>
          </p:cNvPicPr>
          <p:nvPr userDrawn="1"/>
        </p:nvPicPr>
        <p:blipFill>
          <a:blip r:embed="rId14" cstate="print"/>
          <a:srcRect t="17778" b="23391"/>
          <a:stretch>
            <a:fillRect/>
          </a:stretch>
        </p:blipFill>
        <p:spPr>
          <a:xfrm>
            <a:off x="4571999" y="5334000"/>
            <a:ext cx="2479525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1143000"/>
            <a:ext cx="9144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219200"/>
            <a:ext cx="9144000" cy="731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19200" y="0"/>
            <a:ext cx="762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 descr="salt_marsh_sparrow_usfw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744" cy="11372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95195896_7d5d64c8a4_b.jpg"/>
          <p:cNvPicPr>
            <a:picLocks noChangeAspect="1"/>
          </p:cNvPicPr>
          <p:nvPr userDrawn="1"/>
        </p:nvPicPr>
        <p:blipFill>
          <a:blip r:embed="rId2" cstate="print"/>
          <a:srcRect l="26250" r="38000"/>
          <a:stretch>
            <a:fillRect/>
          </a:stretch>
        </p:blipFill>
        <p:spPr>
          <a:xfrm>
            <a:off x="-86204" y="0"/>
            <a:ext cx="1838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HFO070516_D002.jpg"/>
          <p:cNvPicPr>
            <a:picLocks noChangeAspect="1"/>
          </p:cNvPicPr>
          <p:nvPr userDrawn="1"/>
        </p:nvPicPr>
        <p:blipFill>
          <a:blip r:embed="rId2" cstate="print"/>
          <a:srcRect t="14980" b="45075"/>
          <a:stretch>
            <a:fillRect/>
          </a:stretch>
        </p:blipFill>
        <p:spPr>
          <a:xfrm rot="16200000">
            <a:off x="-2590799" y="2514600"/>
            <a:ext cx="6858000" cy="18288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071105_D176.jpg"/>
          <p:cNvPicPr>
            <a:picLocks noChangeAspect="1"/>
          </p:cNvPicPr>
          <p:nvPr userDrawn="1"/>
        </p:nvPicPr>
        <p:blipFill>
          <a:blip r:embed="rId2" cstate="print"/>
          <a:srcRect l="37118" r="28733"/>
          <a:stretch>
            <a:fillRect/>
          </a:stretch>
        </p:blipFill>
        <p:spPr>
          <a:xfrm>
            <a:off x="-76200" y="-228600"/>
            <a:ext cx="1828800" cy="715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NH_preserve.jpg"/>
          <p:cNvPicPr>
            <a:picLocks noChangeAspect="1"/>
          </p:cNvPicPr>
          <p:nvPr userDrawn="1"/>
        </p:nvPicPr>
        <p:blipFill>
          <a:blip r:embed="rId3" cstate="print"/>
          <a:srcRect l="16276" r="49678"/>
          <a:stretch>
            <a:fillRect/>
          </a:stretch>
        </p:blipFill>
        <p:spPr>
          <a:xfrm>
            <a:off x="9829800" y="0"/>
            <a:ext cx="17526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IMG0220.JPG"/>
          <p:cNvPicPr>
            <a:picLocks noChangeAspect="1"/>
          </p:cNvPicPr>
          <p:nvPr userDrawn="1"/>
        </p:nvPicPr>
        <p:blipFill>
          <a:blip r:embed="rId2" cstate="print"/>
          <a:srcRect l="11860" r="52592"/>
          <a:stretch>
            <a:fillRect/>
          </a:stretch>
        </p:blipFill>
        <p:spPr>
          <a:xfrm>
            <a:off x="-75735" y="0"/>
            <a:ext cx="1828335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046052049_9f495b92ab_o.jpg"/>
          <p:cNvPicPr>
            <a:picLocks noChangeAspect="1"/>
          </p:cNvPicPr>
          <p:nvPr userDrawn="1"/>
        </p:nvPicPr>
        <p:blipFill>
          <a:blip r:embed="rId2" cstate="print"/>
          <a:srcRect l="40041" r="18667"/>
          <a:stretch>
            <a:fillRect/>
          </a:stretch>
        </p:blipFill>
        <p:spPr>
          <a:xfrm>
            <a:off x="-152400" y="0"/>
            <a:ext cx="1895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t Lakes Preserve PA.jpg"/>
          <p:cNvPicPr>
            <a:picLocks noChangeAspect="1"/>
          </p:cNvPicPr>
          <p:nvPr userDrawn="1"/>
        </p:nvPicPr>
        <p:blipFill>
          <a:blip r:embed="rId2" cstate="print"/>
          <a:srcRect l="29167" r="53333"/>
          <a:stretch>
            <a:fillRect/>
          </a:stretch>
        </p:blipFill>
        <p:spPr>
          <a:xfrm>
            <a:off x="-152400" y="-745764"/>
            <a:ext cx="1905000" cy="760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4800" y="0"/>
            <a:ext cx="2057400" cy="6858000"/>
            <a:chOff x="-3062278" y="152400"/>
            <a:chExt cx="2376478" cy="8099203"/>
          </a:xfrm>
        </p:grpSpPr>
        <p:pic>
          <p:nvPicPr>
            <p:cNvPr id="6" name="Picture 5" descr="Species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895600" y="152400"/>
              <a:ext cx="2194560" cy="146304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8" name="Picture 7" descr="mud sunfish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46569" y="6553200"/>
              <a:ext cx="2260769" cy="1698403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9" name="Picture 8" descr="marbled_salamander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2904629" y="1676401"/>
              <a:ext cx="2218829" cy="13716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</p:pic>
        <p:pic>
          <p:nvPicPr>
            <p:cNvPr id="12" name="Picture 11" descr="pipingplover3_USFWS.jpg"/>
            <p:cNvPicPr>
              <a:picLocks noChangeAspect="1"/>
            </p:cNvPicPr>
            <p:nvPr userDrawn="1"/>
          </p:nvPicPr>
          <p:blipFill>
            <a:blip r:embed="rId5" cstate="print"/>
            <a:srcRect b="24217"/>
            <a:stretch>
              <a:fillRect/>
            </a:stretch>
          </p:blipFill>
          <p:spPr>
            <a:xfrm>
              <a:off x="-3062278" y="4800600"/>
              <a:ext cx="2376478" cy="16764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15" name="Picture 14" descr="Rhexia_virginica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-2895600" y="3124200"/>
              <a:ext cx="2195038" cy="16002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easternsmallfootedbat.jpg"/>
          <p:cNvPicPr>
            <a:picLocks noChangeAspect="1"/>
          </p:cNvPicPr>
          <p:nvPr userDrawn="1"/>
        </p:nvPicPr>
        <p:blipFill>
          <a:blip r:embed="rId7" cstate="print"/>
          <a:srcRect l="8518" t="44487" r="33704" b="25598"/>
          <a:stretch>
            <a:fillRect/>
          </a:stretch>
        </p:blipFill>
        <p:spPr>
          <a:xfrm>
            <a:off x="10515600" y="228600"/>
            <a:ext cx="2207623" cy="1524000"/>
          </a:xfrm>
          <a:prstGeom prst="rect">
            <a:avLst/>
          </a:prstGeom>
        </p:spPr>
      </p:pic>
      <p:pic>
        <p:nvPicPr>
          <p:cNvPr id="11" name="Picture 10" descr="woodthrush_usfws.jpg"/>
          <p:cNvPicPr>
            <a:picLocks noChangeAspect="1"/>
          </p:cNvPicPr>
          <p:nvPr userDrawn="1"/>
        </p:nvPicPr>
        <p:blipFill>
          <a:blip r:embed="rId8" cstate="print"/>
          <a:srcRect t="13278" b="20332"/>
          <a:stretch>
            <a:fillRect/>
          </a:stretch>
        </p:blipFill>
        <p:spPr>
          <a:xfrm>
            <a:off x="10439400" y="3657600"/>
            <a:ext cx="2286000" cy="1750048"/>
          </a:xfrm>
          <a:prstGeom prst="rect">
            <a:avLst/>
          </a:prstGeom>
        </p:spPr>
      </p:pic>
      <p:pic>
        <p:nvPicPr>
          <p:cNvPr id="13" name="Picture 12" descr="easterncottontail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439400" y="55626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 userDrawn="1"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10439400" y="1828800"/>
            <a:ext cx="2388112" cy="17325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BF7FF"/>
          </a:solidFill>
          <a:ln w="9525">
            <a:solidFill>
              <a:srgbClr val="81C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65D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52400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Overview</a:t>
            </a:r>
            <a:endParaRPr lang="en-GB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1525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97" r:id="rId3"/>
    <p:sldLayoutId id="214748367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684" r:id="rId10"/>
    <p:sldLayoutId id="214748370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v"/>
        <a:defRPr sz="2400">
          <a:solidFill>
            <a:srgbClr val="0036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5000"/>
        </a:spcAft>
        <a:buChar char="•"/>
        <a:defRPr sz="2000">
          <a:solidFill>
            <a:srgbClr val="00365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§"/>
        <a:defRPr>
          <a:solidFill>
            <a:srgbClr val="00365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65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nserveonline.org/workspaces/ecs/documents/northeast-conservation-status-report-april-2011/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34290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Mark Anderson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Arlene Olivero Sheldon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Conservation Status of Fish, Wildlife and Natural Habitats in the  Northeast and Mid Atlantic Region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7"/>
          <p:cNvSpPr>
            <a:spLocks noGrp="1" noChangeArrowheads="1"/>
          </p:cNvSpPr>
          <p:nvPr>
            <p:ph idx="1"/>
          </p:nvPr>
        </p:nvSpPr>
        <p:spPr>
          <a:xfrm>
            <a:off x="4648200" y="1524000"/>
            <a:ext cx="39624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Guiding Document</a:t>
            </a:r>
          </a:p>
          <a:p>
            <a:pPr eaLnBrk="1" hangingPunct="1"/>
            <a:r>
              <a:rPr lang="en-US" dirty="0" smtClean="0"/>
              <a:t>Advisory Committee </a:t>
            </a:r>
          </a:p>
          <a:p>
            <a:pPr eaLnBrk="1" hangingPunct="1"/>
            <a:r>
              <a:rPr lang="en-US" dirty="0" smtClean="0"/>
              <a:t>Secured Lands</a:t>
            </a:r>
          </a:p>
          <a:p>
            <a:pPr eaLnBrk="1" hangingPunct="1"/>
            <a:r>
              <a:rPr lang="en-US" dirty="0" smtClean="0"/>
              <a:t>Habitats &amp; Species</a:t>
            </a:r>
          </a:p>
          <a:p>
            <a:pPr lvl="1" eaLnBrk="1" hangingPunct="1"/>
            <a:r>
              <a:rPr lang="en-US" dirty="0" smtClean="0"/>
              <a:t>Forest</a:t>
            </a:r>
          </a:p>
          <a:p>
            <a:pPr lvl="1" eaLnBrk="1" hangingPunct="1"/>
            <a:r>
              <a:rPr lang="en-US" dirty="0" smtClean="0"/>
              <a:t>Wetland</a:t>
            </a:r>
          </a:p>
          <a:p>
            <a:pPr lvl="1" eaLnBrk="1" hangingPunct="1"/>
            <a:r>
              <a:rPr lang="en-US" dirty="0" smtClean="0"/>
              <a:t>Unique habitats</a:t>
            </a:r>
          </a:p>
          <a:p>
            <a:pPr lvl="1" eaLnBrk="1" hangingPunct="1"/>
            <a:r>
              <a:rPr lang="en-US" dirty="0" smtClean="0"/>
              <a:t>Rivers and Streams</a:t>
            </a:r>
          </a:p>
          <a:p>
            <a:pPr lvl="1" eaLnBrk="1" hangingPunct="1"/>
            <a:r>
              <a:rPr lang="en-US" dirty="0" smtClean="0"/>
              <a:t>Lakes and Ponds</a:t>
            </a:r>
          </a:p>
          <a:p>
            <a:pPr lvl="1" eaLnBrk="1" hangingPunct="1"/>
            <a:r>
              <a:rPr lang="en-US" dirty="0" err="1" smtClean="0"/>
              <a:t>SGCN</a:t>
            </a:r>
            <a:r>
              <a:rPr lang="en-US" dirty="0" smtClean="0"/>
              <a:t> Species. </a:t>
            </a:r>
          </a:p>
          <a:p>
            <a:pPr eaLnBrk="1" hangingPunct="1">
              <a:buNone/>
            </a:pPr>
            <a:endParaRPr lang="en-US" dirty="0" smtClean="0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51318"/>
            <a:ext cx="4212399" cy="540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"/>
            <a:ext cx="1752600" cy="108339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4770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</a:rPr>
              <a:t>Report and Advisory Committee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7932" y="1"/>
            <a:ext cx="1146067" cy="10668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015" t="2000" r="547"/>
          <a:stretch>
            <a:fillRect/>
          </a:stretch>
        </p:blipFill>
        <p:spPr bwMode="auto">
          <a:xfrm>
            <a:off x="152400" y="1447800"/>
            <a:ext cx="4038600" cy="494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0" y="1219200"/>
            <a:ext cx="495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Representatives from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State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365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Jenny Dickson and Rick Jacobson of CT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Robert Coxe and Kevin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Kalasz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DE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 O'Leary and Thomas O'Shea of MA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Glenn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Therres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Lynn Davidson, Scott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Stranko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L.Limpert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MD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George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Matula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Sandy Ritchie of ME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Jim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Oehler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Kanter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Matt Carpenter, Steve Fuller,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NH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Jenkins, Kris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Schantz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Miriam Dunne of NJ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Tracey Tomajer, Greg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Edinger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Dan Rosenblatt,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Erin White of NY DEC;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Brauning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Lisa Williams of PA GC,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Day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FBC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Jeffrey Wagner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WPC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 Kart and Rod Wentworth of VT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Gary Foster of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WV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Becky Gwynn of VA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DGIF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Tilton, Genevieve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Pullis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LaRouche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Essig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Ken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Sprankle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USFWS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 Faber-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Langendoen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NatureServe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Lambert of American Bird Conservancy,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Chadwick of the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AFWA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Mary Anne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Theising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USEPA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James McKenna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USGS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486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hlinkClick r:id="rId5"/>
              </a:rPr>
              <a:t>http://conserveonline.org/workspaces/ecs/documents/northeast-conservation-status-report-april-2011/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0" baseline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Forests: Age Structure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_m1_forest_type_wlab"/>
          <p:cNvPicPr/>
          <p:nvPr/>
        </p:nvPicPr>
        <p:blipFill>
          <a:blip r:embed="rId2" cstate="print"/>
          <a:srcRect l="5882" t="3636" r="5882" b="3636"/>
          <a:stretch>
            <a:fillRect/>
          </a:stretch>
        </p:blipFill>
        <p:spPr bwMode="auto">
          <a:xfrm>
            <a:off x="0" y="1143000"/>
            <a:ext cx="464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76801" y="3733800"/>
            <a:ext cx="4114800" cy="2895600"/>
            <a:chOff x="169" y="391"/>
            <a:chExt cx="6399" cy="4178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401" y="391"/>
              <a:ext cx="3102" cy="1861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69" y="391"/>
              <a:ext cx="6399" cy="4178"/>
              <a:chOff x="169" y="391"/>
              <a:chExt cx="6399" cy="4178"/>
            </a:xfrm>
          </p:grpSpPr>
          <p:pic>
            <p:nvPicPr>
              <p:cNvPr id="1638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391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2682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3414" y="2682"/>
                <a:ext cx="3154" cy="188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 cstate="print"/>
          <a:srcRect r="45833"/>
          <a:stretch>
            <a:fillRect/>
          </a:stretch>
        </p:blipFill>
        <p:spPr bwMode="auto">
          <a:xfrm>
            <a:off x="4876800" y="1295400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010400" y="1752600"/>
            <a:ext cx="160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LANDFIRE MAP</a:t>
            </a:r>
          </a:p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Rivers: Connected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Networks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752600"/>
            <a:ext cx="131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  <p:pic>
        <p:nvPicPr>
          <p:cNvPr id="15" name="Picture 14" descr="m7_river_damnetworks.jpg"/>
          <p:cNvPicPr/>
          <p:nvPr/>
        </p:nvPicPr>
        <p:blipFill>
          <a:blip r:embed="rId2" cstate="print"/>
          <a:srcRect l="5085" t="3636" r="5085" b="3636"/>
          <a:stretch>
            <a:fillRect/>
          </a:stretch>
        </p:blipFill>
        <p:spPr>
          <a:xfrm>
            <a:off x="5638800" y="1600200"/>
            <a:ext cx="3505200" cy="5257800"/>
          </a:xfrm>
          <a:prstGeom prst="rect">
            <a:avLst/>
          </a:prstGeom>
        </p:spPr>
      </p:pic>
      <p:pic>
        <p:nvPicPr>
          <p:cNvPr id="16" name="Picture 15" descr="m6_river_fallsnetworks.jpg"/>
          <p:cNvPicPr/>
          <p:nvPr/>
        </p:nvPicPr>
        <p:blipFill>
          <a:blip r:embed="rId3" cstate="print"/>
          <a:srcRect l="4918" t="3636" r="4918" b="3636"/>
          <a:stretch>
            <a:fillRect/>
          </a:stretch>
        </p:blipFill>
        <p:spPr>
          <a:xfrm>
            <a:off x="0" y="1676400"/>
            <a:ext cx="3505200" cy="518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1307068"/>
            <a:ext cx="24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 State:</a:t>
            </a:r>
            <a:r>
              <a:rPr lang="en-US" dirty="0" smtClean="0"/>
              <a:t> falls only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1295400"/>
            <a:ext cx="288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State:</a:t>
            </a:r>
            <a:r>
              <a:rPr lang="en-US" dirty="0" smtClean="0"/>
              <a:t> falls and dams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1981200"/>
            <a:ext cx="1828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Original </a:t>
            </a:r>
            <a:r>
              <a:rPr lang="en-US" dirty="0" smtClean="0"/>
              <a:t> = 41 %  in networks over 5,000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=    0 %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Original</a:t>
            </a:r>
            <a:r>
              <a:rPr lang="en-US" dirty="0" smtClean="0"/>
              <a:t> =     3 %  in networks 1-25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 = 23 %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315200" cy="838200"/>
          </a:xfrm>
        </p:spPr>
        <p:txBody>
          <a:bodyPr/>
          <a:lstStyle/>
          <a:p>
            <a:r>
              <a:rPr lang="en-US" dirty="0" smtClean="0"/>
              <a:t>Example: Securement by Category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752600" y="114300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6324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137160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Concern trumps Responsibility?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7023</TotalTime>
  <Words>317</Words>
  <Application>Microsoft Office PowerPoint</Application>
  <PresentationFormat>On-screen Show (4:3)</PresentationFormat>
  <Paragraphs>59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Conservation Status of Fish, Wildlife and Natural Habitats in the  Northeast and Mid Atlantic Region</vt:lpstr>
      <vt:lpstr>Project Overview</vt:lpstr>
      <vt:lpstr>Report and Advisory Committee</vt:lpstr>
      <vt:lpstr>Slide 4</vt:lpstr>
      <vt:lpstr>Slide 5</vt:lpstr>
      <vt:lpstr>Example: Securement by Category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Odell</dc:creator>
  <dc:description>jodell@tnc.org</dc:description>
  <cp:lastModifiedBy>amilliken</cp:lastModifiedBy>
  <cp:revision>364</cp:revision>
  <dcterms:created xsi:type="dcterms:W3CDTF">2007-09-03T01:33:31Z</dcterms:created>
  <dcterms:modified xsi:type="dcterms:W3CDTF">2011-06-09T00:25:47Z</dcterms:modified>
</cp:coreProperties>
</file>