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4"/>
  </p:sldMasterIdLst>
  <p:notesMasterIdLst>
    <p:notesMasterId r:id="rId27"/>
  </p:notesMasterIdLst>
  <p:handoutMasterIdLst>
    <p:handoutMasterId r:id="rId28"/>
  </p:handoutMasterIdLst>
  <p:sldIdLst>
    <p:sldId id="256" r:id="rId5"/>
    <p:sldId id="286" r:id="rId6"/>
    <p:sldId id="280" r:id="rId7"/>
    <p:sldId id="257" r:id="rId8"/>
    <p:sldId id="283" r:id="rId9"/>
    <p:sldId id="277" r:id="rId10"/>
    <p:sldId id="262" r:id="rId11"/>
    <p:sldId id="272" r:id="rId12"/>
    <p:sldId id="259" r:id="rId13"/>
    <p:sldId id="260" r:id="rId14"/>
    <p:sldId id="292" r:id="rId15"/>
    <p:sldId id="287" r:id="rId16"/>
    <p:sldId id="265" r:id="rId17"/>
    <p:sldId id="266" r:id="rId18"/>
    <p:sldId id="288" r:id="rId19"/>
    <p:sldId id="268" r:id="rId20"/>
    <p:sldId id="267" r:id="rId21"/>
    <p:sldId id="290" r:id="rId22"/>
    <p:sldId id="291" r:id="rId23"/>
    <p:sldId id="289" r:id="rId24"/>
    <p:sldId id="271" r:id="rId25"/>
    <p:sldId id="293" r:id="rId26"/>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89215" autoAdjust="0"/>
  </p:normalViewPr>
  <p:slideViewPr>
    <p:cSldViewPr>
      <p:cViewPr>
        <p:scale>
          <a:sx n="100" d="100"/>
          <a:sy n="100" d="100"/>
        </p:scale>
        <p:origin x="-276" y="1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745D9E46-B534-4576-97C8-DBD581D15E98}" type="datetimeFigureOut">
              <a:rPr lang="en-US" smtClean="0"/>
              <a:pPr/>
              <a:t>6/9/2011</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7974A477-C9F4-4882-B74C-00944D53836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6833" cy="464185"/>
          </a:xfrm>
          <a:prstGeom prst="rect">
            <a:avLst/>
          </a:prstGeom>
          <a:noFill/>
          <a:ln>
            <a:noFill/>
          </a:ln>
          <a:effectLst/>
          <a:extLst>
            <a:ext uri="{909E8E84-426E-40DD-AFC4-6F175D3DCCD1}"/>
            <a:ext uri="{91240B29-F687-4F45-9708-019B960494DF}"/>
            <a:ext uri="{AF507438-7753-43E0-B8FC-AC1667EBCBE1}"/>
          </a:extLst>
        </p:spPr>
        <p:txBody>
          <a:bodyPr vert="horz" wrap="square" lIns="92958" tIns="46479" rIns="92958" bIns="4647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956550" y="0"/>
            <a:ext cx="3026833" cy="464185"/>
          </a:xfrm>
          <a:prstGeom prst="rect">
            <a:avLst/>
          </a:prstGeom>
          <a:noFill/>
          <a:ln>
            <a:noFill/>
          </a:ln>
          <a:effectLst/>
          <a:extLst>
            <a:ext uri="{909E8E84-426E-40DD-AFC4-6F175D3DCCD1}"/>
            <a:ext uri="{91240B29-F687-4F45-9708-019B960494DF}"/>
            <a:ext uri="{AF507438-7753-43E0-B8FC-AC1667EBCBE1}"/>
          </a:extLst>
        </p:spPr>
        <p:txBody>
          <a:bodyPr vert="horz" wrap="square" lIns="92958" tIns="46479" rIns="92958" bIns="4647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98500" y="4409758"/>
            <a:ext cx="5588000" cy="4177665"/>
          </a:xfrm>
          <a:prstGeom prst="rect">
            <a:avLst/>
          </a:prstGeom>
          <a:noFill/>
          <a:ln>
            <a:noFill/>
          </a:ln>
          <a:effectLst/>
          <a:extLst>
            <a:ext uri="{909E8E84-426E-40DD-AFC4-6F175D3DCCD1}"/>
            <a:ext uri="{91240B29-F687-4F45-9708-019B960494DF}"/>
            <a:ext uri="{AF507438-7753-43E0-B8FC-AC1667EBCBE1}"/>
          </a:ex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17904"/>
            <a:ext cx="3026833" cy="464185"/>
          </a:xfrm>
          <a:prstGeom prst="rect">
            <a:avLst/>
          </a:prstGeom>
          <a:noFill/>
          <a:ln>
            <a:noFill/>
          </a:ln>
          <a:effectLst/>
          <a:extLst>
            <a:ext uri="{909E8E84-426E-40DD-AFC4-6F175D3DCCD1}"/>
            <a:ext uri="{91240B29-F687-4F45-9708-019B960494DF}"/>
            <a:ext uri="{AF507438-7753-43E0-B8FC-AC1667EBCBE1}"/>
          </a:extLst>
        </p:spPr>
        <p:txBody>
          <a:bodyPr vert="horz" wrap="square" lIns="92958" tIns="46479" rIns="92958" bIns="4647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956550" y="8817904"/>
            <a:ext cx="3026833" cy="464185"/>
          </a:xfrm>
          <a:prstGeom prst="rect">
            <a:avLst/>
          </a:prstGeom>
          <a:noFill/>
          <a:ln>
            <a:noFill/>
          </a:ln>
          <a:effectLst/>
          <a:extLst>
            <a:ext uri="{909E8E84-426E-40DD-AFC4-6F175D3DCCD1}"/>
            <a:ext uri="{91240B29-F687-4F45-9708-019B960494DF}"/>
            <a:ext uri="{AF507438-7753-43E0-B8FC-AC1667EBCBE1}"/>
          </a:extLst>
        </p:spPr>
        <p:txBody>
          <a:bodyPr vert="horz" wrap="square" lIns="92958" tIns="46479" rIns="92958" bIns="46479" numCol="1" anchor="b" anchorCtr="0" compatLnSpc="1">
            <a:prstTxWarp prst="textNoShape">
              <a:avLst/>
            </a:prstTxWarp>
          </a:bodyPr>
          <a:lstStyle>
            <a:lvl1pPr algn="r" eaLnBrk="1" hangingPunct="1">
              <a:defRPr sz="1200">
                <a:latin typeface="Arial" charset="0"/>
              </a:defRPr>
            </a:lvl1pPr>
          </a:lstStyle>
          <a:p>
            <a:pPr>
              <a:defRPr/>
            </a:pPr>
            <a:fld id="{EB044E20-D255-4A04-BC68-817943A4018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044E20-D255-4A04-BC68-817943A40187}"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miter lim="800000"/>
            <a:headEnd/>
            <a:tailEnd/>
          </a:ln>
        </p:spPr>
        <p:txBody>
          <a:bodyPr/>
          <a:lstStyle/>
          <a:p>
            <a:fld id="{C4E80870-DD92-4C48-BBC2-F97AF1BF9896}" type="slidenum">
              <a:rPr lang="en-US" smtClean="0"/>
              <a:pPr/>
              <a:t>11</a:t>
            </a:fld>
            <a:endParaRPr lang="en-US" smtClean="0"/>
          </a:p>
        </p:txBody>
      </p:sp>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n-US" dirty="0" smtClean="0"/>
              <a:t>Each region hired at least 6 employees for their I&amp;M, some hire more. Some regions hire more than 1 data manager. </a:t>
            </a:r>
            <a:r>
              <a:rPr lang="en-US" sz="800" dirty="0" smtClean="0"/>
              <a:t>(Same PD was used for each I&amp;M coordinator, a different PD for data managers).</a:t>
            </a:r>
          </a:p>
          <a:p>
            <a:r>
              <a:rPr lang="en-US" dirty="0" smtClean="0"/>
              <a:t>A total of 62 employees compromise the I&amp;M across the Nation. About 14 people are located in the National Office in Ft. Collins.</a:t>
            </a:r>
          </a:p>
        </p:txBody>
      </p:sp>
      <p:sp>
        <p:nvSpPr>
          <p:cNvPr id="33796" name="Slide Number Placeholder 3"/>
          <p:cNvSpPr txBox="1">
            <a:spLocks noGrp="1"/>
          </p:cNvSpPr>
          <p:nvPr/>
        </p:nvSpPr>
        <p:spPr bwMode="auto">
          <a:xfrm>
            <a:off x="3956550" y="8817904"/>
            <a:ext cx="3026833" cy="464185"/>
          </a:xfrm>
          <a:prstGeom prst="rect">
            <a:avLst/>
          </a:prstGeom>
          <a:noFill/>
          <a:ln w="9525">
            <a:noFill/>
            <a:miter lim="800000"/>
            <a:headEnd/>
            <a:tailEnd/>
          </a:ln>
        </p:spPr>
        <p:txBody>
          <a:bodyPr lIns="92958" tIns="46479" rIns="92958" bIns="46479" anchor="b"/>
          <a:lstStyle/>
          <a:p>
            <a:pPr algn="r"/>
            <a:fld id="{D929EBE4-A6C5-43A4-81D2-0048E5F7F98C}" type="slidenum">
              <a:rPr lang="en-US" sz="1200">
                <a:latin typeface="Calibri" pitchFamily="34" charset="0"/>
              </a:rPr>
              <a:pPr algn="r"/>
              <a:t>11</a:t>
            </a:fld>
            <a:endParaRPr lang="en-US" sz="1200"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Objectives of the program are: compiling, standardizing and managing information. Avoid redundancy and prevent the collection of information that is never analyzed. </a:t>
            </a:r>
          </a:p>
          <a:p>
            <a:r>
              <a:rPr lang="en-US" dirty="0" smtClean="0"/>
              <a:t>NR and Landscape – design and implement mechanism to inventor biotic and </a:t>
            </a:r>
            <a:r>
              <a:rPr lang="en-US" dirty="0" err="1" smtClean="0"/>
              <a:t>abiotic</a:t>
            </a:r>
            <a:r>
              <a:rPr lang="en-US" dirty="0" smtClean="0"/>
              <a:t> resources, natural disturbances and environmental conditions.</a:t>
            </a:r>
          </a:p>
          <a:p>
            <a:r>
              <a:rPr lang="en-US" dirty="0" smtClean="0"/>
              <a:t>Data &amp; Information Management Team – ensure excellent management and distribution of high quality data. </a:t>
            </a:r>
          </a:p>
          <a:p>
            <a:r>
              <a:rPr lang="en-US" dirty="0" smtClean="0"/>
              <a:t>Scientifically credible data system wide, proper sampling design, standardized protocols, quality control.   Not going to be easy.</a:t>
            </a:r>
          </a:p>
          <a:p>
            <a:r>
              <a:rPr lang="en-US" dirty="0" smtClean="0"/>
              <a:t>We have to thoughtfully design the management system so stovepipe application aren’t created.   </a:t>
            </a:r>
          </a:p>
          <a:p>
            <a:r>
              <a:rPr lang="en-US" dirty="0" smtClean="0"/>
              <a:t>The NWRS I&amp;M program can deliver consistent, high-quality data that, when leveraged with NPS, BLM, USDA-FS, states and others, paints a picture across a broad landscape scale.  </a:t>
            </a:r>
          </a:p>
          <a:p>
            <a:r>
              <a:rPr lang="en-US" dirty="0" smtClean="0"/>
              <a:t>These data, about conditions of resources, will be available to the broader scientific community, including the LCC staffs.  </a:t>
            </a:r>
            <a:endParaRPr lang="en-US" dirty="0"/>
          </a:p>
        </p:txBody>
      </p:sp>
      <p:sp>
        <p:nvSpPr>
          <p:cNvPr id="4" name="Slide Number Placeholder 3"/>
          <p:cNvSpPr>
            <a:spLocks noGrp="1"/>
          </p:cNvSpPr>
          <p:nvPr>
            <p:ph type="sldNum" sz="quarter" idx="10"/>
          </p:nvPr>
        </p:nvSpPr>
        <p:spPr/>
        <p:txBody>
          <a:bodyPr/>
          <a:lstStyle/>
          <a:p>
            <a:pPr>
              <a:defRPr/>
            </a:pPr>
            <a:fld id="{EB044E20-D255-4A04-BC68-817943A40187}"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miter lim="800000"/>
            <a:headEnd/>
            <a:tailEnd/>
          </a:ln>
        </p:spPr>
        <p:txBody>
          <a:bodyPr/>
          <a:lstStyle/>
          <a:p>
            <a:fld id="{B940B132-B536-4A46-9049-2192C11B851D}" type="slidenum">
              <a:rPr lang="en-US" smtClean="0"/>
              <a:pPr/>
              <a:t>13</a:t>
            </a:fld>
            <a:endParaRPr lang="en-US" smtClean="0"/>
          </a:p>
        </p:txBody>
      </p:sp>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eaLnBrk="1" hangingPunct="1">
              <a:spcBef>
                <a:spcPct val="0"/>
              </a:spcBef>
            </a:pPr>
            <a:r>
              <a:rPr lang="en-US" dirty="0" smtClean="0"/>
              <a:t>Collaboration with NPS on creating a place for all FWS offices to store final documents, reports, geospatial datasets….etc.    Mirrored copy of the application with FWS branding will be developed. Allow us to get information that only resides at a field station into a system with metadata to make it discoverable to others.   </a:t>
            </a:r>
          </a:p>
          <a:p>
            <a:pPr eaLnBrk="1" hangingPunct="1">
              <a:spcBef>
                <a:spcPct val="0"/>
              </a:spcBef>
            </a:pPr>
            <a:endParaRPr lang="en-US" dirty="0" smtClean="0"/>
          </a:p>
          <a:p>
            <a:pPr eaLnBrk="1" hangingPunct="1">
              <a:spcBef>
                <a:spcPct val="0"/>
              </a:spcBef>
            </a:pPr>
            <a:r>
              <a:rPr lang="en-US" dirty="0" smtClean="0"/>
              <a:t>NPS uses service oriented architecture for the development design philosophy.  So in order for this to work we need to provide a “unit service” in order to implement.</a:t>
            </a:r>
          </a:p>
          <a:p>
            <a:pPr eaLnBrk="1" hangingPunct="1">
              <a:spcBef>
                <a:spcPct val="0"/>
              </a:spcBef>
            </a:pPr>
            <a:endParaRPr lang="en-US" dirty="0" smtClean="0"/>
          </a:p>
        </p:txBody>
      </p:sp>
      <p:sp>
        <p:nvSpPr>
          <p:cNvPr id="44036" name="Slide Number Placeholder 3"/>
          <p:cNvSpPr txBox="1">
            <a:spLocks noGrp="1"/>
          </p:cNvSpPr>
          <p:nvPr/>
        </p:nvSpPr>
        <p:spPr bwMode="auto">
          <a:xfrm>
            <a:off x="3956550" y="8817904"/>
            <a:ext cx="3026833" cy="464185"/>
          </a:xfrm>
          <a:prstGeom prst="rect">
            <a:avLst/>
          </a:prstGeom>
          <a:noFill/>
          <a:ln w="9525">
            <a:noFill/>
            <a:miter lim="800000"/>
            <a:headEnd/>
            <a:tailEnd/>
          </a:ln>
        </p:spPr>
        <p:txBody>
          <a:bodyPr lIns="92958" tIns="46479" rIns="92958" bIns="46479" anchor="b"/>
          <a:lstStyle/>
          <a:p>
            <a:pPr algn="r"/>
            <a:fld id="{5F258465-3665-4DBB-90D6-CC556A210BCF}" type="slidenum">
              <a:rPr lang="en-US" sz="1200">
                <a:latin typeface="Calibri" pitchFamily="34" charset="0"/>
              </a:rPr>
              <a:pPr algn="r"/>
              <a:t>13</a:t>
            </a:fld>
            <a:endParaRPr lang="en-US" sz="1200"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miter lim="800000"/>
            <a:headEnd/>
            <a:tailEnd/>
          </a:ln>
        </p:spPr>
        <p:txBody>
          <a:bodyPr/>
          <a:lstStyle/>
          <a:p>
            <a:fld id="{74EC8C69-915A-4E9B-93D4-BDADF7B01971}" type="slidenum">
              <a:rPr lang="en-US" smtClean="0"/>
              <a:pPr/>
              <a:t>14</a:t>
            </a:fld>
            <a:endParaRPr lang="en-US" smtClean="0"/>
          </a:p>
        </p:txBody>
      </p:sp>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pPr eaLnBrk="1" hangingPunct="1">
              <a:spcBef>
                <a:spcPct val="0"/>
              </a:spcBef>
            </a:pPr>
            <a:r>
              <a:rPr lang="en-US" dirty="0" smtClean="0"/>
              <a:t>Here is a project that demonstrates our early success working together as a system.</a:t>
            </a:r>
          </a:p>
        </p:txBody>
      </p:sp>
      <p:sp>
        <p:nvSpPr>
          <p:cNvPr id="46084" name="Slide Number Placeholder 3"/>
          <p:cNvSpPr txBox="1">
            <a:spLocks noGrp="1"/>
          </p:cNvSpPr>
          <p:nvPr/>
        </p:nvSpPr>
        <p:spPr bwMode="auto">
          <a:xfrm>
            <a:off x="3956550" y="8817904"/>
            <a:ext cx="3026833" cy="464185"/>
          </a:xfrm>
          <a:prstGeom prst="rect">
            <a:avLst/>
          </a:prstGeom>
          <a:noFill/>
          <a:ln w="9525">
            <a:noFill/>
            <a:miter lim="800000"/>
            <a:headEnd/>
            <a:tailEnd/>
          </a:ln>
        </p:spPr>
        <p:txBody>
          <a:bodyPr lIns="92958" tIns="46479" rIns="92958" bIns="46479" anchor="b"/>
          <a:lstStyle/>
          <a:p>
            <a:pPr algn="r"/>
            <a:fld id="{DF20A314-80E5-4A89-BE0C-290402A1984C}" type="slidenum">
              <a:rPr lang="en-US" sz="1200">
                <a:latin typeface="Calibri" pitchFamily="34" charset="0"/>
              </a:rPr>
              <a:pPr algn="r"/>
              <a:t>14</a:t>
            </a:fld>
            <a:endParaRPr lang="en-US" sz="1200" dirty="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miter lim="800000"/>
            <a:headEnd/>
            <a:tailEnd/>
          </a:ln>
        </p:spPr>
        <p:txBody>
          <a:bodyPr/>
          <a:lstStyle/>
          <a:p>
            <a:fld id="{AB9E65FD-5750-4E87-B601-F9165DCE2987}" type="slidenum">
              <a:rPr lang="en-US" smtClean="0"/>
              <a:pPr/>
              <a:t>16</a:t>
            </a:fld>
            <a:endParaRPr lang="en-US" smtClean="0"/>
          </a:p>
        </p:txBody>
      </p:sp>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spcBef>
                <a:spcPct val="0"/>
              </a:spcBef>
            </a:pPr>
            <a:r>
              <a:rPr lang="en-US" dirty="0" smtClean="0"/>
              <a:t>In addition to building a web service to get Service units…..we also need a “web service” for taxonomic information.    I&amp;M will be building database apps that need standardized species lists.   This is another building block, or foundational service.   </a:t>
            </a:r>
          </a:p>
        </p:txBody>
      </p:sp>
      <p:sp>
        <p:nvSpPr>
          <p:cNvPr id="50180" name="Slide Number Placeholder 3"/>
          <p:cNvSpPr txBox="1">
            <a:spLocks noGrp="1"/>
          </p:cNvSpPr>
          <p:nvPr/>
        </p:nvSpPr>
        <p:spPr bwMode="auto">
          <a:xfrm>
            <a:off x="3956550" y="8817904"/>
            <a:ext cx="3026833" cy="464185"/>
          </a:xfrm>
          <a:prstGeom prst="rect">
            <a:avLst/>
          </a:prstGeom>
          <a:noFill/>
          <a:ln w="9525">
            <a:noFill/>
            <a:miter lim="800000"/>
            <a:headEnd/>
            <a:tailEnd/>
          </a:ln>
        </p:spPr>
        <p:txBody>
          <a:bodyPr lIns="92958" tIns="46479" rIns="92958" bIns="46479" anchor="b"/>
          <a:lstStyle/>
          <a:p>
            <a:pPr algn="r"/>
            <a:fld id="{2AD7A588-8923-49FE-A473-934CB715556B}" type="slidenum">
              <a:rPr lang="en-US" sz="1200">
                <a:latin typeface="Calibri" pitchFamily="34" charset="0"/>
              </a:rPr>
              <a:pPr algn="r"/>
              <a:t>16</a:t>
            </a:fld>
            <a:endParaRPr lang="en-US" sz="1200"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miter lim="800000"/>
            <a:headEnd/>
            <a:tailEnd/>
          </a:ln>
        </p:spPr>
        <p:txBody>
          <a:bodyPr/>
          <a:lstStyle/>
          <a:p>
            <a:fld id="{541DBF78-9CF4-4E03-AC89-8089FB919FEA}" type="slidenum">
              <a:rPr lang="en-US" smtClean="0"/>
              <a:pPr/>
              <a:t>17</a:t>
            </a:fld>
            <a:endParaRPr lang="en-US" smtClean="0"/>
          </a:p>
        </p:txBody>
      </p:sp>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pPr eaLnBrk="1" hangingPunct="1">
              <a:spcBef>
                <a:spcPct val="0"/>
              </a:spcBef>
            </a:pPr>
            <a:r>
              <a:rPr lang="en-US" dirty="0" smtClean="0"/>
              <a:t>Once we have a list of the survey priorities across the system.   We can find commonalities and work on things that would benefit from a standardized protocol across. These are examples of products developed by BMDT which have applicability across several regions.      </a:t>
            </a:r>
          </a:p>
        </p:txBody>
      </p:sp>
      <p:sp>
        <p:nvSpPr>
          <p:cNvPr id="48132" name="Slide Number Placeholder 3"/>
          <p:cNvSpPr txBox="1">
            <a:spLocks noGrp="1"/>
          </p:cNvSpPr>
          <p:nvPr/>
        </p:nvSpPr>
        <p:spPr bwMode="auto">
          <a:xfrm>
            <a:off x="3956550" y="8817904"/>
            <a:ext cx="3026833" cy="464185"/>
          </a:xfrm>
          <a:prstGeom prst="rect">
            <a:avLst/>
          </a:prstGeom>
          <a:noFill/>
          <a:ln w="9525">
            <a:noFill/>
            <a:miter lim="800000"/>
            <a:headEnd/>
            <a:tailEnd/>
          </a:ln>
        </p:spPr>
        <p:txBody>
          <a:bodyPr lIns="92958" tIns="46479" rIns="92958" bIns="46479" anchor="b"/>
          <a:lstStyle/>
          <a:p>
            <a:pPr algn="r"/>
            <a:fld id="{F90206FD-3B49-4222-9AD9-2CF3A44502A9}" type="slidenum">
              <a:rPr lang="en-US" sz="1200">
                <a:latin typeface="Calibri" pitchFamily="34" charset="0"/>
              </a:rPr>
              <a:pPr algn="r"/>
              <a:t>17</a:t>
            </a:fld>
            <a:endParaRPr lang="en-US" sz="1200"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a:defRPr/>
            </a:pPr>
            <a:r>
              <a:rPr lang="en-US" dirty="0" smtClean="0">
                <a:effectLst>
                  <a:outerShdw blurRad="38100" dist="38100" dir="2700000" algn="tl">
                    <a:srgbClr val="C0C0C0"/>
                  </a:outerShdw>
                </a:effectLst>
              </a:rPr>
              <a:t>Measure</a:t>
            </a:r>
            <a:r>
              <a:rPr lang="en-US" baseline="0" dirty="0" smtClean="0">
                <a:effectLst>
                  <a:outerShdw blurRad="38100" dist="38100" dir="2700000" algn="tl">
                    <a:srgbClr val="C0C0C0"/>
                  </a:outerShdw>
                </a:effectLst>
              </a:rPr>
              <a:t> status, trends and disturbances due to climate change. </a:t>
            </a:r>
            <a:endParaRPr lang="en-US" dirty="0" smtClean="0">
              <a:effectLst>
                <a:outerShdw blurRad="38100" dist="38100" dir="2700000" algn="tl">
                  <a:srgbClr val="C0C0C0"/>
                </a:outerShdw>
              </a:effectLs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a:defRPr/>
            </a:pPr>
            <a:endParaRPr lang="en-US" dirty="0" smtClean="0">
              <a:effectLst>
                <a:outerShdw blurRad="38100" dist="38100" dir="2700000" algn="tl">
                  <a:srgbClr val="C0C0C0"/>
                </a:outerShdw>
              </a:effectLs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a:defRPr/>
            </a:pPr>
            <a:endParaRPr lang="en-US" dirty="0" smtClean="0">
              <a:effectLst>
                <a:outerShdw blurRad="38100" dist="38100" dir="2700000" algn="tl">
                  <a:srgbClr val="C0C0C0"/>
                </a:outerShdw>
              </a:effectLs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miter lim="800000"/>
            <a:headEnd/>
            <a:tailEnd/>
          </a:ln>
        </p:spPr>
        <p:txBody>
          <a:bodyPr/>
          <a:lstStyle/>
          <a:p>
            <a:fld id="{10380494-32B3-43EF-8ADA-418B258FA3E7}" type="slidenum">
              <a:rPr lang="en-US" smtClean="0"/>
              <a:pPr/>
              <a:t>21</a:t>
            </a:fld>
            <a:endParaRPr lang="en-US" smtClean="0"/>
          </a:p>
        </p:txBody>
      </p:sp>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dirty="0" smtClean="0"/>
              <a:t>To succeed, the best technology will be employed and vigorous communication maintained with I&amp;M coordinators, regions and partners.</a:t>
            </a:r>
          </a:p>
          <a:p>
            <a:r>
              <a:rPr lang="en-US" dirty="0" smtClean="0"/>
              <a:t>Neighbor countries can become key partners to define parameters that will help monitor the effects of CC in the landscape. </a:t>
            </a:r>
          </a:p>
          <a:p>
            <a:r>
              <a:rPr lang="en-US" dirty="0" smtClean="0"/>
              <a:t>The major cost to achieve a successful program is from those performing the field work to collect and manage information. </a:t>
            </a:r>
          </a:p>
        </p:txBody>
      </p:sp>
      <p:sp>
        <p:nvSpPr>
          <p:cNvPr id="56324" name="Slide Number Placeholder 3"/>
          <p:cNvSpPr txBox="1">
            <a:spLocks noGrp="1"/>
          </p:cNvSpPr>
          <p:nvPr/>
        </p:nvSpPr>
        <p:spPr bwMode="auto">
          <a:xfrm>
            <a:off x="3956550" y="8817904"/>
            <a:ext cx="3026833" cy="464185"/>
          </a:xfrm>
          <a:prstGeom prst="rect">
            <a:avLst/>
          </a:prstGeom>
          <a:noFill/>
          <a:ln w="9525">
            <a:noFill/>
            <a:miter lim="800000"/>
            <a:headEnd/>
            <a:tailEnd/>
          </a:ln>
        </p:spPr>
        <p:txBody>
          <a:bodyPr lIns="92958" tIns="46479" rIns="92958" bIns="46479" anchor="b"/>
          <a:lstStyle/>
          <a:p>
            <a:pPr algn="r"/>
            <a:fld id="{BBDB63BB-6C41-4237-82D7-7C8001AA3C21}" type="slidenum">
              <a:rPr lang="en-US" sz="1200">
                <a:latin typeface="Calibri" pitchFamily="34" charset="0"/>
              </a:rPr>
              <a:pPr algn="r"/>
              <a:t>21</a:t>
            </a:fld>
            <a:endParaRPr lang="en-US"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 slide </a:t>
            </a:r>
            <a:r>
              <a:rPr lang="en-US" baseline="0" dirty="0" smtClean="0"/>
              <a:t> </a:t>
            </a:r>
          </a:p>
          <a:p>
            <a:r>
              <a:rPr lang="en-US" dirty="0" smtClean="0"/>
              <a:t>LCCs will comprise a seamless national network focused on helping conservation agencies and organizations maintain landscapes capable of sustaining abundant, diverse and healthy populations of fish, wildlife and plants. </a:t>
            </a:r>
            <a:endParaRPr lang="en-US" baseline="0" dirty="0" smtClean="0"/>
          </a:p>
          <a:p>
            <a:r>
              <a:rPr lang="en-US" baseline="0" dirty="0" smtClean="0"/>
              <a:t>I&amp;M will connect efforts of LCCs by identifying information needs and providing information to refuges, </a:t>
            </a:r>
            <a:r>
              <a:rPr lang="en-US" baseline="0" dirty="0" err="1" smtClean="0"/>
              <a:t>fws</a:t>
            </a:r>
            <a:r>
              <a:rPr lang="en-US" baseline="0" dirty="0" smtClean="0"/>
              <a:t> programs and partners for landscape conservation. </a:t>
            </a:r>
            <a:endParaRPr lang="en-US" dirty="0"/>
          </a:p>
        </p:txBody>
      </p:sp>
      <p:sp>
        <p:nvSpPr>
          <p:cNvPr id="4" name="Slide Number Placeholder 3"/>
          <p:cNvSpPr>
            <a:spLocks noGrp="1"/>
          </p:cNvSpPr>
          <p:nvPr>
            <p:ph type="sldNum" sz="quarter" idx="10"/>
          </p:nvPr>
        </p:nvSpPr>
        <p:spPr/>
        <p:txBody>
          <a:bodyPr/>
          <a:lstStyle/>
          <a:p>
            <a:pPr>
              <a:defRPr/>
            </a:pPr>
            <a:fld id="{EB044E20-D255-4A04-BC68-817943A40187}"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miter lim="800000"/>
            <a:headEnd/>
            <a:tailEnd/>
          </a:ln>
        </p:spPr>
        <p:txBody>
          <a:bodyPr/>
          <a:lstStyle/>
          <a:p>
            <a:fld id="{10380494-32B3-43EF-8ADA-418B258FA3E7}" type="slidenum">
              <a:rPr lang="en-US" smtClean="0"/>
              <a:pPr/>
              <a:t>22</a:t>
            </a:fld>
            <a:endParaRPr lang="en-US" smtClean="0"/>
          </a:p>
        </p:txBody>
      </p:sp>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dirty="0" smtClean="0"/>
          </a:p>
        </p:txBody>
      </p:sp>
      <p:sp>
        <p:nvSpPr>
          <p:cNvPr id="56324" name="Slide Number Placeholder 3"/>
          <p:cNvSpPr txBox="1">
            <a:spLocks noGrp="1"/>
          </p:cNvSpPr>
          <p:nvPr/>
        </p:nvSpPr>
        <p:spPr bwMode="auto">
          <a:xfrm>
            <a:off x="3956550" y="8817904"/>
            <a:ext cx="3026833" cy="464185"/>
          </a:xfrm>
          <a:prstGeom prst="rect">
            <a:avLst/>
          </a:prstGeom>
          <a:noFill/>
          <a:ln w="9525">
            <a:noFill/>
            <a:miter lim="800000"/>
            <a:headEnd/>
            <a:tailEnd/>
          </a:ln>
        </p:spPr>
        <p:txBody>
          <a:bodyPr lIns="92958" tIns="46479" rIns="92958" bIns="46479" anchor="b"/>
          <a:lstStyle/>
          <a:p>
            <a:pPr algn="r"/>
            <a:fld id="{BBDB63BB-6C41-4237-82D7-7C8001AA3C21}" type="slidenum">
              <a:rPr lang="en-US" sz="1200">
                <a:latin typeface="Calibri" pitchFamily="34" charset="0"/>
              </a:rPr>
              <a:pPr algn="r"/>
              <a:t>22</a:t>
            </a:fld>
            <a:endParaRPr lang="en-US"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 &amp; SHC</a:t>
            </a:r>
            <a:r>
              <a:rPr lang="en-US" baseline="0" dirty="0" smtClean="0"/>
              <a:t> - FWS approaches to landscape conservation</a:t>
            </a:r>
          </a:p>
          <a:p>
            <a:pPr defTabSz="929579"/>
            <a:r>
              <a:rPr lang="en-US" dirty="0" smtClean="0"/>
              <a:t>SHC is to make the Service more efficient in fulfilling our conservation mandate by making new and better information available to all Service staff </a:t>
            </a:r>
          </a:p>
          <a:p>
            <a:pPr defTabSz="929579"/>
            <a:r>
              <a:rPr lang="en-US" dirty="0" smtClean="0"/>
              <a:t>Adaptive management is a systematic approach for improving resource management by learning from management outcomes.</a:t>
            </a:r>
            <a:endParaRPr lang="en-US" dirty="0"/>
          </a:p>
        </p:txBody>
      </p:sp>
      <p:sp>
        <p:nvSpPr>
          <p:cNvPr id="4" name="Slide Number Placeholder 3"/>
          <p:cNvSpPr>
            <a:spLocks noGrp="1"/>
          </p:cNvSpPr>
          <p:nvPr>
            <p:ph type="sldNum" sz="quarter" idx="10"/>
          </p:nvPr>
        </p:nvSpPr>
        <p:spPr/>
        <p:txBody>
          <a:bodyPr/>
          <a:lstStyle/>
          <a:p>
            <a:pPr>
              <a:defRPr/>
            </a:pPr>
            <a:fld id="{EB044E20-D255-4A04-BC68-817943A40187}"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p:spPr>
        <p:txBody>
          <a:bodyPr/>
          <a:lstStyle/>
          <a:p>
            <a:pPr eaLnBrk="1" hangingPunct="1"/>
            <a:r>
              <a:rPr lang="en-US" dirty="0" smtClean="0"/>
              <a:t>FWS</a:t>
            </a:r>
            <a:r>
              <a:rPr lang="en-US" baseline="0" dirty="0" smtClean="0"/>
              <a:t> includes</a:t>
            </a:r>
            <a:r>
              <a:rPr lang="en-US" dirty="0" smtClean="0"/>
              <a:t> 8 regions</a:t>
            </a:r>
            <a:r>
              <a:rPr lang="en-US" baseline="0" dirty="0" smtClean="0"/>
              <a:t> and one region rep</a:t>
            </a:r>
            <a:r>
              <a:rPr lang="en-US" dirty="0" smtClean="0"/>
              <a:t>resenting</a:t>
            </a:r>
            <a:r>
              <a:rPr lang="en-US" baseline="0" dirty="0" smtClean="0"/>
              <a:t> the National Office</a:t>
            </a:r>
            <a:r>
              <a:rPr lang="en-US" dirty="0" smtClean="0"/>
              <a:t>. These</a:t>
            </a:r>
            <a:r>
              <a:rPr lang="en-US" baseline="0" dirty="0" smtClean="0"/>
              <a:t> r</a:t>
            </a:r>
            <a:r>
              <a:rPr lang="en-US" dirty="0" smtClean="0"/>
              <a:t>egions are as diverse as the programs within the FWS and are generally run autonomously.  Each region functions like</a:t>
            </a:r>
            <a:r>
              <a:rPr lang="en-US" baseline="0" dirty="0" smtClean="0"/>
              <a:t> a separate entity when collecting, storing and managing data. No coordination @ the National Level.</a:t>
            </a:r>
          </a:p>
        </p:txBody>
      </p:sp>
      <p:sp>
        <p:nvSpPr>
          <p:cNvPr id="19459" name="Slide Number Placeholder 3"/>
          <p:cNvSpPr>
            <a:spLocks noGrp="1"/>
          </p:cNvSpPr>
          <p:nvPr>
            <p:ph type="sldNum" sz="quarter" idx="5"/>
          </p:nvPr>
        </p:nvSpPr>
        <p:spPr>
          <a:noFill/>
          <a:ln>
            <a:miter lim="800000"/>
            <a:headEnd/>
            <a:tailEnd/>
          </a:ln>
        </p:spPr>
        <p:txBody>
          <a:bodyPr/>
          <a:lstStyle/>
          <a:p>
            <a:fld id="{D317B63B-F014-4FED-ACFE-0AD74661A652}"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miter lim="800000"/>
            <a:headEnd/>
            <a:tailEnd/>
          </a:ln>
        </p:spPr>
        <p:txBody>
          <a:bodyPr/>
          <a:lstStyle/>
          <a:p>
            <a:fld id="{B1B07258-2466-47EA-8675-5F40325D1AD3}" type="slidenum">
              <a:rPr lang="en-US" smtClean="0"/>
              <a:pPr/>
              <a:t>6</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r>
              <a:rPr lang="en-US" dirty="0" smtClean="0"/>
              <a:t>The NWRSIA of 1997 request that the NWRS be managed as a national system of related lands, waters, and interests for the protection and conservation of our Nation's wildlife resources.  It provides guidelines and directives for management of all areas in the system.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miter lim="800000"/>
            <a:headEnd/>
            <a:tailEnd/>
          </a:ln>
        </p:spPr>
        <p:txBody>
          <a:bodyPr/>
          <a:lstStyle/>
          <a:p>
            <a:fld id="{3C37947E-DB4B-4C80-8925-DFE7C1128F9E}" type="slidenum">
              <a:rPr lang="en-US" smtClean="0"/>
              <a:pPr/>
              <a:t>7</a:t>
            </a:fld>
            <a:endParaRPr lang="en-US" smtClean="0"/>
          </a:p>
        </p:txBody>
      </p:sp>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eaLnBrk="1" hangingPunct="1">
              <a:spcBef>
                <a:spcPct val="0"/>
              </a:spcBef>
            </a:pPr>
            <a:r>
              <a:rPr lang="en-US" dirty="0" smtClean="0"/>
              <a:t>NPS began its I&amp;M</a:t>
            </a:r>
            <a:r>
              <a:rPr lang="en-US" baseline="0" dirty="0" smtClean="0"/>
              <a:t> program in the</a:t>
            </a:r>
            <a:r>
              <a:rPr lang="en-US" dirty="0" smtClean="0"/>
              <a:t> 90’s</a:t>
            </a:r>
          </a:p>
          <a:p>
            <a:pPr eaLnBrk="1" hangingPunct="1">
              <a:spcBef>
                <a:spcPct val="0"/>
              </a:spcBef>
            </a:pPr>
            <a:r>
              <a:rPr lang="en-US" dirty="0" smtClean="0"/>
              <a:t>R3/R5 acquired some funding to form a group for monitoring biological resources and developing</a:t>
            </a:r>
            <a:r>
              <a:rPr lang="en-US" baseline="0" dirty="0" smtClean="0"/>
              <a:t> </a:t>
            </a:r>
            <a:r>
              <a:rPr lang="en-US" dirty="0" smtClean="0"/>
              <a:t>a database</a:t>
            </a:r>
          </a:p>
          <a:p>
            <a:pPr eaLnBrk="1" hangingPunct="1">
              <a:spcBef>
                <a:spcPct val="0"/>
              </a:spcBef>
            </a:pPr>
            <a:r>
              <a:rPr lang="en-US" dirty="0" smtClean="0"/>
              <a:t>In 2009,</a:t>
            </a:r>
            <a:r>
              <a:rPr lang="en-US" baseline="0" dirty="0" smtClean="0"/>
              <a:t> NWRS started</a:t>
            </a:r>
            <a:r>
              <a:rPr lang="en-US" dirty="0" smtClean="0"/>
              <a:t> a work group</a:t>
            </a:r>
            <a:r>
              <a:rPr lang="en-US" baseline="0" dirty="0" smtClean="0"/>
              <a:t> that included a planning team, an executive team and two staff teams including personnel from each region.  The Core Planning Team discussions lasted for about 5 months.</a:t>
            </a:r>
            <a:endParaRPr lang="en-US" dirty="0" smtClean="0"/>
          </a:p>
        </p:txBody>
      </p:sp>
      <p:sp>
        <p:nvSpPr>
          <p:cNvPr id="23556" name="Slide Number Placeholder 3"/>
          <p:cNvSpPr txBox="1">
            <a:spLocks noGrp="1"/>
          </p:cNvSpPr>
          <p:nvPr/>
        </p:nvSpPr>
        <p:spPr bwMode="auto">
          <a:xfrm>
            <a:off x="3956550" y="8817904"/>
            <a:ext cx="3026833" cy="464185"/>
          </a:xfrm>
          <a:prstGeom prst="rect">
            <a:avLst/>
          </a:prstGeom>
          <a:noFill/>
          <a:ln w="9525">
            <a:noFill/>
            <a:miter lim="800000"/>
            <a:headEnd/>
            <a:tailEnd/>
          </a:ln>
        </p:spPr>
        <p:txBody>
          <a:bodyPr lIns="92958" tIns="46479" rIns="92958" bIns="46479" anchor="b"/>
          <a:lstStyle/>
          <a:p>
            <a:pPr algn="r"/>
            <a:fld id="{539385D2-4CB8-4E6B-8DE6-7ACA5A2178DF}" type="slidenum">
              <a:rPr lang="en-US" sz="1200">
                <a:latin typeface="Calibri" pitchFamily="34" charset="0"/>
              </a:rPr>
              <a:pPr algn="r"/>
              <a:t>7</a:t>
            </a:fld>
            <a:endParaRPr lang="en-US" sz="1200"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p:spPr>
        <p:txBody>
          <a:bodyPr/>
          <a:lstStyle/>
          <a:p>
            <a:pPr eaLnBrk="1" hangingPunct="1"/>
            <a:r>
              <a:rPr lang="en-US" dirty="0" smtClean="0"/>
              <a:t>Blueprint outlines</a:t>
            </a:r>
            <a:r>
              <a:rPr lang="en-US" baseline="0" dirty="0" smtClean="0"/>
              <a:t> the I&amp;M structure and the tasks during the 1</a:t>
            </a:r>
            <a:r>
              <a:rPr lang="en-US" baseline="30000" dirty="0" smtClean="0"/>
              <a:t>st</a:t>
            </a:r>
            <a:r>
              <a:rPr lang="en-US" baseline="0" dirty="0" smtClean="0"/>
              <a:t> phase of the program, fiscal years 2010-2011. </a:t>
            </a:r>
            <a:endParaRPr lang="en-US" dirty="0" smtClean="0"/>
          </a:p>
          <a:p>
            <a:pPr eaLnBrk="1" hangingPunct="1"/>
            <a:r>
              <a:rPr lang="en-US" dirty="0" smtClean="0"/>
              <a:t>Strategic plan explains</a:t>
            </a:r>
            <a:r>
              <a:rPr lang="en-US" baseline="0" dirty="0" smtClean="0"/>
              <a:t> the logistics and framework for the 1</a:t>
            </a:r>
            <a:r>
              <a:rPr lang="en-US" baseline="30000" dirty="0" smtClean="0"/>
              <a:t>st</a:t>
            </a:r>
            <a:r>
              <a:rPr lang="en-US" baseline="0" dirty="0" smtClean="0"/>
              <a:t> phase tasks.  It also includes tasks for FY 2012 and beyond.</a:t>
            </a:r>
            <a:endParaRPr lang="en-US" dirty="0" smtClean="0"/>
          </a:p>
        </p:txBody>
      </p:sp>
      <p:sp>
        <p:nvSpPr>
          <p:cNvPr id="29699" name="Slide Number Placeholder 3"/>
          <p:cNvSpPr>
            <a:spLocks noGrp="1"/>
          </p:cNvSpPr>
          <p:nvPr>
            <p:ph type="sldNum" sz="quarter" idx="5"/>
          </p:nvPr>
        </p:nvSpPr>
        <p:spPr>
          <a:noFill/>
          <a:ln>
            <a:miter lim="800000"/>
            <a:headEnd/>
            <a:tailEnd/>
          </a:ln>
        </p:spPr>
        <p:txBody>
          <a:bodyPr/>
          <a:lstStyle/>
          <a:p>
            <a:fld id="{57944FC5-5B01-49A8-B0D9-25C2755C6B93}"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p:spPr>
        <p:txBody>
          <a:bodyPr/>
          <a:lstStyle/>
          <a:p>
            <a:pPr eaLnBrk="1" hangingPunct="1"/>
            <a:endParaRPr lang="en-US" dirty="0" smtClean="0"/>
          </a:p>
        </p:txBody>
      </p:sp>
      <p:sp>
        <p:nvSpPr>
          <p:cNvPr id="25603" name="Slide Number Placeholder 3"/>
          <p:cNvSpPr>
            <a:spLocks noGrp="1"/>
          </p:cNvSpPr>
          <p:nvPr>
            <p:ph type="sldNum" sz="quarter" idx="5"/>
          </p:nvPr>
        </p:nvSpPr>
        <p:spPr>
          <a:noFill/>
          <a:ln>
            <a:miter lim="800000"/>
            <a:headEnd/>
            <a:tailEnd/>
          </a:ln>
        </p:spPr>
        <p:txBody>
          <a:bodyPr/>
          <a:lstStyle/>
          <a:p>
            <a:fld id="{F4A7FE2A-16A4-4D38-8E2E-3333CAE9424B}"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p:spPr>
        <p:txBody>
          <a:bodyPr/>
          <a:lstStyle/>
          <a:p>
            <a:r>
              <a:rPr lang="en-US" dirty="0" smtClean="0"/>
              <a:t>Positions the I&amp;M program as the mechanism to inform and support management @ multiple geographic scale.  It underlines a program that will set the standards for collection, management and production of information. </a:t>
            </a:r>
            <a:endParaRPr lang="en-US" dirty="0"/>
          </a:p>
        </p:txBody>
      </p:sp>
      <p:sp>
        <p:nvSpPr>
          <p:cNvPr id="27651" name="Slide Number Placeholder 3"/>
          <p:cNvSpPr>
            <a:spLocks noGrp="1"/>
          </p:cNvSpPr>
          <p:nvPr>
            <p:ph type="sldNum" sz="quarter" idx="5"/>
          </p:nvPr>
        </p:nvSpPr>
        <p:spPr>
          <a:noFill/>
          <a:ln>
            <a:miter lim="800000"/>
            <a:headEnd/>
            <a:tailEnd/>
          </a:ln>
        </p:spPr>
        <p:txBody>
          <a:bodyPr/>
          <a:lstStyle/>
          <a:p>
            <a:fld id="{E5FE54DB-5B11-42CA-B7B6-CE17ED8E6DE0}"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9394" name="Rectangle 2"/>
          <p:cNvSpPr>
            <a:spLocks noGrp="1" noChangeArrowheads="1"/>
          </p:cNvSpPr>
          <p:nvPr/>
        </p:nvSpPr>
        <p:spPr bwMode="auto">
          <a:xfrm>
            <a:off x="457200" y="277813"/>
            <a:ext cx="8229600" cy="1139825"/>
          </a:xfrm>
          <a:prstGeom prst="rect">
            <a:avLst/>
          </a:prstGeom>
        </p:spPr>
        <p:txBody>
          <a:bodyPr anchor="ctr" anchorCtr="1"/>
          <a:lstStyle/>
          <a:p>
            <a:pPr algn="ctr" eaLnBrk="0" hangingPunct="0"/>
            <a:endParaRPr lang="en-US" sz="4400">
              <a:solidFill>
                <a:schemeClr val="tx2"/>
              </a:solidFill>
            </a:endParaRPr>
          </a:p>
        </p:txBody>
      </p:sp>
      <p:sp>
        <p:nvSpPr>
          <p:cNvPr id="59395" name="Rectangle 3"/>
          <p:cNvSpPr>
            <a:spLocks noGrp="1" noChangeArrowheads="1"/>
          </p:cNvSpPr>
          <p:nvPr/>
        </p:nvSpPr>
        <p:spPr bwMode="auto">
          <a:xfrm>
            <a:off x="457200" y="1600200"/>
            <a:ext cx="8229600" cy="4525963"/>
          </a:xfrm>
          <a:prstGeom prst="rect">
            <a:avLst/>
          </a:prstGeom>
        </p:spPr>
        <p:txBody>
          <a:bodyPr/>
          <a:lstStyle/>
          <a:p>
            <a:pPr marL="342900" indent="-342900" eaLnBrk="0" hangingPunct="0">
              <a:spcBef>
                <a:spcPct val="20000"/>
              </a:spcBef>
              <a:buClr>
                <a:schemeClr val="hlink"/>
              </a:buClr>
              <a:buSzPct val="80000"/>
              <a:buFont typeface="Wingdings" pitchFamily="2" charset="2"/>
              <a:buChar char="Ø"/>
            </a:pPr>
            <a:endParaRPr lang="en-US" sz="32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fld id="{686D397D-F866-4A3B-A848-C744051AED9B}" type="datetimeFigureOut">
              <a:rPr lang="en-US"/>
              <a:pPr>
                <a:defRPr/>
              </a:pPr>
              <a:t>6/9/2011</a:t>
            </a:fld>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7F7BB500-F143-49DC-AC26-3CBBB854FF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fld id="{08EEE9CE-5EBB-49C7-8D1D-63CA0135AFA5}" type="datetimeFigureOut">
              <a:rPr lang="en-US"/>
              <a:pPr>
                <a:defRPr/>
              </a:pPr>
              <a:t>6/9/2011</a:t>
            </a:fld>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3FEB805C-7FD8-4216-8359-223A0065E73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fld id="{877D6F99-8F91-4197-9493-9B3C02FE0FC3}" type="datetimeFigureOut">
              <a:rPr lang="en-US"/>
              <a:pPr>
                <a:defRPr/>
              </a:pPr>
              <a:t>6/9/2011</a:t>
            </a:fld>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914BCE16-6CDC-4149-A3C5-BFB9A92E6C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fld id="{42E3E5FE-0D4B-4C87-8425-7F11A78544F3}" type="datetimeFigureOut">
              <a:rPr lang="en-US"/>
              <a:pPr>
                <a:defRPr/>
              </a:pPr>
              <a:t>6/9/2011</a:t>
            </a:fld>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BF972BD0-50F1-4AC0-BBB6-A0651668B4A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pPr>
              <a:defRPr/>
            </a:pPr>
            <a:fld id="{DA9C51B0-1428-4E6B-BE36-09E54DFE9497}" type="datetimeFigureOut">
              <a:rPr lang="en-US"/>
              <a:pPr>
                <a:defRPr/>
              </a:pPr>
              <a:t>6/9/2011</a:t>
            </a:fld>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DE365370-A563-4B55-B8D4-E2C4ADCB47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p:cNvSpPr>
            <a:spLocks noGrp="1" noChangeArrowheads="1"/>
          </p:cNvSpPr>
          <p:nvPr>
            <p:ph type="dt" sz="half" idx="10"/>
          </p:nvPr>
        </p:nvSpPr>
        <p:spPr>
          <a:ln/>
        </p:spPr>
        <p:txBody>
          <a:bodyPr/>
          <a:lstStyle>
            <a:lvl1pPr>
              <a:defRPr/>
            </a:lvl1pPr>
          </a:lstStyle>
          <a:p>
            <a:pPr>
              <a:defRPr/>
            </a:pPr>
            <a:fld id="{7FD35161-C14C-4580-93BC-25053B03D8E2}" type="datetimeFigureOut">
              <a:rPr lang="en-US"/>
              <a:pPr>
                <a:defRPr/>
              </a:pPr>
              <a:t>6/9/2011</a:t>
            </a:fld>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06FC8F25-385A-4B95-BAAC-9CE7E0EC520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p:cNvSpPr>
            <a:spLocks noGrp="1" noChangeArrowheads="1"/>
          </p:cNvSpPr>
          <p:nvPr>
            <p:ph type="dt" sz="half" idx="10"/>
          </p:nvPr>
        </p:nvSpPr>
        <p:spPr>
          <a:ln/>
        </p:spPr>
        <p:txBody>
          <a:bodyPr/>
          <a:lstStyle>
            <a:lvl1pPr>
              <a:defRPr/>
            </a:lvl1pPr>
          </a:lstStyle>
          <a:p>
            <a:pPr>
              <a:defRPr/>
            </a:pPr>
            <a:fld id="{7DE264DA-A230-4663-BFB9-E73B26AB3E95}" type="datetimeFigureOut">
              <a:rPr lang="en-US"/>
              <a:pPr>
                <a:defRPr/>
              </a:pPr>
              <a:t>6/9/2011</a:t>
            </a:fld>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C92E88C9-6949-4121-8E0F-492746B186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fld id="{3B2D55D2-3FC7-4A5F-A033-29286C7FBA02}" type="datetimeFigureOut">
              <a:rPr lang="en-US"/>
              <a:pPr>
                <a:defRPr/>
              </a:pPr>
              <a:t>6/9/2011</a:t>
            </a:fld>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2064A9A7-8F7C-4CFE-BC3B-0ACFCAF78E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fld id="{61764A9F-74D5-4C4B-A442-C8380F9A33D2}" type="datetimeFigureOut">
              <a:rPr lang="en-US"/>
              <a:pPr>
                <a:defRPr/>
              </a:pPr>
              <a:t>6/9/2011</a:t>
            </a:fld>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242884AD-F28A-4E8B-9D04-F59D722AAC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fld id="{28A4351C-059A-45C6-9C79-FC81DF2DE363}" type="datetimeFigureOut">
              <a:rPr lang="en-US"/>
              <a:pPr>
                <a:defRPr/>
              </a:pPr>
              <a:t>6/9/2011</a:t>
            </a:fld>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FA5E6FA7-8EB8-4C82-9A29-1E434B6A6C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0" hangingPunct="0">
              <a:defRPr/>
            </a:pPr>
            <a:endParaRPr lang="en-US"/>
          </a:p>
        </p:txBody>
      </p:sp>
      <p:grpSp>
        <p:nvGrpSpPr>
          <p:cNvPr id="1027" name="Group 3"/>
          <p:cNvGrpSpPr>
            <a:grpSpLocks/>
          </p:cNvGrpSpPr>
          <p:nvPr/>
        </p:nvGrpSpPr>
        <p:grpSpPr bwMode="auto">
          <a:xfrm>
            <a:off x="3175" y="4267200"/>
            <a:ext cx="9140825" cy="2590800"/>
            <a:chOff x="2" y="2688"/>
            <a:chExt cx="5758" cy="1632"/>
          </a:xfrm>
        </p:grpSpPr>
        <p:sp>
          <p:nvSpPr>
            <p:cNvPr id="18125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p>
          </p:txBody>
        </p:sp>
        <p:grpSp>
          <p:nvGrpSpPr>
            <p:cNvPr id="1034" name="Group 5"/>
            <p:cNvGrpSpPr>
              <a:grpSpLocks/>
            </p:cNvGrpSpPr>
            <p:nvPr userDrawn="1"/>
          </p:nvGrpSpPr>
          <p:grpSpPr bwMode="auto">
            <a:xfrm>
              <a:off x="3528" y="3715"/>
              <a:ext cx="792" cy="521"/>
              <a:chOff x="3527" y="3715"/>
              <a:chExt cx="792" cy="521"/>
            </a:xfrm>
          </p:grpSpPr>
          <p:sp>
            <p:nvSpPr>
              <p:cNvPr id="18125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p>
            </p:txBody>
          </p:sp>
          <p:sp>
            <p:nvSpPr>
              <p:cNvPr id="18125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18125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18125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18125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18125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18126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p>
            </p:txBody>
          </p:sp>
          <p:sp>
            <p:nvSpPr>
              <p:cNvPr id="18126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18126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p>
            </p:txBody>
          </p:sp>
          <p:sp>
            <p:nvSpPr>
              <p:cNvPr id="18126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p>
            </p:txBody>
          </p:sp>
          <p:sp>
            <p:nvSpPr>
              <p:cNvPr id="18126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p>
            </p:txBody>
          </p:sp>
        </p:grpSp>
        <p:grpSp>
          <p:nvGrpSpPr>
            <p:cNvPr id="1035" name="Group 17"/>
            <p:cNvGrpSpPr>
              <a:grpSpLocks/>
            </p:cNvGrpSpPr>
            <p:nvPr userDrawn="1"/>
          </p:nvGrpSpPr>
          <p:grpSpPr bwMode="auto">
            <a:xfrm>
              <a:off x="1776" y="3631"/>
              <a:ext cx="1626" cy="683"/>
              <a:chOff x="1776" y="3631"/>
              <a:chExt cx="1626" cy="683"/>
            </a:xfrm>
          </p:grpSpPr>
          <p:sp>
            <p:nvSpPr>
              <p:cNvPr id="18126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p>
            </p:txBody>
          </p:sp>
          <p:sp>
            <p:nvSpPr>
              <p:cNvPr id="18126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p>
            </p:txBody>
          </p:sp>
          <p:sp>
            <p:nvSpPr>
              <p:cNvPr id="18126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p>
            </p:txBody>
          </p:sp>
          <p:sp>
            <p:nvSpPr>
              <p:cNvPr id="18126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18127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18127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18127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p>
            </p:txBody>
          </p:sp>
          <p:sp>
            <p:nvSpPr>
              <p:cNvPr id="18127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p>
            </p:txBody>
          </p:sp>
          <p:sp>
            <p:nvSpPr>
              <p:cNvPr id="18127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18127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p>
            </p:txBody>
          </p:sp>
          <p:sp>
            <p:nvSpPr>
              <p:cNvPr id="18127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p>
            </p:txBody>
          </p:sp>
          <p:sp>
            <p:nvSpPr>
              <p:cNvPr id="18127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p>
            </p:txBody>
          </p:sp>
          <p:sp>
            <p:nvSpPr>
              <p:cNvPr id="18127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eaLnBrk="0" hangingPunct="0">
                  <a:defRPr/>
                </a:pPr>
                <a:endParaRPr lang="en-US"/>
              </a:p>
            </p:txBody>
          </p:sp>
          <p:sp>
            <p:nvSpPr>
              <p:cNvPr id="18127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eaLnBrk="0" hangingPunct="0">
                  <a:defRPr/>
                </a:pPr>
                <a:endParaRPr lang="en-US"/>
              </a:p>
            </p:txBody>
          </p:sp>
          <p:sp>
            <p:nvSpPr>
              <p:cNvPr id="18128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18128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18128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18128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eaLnBrk="0" hangingPunct="0">
                  <a:defRPr/>
                </a:pPr>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18128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18128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18128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18128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18128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18129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18129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18129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eaLnBrk="0" hangingPunct="0">
                  <a:defRPr/>
                </a:pPr>
                <a:endParaRPr lang="en-US"/>
              </a:p>
            </p:txBody>
          </p:sp>
          <p:sp>
            <p:nvSpPr>
              <p:cNvPr id="18129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p>
            </p:txBody>
          </p:sp>
          <p:sp>
            <p:nvSpPr>
              <p:cNvPr id="18129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18129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18129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p>
            </p:txBody>
          </p:sp>
          <p:sp>
            <p:nvSpPr>
              <p:cNvPr id="18129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18129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18129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18130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18130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p>
            </p:txBody>
          </p:sp>
        </p:grpSp>
        <p:grpSp>
          <p:nvGrpSpPr>
            <p:cNvPr id="1037" name="Group 54"/>
            <p:cNvGrpSpPr>
              <a:grpSpLocks/>
            </p:cNvGrpSpPr>
            <p:nvPr userDrawn="1"/>
          </p:nvGrpSpPr>
          <p:grpSpPr bwMode="auto">
            <a:xfrm>
              <a:off x="5280" y="3024"/>
              <a:ext cx="425" cy="258"/>
              <a:chOff x="5280" y="3024"/>
              <a:chExt cx="425" cy="258"/>
            </a:xfrm>
          </p:grpSpPr>
          <p:sp>
            <p:nvSpPr>
              <p:cNvPr id="18130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sp>
            <p:nvSpPr>
              <p:cNvPr id="18130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sp>
            <p:nvSpPr>
              <p:cNvPr id="18130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sp>
            <p:nvSpPr>
              <p:cNvPr id="18130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sp>
            <p:nvSpPr>
              <p:cNvPr id="18130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p>
            </p:txBody>
          </p:sp>
          <p:sp>
            <p:nvSpPr>
              <p:cNvPr id="18130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p>
            </p:txBody>
          </p:sp>
          <p:sp>
            <p:nvSpPr>
              <p:cNvPr id="18130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grpSp>
            <p:nvGrpSpPr>
              <p:cNvPr id="1045" name="Group 62"/>
              <p:cNvGrpSpPr>
                <a:grpSpLocks/>
              </p:cNvGrpSpPr>
              <p:nvPr/>
            </p:nvGrpSpPr>
            <p:grpSpPr bwMode="auto">
              <a:xfrm>
                <a:off x="5381" y="3085"/>
                <a:ext cx="227" cy="132"/>
                <a:chOff x="5381" y="3085"/>
                <a:chExt cx="227" cy="132"/>
              </a:xfrm>
            </p:grpSpPr>
            <p:sp>
              <p:nvSpPr>
                <p:cNvPr id="18131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hangingPunct="0">
                    <a:defRPr/>
                  </a:pPr>
                  <a:endParaRPr lang="en-US"/>
                </a:p>
              </p:txBody>
            </p:sp>
            <p:sp>
              <p:nvSpPr>
                <p:cNvPr id="18131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hangingPunct="0">
                    <a:defRPr/>
                  </a:pPr>
                  <a:endParaRPr lang="en-US"/>
                </a:p>
              </p:txBody>
            </p:sp>
            <p:sp>
              <p:nvSpPr>
                <p:cNvPr id="18131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hangingPunct="0">
                    <a:defRPr/>
                  </a:pPr>
                  <a:endParaRPr lang="en-US"/>
                </a:p>
              </p:txBody>
            </p:sp>
            <p:sp>
              <p:nvSpPr>
                <p:cNvPr id="18131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hangingPunct="0">
                    <a:defRPr/>
                  </a:pPr>
                  <a:endParaRPr lang="en-US"/>
                </a:p>
              </p:txBody>
            </p:sp>
          </p:grpSp>
        </p:grpSp>
      </p:grpSp>
      <p:sp>
        <p:nvSpPr>
          <p:cNvPr id="18131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131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131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fld id="{1E9631B6-CD45-4618-B6BF-2B70EB3D5A2D}" type="datetimeFigureOut">
              <a:rPr lang="en-US"/>
              <a:pPr>
                <a:defRPr/>
              </a:pPr>
              <a:t>6/9/2011</a:t>
            </a:fld>
            <a:endParaRPr lang="en-US"/>
          </a:p>
        </p:txBody>
      </p:sp>
      <p:sp>
        <p:nvSpPr>
          <p:cNvPr id="18131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18131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2B4FA1E4-B480-4D5A-A8F8-760C2F96F7C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42" r:id="rId1"/>
    <p:sldLayoutId id="2147483852" r:id="rId2"/>
    <p:sldLayoutId id="2147483851" r:id="rId3"/>
    <p:sldLayoutId id="2147483850" r:id="rId4"/>
    <p:sldLayoutId id="2147483849" r:id="rId5"/>
    <p:sldLayoutId id="2147483848" r:id="rId6"/>
    <p:sldLayoutId id="2147483847" r:id="rId7"/>
    <p:sldLayoutId id="2147483846" r:id="rId8"/>
    <p:sldLayoutId id="2147483845" r:id="rId9"/>
    <p:sldLayoutId id="2147483844" r:id="rId10"/>
    <p:sldLayoutId id="214748384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ws.gov/refuges/index.html"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fws.gov/refuges/index.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fws.gov/refuges/index.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fws.gov/refuges/index.html" TargetMode="External"/><Relationship Id="rId5" Type="http://schemas.openxmlformats.org/officeDocument/2006/relationships/image" Target="../media/image1.png"/><Relationship Id="rId4" Type="http://schemas.openxmlformats.org/officeDocument/2006/relationships/hyperlink" Target="http://nrinfo.nps.gov/Home.mvc/showWelcomePag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fws.gov/refuges/index.html"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fws.gov/refuges/index.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www.fws.gov/refuges/index.html" TargetMode="External"/><Relationship Id="rId5" Type="http://schemas.openxmlformats.org/officeDocument/2006/relationships/image" Target="../media/image1.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www.fws.gov/refuges/index.html" TargetMode="External"/><Relationship Id="rId5" Type="http://schemas.openxmlformats.org/officeDocument/2006/relationships/image" Target="../media/image1.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fws.gov/refuges/index.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fws.gov/refuges/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fws.gov/refuges/index.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fws.gov/refuges/index.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fws.gov/refuges/index.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fws.gov/refuges/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fws.gov/refuges/index.html" TargetMode="External"/><Relationship Id="rId5"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fws.gov/refuges/index.html"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fws.gov/refuges/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fws.gov/refuges/index.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fws.gov/refuges/index.html" TargetMode="External"/><Relationship Id="rId5"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fws.gov/refuges/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533400" y="1600200"/>
            <a:ext cx="8229600" cy="2590800"/>
          </a:xfrm>
        </p:spPr>
        <p:txBody>
          <a:bodyPr anchorCtr="0"/>
          <a:lstStyle/>
          <a:p>
            <a:pPr eaLnBrk="1" hangingPunct="1">
              <a:defRPr/>
            </a:pPr>
            <a:r>
              <a:rPr lang="en-US" b="1" dirty="0">
                <a:latin typeface="Constantia" pitchFamily="18" charset="0"/>
              </a:rPr>
              <a:t>Inventory &amp; Monitoring Program</a:t>
            </a:r>
            <a:r>
              <a:rPr lang="en-US" sz="5400" b="1" dirty="0">
                <a:latin typeface="Constantia" pitchFamily="18" charset="0"/>
              </a:rPr>
              <a:t/>
            </a:r>
            <a:br>
              <a:rPr lang="en-US" sz="5400" b="1" dirty="0">
                <a:latin typeface="Constantia" pitchFamily="18" charset="0"/>
              </a:rPr>
            </a:br>
            <a:r>
              <a:rPr lang="en-US" sz="3600" b="1" dirty="0">
                <a:latin typeface="Constantia" pitchFamily="18" charset="0"/>
              </a:rPr>
              <a:t>U.S. National Wildlife Refuge System</a:t>
            </a:r>
            <a:r>
              <a:rPr lang="en-US" sz="4000" b="1" dirty="0">
                <a:latin typeface="Constantia" pitchFamily="18" charset="0"/>
              </a:rPr>
              <a:t> </a:t>
            </a:r>
          </a:p>
        </p:txBody>
      </p:sp>
      <p:sp>
        <p:nvSpPr>
          <p:cNvPr id="2051" name="Rectangle 3"/>
          <p:cNvSpPr>
            <a:spLocks noGrp="1" noChangeArrowheads="1"/>
          </p:cNvSpPr>
          <p:nvPr>
            <p:ph type="subTitle" idx="4294967295"/>
          </p:nvPr>
        </p:nvSpPr>
        <p:spPr>
          <a:xfrm>
            <a:off x="1714500" y="4724400"/>
            <a:ext cx="5715000" cy="1065213"/>
          </a:xfrm>
        </p:spPr>
        <p:txBody>
          <a:bodyPr/>
          <a:lstStyle/>
          <a:p>
            <a:pPr marL="0" indent="0" algn="ctr" eaLnBrk="1" hangingPunct="1">
              <a:lnSpc>
                <a:spcPct val="80000"/>
              </a:lnSpc>
              <a:buFont typeface="Wingdings" pitchFamily="2" charset="2"/>
              <a:buNone/>
              <a:defRPr/>
            </a:pPr>
            <a:r>
              <a:rPr lang="en-US" sz="2000" dirty="0">
                <a:latin typeface="Constantia" pitchFamily="18" charset="0"/>
              </a:rPr>
              <a:t>Natural Resources Program Center</a:t>
            </a:r>
          </a:p>
          <a:p>
            <a:pPr marL="0" indent="0" algn="ctr" eaLnBrk="1" hangingPunct="1">
              <a:lnSpc>
                <a:spcPct val="80000"/>
              </a:lnSpc>
              <a:buFont typeface="Wingdings" pitchFamily="2" charset="2"/>
              <a:buNone/>
              <a:defRPr/>
            </a:pPr>
            <a:r>
              <a:rPr lang="en-US" sz="2000" dirty="0">
                <a:latin typeface="Constantia" pitchFamily="18" charset="0"/>
              </a:rPr>
              <a:t>National Office</a:t>
            </a:r>
          </a:p>
          <a:p>
            <a:pPr marL="0" indent="0" algn="ctr" eaLnBrk="1" hangingPunct="1">
              <a:lnSpc>
                <a:spcPct val="80000"/>
              </a:lnSpc>
              <a:buFont typeface="Wingdings" pitchFamily="2" charset="2"/>
              <a:buNone/>
              <a:defRPr/>
            </a:pPr>
            <a:r>
              <a:rPr lang="en-US" sz="2000" dirty="0">
                <a:latin typeface="Constantia" pitchFamily="18" charset="0"/>
              </a:rPr>
              <a:t>USFWS</a:t>
            </a:r>
          </a:p>
        </p:txBody>
      </p:sp>
      <p:grpSp>
        <p:nvGrpSpPr>
          <p:cNvPr id="8" name="Group 7"/>
          <p:cNvGrpSpPr/>
          <p:nvPr/>
        </p:nvGrpSpPr>
        <p:grpSpPr>
          <a:xfrm>
            <a:off x="0" y="0"/>
            <a:ext cx="9144000" cy="1143000"/>
            <a:chOff x="0" y="0"/>
            <a:chExt cx="9144000" cy="1143000"/>
          </a:xfrm>
        </p:grpSpPr>
        <p:sp>
          <p:nvSpPr>
            <p:cNvPr id="4" name="Rectangle 3"/>
            <p:cNvSpPr/>
            <p:nvPr/>
          </p:nvSpPr>
          <p:spPr bwMode="auto">
            <a:xfrm>
              <a:off x="0" y="228600"/>
              <a:ext cx="9144000" cy="45085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14341" name="Picture 2"/>
            <p:cNvPicPr>
              <a:picLocks noChangeAspect="1" noChangeArrowheads="1"/>
            </p:cNvPicPr>
            <p:nvPr/>
          </p:nvPicPr>
          <p:blipFill>
            <a:blip r:embed="rId2" cstate="print"/>
            <a:srcRect/>
            <a:stretch>
              <a:fillRect/>
            </a:stretch>
          </p:blipFill>
          <p:spPr bwMode="auto">
            <a:xfrm>
              <a:off x="0" y="0"/>
              <a:ext cx="949325" cy="1143000"/>
            </a:xfrm>
            <a:prstGeom prst="rect">
              <a:avLst/>
            </a:prstGeom>
            <a:noFill/>
            <a:ln w="9525">
              <a:noFill/>
              <a:miter lim="800000"/>
              <a:headEnd/>
              <a:tailEnd/>
            </a:ln>
          </p:spPr>
        </p:pic>
        <p:pic>
          <p:nvPicPr>
            <p:cNvPr id="14342" name="Picture 9" descr="National Wildlife Refuge logo">
              <a:hlinkClick r:id="rId3"/>
            </p:cNvPr>
            <p:cNvPicPr>
              <a:picLocks noChangeAspect="1" noChangeArrowheads="1"/>
            </p:cNvPicPr>
            <p:nvPr/>
          </p:nvPicPr>
          <p:blipFill>
            <a:blip r:embed="rId4" cstate="print"/>
            <a:srcRect/>
            <a:stretch>
              <a:fillRect/>
            </a:stretch>
          </p:blipFill>
          <p:spPr bwMode="auto">
            <a:xfrm>
              <a:off x="990600" y="0"/>
              <a:ext cx="830263" cy="10668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609600" y="1981200"/>
            <a:ext cx="8229600" cy="2838450"/>
          </a:xfrm>
          <a:prstGeom prst="rect">
            <a:avLst/>
          </a:prstGeom>
          <a:noFill/>
          <a:ln w="9525">
            <a:noFill/>
            <a:miter lim="800000"/>
            <a:headEnd/>
            <a:tailEnd/>
          </a:ln>
        </p:spPr>
        <p:txBody>
          <a:bodyPr>
            <a:spAutoFit/>
          </a:bodyPr>
          <a:lstStyle/>
          <a:p>
            <a:pPr>
              <a:spcBef>
                <a:spcPct val="20000"/>
              </a:spcBef>
              <a:buClr>
                <a:srgbClr val="0BD0D9"/>
              </a:buClr>
              <a:buSzPct val="95000"/>
              <a:buFont typeface="Arial" charset="0"/>
              <a:buNone/>
            </a:pPr>
            <a:r>
              <a:rPr lang="en-US" sz="3600" dirty="0">
                <a:latin typeface="Constantia" pitchFamily="18" charset="0"/>
              </a:rPr>
              <a:t>“The purpose of this effort is to collect and synthesize information which supports management at multiple geographic scales and informs decisions at all organizational levels”</a:t>
            </a:r>
          </a:p>
        </p:txBody>
      </p:sp>
      <p:sp>
        <p:nvSpPr>
          <p:cNvPr id="26626" name="Text Box 5"/>
          <p:cNvSpPr txBox="1">
            <a:spLocks noChangeArrowheads="1"/>
          </p:cNvSpPr>
          <p:nvPr/>
        </p:nvSpPr>
        <p:spPr bwMode="auto">
          <a:xfrm>
            <a:off x="3962400" y="5562600"/>
            <a:ext cx="4267200" cy="366713"/>
          </a:xfrm>
          <a:prstGeom prst="rect">
            <a:avLst/>
          </a:prstGeom>
          <a:noFill/>
          <a:ln w="9525">
            <a:noFill/>
            <a:miter lim="800000"/>
            <a:headEnd/>
            <a:tailEnd/>
          </a:ln>
        </p:spPr>
        <p:txBody>
          <a:bodyPr>
            <a:spAutoFit/>
          </a:bodyPr>
          <a:lstStyle/>
          <a:p>
            <a:pPr>
              <a:spcBef>
                <a:spcPct val="50000"/>
              </a:spcBef>
            </a:pPr>
            <a:r>
              <a:rPr lang="en-US" dirty="0">
                <a:latin typeface="Constantia" pitchFamily="18" charset="0"/>
              </a:rPr>
              <a:t>Strategic I&amp;M Plan </a:t>
            </a:r>
            <a:r>
              <a:rPr lang="en-US" dirty="0" smtClean="0">
                <a:latin typeface="Constantia" pitchFamily="18" charset="0"/>
              </a:rPr>
              <a:t>September 2010</a:t>
            </a:r>
            <a:endParaRPr lang="en-US" dirty="0">
              <a:latin typeface="Constantia" pitchFamily="18" charset="0"/>
            </a:endParaRPr>
          </a:p>
        </p:txBody>
      </p:sp>
      <p:grpSp>
        <p:nvGrpSpPr>
          <p:cNvPr id="13" name="Group 12"/>
          <p:cNvGrpSpPr/>
          <p:nvPr/>
        </p:nvGrpSpPr>
        <p:grpSpPr>
          <a:xfrm>
            <a:off x="0" y="0"/>
            <a:ext cx="9144000" cy="1365250"/>
            <a:chOff x="0" y="0"/>
            <a:chExt cx="9144000" cy="1365250"/>
          </a:xfrm>
        </p:grpSpPr>
        <p:grpSp>
          <p:nvGrpSpPr>
            <p:cNvPr id="14" name="Group 4"/>
            <p:cNvGrpSpPr/>
            <p:nvPr/>
          </p:nvGrpSpPr>
          <p:grpSpPr>
            <a:xfrm>
              <a:off x="0" y="0"/>
              <a:ext cx="9144000" cy="1365250"/>
              <a:chOff x="0" y="0"/>
              <a:chExt cx="9144000" cy="1365250"/>
            </a:xfrm>
          </p:grpSpPr>
          <p:sp>
            <p:nvSpPr>
              <p:cNvPr id="16" name="Rectangle 15"/>
              <p:cNvSpPr/>
              <p:nvPr/>
            </p:nvSpPr>
            <p:spPr>
              <a:xfrm>
                <a:off x="0" y="1139825"/>
                <a:ext cx="9144000" cy="225425"/>
              </a:xfrm>
              <a:prstGeom prst="rect">
                <a:avLst/>
              </a:prstGeom>
              <a:solidFill>
                <a:schemeClr val="bg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en-US"/>
              </a:p>
            </p:txBody>
          </p:sp>
          <p:grpSp>
            <p:nvGrpSpPr>
              <p:cNvPr id="17" name="Group 25"/>
              <p:cNvGrpSpPr>
                <a:grpSpLocks/>
              </p:cNvGrpSpPr>
              <p:nvPr/>
            </p:nvGrpSpPr>
            <p:grpSpPr bwMode="auto">
              <a:xfrm>
                <a:off x="0" y="0"/>
                <a:ext cx="9144000" cy="1066800"/>
                <a:chOff x="0" y="0"/>
                <a:chExt cx="5760" cy="672"/>
              </a:xfrm>
            </p:grpSpPr>
            <p:sp>
              <p:nvSpPr>
                <p:cNvPr id="18" name="Rectangle 3"/>
                <p:cNvSpPr/>
                <p:nvPr/>
              </p:nvSpPr>
              <p:spPr>
                <a:xfrm>
                  <a:off x="0" y="144"/>
                  <a:ext cx="5760" cy="28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19" name="Picture 2"/>
                <p:cNvPicPr>
                  <a:picLocks noChangeAspect="1" noChangeArrowheads="1"/>
                </p:cNvPicPr>
                <p:nvPr/>
              </p:nvPicPr>
              <p:blipFill>
                <a:blip r:embed="rId3" cstate="print"/>
                <a:srcRect/>
                <a:stretch>
                  <a:fillRect/>
                </a:stretch>
              </p:blipFill>
              <p:spPr bwMode="auto">
                <a:xfrm>
                  <a:off x="0" y="0"/>
                  <a:ext cx="558" cy="672"/>
                </a:xfrm>
                <a:prstGeom prst="rect">
                  <a:avLst/>
                </a:prstGeom>
                <a:noFill/>
                <a:ln w="9525">
                  <a:noFill/>
                  <a:miter lim="800000"/>
                  <a:headEnd/>
                  <a:tailEnd/>
                </a:ln>
              </p:spPr>
            </p:pic>
            <p:pic>
              <p:nvPicPr>
                <p:cNvPr id="20" name="Picture 24" descr="National Wildlife Refuge logo">
                  <a:hlinkClick r:id="rId4"/>
                </p:cNvPr>
                <p:cNvPicPr>
                  <a:picLocks noChangeAspect="1" noChangeArrowheads="1"/>
                </p:cNvPicPr>
                <p:nvPr/>
              </p:nvPicPr>
              <p:blipFill>
                <a:blip r:embed="rId5" cstate="print"/>
                <a:srcRect/>
                <a:stretch>
                  <a:fillRect/>
                </a:stretch>
              </p:blipFill>
              <p:spPr bwMode="auto">
                <a:xfrm>
                  <a:off x="624" y="0"/>
                  <a:ext cx="486" cy="624"/>
                </a:xfrm>
                <a:prstGeom prst="rect">
                  <a:avLst/>
                </a:prstGeom>
                <a:noFill/>
                <a:ln w="9525">
                  <a:noFill/>
                  <a:miter lim="800000"/>
                  <a:headEnd/>
                  <a:tailEnd/>
                </a:ln>
              </p:spPr>
            </p:pic>
          </p:grpSp>
        </p:grpSp>
        <p:sp>
          <p:nvSpPr>
            <p:cNvPr id="15" name="TextBox 14"/>
            <p:cNvSpPr txBox="1"/>
            <p:nvPr/>
          </p:nvSpPr>
          <p:spPr>
            <a:xfrm>
              <a:off x="1828800" y="685800"/>
              <a:ext cx="1035861" cy="461665"/>
            </a:xfrm>
            <a:prstGeom prst="rect">
              <a:avLst/>
            </a:prstGeom>
            <a:noFill/>
          </p:spPr>
          <p:txBody>
            <a:bodyPr wrap="none" rtlCol="0">
              <a:spAutoFit/>
            </a:bodyPr>
            <a:lstStyle/>
            <a:p>
              <a:r>
                <a:rPr lang="en-US" sz="2400" dirty="0" smtClean="0">
                  <a:latin typeface="Constantia" pitchFamily="18" charset="0"/>
                </a:rPr>
                <a:t>Vision</a:t>
              </a:r>
              <a:endParaRPr lang="en-US" sz="2400" dirty="0">
                <a:latin typeface="Constantia" pitchFamily="18" charset="0"/>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4294967295"/>
          </p:nvPr>
        </p:nvSpPr>
        <p:spPr>
          <a:xfrm>
            <a:off x="304800" y="1828800"/>
            <a:ext cx="8572500" cy="4572000"/>
          </a:xfrm>
        </p:spPr>
        <p:txBody>
          <a:bodyPr/>
          <a:lstStyle/>
          <a:p>
            <a:pPr marL="273050" indent="-273050" eaLnBrk="1" hangingPunct="1">
              <a:defRPr/>
            </a:pPr>
            <a:r>
              <a:rPr lang="en-US" dirty="0" smtClean="0">
                <a:latin typeface="Constantia" pitchFamily="18" charset="0"/>
              </a:rPr>
              <a:t>Regions initiate hiring of  6 regional I&amp;M staff in 2010.</a:t>
            </a:r>
          </a:p>
          <a:p>
            <a:pPr marL="673100" lvl="1" indent="-273050" eaLnBrk="1" hangingPunct="1">
              <a:defRPr/>
            </a:pPr>
            <a:r>
              <a:rPr lang="en-US" dirty="0" smtClean="0">
                <a:latin typeface="Constantia" pitchFamily="18" charset="0"/>
              </a:rPr>
              <a:t>one position must be a Database Manager</a:t>
            </a:r>
          </a:p>
          <a:p>
            <a:pPr marL="673100" lvl="1" indent="-273050" eaLnBrk="1" hangingPunct="1">
              <a:defRPr/>
            </a:pPr>
            <a:endParaRPr lang="es-ES" dirty="0">
              <a:latin typeface="Constantia" pitchFamily="18" charset="0"/>
            </a:endParaRPr>
          </a:p>
          <a:p>
            <a:pPr marL="273050" indent="-273050" eaLnBrk="1" hangingPunct="1">
              <a:defRPr/>
            </a:pPr>
            <a:r>
              <a:rPr lang="en-US" dirty="0" smtClean="0">
                <a:latin typeface="Constantia" pitchFamily="18" charset="0"/>
              </a:rPr>
              <a:t>In 2010, headquarters begins hiring national I&amp;M staff and establishes a new office co-located with the NPS I&amp;M program staff in the Natural Resources Program Center in Fort Collins, CO</a:t>
            </a:r>
          </a:p>
          <a:p>
            <a:pPr marL="273050" indent="-273050" eaLnBrk="1" hangingPunct="1">
              <a:defRPr/>
            </a:pPr>
            <a:endParaRPr lang="es-ES" dirty="0"/>
          </a:p>
          <a:p>
            <a:pPr marL="273050" indent="-273050" eaLnBrk="1" hangingPunct="1">
              <a:buFont typeface="Wingdings" pitchFamily="2" charset="2"/>
              <a:buNone/>
              <a:defRPr/>
            </a:pPr>
            <a:endParaRPr lang="es-ES" dirty="0"/>
          </a:p>
          <a:p>
            <a:pPr marL="273050" indent="-273050" eaLnBrk="1" hangingPunct="1">
              <a:buFont typeface="Wingdings" pitchFamily="2" charset="2"/>
              <a:buNone/>
              <a:defRPr/>
            </a:pPr>
            <a:endParaRPr lang="es-ES" dirty="0"/>
          </a:p>
        </p:txBody>
      </p:sp>
      <p:grpSp>
        <p:nvGrpSpPr>
          <p:cNvPr id="2" name="Group 3"/>
          <p:cNvGrpSpPr/>
          <p:nvPr/>
        </p:nvGrpSpPr>
        <p:grpSpPr>
          <a:xfrm>
            <a:off x="0" y="0"/>
            <a:ext cx="9144000" cy="1365250"/>
            <a:chOff x="0" y="0"/>
            <a:chExt cx="9144000" cy="1365250"/>
          </a:xfrm>
        </p:grpSpPr>
        <p:grpSp>
          <p:nvGrpSpPr>
            <p:cNvPr id="3" name="Group 4"/>
            <p:cNvGrpSpPr/>
            <p:nvPr/>
          </p:nvGrpSpPr>
          <p:grpSpPr>
            <a:xfrm>
              <a:off x="0" y="0"/>
              <a:ext cx="9144000" cy="1365250"/>
              <a:chOff x="0" y="0"/>
              <a:chExt cx="9144000" cy="1365250"/>
            </a:xfrm>
          </p:grpSpPr>
          <p:sp>
            <p:nvSpPr>
              <p:cNvPr id="7" name="Rectangle 6"/>
              <p:cNvSpPr/>
              <p:nvPr/>
            </p:nvSpPr>
            <p:spPr>
              <a:xfrm>
                <a:off x="0" y="1139825"/>
                <a:ext cx="9144000" cy="225425"/>
              </a:xfrm>
              <a:prstGeom prst="rect">
                <a:avLst/>
              </a:prstGeom>
              <a:solidFill>
                <a:schemeClr val="bg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en-US"/>
              </a:p>
            </p:txBody>
          </p:sp>
          <p:grpSp>
            <p:nvGrpSpPr>
              <p:cNvPr id="4" name="Group 25"/>
              <p:cNvGrpSpPr>
                <a:grpSpLocks/>
              </p:cNvGrpSpPr>
              <p:nvPr/>
            </p:nvGrpSpPr>
            <p:grpSpPr bwMode="auto">
              <a:xfrm>
                <a:off x="0" y="0"/>
                <a:ext cx="9144000" cy="1066800"/>
                <a:chOff x="0" y="0"/>
                <a:chExt cx="5760" cy="672"/>
              </a:xfrm>
            </p:grpSpPr>
            <p:sp>
              <p:nvSpPr>
                <p:cNvPr id="9" name="Rectangle 3"/>
                <p:cNvSpPr/>
                <p:nvPr/>
              </p:nvSpPr>
              <p:spPr>
                <a:xfrm>
                  <a:off x="0" y="144"/>
                  <a:ext cx="5760" cy="28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10" name="Picture 2"/>
                <p:cNvPicPr>
                  <a:picLocks noChangeAspect="1" noChangeArrowheads="1"/>
                </p:cNvPicPr>
                <p:nvPr/>
              </p:nvPicPr>
              <p:blipFill>
                <a:blip r:embed="rId3" cstate="print"/>
                <a:srcRect/>
                <a:stretch>
                  <a:fillRect/>
                </a:stretch>
              </p:blipFill>
              <p:spPr bwMode="auto">
                <a:xfrm>
                  <a:off x="0" y="0"/>
                  <a:ext cx="558" cy="672"/>
                </a:xfrm>
                <a:prstGeom prst="rect">
                  <a:avLst/>
                </a:prstGeom>
                <a:noFill/>
                <a:ln w="9525">
                  <a:noFill/>
                  <a:miter lim="800000"/>
                  <a:headEnd/>
                  <a:tailEnd/>
                </a:ln>
              </p:spPr>
            </p:pic>
            <p:pic>
              <p:nvPicPr>
                <p:cNvPr id="11" name="Picture 24" descr="National Wildlife Refuge logo">
                  <a:hlinkClick r:id="rId4"/>
                </p:cNvPr>
                <p:cNvPicPr>
                  <a:picLocks noChangeAspect="1" noChangeArrowheads="1"/>
                </p:cNvPicPr>
                <p:nvPr/>
              </p:nvPicPr>
              <p:blipFill>
                <a:blip r:embed="rId5" cstate="print"/>
                <a:srcRect/>
                <a:stretch>
                  <a:fillRect/>
                </a:stretch>
              </p:blipFill>
              <p:spPr bwMode="auto">
                <a:xfrm>
                  <a:off x="624" y="0"/>
                  <a:ext cx="486" cy="624"/>
                </a:xfrm>
                <a:prstGeom prst="rect">
                  <a:avLst/>
                </a:prstGeom>
                <a:noFill/>
                <a:ln w="9525">
                  <a:noFill/>
                  <a:miter lim="800000"/>
                  <a:headEnd/>
                  <a:tailEnd/>
                </a:ln>
              </p:spPr>
            </p:pic>
          </p:grpSp>
        </p:grpSp>
        <p:sp>
          <p:nvSpPr>
            <p:cNvPr id="6" name="TextBox 5"/>
            <p:cNvSpPr txBox="1"/>
            <p:nvPr/>
          </p:nvSpPr>
          <p:spPr>
            <a:xfrm>
              <a:off x="1828800" y="685800"/>
              <a:ext cx="2351926" cy="461665"/>
            </a:xfrm>
            <a:prstGeom prst="rect">
              <a:avLst/>
            </a:prstGeom>
            <a:noFill/>
          </p:spPr>
          <p:txBody>
            <a:bodyPr wrap="none" rtlCol="0">
              <a:spAutoFit/>
            </a:bodyPr>
            <a:lstStyle/>
            <a:p>
              <a:r>
                <a:rPr lang="en-US" sz="2400" dirty="0" smtClean="0">
                  <a:latin typeface="Constantia" pitchFamily="18" charset="0"/>
                </a:rPr>
                <a:t>Implementation</a:t>
              </a:r>
              <a:endParaRPr lang="en-US" sz="2400" dirty="0">
                <a:latin typeface="Constantia" pitchFamily="18" charset="0"/>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09600" y="4038600"/>
            <a:ext cx="762000" cy="304800"/>
          </a:xfrm>
          <a:prstGeom prst="rect">
            <a:avLst/>
          </a:prstGeom>
          <a:solidFill>
            <a:schemeClr val="accent1"/>
          </a:solidFill>
          <a:ln w="9525" algn="ctr">
            <a:solidFill>
              <a:schemeClr val="tx1"/>
            </a:solidFill>
            <a:miter lim="800000"/>
            <a:headEnd/>
            <a:tailEnd/>
          </a:ln>
          <a:effectLst/>
        </p:spPr>
        <p:txBody>
          <a:bodyPr wrap="none" anchor="ctr"/>
          <a:lstStyle/>
          <a:p>
            <a:r>
              <a:rPr lang="en-US" dirty="0" smtClean="0"/>
              <a:t>Fire</a:t>
            </a:r>
            <a:endParaRPr lang="en-US" dirty="0"/>
          </a:p>
        </p:txBody>
      </p:sp>
      <p:sp>
        <p:nvSpPr>
          <p:cNvPr id="61443" name="Rectangle 3"/>
          <p:cNvSpPr>
            <a:spLocks noChangeArrowheads="1"/>
          </p:cNvSpPr>
          <p:nvPr/>
        </p:nvSpPr>
        <p:spPr bwMode="auto">
          <a:xfrm>
            <a:off x="3352800" y="228600"/>
            <a:ext cx="1676400" cy="685800"/>
          </a:xfrm>
          <a:prstGeom prst="rect">
            <a:avLst/>
          </a:prstGeom>
          <a:solidFill>
            <a:schemeClr val="accent1"/>
          </a:solidFill>
          <a:ln w="9525">
            <a:solidFill>
              <a:schemeClr val="tx1"/>
            </a:solidFill>
            <a:miter lim="800000"/>
            <a:headEnd/>
            <a:tailEnd/>
          </a:ln>
          <a:effectLst/>
        </p:spPr>
        <p:txBody>
          <a:bodyPr wrap="none" anchor="ctr"/>
          <a:lstStyle/>
          <a:p>
            <a:r>
              <a:rPr lang="en-US" dirty="0" smtClean="0"/>
              <a:t>I&amp;M Program</a:t>
            </a:r>
            <a:endParaRPr lang="en-US" dirty="0"/>
          </a:p>
        </p:txBody>
      </p:sp>
      <p:sp>
        <p:nvSpPr>
          <p:cNvPr id="61444" name="Line 4"/>
          <p:cNvSpPr>
            <a:spLocks noChangeShapeType="1"/>
          </p:cNvSpPr>
          <p:nvPr/>
        </p:nvSpPr>
        <p:spPr bwMode="auto">
          <a:xfrm>
            <a:off x="2286000" y="609600"/>
            <a:ext cx="1066800" cy="0"/>
          </a:xfrm>
          <a:prstGeom prst="line">
            <a:avLst/>
          </a:prstGeom>
          <a:noFill/>
          <a:ln w="9525">
            <a:solidFill>
              <a:schemeClr val="tx1"/>
            </a:solidFill>
            <a:round/>
            <a:headEnd/>
            <a:tailEnd/>
          </a:ln>
          <a:effectLst/>
        </p:spPr>
        <p:txBody>
          <a:bodyPr/>
          <a:lstStyle/>
          <a:p>
            <a:endParaRPr lang="en-US"/>
          </a:p>
        </p:txBody>
      </p:sp>
      <p:sp>
        <p:nvSpPr>
          <p:cNvPr id="61445" name="Oval 5"/>
          <p:cNvSpPr>
            <a:spLocks noChangeArrowheads="1"/>
          </p:cNvSpPr>
          <p:nvPr/>
        </p:nvSpPr>
        <p:spPr bwMode="auto">
          <a:xfrm>
            <a:off x="304800" y="152400"/>
            <a:ext cx="1981200" cy="914400"/>
          </a:xfrm>
          <a:prstGeom prst="ellipse">
            <a:avLst/>
          </a:prstGeom>
          <a:solidFill>
            <a:schemeClr val="accent1"/>
          </a:solidFill>
          <a:ln w="9525">
            <a:solidFill>
              <a:schemeClr val="tx1"/>
            </a:solidFill>
            <a:round/>
            <a:headEnd/>
            <a:tailEnd/>
          </a:ln>
          <a:effectLst/>
        </p:spPr>
        <p:txBody>
          <a:bodyPr wrap="none" anchor="ctr"/>
          <a:lstStyle/>
          <a:p>
            <a:r>
              <a:rPr lang="en-US" sz="1600" dirty="0"/>
              <a:t>FY 2010= $12m</a:t>
            </a:r>
          </a:p>
          <a:p>
            <a:r>
              <a:rPr lang="en-US" sz="1600" dirty="0"/>
              <a:t>FY 2011= $8m</a:t>
            </a:r>
          </a:p>
        </p:txBody>
      </p:sp>
      <p:sp>
        <p:nvSpPr>
          <p:cNvPr id="61446" name="Line 6"/>
          <p:cNvSpPr>
            <a:spLocks noChangeShapeType="1"/>
          </p:cNvSpPr>
          <p:nvPr/>
        </p:nvSpPr>
        <p:spPr bwMode="auto">
          <a:xfrm>
            <a:off x="4191000" y="914400"/>
            <a:ext cx="0" cy="990600"/>
          </a:xfrm>
          <a:prstGeom prst="line">
            <a:avLst/>
          </a:prstGeom>
          <a:noFill/>
          <a:ln w="9525">
            <a:solidFill>
              <a:schemeClr val="tx1"/>
            </a:solidFill>
            <a:round/>
            <a:headEnd/>
            <a:tailEnd/>
          </a:ln>
          <a:effectLst/>
        </p:spPr>
        <p:txBody>
          <a:bodyPr/>
          <a:lstStyle/>
          <a:p>
            <a:endParaRPr lang="en-US"/>
          </a:p>
        </p:txBody>
      </p:sp>
      <p:sp>
        <p:nvSpPr>
          <p:cNvPr id="61448" name="Rectangle 8"/>
          <p:cNvSpPr>
            <a:spLocks noChangeArrowheads="1"/>
          </p:cNvSpPr>
          <p:nvPr/>
        </p:nvSpPr>
        <p:spPr bwMode="auto">
          <a:xfrm>
            <a:off x="685800" y="1447800"/>
            <a:ext cx="2514600" cy="990600"/>
          </a:xfrm>
          <a:prstGeom prst="rect">
            <a:avLst/>
          </a:prstGeom>
          <a:solidFill>
            <a:schemeClr val="accent1"/>
          </a:solidFill>
          <a:ln w="9525">
            <a:solidFill>
              <a:schemeClr val="tx1"/>
            </a:solidFill>
            <a:miter lim="800000"/>
            <a:headEnd/>
            <a:tailEnd/>
          </a:ln>
          <a:effectLst/>
        </p:spPr>
        <p:txBody>
          <a:bodyPr wrap="none" anchor="ctr"/>
          <a:lstStyle/>
          <a:p>
            <a:pPr algn="ctr"/>
            <a:r>
              <a:rPr lang="en-US" dirty="0" smtClean="0"/>
              <a:t>Natural Resources </a:t>
            </a:r>
            <a:r>
              <a:rPr lang="en-US" dirty="0"/>
              <a:t>&amp;</a:t>
            </a:r>
          </a:p>
          <a:p>
            <a:pPr algn="ctr"/>
            <a:r>
              <a:rPr lang="en-US" dirty="0"/>
              <a:t>Landscape Ecology</a:t>
            </a:r>
          </a:p>
        </p:txBody>
      </p:sp>
      <p:sp>
        <p:nvSpPr>
          <p:cNvPr id="61449" name="Rectangle 9"/>
          <p:cNvSpPr>
            <a:spLocks noChangeArrowheads="1"/>
          </p:cNvSpPr>
          <p:nvPr/>
        </p:nvSpPr>
        <p:spPr bwMode="auto">
          <a:xfrm>
            <a:off x="5105400" y="1447800"/>
            <a:ext cx="2209800" cy="990600"/>
          </a:xfrm>
          <a:prstGeom prst="rect">
            <a:avLst/>
          </a:prstGeom>
          <a:solidFill>
            <a:schemeClr val="accent1"/>
          </a:solidFill>
          <a:ln w="9525">
            <a:solidFill>
              <a:schemeClr val="tx1"/>
            </a:solidFill>
            <a:miter lim="800000"/>
            <a:headEnd/>
            <a:tailEnd/>
          </a:ln>
          <a:effectLst/>
        </p:spPr>
        <p:txBody>
          <a:bodyPr wrap="none" anchor="ctr"/>
          <a:lstStyle/>
          <a:p>
            <a:pPr algn="ctr"/>
            <a:r>
              <a:rPr lang="en-US" dirty="0"/>
              <a:t>Data and Information</a:t>
            </a:r>
          </a:p>
          <a:p>
            <a:pPr algn="ctr"/>
            <a:r>
              <a:rPr lang="en-US" dirty="0"/>
              <a:t>Management</a:t>
            </a:r>
          </a:p>
        </p:txBody>
      </p:sp>
      <p:sp>
        <p:nvSpPr>
          <p:cNvPr id="61450" name="Line 10"/>
          <p:cNvSpPr>
            <a:spLocks noChangeShapeType="1"/>
          </p:cNvSpPr>
          <p:nvPr/>
        </p:nvSpPr>
        <p:spPr bwMode="auto">
          <a:xfrm flipH="1">
            <a:off x="838200" y="2438400"/>
            <a:ext cx="0" cy="609600"/>
          </a:xfrm>
          <a:prstGeom prst="line">
            <a:avLst/>
          </a:prstGeom>
          <a:noFill/>
          <a:ln w="9525">
            <a:solidFill>
              <a:schemeClr val="tx1"/>
            </a:solidFill>
            <a:round/>
            <a:headEnd/>
            <a:tailEnd/>
          </a:ln>
          <a:effectLst/>
        </p:spPr>
        <p:txBody>
          <a:bodyPr/>
          <a:lstStyle/>
          <a:p>
            <a:endParaRPr lang="en-US"/>
          </a:p>
        </p:txBody>
      </p:sp>
      <p:sp>
        <p:nvSpPr>
          <p:cNvPr id="61451" name="Rectangle 11"/>
          <p:cNvSpPr>
            <a:spLocks noChangeArrowheads="1"/>
          </p:cNvSpPr>
          <p:nvPr/>
        </p:nvSpPr>
        <p:spPr bwMode="auto">
          <a:xfrm>
            <a:off x="1676400" y="3886200"/>
            <a:ext cx="762000" cy="304800"/>
          </a:xfrm>
          <a:prstGeom prst="rect">
            <a:avLst/>
          </a:prstGeom>
          <a:solidFill>
            <a:schemeClr val="accent1"/>
          </a:solidFill>
          <a:ln w="9525">
            <a:solidFill>
              <a:schemeClr val="tx1"/>
            </a:solidFill>
            <a:miter lim="800000"/>
            <a:headEnd/>
            <a:tailEnd/>
          </a:ln>
          <a:effectLst/>
        </p:spPr>
        <p:txBody>
          <a:bodyPr wrap="none" anchor="ctr"/>
          <a:lstStyle/>
          <a:p>
            <a:r>
              <a:rPr lang="en-US" sz="1600" dirty="0"/>
              <a:t>VEG</a:t>
            </a:r>
          </a:p>
        </p:txBody>
      </p:sp>
      <p:sp>
        <p:nvSpPr>
          <p:cNvPr id="61452" name="Rectangle 12"/>
          <p:cNvSpPr>
            <a:spLocks noChangeArrowheads="1"/>
          </p:cNvSpPr>
          <p:nvPr/>
        </p:nvSpPr>
        <p:spPr bwMode="auto">
          <a:xfrm>
            <a:off x="1676400" y="4419600"/>
            <a:ext cx="838200" cy="304800"/>
          </a:xfrm>
          <a:prstGeom prst="rect">
            <a:avLst/>
          </a:prstGeom>
          <a:solidFill>
            <a:schemeClr val="accent1"/>
          </a:solidFill>
          <a:ln w="9525">
            <a:solidFill>
              <a:schemeClr val="tx1"/>
            </a:solidFill>
            <a:miter lim="800000"/>
            <a:headEnd/>
            <a:tailEnd/>
          </a:ln>
          <a:effectLst/>
        </p:spPr>
        <p:txBody>
          <a:bodyPr wrap="none" anchor="ctr"/>
          <a:lstStyle/>
          <a:p>
            <a:r>
              <a:rPr lang="en-US" dirty="0" smtClean="0"/>
              <a:t>Birds</a:t>
            </a:r>
            <a:endParaRPr lang="en-US" dirty="0"/>
          </a:p>
        </p:txBody>
      </p:sp>
      <p:sp>
        <p:nvSpPr>
          <p:cNvPr id="61453" name="Rectangle 13"/>
          <p:cNvSpPr>
            <a:spLocks noChangeArrowheads="1"/>
          </p:cNvSpPr>
          <p:nvPr/>
        </p:nvSpPr>
        <p:spPr bwMode="auto">
          <a:xfrm>
            <a:off x="1676400" y="3048000"/>
            <a:ext cx="838200" cy="571500"/>
          </a:xfrm>
          <a:prstGeom prst="rect">
            <a:avLst/>
          </a:prstGeom>
          <a:solidFill>
            <a:schemeClr val="accent1"/>
          </a:solidFill>
          <a:ln w="9525">
            <a:solidFill>
              <a:schemeClr val="tx1"/>
            </a:solidFill>
            <a:miter lim="800000"/>
            <a:headEnd/>
            <a:tailEnd/>
          </a:ln>
          <a:effectLst/>
        </p:spPr>
        <p:txBody>
          <a:bodyPr wrap="none" anchor="ctr"/>
          <a:lstStyle/>
          <a:p>
            <a:r>
              <a:rPr lang="en-US" dirty="0" err="1" smtClean="0"/>
              <a:t>Biotics</a:t>
            </a:r>
            <a:endParaRPr lang="en-US" dirty="0"/>
          </a:p>
        </p:txBody>
      </p:sp>
      <p:sp>
        <p:nvSpPr>
          <p:cNvPr id="61454" name="Rectangle 14"/>
          <p:cNvSpPr>
            <a:spLocks noChangeArrowheads="1"/>
          </p:cNvSpPr>
          <p:nvPr/>
        </p:nvSpPr>
        <p:spPr bwMode="auto">
          <a:xfrm>
            <a:off x="2895600" y="3962400"/>
            <a:ext cx="838200" cy="304800"/>
          </a:xfrm>
          <a:prstGeom prst="rect">
            <a:avLst/>
          </a:prstGeom>
          <a:solidFill>
            <a:schemeClr val="accent1"/>
          </a:solidFill>
          <a:ln w="9525">
            <a:solidFill>
              <a:schemeClr val="tx1"/>
            </a:solidFill>
            <a:miter lim="800000"/>
            <a:headEnd/>
            <a:tailEnd/>
          </a:ln>
          <a:effectLst/>
        </p:spPr>
        <p:txBody>
          <a:bodyPr wrap="none" anchor="ctr"/>
          <a:lstStyle/>
          <a:p>
            <a:r>
              <a:rPr lang="en-US" sz="1600" dirty="0" smtClean="0"/>
              <a:t>Water</a:t>
            </a:r>
            <a:endParaRPr lang="en-US" sz="1600" dirty="0"/>
          </a:p>
        </p:txBody>
      </p:sp>
      <p:sp>
        <p:nvSpPr>
          <p:cNvPr id="61455" name="Line 15"/>
          <p:cNvSpPr>
            <a:spLocks noChangeShapeType="1"/>
          </p:cNvSpPr>
          <p:nvPr/>
        </p:nvSpPr>
        <p:spPr bwMode="auto">
          <a:xfrm>
            <a:off x="3048000" y="2438400"/>
            <a:ext cx="0" cy="609600"/>
          </a:xfrm>
          <a:prstGeom prst="line">
            <a:avLst/>
          </a:prstGeom>
          <a:noFill/>
          <a:ln w="9525">
            <a:solidFill>
              <a:schemeClr val="tx1"/>
            </a:solidFill>
            <a:round/>
            <a:headEnd/>
            <a:tailEnd/>
          </a:ln>
          <a:effectLst/>
        </p:spPr>
        <p:txBody>
          <a:bodyPr/>
          <a:lstStyle/>
          <a:p>
            <a:endParaRPr lang="en-US"/>
          </a:p>
        </p:txBody>
      </p:sp>
      <p:sp>
        <p:nvSpPr>
          <p:cNvPr id="61456" name="Rectangle 16"/>
          <p:cNvSpPr>
            <a:spLocks noChangeArrowheads="1"/>
          </p:cNvSpPr>
          <p:nvPr/>
        </p:nvSpPr>
        <p:spPr bwMode="auto">
          <a:xfrm>
            <a:off x="2743200" y="3048000"/>
            <a:ext cx="1143000" cy="533400"/>
          </a:xfrm>
          <a:prstGeom prst="rect">
            <a:avLst/>
          </a:prstGeom>
          <a:solidFill>
            <a:schemeClr val="accent1"/>
          </a:solidFill>
          <a:ln w="9525">
            <a:solidFill>
              <a:schemeClr val="tx1"/>
            </a:solidFill>
            <a:miter lim="800000"/>
            <a:headEnd/>
            <a:tailEnd/>
          </a:ln>
          <a:effectLst/>
        </p:spPr>
        <p:txBody>
          <a:bodyPr wrap="none" anchor="ctr"/>
          <a:lstStyle/>
          <a:p>
            <a:r>
              <a:rPr lang="en-US" dirty="0" err="1" smtClean="0"/>
              <a:t>Abiotic</a:t>
            </a:r>
            <a:r>
              <a:rPr lang="en-US" dirty="0" smtClean="0"/>
              <a:t> </a:t>
            </a:r>
            <a:r>
              <a:rPr lang="en-US" dirty="0"/>
              <a:t>&amp;</a:t>
            </a:r>
            <a:r>
              <a:rPr lang="en-US" dirty="0" smtClean="0"/>
              <a:t> </a:t>
            </a:r>
            <a:endParaRPr lang="en-US" dirty="0"/>
          </a:p>
          <a:p>
            <a:r>
              <a:rPr lang="en-US" dirty="0" smtClean="0"/>
              <a:t>Physical</a:t>
            </a:r>
            <a:endParaRPr lang="en-US" dirty="0"/>
          </a:p>
        </p:txBody>
      </p:sp>
      <p:sp>
        <p:nvSpPr>
          <p:cNvPr id="61457" name="Rectangle 17"/>
          <p:cNvSpPr>
            <a:spLocks noChangeArrowheads="1"/>
          </p:cNvSpPr>
          <p:nvPr/>
        </p:nvSpPr>
        <p:spPr bwMode="auto">
          <a:xfrm>
            <a:off x="2895600" y="4419600"/>
            <a:ext cx="838200" cy="304800"/>
          </a:xfrm>
          <a:prstGeom prst="rect">
            <a:avLst/>
          </a:prstGeom>
          <a:solidFill>
            <a:schemeClr val="accent1"/>
          </a:solidFill>
          <a:ln w="9525">
            <a:solidFill>
              <a:schemeClr val="tx1"/>
            </a:solidFill>
            <a:miter lim="800000"/>
            <a:headEnd/>
            <a:tailEnd/>
          </a:ln>
          <a:effectLst/>
        </p:spPr>
        <p:txBody>
          <a:bodyPr wrap="none" anchor="ctr"/>
          <a:lstStyle/>
          <a:p>
            <a:r>
              <a:rPr lang="en-US" dirty="0" smtClean="0"/>
              <a:t>Soil</a:t>
            </a:r>
            <a:endParaRPr lang="en-US" dirty="0"/>
          </a:p>
        </p:txBody>
      </p:sp>
      <p:sp>
        <p:nvSpPr>
          <p:cNvPr id="61458" name="Rectangle 18"/>
          <p:cNvSpPr>
            <a:spLocks noChangeArrowheads="1"/>
          </p:cNvSpPr>
          <p:nvPr/>
        </p:nvSpPr>
        <p:spPr bwMode="auto">
          <a:xfrm>
            <a:off x="2743200" y="4800600"/>
            <a:ext cx="1524000" cy="381000"/>
          </a:xfrm>
          <a:prstGeom prst="rect">
            <a:avLst/>
          </a:prstGeom>
          <a:solidFill>
            <a:schemeClr val="accent1"/>
          </a:solidFill>
          <a:ln w="9525">
            <a:solidFill>
              <a:schemeClr val="tx1"/>
            </a:solidFill>
            <a:miter lim="800000"/>
            <a:headEnd/>
            <a:tailEnd/>
          </a:ln>
          <a:effectLst/>
        </p:spPr>
        <p:txBody>
          <a:bodyPr wrap="none" anchor="ctr"/>
          <a:lstStyle/>
          <a:p>
            <a:r>
              <a:rPr lang="en-US" sz="1600" dirty="0" smtClean="0"/>
              <a:t>Geomorphology</a:t>
            </a:r>
            <a:endParaRPr lang="en-US" sz="1600" dirty="0"/>
          </a:p>
        </p:txBody>
      </p:sp>
      <p:sp>
        <p:nvSpPr>
          <p:cNvPr id="61459" name="Rectangle 19"/>
          <p:cNvSpPr>
            <a:spLocks noChangeArrowheads="1"/>
          </p:cNvSpPr>
          <p:nvPr/>
        </p:nvSpPr>
        <p:spPr bwMode="auto">
          <a:xfrm>
            <a:off x="1676400" y="4876800"/>
            <a:ext cx="990600" cy="533400"/>
          </a:xfrm>
          <a:prstGeom prst="rect">
            <a:avLst/>
          </a:prstGeom>
          <a:solidFill>
            <a:schemeClr val="accent1"/>
          </a:solidFill>
          <a:ln w="9525">
            <a:solidFill>
              <a:schemeClr val="tx1"/>
            </a:solidFill>
            <a:miter lim="800000"/>
            <a:headEnd/>
            <a:tailEnd/>
          </a:ln>
          <a:effectLst/>
        </p:spPr>
        <p:txBody>
          <a:bodyPr wrap="none" anchor="ctr"/>
          <a:lstStyle/>
          <a:p>
            <a:r>
              <a:rPr lang="en-US" sz="1600" dirty="0" smtClean="0"/>
              <a:t>Invasive</a:t>
            </a:r>
          </a:p>
          <a:p>
            <a:r>
              <a:rPr lang="en-US" sz="1600" dirty="0" smtClean="0"/>
              <a:t>Species</a:t>
            </a:r>
            <a:endParaRPr lang="en-US" sz="1600" dirty="0"/>
          </a:p>
        </p:txBody>
      </p:sp>
      <p:sp>
        <p:nvSpPr>
          <p:cNvPr id="61460" name="Rectangle 20"/>
          <p:cNvSpPr>
            <a:spLocks noChangeArrowheads="1"/>
          </p:cNvSpPr>
          <p:nvPr/>
        </p:nvSpPr>
        <p:spPr bwMode="auto">
          <a:xfrm>
            <a:off x="5638800" y="2971800"/>
            <a:ext cx="1219200" cy="609600"/>
          </a:xfrm>
          <a:prstGeom prst="rect">
            <a:avLst/>
          </a:prstGeom>
          <a:solidFill>
            <a:schemeClr val="accent1"/>
          </a:solidFill>
          <a:ln w="9525">
            <a:solidFill>
              <a:schemeClr val="tx1"/>
            </a:solidFill>
            <a:miter lim="800000"/>
            <a:headEnd/>
            <a:tailEnd/>
          </a:ln>
          <a:effectLst/>
        </p:spPr>
        <p:txBody>
          <a:bodyPr wrap="none" anchor="ctr"/>
          <a:lstStyle/>
          <a:p>
            <a:pPr algn="ctr"/>
            <a:r>
              <a:rPr lang="en-US" sz="1600" dirty="0" smtClean="0"/>
              <a:t>I&amp;M</a:t>
            </a:r>
          </a:p>
          <a:p>
            <a:pPr algn="ctr"/>
            <a:r>
              <a:rPr lang="en-US" sz="1600" dirty="0" smtClean="0"/>
              <a:t>Data Base</a:t>
            </a:r>
            <a:endParaRPr lang="en-US" sz="1600" dirty="0"/>
          </a:p>
        </p:txBody>
      </p:sp>
      <p:sp>
        <p:nvSpPr>
          <p:cNvPr id="61463" name="Rectangle 23"/>
          <p:cNvSpPr>
            <a:spLocks noChangeArrowheads="1"/>
          </p:cNvSpPr>
          <p:nvPr/>
        </p:nvSpPr>
        <p:spPr bwMode="auto">
          <a:xfrm>
            <a:off x="152400" y="3048000"/>
            <a:ext cx="1447800" cy="533400"/>
          </a:xfrm>
          <a:prstGeom prst="rect">
            <a:avLst/>
          </a:prstGeom>
          <a:solidFill>
            <a:schemeClr val="accent1"/>
          </a:solidFill>
          <a:ln w="9525" algn="ctr">
            <a:solidFill>
              <a:schemeClr val="tx1"/>
            </a:solidFill>
            <a:miter lim="800000"/>
            <a:headEnd/>
            <a:tailEnd/>
          </a:ln>
          <a:effectLst/>
        </p:spPr>
        <p:txBody>
          <a:bodyPr wrap="none" anchor="ctr"/>
          <a:lstStyle/>
          <a:p>
            <a:r>
              <a:rPr lang="en-US" dirty="0" smtClean="0"/>
              <a:t>Natural </a:t>
            </a:r>
          </a:p>
          <a:p>
            <a:r>
              <a:rPr lang="en-US" dirty="0" smtClean="0"/>
              <a:t>Disturbances</a:t>
            </a:r>
            <a:endParaRPr lang="en-US" dirty="0"/>
          </a:p>
        </p:txBody>
      </p:sp>
      <p:sp>
        <p:nvSpPr>
          <p:cNvPr id="61464" name="Line 24"/>
          <p:cNvSpPr>
            <a:spLocks noChangeShapeType="1"/>
          </p:cNvSpPr>
          <p:nvPr/>
        </p:nvSpPr>
        <p:spPr bwMode="auto">
          <a:xfrm flipV="1">
            <a:off x="2057400" y="2438400"/>
            <a:ext cx="0" cy="609600"/>
          </a:xfrm>
          <a:prstGeom prst="line">
            <a:avLst/>
          </a:prstGeom>
          <a:noFill/>
          <a:ln w="9525">
            <a:solidFill>
              <a:schemeClr val="tx1"/>
            </a:solidFill>
            <a:round/>
            <a:headEnd/>
            <a:tailEnd/>
          </a:ln>
          <a:effectLst/>
        </p:spPr>
        <p:txBody>
          <a:bodyPr wrap="none" anchor="ctr"/>
          <a:lstStyle/>
          <a:p>
            <a:endParaRPr lang="en-US"/>
          </a:p>
        </p:txBody>
      </p:sp>
      <p:sp>
        <p:nvSpPr>
          <p:cNvPr id="61465" name="Oval 25"/>
          <p:cNvSpPr>
            <a:spLocks noChangeArrowheads="1"/>
          </p:cNvSpPr>
          <p:nvPr/>
        </p:nvSpPr>
        <p:spPr bwMode="auto">
          <a:xfrm>
            <a:off x="152400" y="3657600"/>
            <a:ext cx="4343400" cy="2133600"/>
          </a:xfrm>
          <a:prstGeom prst="ellipse">
            <a:avLst/>
          </a:prstGeom>
          <a:noFill/>
          <a:ln w="9525">
            <a:solidFill>
              <a:schemeClr val="tx1"/>
            </a:solidFill>
            <a:round/>
            <a:headEnd/>
            <a:tailEnd/>
          </a:ln>
          <a:effectLst/>
        </p:spPr>
        <p:txBody>
          <a:bodyPr wrap="none" anchor="ctr"/>
          <a:lstStyle/>
          <a:p>
            <a:endParaRPr lang="en-US"/>
          </a:p>
        </p:txBody>
      </p:sp>
      <p:sp>
        <p:nvSpPr>
          <p:cNvPr id="61466" name="Rectangle 26"/>
          <p:cNvSpPr>
            <a:spLocks noChangeArrowheads="1"/>
          </p:cNvSpPr>
          <p:nvPr/>
        </p:nvSpPr>
        <p:spPr bwMode="auto">
          <a:xfrm>
            <a:off x="1524000" y="6400800"/>
            <a:ext cx="1676400" cy="457200"/>
          </a:xfrm>
          <a:prstGeom prst="rect">
            <a:avLst/>
          </a:prstGeom>
          <a:solidFill>
            <a:schemeClr val="accent1"/>
          </a:solidFill>
          <a:ln w="9525" algn="ctr">
            <a:solidFill>
              <a:schemeClr val="tx1"/>
            </a:solidFill>
            <a:miter lim="800000"/>
            <a:headEnd/>
            <a:tailEnd/>
          </a:ln>
          <a:effectLst/>
        </p:spPr>
        <p:txBody>
          <a:bodyPr wrap="none" anchor="ctr"/>
          <a:lstStyle/>
          <a:p>
            <a:r>
              <a:rPr lang="en-US" sz="2000" dirty="0" smtClean="0"/>
              <a:t>Parameters </a:t>
            </a:r>
            <a:r>
              <a:rPr lang="en-US" sz="2000" dirty="0"/>
              <a:t>?</a:t>
            </a:r>
          </a:p>
        </p:txBody>
      </p:sp>
      <p:sp>
        <p:nvSpPr>
          <p:cNvPr id="6" name="Up Arrow 5"/>
          <p:cNvSpPr/>
          <p:nvPr/>
        </p:nvSpPr>
        <p:spPr>
          <a:xfrm>
            <a:off x="2133600" y="5638800"/>
            <a:ext cx="425450" cy="65563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61468" name="Rectangle 28"/>
          <p:cNvSpPr>
            <a:spLocks noChangeArrowheads="1"/>
          </p:cNvSpPr>
          <p:nvPr/>
        </p:nvSpPr>
        <p:spPr bwMode="auto">
          <a:xfrm>
            <a:off x="7543800" y="3733800"/>
            <a:ext cx="1371600" cy="838200"/>
          </a:xfrm>
          <a:prstGeom prst="rect">
            <a:avLst/>
          </a:prstGeom>
          <a:solidFill>
            <a:schemeClr val="accent1"/>
          </a:solidFill>
          <a:ln w="9525" algn="ctr">
            <a:solidFill>
              <a:schemeClr val="tx1"/>
            </a:solidFill>
            <a:miter lim="800000"/>
            <a:headEnd/>
            <a:tailEnd/>
          </a:ln>
          <a:effectLst/>
        </p:spPr>
        <p:txBody>
          <a:bodyPr wrap="none" anchor="ctr"/>
          <a:lstStyle/>
          <a:p>
            <a:pPr algn="ctr"/>
            <a:r>
              <a:rPr lang="en-US" dirty="0" smtClean="0"/>
              <a:t>Standards &amp; </a:t>
            </a:r>
          </a:p>
          <a:p>
            <a:pPr algn="ctr"/>
            <a:r>
              <a:rPr lang="en-US" dirty="0" smtClean="0"/>
              <a:t>Protocols</a:t>
            </a:r>
            <a:endParaRPr lang="en-US" dirty="0"/>
          </a:p>
        </p:txBody>
      </p:sp>
      <p:sp>
        <p:nvSpPr>
          <p:cNvPr id="61470" name="Line 30"/>
          <p:cNvSpPr>
            <a:spLocks noChangeShapeType="1"/>
          </p:cNvSpPr>
          <p:nvPr/>
        </p:nvSpPr>
        <p:spPr bwMode="auto">
          <a:xfrm flipH="1">
            <a:off x="7239000" y="4114800"/>
            <a:ext cx="304800" cy="0"/>
          </a:xfrm>
          <a:prstGeom prst="line">
            <a:avLst/>
          </a:prstGeom>
          <a:noFill/>
          <a:ln w="9525">
            <a:solidFill>
              <a:schemeClr val="tx1"/>
            </a:solidFill>
            <a:round/>
            <a:headEnd/>
            <a:tailEnd/>
          </a:ln>
          <a:effectLst/>
        </p:spPr>
        <p:txBody>
          <a:bodyPr wrap="none" anchor="ctr"/>
          <a:lstStyle/>
          <a:p>
            <a:endParaRPr lang="en-US"/>
          </a:p>
        </p:txBody>
      </p:sp>
      <p:sp>
        <p:nvSpPr>
          <p:cNvPr id="61471" name="Line 31"/>
          <p:cNvSpPr>
            <a:spLocks noChangeShapeType="1"/>
          </p:cNvSpPr>
          <p:nvPr/>
        </p:nvSpPr>
        <p:spPr bwMode="auto">
          <a:xfrm>
            <a:off x="7239000" y="3276600"/>
            <a:ext cx="0" cy="1676400"/>
          </a:xfrm>
          <a:prstGeom prst="line">
            <a:avLst/>
          </a:prstGeom>
          <a:noFill/>
          <a:ln w="9525">
            <a:solidFill>
              <a:schemeClr val="tx1"/>
            </a:solidFill>
            <a:round/>
            <a:headEnd/>
            <a:tailEnd/>
          </a:ln>
          <a:effectLst/>
        </p:spPr>
        <p:txBody>
          <a:bodyPr wrap="none" anchor="ctr"/>
          <a:lstStyle/>
          <a:p>
            <a:endParaRPr lang="en-US"/>
          </a:p>
        </p:txBody>
      </p:sp>
      <p:sp>
        <p:nvSpPr>
          <p:cNvPr id="61472" name="Line 32"/>
          <p:cNvSpPr>
            <a:spLocks noChangeShapeType="1"/>
          </p:cNvSpPr>
          <p:nvPr/>
        </p:nvSpPr>
        <p:spPr bwMode="auto">
          <a:xfrm flipH="1">
            <a:off x="6858000" y="4953000"/>
            <a:ext cx="381000" cy="0"/>
          </a:xfrm>
          <a:prstGeom prst="line">
            <a:avLst/>
          </a:prstGeom>
          <a:noFill/>
          <a:ln w="9525">
            <a:solidFill>
              <a:schemeClr val="tx1"/>
            </a:solidFill>
            <a:round/>
            <a:headEnd/>
            <a:tailEnd/>
          </a:ln>
          <a:effectLst/>
        </p:spPr>
        <p:txBody>
          <a:bodyPr wrap="none" anchor="ctr"/>
          <a:lstStyle/>
          <a:p>
            <a:endParaRPr lang="en-US"/>
          </a:p>
        </p:txBody>
      </p:sp>
      <p:sp>
        <p:nvSpPr>
          <p:cNvPr id="61473" name="Line 33"/>
          <p:cNvSpPr>
            <a:spLocks noChangeShapeType="1"/>
          </p:cNvSpPr>
          <p:nvPr/>
        </p:nvSpPr>
        <p:spPr bwMode="auto">
          <a:xfrm flipH="1">
            <a:off x="6858000" y="4114800"/>
            <a:ext cx="381000" cy="0"/>
          </a:xfrm>
          <a:prstGeom prst="line">
            <a:avLst/>
          </a:prstGeom>
          <a:noFill/>
          <a:ln w="9525">
            <a:solidFill>
              <a:schemeClr val="tx1"/>
            </a:solidFill>
            <a:round/>
            <a:headEnd/>
            <a:tailEnd/>
          </a:ln>
          <a:effectLst/>
        </p:spPr>
        <p:txBody>
          <a:bodyPr wrap="none" anchor="ctr"/>
          <a:lstStyle/>
          <a:p>
            <a:endParaRPr lang="en-US"/>
          </a:p>
        </p:txBody>
      </p:sp>
      <p:sp>
        <p:nvSpPr>
          <p:cNvPr id="61475" name="Line 35"/>
          <p:cNvSpPr>
            <a:spLocks noChangeShapeType="1"/>
          </p:cNvSpPr>
          <p:nvPr/>
        </p:nvSpPr>
        <p:spPr bwMode="auto">
          <a:xfrm>
            <a:off x="6248400" y="2438400"/>
            <a:ext cx="0" cy="533400"/>
          </a:xfrm>
          <a:prstGeom prst="line">
            <a:avLst/>
          </a:prstGeom>
          <a:noFill/>
          <a:ln w="9525">
            <a:solidFill>
              <a:schemeClr val="tx1"/>
            </a:solidFill>
            <a:round/>
            <a:headEnd/>
            <a:tailEnd/>
          </a:ln>
          <a:effectLst/>
        </p:spPr>
        <p:txBody>
          <a:bodyPr wrap="none" anchor="ctr"/>
          <a:lstStyle/>
          <a:p>
            <a:endParaRPr lang="en-US"/>
          </a:p>
        </p:txBody>
      </p:sp>
      <p:sp>
        <p:nvSpPr>
          <p:cNvPr id="61477" name="Rectangle 37"/>
          <p:cNvSpPr>
            <a:spLocks noChangeArrowheads="1"/>
          </p:cNvSpPr>
          <p:nvPr/>
        </p:nvSpPr>
        <p:spPr bwMode="auto">
          <a:xfrm>
            <a:off x="7543800" y="1600200"/>
            <a:ext cx="1447800" cy="838200"/>
          </a:xfrm>
          <a:prstGeom prst="rect">
            <a:avLst/>
          </a:prstGeom>
          <a:solidFill>
            <a:schemeClr val="accent1"/>
          </a:solidFill>
          <a:ln w="9525" algn="ctr">
            <a:solidFill>
              <a:schemeClr val="tx1"/>
            </a:solidFill>
            <a:miter lim="800000"/>
            <a:headEnd/>
            <a:tailEnd/>
          </a:ln>
          <a:effectLst/>
        </p:spPr>
        <p:txBody>
          <a:bodyPr wrap="none" anchor="ctr"/>
          <a:lstStyle/>
          <a:p>
            <a:pPr algn="ctr"/>
            <a:r>
              <a:rPr lang="en-US" sz="1400" dirty="0"/>
              <a:t>National I&amp;M </a:t>
            </a:r>
          </a:p>
          <a:p>
            <a:pPr algn="ctr"/>
            <a:r>
              <a:rPr lang="en-US" sz="1400" dirty="0"/>
              <a:t>Data Standards</a:t>
            </a:r>
          </a:p>
          <a:p>
            <a:pPr algn="ctr"/>
            <a:r>
              <a:rPr lang="en-US" sz="1400" dirty="0"/>
              <a:t> Team</a:t>
            </a:r>
          </a:p>
        </p:txBody>
      </p:sp>
      <p:sp>
        <p:nvSpPr>
          <p:cNvPr id="61478" name="Line 38"/>
          <p:cNvSpPr>
            <a:spLocks noChangeShapeType="1"/>
          </p:cNvSpPr>
          <p:nvPr/>
        </p:nvSpPr>
        <p:spPr bwMode="auto">
          <a:xfrm>
            <a:off x="7239000" y="1905000"/>
            <a:ext cx="304800" cy="0"/>
          </a:xfrm>
          <a:prstGeom prst="line">
            <a:avLst/>
          </a:prstGeom>
          <a:noFill/>
          <a:ln w="9525">
            <a:solidFill>
              <a:schemeClr val="tx1"/>
            </a:solidFill>
            <a:round/>
            <a:headEnd/>
            <a:tailEnd/>
          </a:ln>
          <a:effectLst/>
        </p:spPr>
        <p:txBody>
          <a:bodyPr wrap="none" anchor="ctr"/>
          <a:lstStyle/>
          <a:p>
            <a:endParaRPr lang="en-US"/>
          </a:p>
        </p:txBody>
      </p:sp>
      <p:sp>
        <p:nvSpPr>
          <p:cNvPr id="40" name="Rectangle 20"/>
          <p:cNvSpPr>
            <a:spLocks noChangeArrowheads="1"/>
          </p:cNvSpPr>
          <p:nvPr/>
        </p:nvSpPr>
        <p:spPr bwMode="auto">
          <a:xfrm>
            <a:off x="5638800" y="3810000"/>
            <a:ext cx="1219200" cy="609600"/>
          </a:xfrm>
          <a:prstGeom prst="rect">
            <a:avLst/>
          </a:prstGeom>
          <a:solidFill>
            <a:schemeClr val="accent1"/>
          </a:solidFill>
          <a:ln w="9525">
            <a:solidFill>
              <a:schemeClr val="tx1"/>
            </a:solidFill>
            <a:miter lim="800000"/>
            <a:headEnd/>
            <a:tailEnd/>
          </a:ln>
          <a:effectLst/>
        </p:spPr>
        <p:txBody>
          <a:bodyPr wrap="none" anchor="ctr"/>
          <a:lstStyle/>
          <a:p>
            <a:pPr algn="ctr"/>
            <a:r>
              <a:rPr lang="en-US" sz="1600" dirty="0" smtClean="0"/>
              <a:t>Info Portal</a:t>
            </a:r>
            <a:endParaRPr lang="en-US" sz="1600" dirty="0"/>
          </a:p>
        </p:txBody>
      </p:sp>
      <p:sp>
        <p:nvSpPr>
          <p:cNvPr id="41" name="Rectangle 20"/>
          <p:cNvSpPr>
            <a:spLocks noChangeArrowheads="1"/>
          </p:cNvSpPr>
          <p:nvPr/>
        </p:nvSpPr>
        <p:spPr bwMode="auto">
          <a:xfrm>
            <a:off x="5638800" y="4648200"/>
            <a:ext cx="1219200" cy="609600"/>
          </a:xfrm>
          <a:prstGeom prst="rect">
            <a:avLst/>
          </a:prstGeom>
          <a:solidFill>
            <a:schemeClr val="accent1"/>
          </a:solidFill>
          <a:ln w="9525">
            <a:solidFill>
              <a:schemeClr val="tx1"/>
            </a:solidFill>
            <a:miter lim="800000"/>
            <a:headEnd/>
            <a:tailEnd/>
          </a:ln>
          <a:effectLst/>
        </p:spPr>
        <p:txBody>
          <a:bodyPr wrap="none" anchor="ctr"/>
          <a:lstStyle/>
          <a:p>
            <a:pPr algn="ctr"/>
            <a:r>
              <a:rPr lang="en-US" sz="1600" dirty="0" smtClean="0"/>
              <a:t>Geospatial</a:t>
            </a:r>
            <a:endParaRPr lang="en-US" sz="1600" dirty="0"/>
          </a:p>
        </p:txBody>
      </p:sp>
      <p:cxnSp>
        <p:nvCxnSpPr>
          <p:cNvPr id="43" name="Straight Connector 42"/>
          <p:cNvCxnSpPr>
            <a:endCxn id="61460" idx="3"/>
          </p:cNvCxnSpPr>
          <p:nvPr/>
        </p:nvCxnSpPr>
        <p:spPr bwMode="auto">
          <a:xfrm rot="10800000">
            <a:off x="6858000" y="3276600"/>
            <a:ext cx="3810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p:cNvCxnSpPr>
            <a:stCxn id="61448" idx="3"/>
            <a:endCxn id="61449" idx="1"/>
          </p:cNvCxnSpPr>
          <p:nvPr/>
        </p:nvCxnSpPr>
        <p:spPr bwMode="auto">
          <a:xfrm>
            <a:off x="3200400" y="1943100"/>
            <a:ext cx="19050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1" name="Left-Right Arrow 50"/>
          <p:cNvSpPr>
            <a:spLocks noChangeArrowheads="1"/>
          </p:cNvSpPr>
          <p:nvPr/>
        </p:nvSpPr>
        <p:spPr bwMode="auto">
          <a:xfrm>
            <a:off x="3581400" y="1676400"/>
            <a:ext cx="1216025" cy="484188"/>
          </a:xfrm>
          <a:prstGeom prst="leftRightArrow">
            <a:avLst>
              <a:gd name="adj1" fmla="val 50000"/>
              <a:gd name="adj2" fmla="val 49997"/>
            </a:avLst>
          </a:prstGeom>
          <a:solidFill>
            <a:srgbClr val="FF0000"/>
          </a:solidFill>
          <a:ln w="25400" algn="ctr">
            <a:solidFill>
              <a:srgbClr val="006F6F"/>
            </a:solidFill>
            <a:miter lim="800000"/>
            <a:headEnd/>
            <a:tailEnd/>
          </a:ln>
        </p:spPr>
        <p:txBody>
          <a:bodyPr anchor="ctr"/>
          <a:lstStyle/>
          <a:p>
            <a:pPr fontAlgn="auto">
              <a:spcBef>
                <a:spcPts val="0"/>
              </a:spcBef>
              <a:spcAft>
                <a:spcPts val="0"/>
              </a:spcAft>
              <a:defRPr/>
            </a:pPr>
            <a:endParaRPr lang="en-US">
              <a:solidFill>
                <a:schemeClr val="lt1"/>
              </a:solidFill>
              <a:latin typeface="+mn-lt"/>
            </a:endParaRPr>
          </a:p>
        </p:txBody>
      </p:sp>
      <p:cxnSp>
        <p:nvCxnSpPr>
          <p:cNvPr id="45" name="Straight Connector 44"/>
          <p:cNvCxnSpPr>
            <a:stCxn id="61477" idx="2"/>
          </p:cNvCxnSpPr>
          <p:nvPr/>
        </p:nvCxnSpPr>
        <p:spPr bwMode="auto">
          <a:xfrm rot="16200000" flipH="1">
            <a:off x="7639050" y="3067050"/>
            <a:ext cx="1295400" cy="381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idx="4294967295"/>
          </p:nvPr>
        </p:nvPicPr>
        <p:blipFill>
          <a:blip r:embed="rId3" cstate="print"/>
          <a:srcRect/>
          <a:stretch>
            <a:fillRect/>
          </a:stretch>
        </p:blipFill>
        <p:spPr>
          <a:xfrm>
            <a:off x="457200" y="1701800"/>
            <a:ext cx="8229600" cy="4364038"/>
          </a:xfrm>
        </p:spPr>
      </p:pic>
      <p:sp>
        <p:nvSpPr>
          <p:cNvPr id="43011" name="Rectangle 4">
            <a:hlinkClick r:id="rId4"/>
          </p:cNvPr>
          <p:cNvSpPr>
            <a:spLocks noChangeArrowheads="1"/>
          </p:cNvSpPr>
          <p:nvPr/>
        </p:nvSpPr>
        <p:spPr bwMode="auto">
          <a:xfrm>
            <a:off x="1981200" y="6248400"/>
            <a:ext cx="5715000" cy="369888"/>
          </a:xfrm>
          <a:prstGeom prst="rect">
            <a:avLst/>
          </a:prstGeom>
          <a:noFill/>
          <a:ln w="9525">
            <a:noFill/>
            <a:miter lim="800000"/>
            <a:headEnd/>
            <a:tailEnd/>
          </a:ln>
        </p:spPr>
        <p:txBody>
          <a:bodyPr>
            <a:spAutoFit/>
          </a:bodyPr>
          <a:lstStyle/>
          <a:p>
            <a:r>
              <a:rPr lang="en-US"/>
              <a:t>http://nrinfo.nps.gov/Home.mvc/showWelcomePage</a:t>
            </a:r>
          </a:p>
        </p:txBody>
      </p:sp>
      <p:grpSp>
        <p:nvGrpSpPr>
          <p:cNvPr id="5" name="Group 4"/>
          <p:cNvGrpSpPr/>
          <p:nvPr/>
        </p:nvGrpSpPr>
        <p:grpSpPr>
          <a:xfrm>
            <a:off x="0" y="0"/>
            <a:ext cx="9144000" cy="1368425"/>
            <a:chOff x="0" y="0"/>
            <a:chExt cx="9144000" cy="1368425"/>
          </a:xfrm>
        </p:grpSpPr>
        <p:sp>
          <p:nvSpPr>
            <p:cNvPr id="6" name="Rectangle 5"/>
            <p:cNvSpPr/>
            <p:nvPr/>
          </p:nvSpPr>
          <p:spPr>
            <a:xfrm>
              <a:off x="0" y="1143000"/>
              <a:ext cx="9144000" cy="225425"/>
            </a:xfrm>
            <a:prstGeom prst="rect">
              <a:avLst/>
            </a:prstGeom>
            <a:solidFill>
              <a:schemeClr val="bg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en-US"/>
            </a:p>
          </p:txBody>
        </p:sp>
        <p:sp>
          <p:nvSpPr>
            <p:cNvPr id="7" name="TextBox 7"/>
            <p:cNvSpPr txBox="1">
              <a:spLocks noChangeArrowheads="1"/>
            </p:cNvSpPr>
            <p:nvPr/>
          </p:nvSpPr>
          <p:spPr bwMode="auto">
            <a:xfrm>
              <a:off x="1828800" y="685800"/>
              <a:ext cx="3505200" cy="461665"/>
            </a:xfrm>
            <a:prstGeom prst="rect">
              <a:avLst/>
            </a:prstGeom>
            <a:noFill/>
            <a:ln w="9525">
              <a:noFill/>
              <a:miter lim="800000"/>
              <a:headEnd/>
              <a:tailEnd/>
            </a:ln>
          </p:spPr>
          <p:txBody>
            <a:bodyPr wrap="square">
              <a:spAutoFit/>
            </a:bodyPr>
            <a:lstStyle/>
            <a:p>
              <a:r>
                <a:rPr lang="en-US" sz="2400" b="1" dirty="0" smtClean="0">
                  <a:latin typeface="Constantia" pitchFamily="18" charset="0"/>
                </a:rPr>
                <a:t>Projects with NPS</a:t>
              </a:r>
              <a:endParaRPr lang="en-US" sz="2400" b="1" dirty="0">
                <a:latin typeface="Constantia" pitchFamily="18" charset="0"/>
              </a:endParaRPr>
            </a:p>
          </p:txBody>
        </p:sp>
        <p:grpSp>
          <p:nvGrpSpPr>
            <p:cNvPr id="8" name="Group 24"/>
            <p:cNvGrpSpPr>
              <a:grpSpLocks/>
            </p:cNvGrpSpPr>
            <p:nvPr/>
          </p:nvGrpSpPr>
          <p:grpSpPr bwMode="auto">
            <a:xfrm>
              <a:off x="0" y="0"/>
              <a:ext cx="9144000" cy="1066800"/>
              <a:chOff x="0" y="0"/>
              <a:chExt cx="5760" cy="672"/>
            </a:xfrm>
          </p:grpSpPr>
          <p:sp>
            <p:nvSpPr>
              <p:cNvPr id="9" name="Rectangle 8"/>
              <p:cNvSpPr/>
              <p:nvPr/>
            </p:nvSpPr>
            <p:spPr>
              <a:xfrm>
                <a:off x="0" y="144"/>
                <a:ext cx="5760" cy="28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10" name="Picture 2"/>
              <p:cNvPicPr>
                <a:picLocks noChangeAspect="1" noChangeArrowheads="1"/>
              </p:cNvPicPr>
              <p:nvPr/>
            </p:nvPicPr>
            <p:blipFill>
              <a:blip r:embed="rId5" cstate="print"/>
              <a:srcRect/>
              <a:stretch>
                <a:fillRect/>
              </a:stretch>
            </p:blipFill>
            <p:spPr bwMode="auto">
              <a:xfrm>
                <a:off x="0" y="0"/>
                <a:ext cx="558" cy="672"/>
              </a:xfrm>
              <a:prstGeom prst="rect">
                <a:avLst/>
              </a:prstGeom>
              <a:noFill/>
              <a:ln w="9525">
                <a:noFill/>
                <a:miter lim="800000"/>
                <a:headEnd/>
                <a:tailEnd/>
              </a:ln>
            </p:spPr>
          </p:pic>
          <p:pic>
            <p:nvPicPr>
              <p:cNvPr id="11" name="Picture 27" descr="National Wildlife Refuge logo">
                <a:hlinkClick r:id="rId6"/>
              </p:cNvPr>
              <p:cNvPicPr>
                <a:picLocks noChangeAspect="1" noChangeArrowheads="1"/>
              </p:cNvPicPr>
              <p:nvPr/>
            </p:nvPicPr>
            <p:blipFill>
              <a:blip r:embed="rId7" cstate="print"/>
              <a:srcRect/>
              <a:stretch>
                <a:fillRect/>
              </a:stretch>
            </p:blipFill>
            <p:spPr bwMode="auto">
              <a:xfrm>
                <a:off x="624" y="0"/>
                <a:ext cx="486" cy="624"/>
              </a:xfrm>
              <a:prstGeom prst="rect">
                <a:avLst/>
              </a:prstGeom>
              <a:noFill/>
              <a:ln w="9525">
                <a:noFill/>
                <a:miter lim="800000"/>
                <a:headEnd/>
                <a:tailEnd/>
              </a:ln>
            </p:spPr>
          </p:pic>
        </p:gr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2438400" y="1219200"/>
            <a:ext cx="4267200" cy="5035550"/>
          </a:xfrm>
          <a:prstGeom prst="rect">
            <a:avLst/>
          </a:prstGeom>
          <a:noFill/>
          <a:ln w="9525">
            <a:noFill/>
            <a:miter lim="800000"/>
            <a:headEnd/>
            <a:tailEnd/>
          </a:ln>
        </p:spPr>
      </p:pic>
      <p:grpSp>
        <p:nvGrpSpPr>
          <p:cNvPr id="11" name="Group 10"/>
          <p:cNvGrpSpPr/>
          <p:nvPr/>
        </p:nvGrpSpPr>
        <p:grpSpPr>
          <a:xfrm>
            <a:off x="0" y="0"/>
            <a:ext cx="9144000" cy="838200"/>
            <a:chOff x="0" y="0"/>
            <a:chExt cx="9144000" cy="838200"/>
          </a:xfrm>
        </p:grpSpPr>
        <p:sp>
          <p:nvSpPr>
            <p:cNvPr id="12" name="Rectangle 11"/>
            <p:cNvSpPr/>
            <p:nvPr/>
          </p:nvSpPr>
          <p:spPr>
            <a:xfrm>
              <a:off x="0" y="228600"/>
              <a:ext cx="9144000" cy="45085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13" name="Picture 2"/>
            <p:cNvPicPr>
              <a:picLocks noChangeAspect="1" noChangeArrowheads="1"/>
            </p:cNvPicPr>
            <p:nvPr/>
          </p:nvPicPr>
          <p:blipFill>
            <a:blip r:embed="rId4" cstate="print"/>
            <a:srcRect/>
            <a:stretch>
              <a:fillRect/>
            </a:stretch>
          </p:blipFill>
          <p:spPr bwMode="auto">
            <a:xfrm>
              <a:off x="0" y="0"/>
              <a:ext cx="695325" cy="838200"/>
            </a:xfrm>
            <a:prstGeom prst="rect">
              <a:avLst/>
            </a:prstGeom>
            <a:noFill/>
            <a:ln w="9525">
              <a:noFill/>
              <a:miter lim="800000"/>
              <a:headEnd/>
              <a:tailEnd/>
            </a:ln>
          </p:spPr>
        </p:pic>
        <p:pic>
          <p:nvPicPr>
            <p:cNvPr id="14" name="Picture 15" descr="National Wildlife Refuge logo">
              <a:hlinkClick r:id="rId5"/>
            </p:cNvPr>
            <p:cNvPicPr>
              <a:picLocks noChangeAspect="1" noChangeArrowheads="1"/>
            </p:cNvPicPr>
            <p:nvPr/>
          </p:nvPicPr>
          <p:blipFill>
            <a:blip r:embed="rId6" cstate="print"/>
            <a:srcRect/>
            <a:stretch>
              <a:fillRect/>
            </a:stretch>
          </p:blipFill>
          <p:spPr bwMode="auto">
            <a:xfrm>
              <a:off x="762000" y="0"/>
              <a:ext cx="593725" cy="762000"/>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2000"/>
                                        <p:tgtEl>
                                          <p:spTgt spid="7170"/>
                                        </p:tgtEl>
                                      </p:cBhvr>
                                    </p:animEffect>
                                  </p:childTnLst>
                                  <p:subTnLst>
                                    <p:set>
                                      <p:cBhvr override="childStyle">
                                        <p:cTn dur="1" fill="hold" display="0" masterRel="nextClick" afterEffect="1"/>
                                        <p:tgtEl>
                                          <p:spTgt spid="71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457200" y="1219200"/>
            <a:ext cx="8243888" cy="4999038"/>
          </a:xfrm>
          <a:prstGeom prst="rect">
            <a:avLst/>
          </a:prstGeom>
          <a:noFill/>
          <a:ln w="9525">
            <a:noFill/>
            <a:miter lim="800000"/>
            <a:headEnd/>
            <a:tailEnd/>
          </a:ln>
        </p:spPr>
      </p:pic>
      <p:grpSp>
        <p:nvGrpSpPr>
          <p:cNvPr id="3" name="Group 2"/>
          <p:cNvGrpSpPr/>
          <p:nvPr/>
        </p:nvGrpSpPr>
        <p:grpSpPr>
          <a:xfrm>
            <a:off x="0" y="0"/>
            <a:ext cx="9144000" cy="838200"/>
            <a:chOff x="0" y="0"/>
            <a:chExt cx="9144000" cy="838200"/>
          </a:xfrm>
        </p:grpSpPr>
        <p:sp>
          <p:nvSpPr>
            <p:cNvPr id="4" name="Rectangle 3"/>
            <p:cNvSpPr/>
            <p:nvPr/>
          </p:nvSpPr>
          <p:spPr>
            <a:xfrm>
              <a:off x="0" y="228600"/>
              <a:ext cx="9144000" cy="45085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5" name="Picture 2"/>
            <p:cNvPicPr>
              <a:picLocks noChangeAspect="1" noChangeArrowheads="1"/>
            </p:cNvPicPr>
            <p:nvPr/>
          </p:nvPicPr>
          <p:blipFill>
            <a:blip r:embed="rId3" cstate="print"/>
            <a:srcRect/>
            <a:stretch>
              <a:fillRect/>
            </a:stretch>
          </p:blipFill>
          <p:spPr bwMode="auto">
            <a:xfrm>
              <a:off x="0" y="0"/>
              <a:ext cx="695325" cy="838200"/>
            </a:xfrm>
            <a:prstGeom prst="rect">
              <a:avLst/>
            </a:prstGeom>
            <a:noFill/>
            <a:ln w="9525">
              <a:noFill/>
              <a:miter lim="800000"/>
              <a:headEnd/>
              <a:tailEnd/>
            </a:ln>
          </p:spPr>
        </p:pic>
        <p:pic>
          <p:nvPicPr>
            <p:cNvPr id="6" name="Picture 15" descr="National Wildlife Refuge logo">
              <a:hlinkClick r:id="rId4"/>
            </p:cNvPr>
            <p:cNvPicPr>
              <a:picLocks noChangeAspect="1" noChangeArrowheads="1"/>
            </p:cNvPicPr>
            <p:nvPr/>
          </p:nvPicPr>
          <p:blipFill>
            <a:blip r:embed="rId5" cstate="print"/>
            <a:srcRect/>
            <a:stretch>
              <a:fillRect/>
            </a:stretch>
          </p:blipFill>
          <p:spPr bwMode="auto">
            <a:xfrm>
              <a:off x="762000" y="0"/>
              <a:ext cx="593725" cy="7620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457200" y="1600200"/>
            <a:ext cx="8196263" cy="350520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457200" y="1600200"/>
            <a:ext cx="8142288" cy="3905250"/>
          </a:xfrm>
          <a:prstGeom prst="rect">
            <a:avLst/>
          </a:prstGeom>
          <a:noFill/>
          <a:ln w="9525">
            <a:noFill/>
            <a:miter lim="800000"/>
            <a:headEnd/>
            <a:tailEnd/>
          </a:ln>
        </p:spPr>
      </p:pic>
      <p:grpSp>
        <p:nvGrpSpPr>
          <p:cNvPr id="5" name="Group 4"/>
          <p:cNvGrpSpPr/>
          <p:nvPr/>
        </p:nvGrpSpPr>
        <p:grpSpPr>
          <a:xfrm>
            <a:off x="0" y="0"/>
            <a:ext cx="9144000" cy="1365250"/>
            <a:chOff x="0" y="0"/>
            <a:chExt cx="9144000" cy="1365250"/>
          </a:xfrm>
        </p:grpSpPr>
        <p:grpSp>
          <p:nvGrpSpPr>
            <p:cNvPr id="6" name="Group 4"/>
            <p:cNvGrpSpPr/>
            <p:nvPr/>
          </p:nvGrpSpPr>
          <p:grpSpPr>
            <a:xfrm>
              <a:off x="0" y="0"/>
              <a:ext cx="9144000" cy="1365250"/>
              <a:chOff x="0" y="0"/>
              <a:chExt cx="9144000" cy="1365250"/>
            </a:xfrm>
          </p:grpSpPr>
          <p:sp>
            <p:nvSpPr>
              <p:cNvPr id="8" name="Rectangle 7"/>
              <p:cNvSpPr/>
              <p:nvPr/>
            </p:nvSpPr>
            <p:spPr>
              <a:xfrm>
                <a:off x="0" y="1139825"/>
                <a:ext cx="9144000" cy="225425"/>
              </a:xfrm>
              <a:prstGeom prst="rect">
                <a:avLst/>
              </a:prstGeom>
              <a:solidFill>
                <a:schemeClr val="bg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en-US"/>
              </a:p>
            </p:txBody>
          </p:sp>
          <p:grpSp>
            <p:nvGrpSpPr>
              <p:cNvPr id="9" name="Group 25"/>
              <p:cNvGrpSpPr>
                <a:grpSpLocks/>
              </p:cNvGrpSpPr>
              <p:nvPr/>
            </p:nvGrpSpPr>
            <p:grpSpPr bwMode="auto">
              <a:xfrm>
                <a:off x="0" y="0"/>
                <a:ext cx="9144000" cy="1066800"/>
                <a:chOff x="0" y="0"/>
                <a:chExt cx="5760" cy="672"/>
              </a:xfrm>
            </p:grpSpPr>
            <p:sp>
              <p:nvSpPr>
                <p:cNvPr id="10" name="Rectangle 3"/>
                <p:cNvSpPr/>
                <p:nvPr/>
              </p:nvSpPr>
              <p:spPr>
                <a:xfrm>
                  <a:off x="0" y="144"/>
                  <a:ext cx="5760" cy="28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11" name="Picture 2"/>
                <p:cNvPicPr>
                  <a:picLocks noChangeAspect="1" noChangeArrowheads="1"/>
                </p:cNvPicPr>
                <p:nvPr/>
              </p:nvPicPr>
              <p:blipFill>
                <a:blip r:embed="rId5" cstate="print"/>
                <a:srcRect/>
                <a:stretch>
                  <a:fillRect/>
                </a:stretch>
              </p:blipFill>
              <p:spPr bwMode="auto">
                <a:xfrm>
                  <a:off x="0" y="0"/>
                  <a:ext cx="558" cy="672"/>
                </a:xfrm>
                <a:prstGeom prst="rect">
                  <a:avLst/>
                </a:prstGeom>
                <a:noFill/>
                <a:ln w="9525">
                  <a:noFill/>
                  <a:miter lim="800000"/>
                  <a:headEnd/>
                  <a:tailEnd/>
                </a:ln>
              </p:spPr>
            </p:pic>
            <p:pic>
              <p:nvPicPr>
                <p:cNvPr id="12" name="Picture 24" descr="National Wildlife Refuge logo">
                  <a:hlinkClick r:id="rId6"/>
                </p:cNvPr>
                <p:cNvPicPr>
                  <a:picLocks noChangeAspect="1" noChangeArrowheads="1"/>
                </p:cNvPicPr>
                <p:nvPr/>
              </p:nvPicPr>
              <p:blipFill>
                <a:blip r:embed="rId7" cstate="print"/>
                <a:srcRect/>
                <a:stretch>
                  <a:fillRect/>
                </a:stretch>
              </p:blipFill>
              <p:spPr bwMode="auto">
                <a:xfrm>
                  <a:off x="624" y="0"/>
                  <a:ext cx="486" cy="624"/>
                </a:xfrm>
                <a:prstGeom prst="rect">
                  <a:avLst/>
                </a:prstGeom>
                <a:noFill/>
                <a:ln w="9525">
                  <a:noFill/>
                  <a:miter lim="800000"/>
                  <a:headEnd/>
                  <a:tailEnd/>
                </a:ln>
              </p:spPr>
            </p:pic>
          </p:grpSp>
        </p:grpSp>
        <p:sp>
          <p:nvSpPr>
            <p:cNvPr id="7" name="TextBox 6"/>
            <p:cNvSpPr txBox="1"/>
            <p:nvPr/>
          </p:nvSpPr>
          <p:spPr>
            <a:xfrm>
              <a:off x="1828800" y="685800"/>
              <a:ext cx="2493824" cy="461665"/>
            </a:xfrm>
            <a:prstGeom prst="rect">
              <a:avLst/>
            </a:prstGeom>
            <a:noFill/>
          </p:spPr>
          <p:txBody>
            <a:bodyPr wrap="none" rtlCol="0">
              <a:spAutoFit/>
            </a:bodyPr>
            <a:lstStyle/>
            <a:p>
              <a:r>
                <a:rPr lang="en-US" sz="2400" dirty="0" smtClean="0">
                  <a:latin typeface="Constantia" pitchFamily="18" charset="0"/>
                </a:rPr>
                <a:t>Ongoing Projects</a:t>
              </a:r>
              <a:endParaRPr lang="en-US" sz="2400" dirty="0">
                <a:latin typeface="Constantia"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childTnLst>
                                  <p:subTnLst>
                                    <p:set>
                                      <p:cBhvr override="childStyle">
                                        <p:cTn dur="1" fill="hold" display="0" masterRel="nextClick" afterEffect="1"/>
                                        <p:tgtEl>
                                          <p:spTgt spid="614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4294967295"/>
          </p:nvPr>
        </p:nvSpPr>
        <p:spPr>
          <a:xfrm>
            <a:off x="457200" y="1670050"/>
            <a:ext cx="8229600" cy="4422775"/>
          </a:xfrm>
        </p:spPr>
        <p:txBody>
          <a:bodyPr/>
          <a:lstStyle/>
          <a:p>
            <a:pPr marL="273050" indent="-273050" eaLnBrk="1" hangingPunct="1">
              <a:defRPr/>
            </a:pPr>
            <a:r>
              <a:rPr lang="en-US" sz="2800" dirty="0" smtClean="0">
                <a:latin typeface="Constantia" pitchFamily="18" charset="0"/>
              </a:rPr>
              <a:t>Develop Protocols standards</a:t>
            </a:r>
            <a:endParaRPr lang="en-US" sz="2800" dirty="0">
              <a:latin typeface="Constantia" pitchFamily="18" charset="0"/>
            </a:endParaRPr>
          </a:p>
        </p:txBody>
      </p:sp>
      <p:pic>
        <p:nvPicPr>
          <p:cNvPr id="47107" name="Picture 2"/>
          <p:cNvPicPr>
            <a:picLocks noChangeAspect="1" noChangeArrowheads="1"/>
          </p:cNvPicPr>
          <p:nvPr/>
        </p:nvPicPr>
        <p:blipFill>
          <a:blip r:embed="rId3" cstate="print"/>
          <a:srcRect/>
          <a:stretch>
            <a:fillRect/>
          </a:stretch>
        </p:blipFill>
        <p:spPr bwMode="auto">
          <a:xfrm>
            <a:off x="1447800" y="2505825"/>
            <a:ext cx="3178566" cy="3361575"/>
          </a:xfrm>
          <a:prstGeom prst="rect">
            <a:avLst/>
          </a:prstGeom>
          <a:noFill/>
          <a:ln w="9525">
            <a:noFill/>
            <a:miter lim="800000"/>
            <a:headEnd/>
            <a:tailEnd/>
          </a:ln>
        </p:spPr>
      </p:pic>
      <p:pic>
        <p:nvPicPr>
          <p:cNvPr id="47108" name="Picture 3"/>
          <p:cNvPicPr>
            <a:picLocks noChangeAspect="1" noChangeArrowheads="1"/>
          </p:cNvPicPr>
          <p:nvPr/>
        </p:nvPicPr>
        <p:blipFill>
          <a:blip r:embed="rId4" cstate="print"/>
          <a:srcRect/>
          <a:stretch>
            <a:fillRect/>
          </a:stretch>
        </p:blipFill>
        <p:spPr bwMode="auto">
          <a:xfrm>
            <a:off x="5245391" y="2484761"/>
            <a:ext cx="2831809" cy="3382639"/>
          </a:xfrm>
          <a:prstGeom prst="rect">
            <a:avLst/>
          </a:prstGeom>
          <a:noFill/>
          <a:ln w="9525">
            <a:noFill/>
            <a:miter lim="800000"/>
            <a:headEnd/>
            <a:tailEnd/>
          </a:ln>
        </p:spPr>
      </p:pic>
      <p:grpSp>
        <p:nvGrpSpPr>
          <p:cNvPr id="12" name="Group 11"/>
          <p:cNvGrpSpPr/>
          <p:nvPr/>
        </p:nvGrpSpPr>
        <p:grpSpPr>
          <a:xfrm>
            <a:off x="0" y="0"/>
            <a:ext cx="9144000" cy="1365250"/>
            <a:chOff x="0" y="0"/>
            <a:chExt cx="9144000" cy="1365250"/>
          </a:xfrm>
        </p:grpSpPr>
        <p:grpSp>
          <p:nvGrpSpPr>
            <p:cNvPr id="13" name="Group 4"/>
            <p:cNvGrpSpPr/>
            <p:nvPr/>
          </p:nvGrpSpPr>
          <p:grpSpPr>
            <a:xfrm>
              <a:off x="0" y="0"/>
              <a:ext cx="9144000" cy="1365250"/>
              <a:chOff x="0" y="0"/>
              <a:chExt cx="9144000" cy="1365250"/>
            </a:xfrm>
          </p:grpSpPr>
          <p:sp>
            <p:nvSpPr>
              <p:cNvPr id="15" name="Rectangle 14"/>
              <p:cNvSpPr/>
              <p:nvPr/>
            </p:nvSpPr>
            <p:spPr>
              <a:xfrm>
                <a:off x="0" y="1139825"/>
                <a:ext cx="9144000" cy="225425"/>
              </a:xfrm>
              <a:prstGeom prst="rect">
                <a:avLst/>
              </a:prstGeom>
              <a:solidFill>
                <a:schemeClr val="bg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en-US"/>
              </a:p>
            </p:txBody>
          </p:sp>
          <p:grpSp>
            <p:nvGrpSpPr>
              <p:cNvPr id="16" name="Group 25"/>
              <p:cNvGrpSpPr>
                <a:grpSpLocks/>
              </p:cNvGrpSpPr>
              <p:nvPr/>
            </p:nvGrpSpPr>
            <p:grpSpPr bwMode="auto">
              <a:xfrm>
                <a:off x="0" y="0"/>
                <a:ext cx="9144000" cy="1066800"/>
                <a:chOff x="0" y="0"/>
                <a:chExt cx="5760" cy="672"/>
              </a:xfrm>
            </p:grpSpPr>
            <p:sp>
              <p:nvSpPr>
                <p:cNvPr id="17" name="Rectangle 3"/>
                <p:cNvSpPr/>
                <p:nvPr/>
              </p:nvSpPr>
              <p:spPr>
                <a:xfrm>
                  <a:off x="0" y="144"/>
                  <a:ext cx="5760" cy="28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18" name="Picture 2"/>
                <p:cNvPicPr>
                  <a:picLocks noChangeAspect="1" noChangeArrowheads="1"/>
                </p:cNvPicPr>
                <p:nvPr/>
              </p:nvPicPr>
              <p:blipFill>
                <a:blip r:embed="rId5" cstate="print"/>
                <a:srcRect/>
                <a:stretch>
                  <a:fillRect/>
                </a:stretch>
              </p:blipFill>
              <p:spPr bwMode="auto">
                <a:xfrm>
                  <a:off x="0" y="0"/>
                  <a:ext cx="558" cy="672"/>
                </a:xfrm>
                <a:prstGeom prst="rect">
                  <a:avLst/>
                </a:prstGeom>
                <a:noFill/>
                <a:ln w="9525">
                  <a:noFill/>
                  <a:miter lim="800000"/>
                  <a:headEnd/>
                  <a:tailEnd/>
                </a:ln>
              </p:spPr>
            </p:pic>
            <p:pic>
              <p:nvPicPr>
                <p:cNvPr id="19" name="Picture 24" descr="National Wildlife Refuge logo">
                  <a:hlinkClick r:id="rId6"/>
                </p:cNvPr>
                <p:cNvPicPr>
                  <a:picLocks noChangeAspect="1" noChangeArrowheads="1"/>
                </p:cNvPicPr>
                <p:nvPr/>
              </p:nvPicPr>
              <p:blipFill>
                <a:blip r:embed="rId7" cstate="print"/>
                <a:srcRect/>
                <a:stretch>
                  <a:fillRect/>
                </a:stretch>
              </p:blipFill>
              <p:spPr bwMode="auto">
                <a:xfrm>
                  <a:off x="624" y="0"/>
                  <a:ext cx="486" cy="624"/>
                </a:xfrm>
                <a:prstGeom prst="rect">
                  <a:avLst/>
                </a:prstGeom>
                <a:noFill/>
                <a:ln w="9525">
                  <a:noFill/>
                  <a:miter lim="800000"/>
                  <a:headEnd/>
                  <a:tailEnd/>
                </a:ln>
              </p:spPr>
            </p:pic>
          </p:grpSp>
        </p:grpSp>
        <p:sp>
          <p:nvSpPr>
            <p:cNvPr id="14" name="TextBox 13"/>
            <p:cNvSpPr txBox="1"/>
            <p:nvPr/>
          </p:nvSpPr>
          <p:spPr>
            <a:xfrm>
              <a:off x="1828800" y="685800"/>
              <a:ext cx="3480055" cy="461665"/>
            </a:xfrm>
            <a:prstGeom prst="rect">
              <a:avLst/>
            </a:prstGeom>
            <a:noFill/>
          </p:spPr>
          <p:txBody>
            <a:bodyPr wrap="none" rtlCol="0">
              <a:spAutoFit/>
            </a:bodyPr>
            <a:lstStyle/>
            <a:p>
              <a:r>
                <a:rPr lang="es-ES" sz="2400" dirty="0" err="1" smtClean="0">
                  <a:latin typeface="Constantia" pitchFamily="18" charset="0"/>
                </a:rPr>
                <a:t>Ongoing</a:t>
              </a:r>
              <a:r>
                <a:rPr lang="es-ES" sz="2400" dirty="0" smtClean="0">
                  <a:latin typeface="Constantia" pitchFamily="18" charset="0"/>
                </a:rPr>
                <a:t> </a:t>
              </a:r>
              <a:r>
                <a:rPr lang="es-ES" sz="2400" dirty="0" err="1" smtClean="0">
                  <a:latin typeface="Constantia" pitchFamily="18" charset="0"/>
                </a:rPr>
                <a:t>Blueprint</a:t>
              </a:r>
              <a:r>
                <a:rPr lang="es-ES" sz="2400" dirty="0" smtClean="0">
                  <a:latin typeface="Constantia" pitchFamily="18" charset="0"/>
                </a:rPr>
                <a:t> </a:t>
              </a:r>
              <a:r>
                <a:rPr lang="es-ES" sz="2400" dirty="0" err="1" smtClean="0">
                  <a:latin typeface="Constantia" pitchFamily="18" charset="0"/>
                </a:rPr>
                <a:t>Tasks</a:t>
              </a:r>
              <a:endParaRPr lang="es-ES" sz="2400" dirty="0">
                <a:latin typeface="Constantia" pitchFamily="18" charset="0"/>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4294967295"/>
          </p:nvPr>
        </p:nvSpPr>
        <p:spPr>
          <a:xfrm>
            <a:off x="457200" y="1676400"/>
            <a:ext cx="8229600" cy="4725987"/>
          </a:xfrm>
        </p:spPr>
        <p:txBody>
          <a:bodyPr/>
          <a:lstStyle/>
          <a:p>
            <a:pPr lvl="0"/>
            <a:r>
              <a:rPr lang="en-US" sz="2800" dirty="0" smtClean="0">
                <a:latin typeface="Constantia" pitchFamily="18" charset="0"/>
              </a:rPr>
              <a:t>Design and develop a database for documenting legacy data along with historic and current occurrences of species</a:t>
            </a:r>
          </a:p>
          <a:p>
            <a:pPr lvl="0">
              <a:buNone/>
            </a:pPr>
            <a:endParaRPr lang="en-US" sz="2000" dirty="0" smtClean="0">
              <a:latin typeface="Constantia" pitchFamily="18" charset="0"/>
            </a:endParaRPr>
          </a:p>
          <a:p>
            <a:r>
              <a:rPr lang="en-US" sz="2800" dirty="0" smtClean="0">
                <a:latin typeface="Constantia" pitchFamily="18" charset="0"/>
              </a:rPr>
              <a:t>Complete baseline </a:t>
            </a:r>
            <a:r>
              <a:rPr lang="en-US" sz="2800" dirty="0" err="1" smtClean="0">
                <a:latin typeface="Constantia" pitchFamily="18" charset="0"/>
              </a:rPr>
              <a:t>hydrogeomorphic</a:t>
            </a:r>
            <a:r>
              <a:rPr lang="en-US" sz="2800" dirty="0" smtClean="0">
                <a:latin typeface="Constantia" pitchFamily="18" charset="0"/>
              </a:rPr>
              <a:t> (HGM) analyses at selected NWRS stations.</a:t>
            </a:r>
          </a:p>
          <a:p>
            <a:pPr lvl="0"/>
            <a:endParaRPr lang="en-US" sz="2000" dirty="0" smtClean="0">
              <a:latin typeface="Constantia" pitchFamily="18" charset="0"/>
            </a:endParaRPr>
          </a:p>
          <a:p>
            <a:r>
              <a:rPr lang="en-US" sz="2800" dirty="0" smtClean="0">
                <a:latin typeface="Constantia" pitchFamily="18" charset="0"/>
              </a:rPr>
              <a:t>Complete a baseline, reconnaissance-level inventory of water resources, including an assessment of water quality, at all refuges.  </a:t>
            </a:r>
          </a:p>
          <a:p>
            <a:pPr lvl="0"/>
            <a:endParaRPr lang="en-US" sz="2800" dirty="0" smtClean="0">
              <a:latin typeface="Constantia" pitchFamily="18" charset="0"/>
            </a:endParaRPr>
          </a:p>
        </p:txBody>
      </p:sp>
      <p:grpSp>
        <p:nvGrpSpPr>
          <p:cNvPr id="2" name="Group 4"/>
          <p:cNvGrpSpPr/>
          <p:nvPr/>
        </p:nvGrpSpPr>
        <p:grpSpPr>
          <a:xfrm>
            <a:off x="0" y="0"/>
            <a:ext cx="9144000" cy="1365250"/>
            <a:chOff x="0" y="0"/>
            <a:chExt cx="9144000" cy="1365250"/>
          </a:xfrm>
        </p:grpSpPr>
        <p:grpSp>
          <p:nvGrpSpPr>
            <p:cNvPr id="3" name="Group 4"/>
            <p:cNvGrpSpPr/>
            <p:nvPr/>
          </p:nvGrpSpPr>
          <p:grpSpPr>
            <a:xfrm>
              <a:off x="0" y="0"/>
              <a:ext cx="9144000" cy="1365250"/>
              <a:chOff x="0" y="0"/>
              <a:chExt cx="9144000" cy="1365250"/>
            </a:xfrm>
          </p:grpSpPr>
          <p:sp>
            <p:nvSpPr>
              <p:cNvPr id="8" name="Rectangle 7"/>
              <p:cNvSpPr/>
              <p:nvPr/>
            </p:nvSpPr>
            <p:spPr>
              <a:xfrm>
                <a:off x="0" y="1139825"/>
                <a:ext cx="9144000" cy="225425"/>
              </a:xfrm>
              <a:prstGeom prst="rect">
                <a:avLst/>
              </a:prstGeom>
              <a:solidFill>
                <a:schemeClr val="bg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en-US"/>
              </a:p>
            </p:txBody>
          </p:sp>
          <p:grpSp>
            <p:nvGrpSpPr>
              <p:cNvPr id="4" name="Group 25"/>
              <p:cNvGrpSpPr>
                <a:grpSpLocks/>
              </p:cNvGrpSpPr>
              <p:nvPr/>
            </p:nvGrpSpPr>
            <p:grpSpPr bwMode="auto">
              <a:xfrm>
                <a:off x="0" y="0"/>
                <a:ext cx="9144000" cy="1066800"/>
                <a:chOff x="0" y="0"/>
                <a:chExt cx="5760" cy="672"/>
              </a:xfrm>
            </p:grpSpPr>
            <p:sp>
              <p:nvSpPr>
                <p:cNvPr id="10" name="Rectangle 3"/>
                <p:cNvSpPr/>
                <p:nvPr/>
              </p:nvSpPr>
              <p:spPr>
                <a:xfrm>
                  <a:off x="0" y="144"/>
                  <a:ext cx="5760" cy="28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11" name="Picture 2"/>
                <p:cNvPicPr>
                  <a:picLocks noChangeAspect="1" noChangeArrowheads="1"/>
                </p:cNvPicPr>
                <p:nvPr/>
              </p:nvPicPr>
              <p:blipFill>
                <a:blip r:embed="rId3" cstate="print"/>
                <a:srcRect/>
                <a:stretch>
                  <a:fillRect/>
                </a:stretch>
              </p:blipFill>
              <p:spPr bwMode="auto">
                <a:xfrm>
                  <a:off x="0" y="0"/>
                  <a:ext cx="558" cy="672"/>
                </a:xfrm>
                <a:prstGeom prst="rect">
                  <a:avLst/>
                </a:prstGeom>
                <a:noFill/>
                <a:ln w="9525">
                  <a:noFill/>
                  <a:miter lim="800000"/>
                  <a:headEnd/>
                  <a:tailEnd/>
                </a:ln>
              </p:spPr>
            </p:pic>
            <p:pic>
              <p:nvPicPr>
                <p:cNvPr id="12" name="Picture 24" descr="National Wildlife Refuge logo">
                  <a:hlinkClick r:id="rId4"/>
                </p:cNvPr>
                <p:cNvPicPr>
                  <a:picLocks noChangeAspect="1" noChangeArrowheads="1"/>
                </p:cNvPicPr>
                <p:nvPr/>
              </p:nvPicPr>
              <p:blipFill>
                <a:blip r:embed="rId5" cstate="print"/>
                <a:srcRect/>
                <a:stretch>
                  <a:fillRect/>
                </a:stretch>
              </p:blipFill>
              <p:spPr bwMode="auto">
                <a:xfrm>
                  <a:off x="624" y="0"/>
                  <a:ext cx="486" cy="624"/>
                </a:xfrm>
                <a:prstGeom prst="rect">
                  <a:avLst/>
                </a:prstGeom>
                <a:noFill/>
                <a:ln w="9525">
                  <a:noFill/>
                  <a:miter lim="800000"/>
                  <a:headEnd/>
                  <a:tailEnd/>
                </a:ln>
              </p:spPr>
            </p:pic>
          </p:grpSp>
        </p:grpSp>
        <p:sp>
          <p:nvSpPr>
            <p:cNvPr id="7" name="TextBox 6"/>
            <p:cNvSpPr txBox="1"/>
            <p:nvPr/>
          </p:nvSpPr>
          <p:spPr>
            <a:xfrm>
              <a:off x="1828800" y="685800"/>
              <a:ext cx="3480055" cy="461665"/>
            </a:xfrm>
            <a:prstGeom prst="rect">
              <a:avLst/>
            </a:prstGeom>
            <a:noFill/>
          </p:spPr>
          <p:txBody>
            <a:bodyPr wrap="none" rtlCol="0">
              <a:spAutoFit/>
            </a:bodyPr>
            <a:lstStyle/>
            <a:p>
              <a:r>
                <a:rPr lang="es-ES" sz="2400" dirty="0" err="1" smtClean="0">
                  <a:latin typeface="Constantia" pitchFamily="18" charset="0"/>
                </a:rPr>
                <a:t>Ongoing</a:t>
              </a:r>
              <a:r>
                <a:rPr lang="es-ES" sz="2400" dirty="0" smtClean="0">
                  <a:latin typeface="Constantia" pitchFamily="18" charset="0"/>
                </a:rPr>
                <a:t> </a:t>
              </a:r>
              <a:r>
                <a:rPr lang="es-ES" sz="2400" dirty="0" err="1" smtClean="0">
                  <a:latin typeface="Constantia" pitchFamily="18" charset="0"/>
                </a:rPr>
                <a:t>Blueprint</a:t>
              </a:r>
              <a:r>
                <a:rPr lang="es-ES" sz="2400" dirty="0" smtClean="0">
                  <a:latin typeface="Constantia" pitchFamily="18" charset="0"/>
                </a:rPr>
                <a:t> </a:t>
              </a:r>
              <a:r>
                <a:rPr lang="es-ES" sz="2400" dirty="0" err="1" smtClean="0">
                  <a:latin typeface="Constantia" pitchFamily="18" charset="0"/>
                </a:rPr>
                <a:t>Tasks</a:t>
              </a:r>
              <a:endParaRPr lang="es-ES" sz="2400" dirty="0">
                <a:latin typeface="Constantia" pitchFamily="18" charset="0"/>
              </a:endParaRP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4294967295"/>
          </p:nvPr>
        </p:nvSpPr>
        <p:spPr>
          <a:xfrm>
            <a:off x="457200" y="1524000"/>
            <a:ext cx="8229600" cy="5181600"/>
          </a:xfrm>
        </p:spPr>
        <p:txBody>
          <a:bodyPr/>
          <a:lstStyle/>
          <a:p>
            <a:pPr lvl="0"/>
            <a:r>
              <a:rPr lang="en-US" sz="2800" dirty="0" smtClean="0">
                <a:latin typeface="Constantia" pitchFamily="18" charset="0"/>
              </a:rPr>
              <a:t>Prioritize geographic areas and species based on ecosystem vulnerability</a:t>
            </a:r>
          </a:p>
          <a:p>
            <a:pPr lvl="0"/>
            <a:endParaRPr lang="en-US" sz="2000" dirty="0" smtClean="0">
              <a:latin typeface="Constantia" pitchFamily="18" charset="0"/>
            </a:endParaRPr>
          </a:p>
          <a:p>
            <a:pPr lvl="0"/>
            <a:r>
              <a:rPr lang="en-US" sz="2800" dirty="0" smtClean="0">
                <a:latin typeface="Constantia" pitchFamily="18" charset="0"/>
              </a:rPr>
              <a:t>Coordinate bird monitoring with Migratory Birds and other partners</a:t>
            </a:r>
          </a:p>
          <a:p>
            <a:pPr lvl="0"/>
            <a:endParaRPr lang="en-US" sz="2000" dirty="0" smtClean="0">
              <a:latin typeface="Constantia" pitchFamily="18" charset="0"/>
            </a:endParaRPr>
          </a:p>
          <a:p>
            <a:pPr lvl="0"/>
            <a:r>
              <a:rPr lang="en-US" sz="2800" dirty="0" smtClean="0">
                <a:latin typeface="Constantia" pitchFamily="18" charset="0"/>
              </a:rPr>
              <a:t>Coordinate with science partners to understand relevance of models and predictors of change in Arctic and high-latitude environments</a:t>
            </a:r>
          </a:p>
        </p:txBody>
      </p:sp>
      <p:grpSp>
        <p:nvGrpSpPr>
          <p:cNvPr id="2" name="Group 4"/>
          <p:cNvGrpSpPr/>
          <p:nvPr/>
        </p:nvGrpSpPr>
        <p:grpSpPr>
          <a:xfrm>
            <a:off x="0" y="0"/>
            <a:ext cx="9144000" cy="1365250"/>
            <a:chOff x="0" y="0"/>
            <a:chExt cx="9144000" cy="1365250"/>
          </a:xfrm>
        </p:grpSpPr>
        <p:grpSp>
          <p:nvGrpSpPr>
            <p:cNvPr id="3" name="Group 4"/>
            <p:cNvGrpSpPr/>
            <p:nvPr/>
          </p:nvGrpSpPr>
          <p:grpSpPr>
            <a:xfrm>
              <a:off x="0" y="0"/>
              <a:ext cx="9144000" cy="1365250"/>
              <a:chOff x="0" y="0"/>
              <a:chExt cx="9144000" cy="1365250"/>
            </a:xfrm>
          </p:grpSpPr>
          <p:sp>
            <p:nvSpPr>
              <p:cNvPr id="8" name="Rectangle 7"/>
              <p:cNvSpPr/>
              <p:nvPr/>
            </p:nvSpPr>
            <p:spPr>
              <a:xfrm>
                <a:off x="0" y="1139825"/>
                <a:ext cx="9144000" cy="225425"/>
              </a:xfrm>
              <a:prstGeom prst="rect">
                <a:avLst/>
              </a:prstGeom>
              <a:solidFill>
                <a:schemeClr val="bg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en-US"/>
              </a:p>
            </p:txBody>
          </p:sp>
          <p:grpSp>
            <p:nvGrpSpPr>
              <p:cNvPr id="4" name="Group 25"/>
              <p:cNvGrpSpPr>
                <a:grpSpLocks/>
              </p:cNvGrpSpPr>
              <p:nvPr/>
            </p:nvGrpSpPr>
            <p:grpSpPr bwMode="auto">
              <a:xfrm>
                <a:off x="0" y="0"/>
                <a:ext cx="9144000" cy="1066800"/>
                <a:chOff x="0" y="0"/>
                <a:chExt cx="5760" cy="672"/>
              </a:xfrm>
            </p:grpSpPr>
            <p:sp>
              <p:nvSpPr>
                <p:cNvPr id="10" name="Rectangle 3"/>
                <p:cNvSpPr/>
                <p:nvPr/>
              </p:nvSpPr>
              <p:spPr>
                <a:xfrm>
                  <a:off x="0" y="144"/>
                  <a:ext cx="5760" cy="28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11" name="Picture 2"/>
                <p:cNvPicPr>
                  <a:picLocks noChangeAspect="1" noChangeArrowheads="1"/>
                </p:cNvPicPr>
                <p:nvPr/>
              </p:nvPicPr>
              <p:blipFill>
                <a:blip r:embed="rId3" cstate="print"/>
                <a:srcRect/>
                <a:stretch>
                  <a:fillRect/>
                </a:stretch>
              </p:blipFill>
              <p:spPr bwMode="auto">
                <a:xfrm>
                  <a:off x="0" y="0"/>
                  <a:ext cx="558" cy="672"/>
                </a:xfrm>
                <a:prstGeom prst="rect">
                  <a:avLst/>
                </a:prstGeom>
                <a:noFill/>
                <a:ln w="9525">
                  <a:noFill/>
                  <a:miter lim="800000"/>
                  <a:headEnd/>
                  <a:tailEnd/>
                </a:ln>
              </p:spPr>
            </p:pic>
            <p:pic>
              <p:nvPicPr>
                <p:cNvPr id="12" name="Picture 24" descr="National Wildlife Refuge logo">
                  <a:hlinkClick r:id="rId4"/>
                </p:cNvPr>
                <p:cNvPicPr>
                  <a:picLocks noChangeAspect="1" noChangeArrowheads="1"/>
                </p:cNvPicPr>
                <p:nvPr/>
              </p:nvPicPr>
              <p:blipFill>
                <a:blip r:embed="rId5" cstate="print"/>
                <a:srcRect/>
                <a:stretch>
                  <a:fillRect/>
                </a:stretch>
              </p:blipFill>
              <p:spPr bwMode="auto">
                <a:xfrm>
                  <a:off x="624" y="0"/>
                  <a:ext cx="486" cy="624"/>
                </a:xfrm>
                <a:prstGeom prst="rect">
                  <a:avLst/>
                </a:prstGeom>
                <a:noFill/>
                <a:ln w="9525">
                  <a:noFill/>
                  <a:miter lim="800000"/>
                  <a:headEnd/>
                  <a:tailEnd/>
                </a:ln>
              </p:spPr>
            </p:pic>
          </p:grpSp>
        </p:grpSp>
        <p:sp>
          <p:nvSpPr>
            <p:cNvPr id="7" name="TextBox 6"/>
            <p:cNvSpPr txBox="1"/>
            <p:nvPr/>
          </p:nvSpPr>
          <p:spPr>
            <a:xfrm>
              <a:off x="1828800" y="685800"/>
              <a:ext cx="3480055" cy="461665"/>
            </a:xfrm>
            <a:prstGeom prst="rect">
              <a:avLst/>
            </a:prstGeom>
            <a:noFill/>
          </p:spPr>
          <p:txBody>
            <a:bodyPr wrap="none" rtlCol="0">
              <a:spAutoFit/>
            </a:bodyPr>
            <a:lstStyle/>
            <a:p>
              <a:r>
                <a:rPr lang="es-ES" sz="2400" dirty="0" err="1" smtClean="0">
                  <a:latin typeface="Constantia" pitchFamily="18" charset="0"/>
                </a:rPr>
                <a:t>Ongoing</a:t>
              </a:r>
              <a:r>
                <a:rPr lang="es-ES" sz="2400" dirty="0" smtClean="0">
                  <a:latin typeface="Constantia" pitchFamily="18" charset="0"/>
                </a:rPr>
                <a:t> </a:t>
              </a:r>
              <a:r>
                <a:rPr lang="es-ES" sz="2400" dirty="0" err="1" smtClean="0">
                  <a:latin typeface="Constantia" pitchFamily="18" charset="0"/>
                </a:rPr>
                <a:t>Blueprint</a:t>
              </a:r>
              <a:r>
                <a:rPr lang="es-ES" sz="2400" dirty="0" smtClean="0">
                  <a:latin typeface="Constantia" pitchFamily="18" charset="0"/>
                </a:rPr>
                <a:t> </a:t>
              </a:r>
              <a:r>
                <a:rPr lang="es-ES" sz="2400" dirty="0" err="1" smtClean="0">
                  <a:latin typeface="Constantia" pitchFamily="18" charset="0"/>
                </a:rPr>
                <a:t>Tasks</a:t>
              </a:r>
              <a:endParaRPr lang="es-ES" sz="2400" dirty="0">
                <a:latin typeface="Constantia" pitchFamily="18" charset="0"/>
              </a:endParaRP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1219200" y="1828800"/>
            <a:ext cx="5867400" cy="4110038"/>
          </a:xfrm>
        </p:spPr>
        <p:txBody>
          <a:bodyPr/>
          <a:lstStyle/>
          <a:p>
            <a:pPr eaLnBrk="1" hangingPunct="1">
              <a:defRPr/>
            </a:pPr>
            <a:r>
              <a:rPr lang="en-US" dirty="0">
                <a:latin typeface="Constantia" pitchFamily="18" charset="0"/>
              </a:rPr>
              <a:t>Origins</a:t>
            </a:r>
          </a:p>
          <a:p>
            <a:pPr eaLnBrk="1" hangingPunct="1">
              <a:defRPr/>
            </a:pPr>
            <a:r>
              <a:rPr lang="en-US" dirty="0">
                <a:latin typeface="Constantia" pitchFamily="18" charset="0"/>
              </a:rPr>
              <a:t>History</a:t>
            </a:r>
          </a:p>
          <a:p>
            <a:pPr eaLnBrk="1" hangingPunct="1">
              <a:defRPr/>
            </a:pPr>
            <a:r>
              <a:rPr lang="en-US" dirty="0">
                <a:latin typeface="Constantia" pitchFamily="18" charset="0"/>
              </a:rPr>
              <a:t>I&amp;M Program</a:t>
            </a:r>
          </a:p>
          <a:p>
            <a:pPr lvl="1" eaLnBrk="1" hangingPunct="1">
              <a:defRPr/>
            </a:pPr>
            <a:r>
              <a:rPr lang="en-US" dirty="0">
                <a:latin typeface="Constantia" pitchFamily="18" charset="0"/>
              </a:rPr>
              <a:t>Architecture</a:t>
            </a:r>
          </a:p>
          <a:p>
            <a:pPr lvl="1" eaLnBrk="1" hangingPunct="1">
              <a:defRPr/>
            </a:pPr>
            <a:r>
              <a:rPr lang="en-US" dirty="0">
                <a:latin typeface="Constantia" pitchFamily="18" charset="0"/>
              </a:rPr>
              <a:t>Status</a:t>
            </a:r>
          </a:p>
          <a:p>
            <a:pPr lvl="1" eaLnBrk="1" hangingPunct="1">
              <a:defRPr/>
            </a:pPr>
            <a:r>
              <a:rPr lang="en-US" dirty="0" smtClean="0">
                <a:latin typeface="Constantia" pitchFamily="18" charset="0"/>
              </a:rPr>
              <a:t>Tasks</a:t>
            </a:r>
            <a:endParaRPr lang="en-US" dirty="0">
              <a:latin typeface="Constantia" pitchFamily="18" charset="0"/>
            </a:endParaRPr>
          </a:p>
          <a:p>
            <a:pPr eaLnBrk="1" hangingPunct="1">
              <a:buFont typeface="Wingdings" pitchFamily="2" charset="2"/>
              <a:buNone/>
              <a:defRPr/>
            </a:pPr>
            <a:endParaRPr lang="en-US" dirty="0"/>
          </a:p>
        </p:txBody>
      </p:sp>
      <p:sp>
        <p:nvSpPr>
          <p:cNvPr id="15379" name="Rectangle 2"/>
          <p:cNvSpPr>
            <a:spLocks noChangeArrowheads="1"/>
          </p:cNvSpPr>
          <p:nvPr/>
        </p:nvSpPr>
        <p:spPr bwMode="auto">
          <a:xfrm>
            <a:off x="1828800" y="685800"/>
            <a:ext cx="2057400" cy="457200"/>
          </a:xfrm>
          <a:prstGeom prst="rect">
            <a:avLst/>
          </a:prstGeom>
          <a:noFill/>
          <a:ln w="9525">
            <a:noFill/>
            <a:miter lim="800000"/>
            <a:headEnd/>
            <a:tailEnd/>
          </a:ln>
          <a:effectLst/>
        </p:spPr>
        <p:txBody>
          <a:bodyPr anchor="ctr"/>
          <a:lstStyle/>
          <a:p>
            <a:pPr>
              <a:defRPr/>
            </a:pPr>
            <a:r>
              <a:rPr lang="en-US" sz="2400" dirty="0">
                <a:effectLst>
                  <a:outerShdw blurRad="38100" dist="38100" dir="2700000" algn="tl">
                    <a:srgbClr val="000000"/>
                  </a:outerShdw>
                </a:effectLst>
                <a:latin typeface="Constantia" pitchFamily="18" charset="0"/>
              </a:rPr>
              <a:t>Agenda</a:t>
            </a:r>
          </a:p>
        </p:txBody>
      </p:sp>
      <p:grpSp>
        <p:nvGrpSpPr>
          <p:cNvPr id="9" name="Group 8"/>
          <p:cNvGrpSpPr/>
          <p:nvPr/>
        </p:nvGrpSpPr>
        <p:grpSpPr>
          <a:xfrm>
            <a:off x="0" y="0"/>
            <a:ext cx="9144000" cy="1365250"/>
            <a:chOff x="0" y="0"/>
            <a:chExt cx="9144000" cy="1365250"/>
          </a:xfrm>
        </p:grpSpPr>
        <p:sp>
          <p:nvSpPr>
            <p:cNvPr id="5" name="Rectangle 4"/>
            <p:cNvSpPr/>
            <p:nvPr/>
          </p:nvSpPr>
          <p:spPr>
            <a:xfrm>
              <a:off x="0" y="1139825"/>
              <a:ext cx="9144000" cy="225425"/>
            </a:xfrm>
            <a:prstGeom prst="rect">
              <a:avLst/>
            </a:prstGeom>
            <a:solidFill>
              <a:schemeClr val="bg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en-US"/>
            </a:p>
          </p:txBody>
        </p:sp>
        <p:grpSp>
          <p:nvGrpSpPr>
            <p:cNvPr id="15364" name="Group 25"/>
            <p:cNvGrpSpPr>
              <a:grpSpLocks/>
            </p:cNvGrpSpPr>
            <p:nvPr/>
          </p:nvGrpSpPr>
          <p:grpSpPr bwMode="auto">
            <a:xfrm>
              <a:off x="0" y="0"/>
              <a:ext cx="9144000" cy="1066800"/>
              <a:chOff x="0" y="0"/>
              <a:chExt cx="5760" cy="672"/>
            </a:xfrm>
          </p:grpSpPr>
          <p:sp>
            <p:nvSpPr>
              <p:cNvPr id="4" name="Rectangle 3"/>
              <p:cNvSpPr/>
              <p:nvPr/>
            </p:nvSpPr>
            <p:spPr>
              <a:xfrm>
                <a:off x="0" y="144"/>
                <a:ext cx="5760" cy="28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15366" name="Picture 2"/>
              <p:cNvPicPr>
                <a:picLocks noChangeAspect="1" noChangeArrowheads="1"/>
              </p:cNvPicPr>
              <p:nvPr/>
            </p:nvPicPr>
            <p:blipFill>
              <a:blip r:embed="rId3" cstate="print"/>
              <a:srcRect/>
              <a:stretch>
                <a:fillRect/>
              </a:stretch>
            </p:blipFill>
            <p:spPr bwMode="auto">
              <a:xfrm>
                <a:off x="0" y="0"/>
                <a:ext cx="558" cy="672"/>
              </a:xfrm>
              <a:prstGeom prst="rect">
                <a:avLst/>
              </a:prstGeom>
              <a:noFill/>
              <a:ln w="9525">
                <a:noFill/>
                <a:miter lim="800000"/>
                <a:headEnd/>
                <a:tailEnd/>
              </a:ln>
            </p:spPr>
          </p:pic>
          <p:pic>
            <p:nvPicPr>
              <p:cNvPr id="15367" name="Picture 24" descr="National Wildlife Refuge logo">
                <a:hlinkClick r:id="rId4"/>
              </p:cNvPr>
              <p:cNvPicPr>
                <a:picLocks noChangeAspect="1" noChangeArrowheads="1"/>
              </p:cNvPicPr>
              <p:nvPr/>
            </p:nvPicPr>
            <p:blipFill>
              <a:blip r:embed="rId5" cstate="print"/>
              <a:srcRect/>
              <a:stretch>
                <a:fillRect/>
              </a:stretch>
            </p:blipFill>
            <p:spPr bwMode="auto">
              <a:xfrm>
                <a:off x="624" y="0"/>
                <a:ext cx="486" cy="624"/>
              </a:xfrm>
              <a:prstGeom prst="rect">
                <a:avLst/>
              </a:prstGeom>
              <a:noFill/>
              <a:ln w="9525">
                <a:noFill/>
                <a:miter lim="800000"/>
                <a:headEnd/>
                <a:tailEnd/>
              </a:ln>
            </p:spPr>
          </p:pic>
        </p:gr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4294967295"/>
          </p:nvPr>
        </p:nvSpPr>
        <p:spPr>
          <a:xfrm>
            <a:off x="457200" y="1600200"/>
            <a:ext cx="8229600" cy="5029200"/>
          </a:xfrm>
        </p:spPr>
        <p:txBody>
          <a:bodyPr/>
          <a:lstStyle/>
          <a:p>
            <a:pPr lvl="0"/>
            <a:r>
              <a:rPr lang="en-US" sz="2800" dirty="0" smtClean="0">
                <a:latin typeface="Constantia" pitchFamily="18" charset="0"/>
              </a:rPr>
              <a:t>Assemble existing </a:t>
            </a:r>
            <a:r>
              <a:rPr lang="en-US" sz="2800" dirty="0" err="1" smtClean="0">
                <a:latin typeface="Constantia" pitchFamily="18" charset="0"/>
              </a:rPr>
              <a:t>abiotic</a:t>
            </a:r>
            <a:r>
              <a:rPr lang="en-US" sz="2800" dirty="0" smtClean="0">
                <a:latin typeface="Constantia" pitchFamily="18" charset="0"/>
              </a:rPr>
              <a:t> data sets needed by NWRS managers to set management objectives</a:t>
            </a:r>
          </a:p>
          <a:p>
            <a:pPr lvl="0"/>
            <a:endParaRPr lang="en-US" sz="2000" dirty="0" smtClean="0">
              <a:latin typeface="Constantia" pitchFamily="18" charset="0"/>
            </a:endParaRPr>
          </a:p>
          <a:p>
            <a:r>
              <a:rPr lang="en-US" sz="2800" dirty="0" smtClean="0">
                <a:latin typeface="Constantia" pitchFamily="18" charset="0"/>
              </a:rPr>
              <a:t>Fire Regimes - Scope an approach for establishing and reporting standard reference points for measuring long-term, landscape-scale, fire regime shift under climate change and other stressors.</a:t>
            </a:r>
          </a:p>
          <a:p>
            <a:endParaRPr lang="en-US" sz="2000" dirty="0" smtClean="0">
              <a:latin typeface="Constantia" pitchFamily="18" charset="0"/>
            </a:endParaRPr>
          </a:p>
          <a:p>
            <a:r>
              <a:rPr lang="en-US" sz="2800" dirty="0" smtClean="0">
                <a:latin typeface="Constantia" pitchFamily="18" charset="0"/>
              </a:rPr>
              <a:t>Coordinate with science partners to understand relevance of models for various oceanographic variables</a:t>
            </a:r>
          </a:p>
          <a:p>
            <a:pPr lvl="0"/>
            <a:endParaRPr lang="en-US" sz="2800" dirty="0" smtClean="0">
              <a:latin typeface="Constantia" pitchFamily="18" charset="0"/>
            </a:endParaRPr>
          </a:p>
          <a:p>
            <a:pPr lvl="0">
              <a:buNone/>
            </a:pPr>
            <a:endParaRPr lang="en-US" sz="2800" dirty="0" smtClean="0">
              <a:latin typeface="Constantia" pitchFamily="18" charset="0"/>
            </a:endParaRPr>
          </a:p>
          <a:p>
            <a:pPr lvl="0">
              <a:buNone/>
            </a:pPr>
            <a:endParaRPr lang="en-US" sz="2800" dirty="0" smtClean="0">
              <a:latin typeface="Constantia" pitchFamily="18" charset="0"/>
            </a:endParaRPr>
          </a:p>
          <a:p>
            <a:pPr lvl="0"/>
            <a:endParaRPr lang="en-US" sz="2800" dirty="0" smtClean="0">
              <a:latin typeface="Constantia" pitchFamily="18" charset="0"/>
            </a:endParaRPr>
          </a:p>
        </p:txBody>
      </p:sp>
      <p:grpSp>
        <p:nvGrpSpPr>
          <p:cNvPr id="2" name="Group 4"/>
          <p:cNvGrpSpPr/>
          <p:nvPr/>
        </p:nvGrpSpPr>
        <p:grpSpPr>
          <a:xfrm>
            <a:off x="0" y="0"/>
            <a:ext cx="9144000" cy="1365250"/>
            <a:chOff x="0" y="0"/>
            <a:chExt cx="9144000" cy="1365250"/>
          </a:xfrm>
        </p:grpSpPr>
        <p:grpSp>
          <p:nvGrpSpPr>
            <p:cNvPr id="3" name="Group 4"/>
            <p:cNvGrpSpPr/>
            <p:nvPr/>
          </p:nvGrpSpPr>
          <p:grpSpPr>
            <a:xfrm>
              <a:off x="0" y="0"/>
              <a:ext cx="9144000" cy="1365250"/>
              <a:chOff x="0" y="0"/>
              <a:chExt cx="9144000" cy="1365250"/>
            </a:xfrm>
          </p:grpSpPr>
          <p:sp>
            <p:nvSpPr>
              <p:cNvPr id="8" name="Rectangle 7"/>
              <p:cNvSpPr/>
              <p:nvPr/>
            </p:nvSpPr>
            <p:spPr>
              <a:xfrm>
                <a:off x="0" y="1139825"/>
                <a:ext cx="9144000" cy="225425"/>
              </a:xfrm>
              <a:prstGeom prst="rect">
                <a:avLst/>
              </a:prstGeom>
              <a:solidFill>
                <a:schemeClr val="bg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en-US"/>
              </a:p>
            </p:txBody>
          </p:sp>
          <p:grpSp>
            <p:nvGrpSpPr>
              <p:cNvPr id="4" name="Group 25"/>
              <p:cNvGrpSpPr>
                <a:grpSpLocks/>
              </p:cNvGrpSpPr>
              <p:nvPr/>
            </p:nvGrpSpPr>
            <p:grpSpPr bwMode="auto">
              <a:xfrm>
                <a:off x="0" y="0"/>
                <a:ext cx="9144000" cy="1066800"/>
                <a:chOff x="0" y="0"/>
                <a:chExt cx="5760" cy="672"/>
              </a:xfrm>
            </p:grpSpPr>
            <p:sp>
              <p:nvSpPr>
                <p:cNvPr id="10" name="Rectangle 3"/>
                <p:cNvSpPr/>
                <p:nvPr/>
              </p:nvSpPr>
              <p:spPr>
                <a:xfrm>
                  <a:off x="0" y="144"/>
                  <a:ext cx="5760" cy="28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11" name="Picture 2"/>
                <p:cNvPicPr>
                  <a:picLocks noChangeAspect="1" noChangeArrowheads="1"/>
                </p:cNvPicPr>
                <p:nvPr/>
              </p:nvPicPr>
              <p:blipFill>
                <a:blip r:embed="rId3" cstate="print"/>
                <a:srcRect/>
                <a:stretch>
                  <a:fillRect/>
                </a:stretch>
              </p:blipFill>
              <p:spPr bwMode="auto">
                <a:xfrm>
                  <a:off x="0" y="0"/>
                  <a:ext cx="558" cy="672"/>
                </a:xfrm>
                <a:prstGeom prst="rect">
                  <a:avLst/>
                </a:prstGeom>
                <a:noFill/>
                <a:ln w="9525">
                  <a:noFill/>
                  <a:miter lim="800000"/>
                  <a:headEnd/>
                  <a:tailEnd/>
                </a:ln>
              </p:spPr>
            </p:pic>
            <p:pic>
              <p:nvPicPr>
                <p:cNvPr id="12" name="Picture 24" descr="National Wildlife Refuge logo">
                  <a:hlinkClick r:id="rId4"/>
                </p:cNvPr>
                <p:cNvPicPr>
                  <a:picLocks noChangeAspect="1" noChangeArrowheads="1"/>
                </p:cNvPicPr>
                <p:nvPr/>
              </p:nvPicPr>
              <p:blipFill>
                <a:blip r:embed="rId5" cstate="print"/>
                <a:srcRect/>
                <a:stretch>
                  <a:fillRect/>
                </a:stretch>
              </p:blipFill>
              <p:spPr bwMode="auto">
                <a:xfrm>
                  <a:off x="624" y="0"/>
                  <a:ext cx="486" cy="624"/>
                </a:xfrm>
                <a:prstGeom prst="rect">
                  <a:avLst/>
                </a:prstGeom>
                <a:noFill/>
                <a:ln w="9525">
                  <a:noFill/>
                  <a:miter lim="800000"/>
                  <a:headEnd/>
                  <a:tailEnd/>
                </a:ln>
              </p:spPr>
            </p:pic>
          </p:grpSp>
        </p:grpSp>
        <p:sp>
          <p:nvSpPr>
            <p:cNvPr id="7" name="TextBox 6"/>
            <p:cNvSpPr txBox="1"/>
            <p:nvPr/>
          </p:nvSpPr>
          <p:spPr>
            <a:xfrm>
              <a:off x="1828800" y="685800"/>
              <a:ext cx="3409010" cy="461665"/>
            </a:xfrm>
            <a:prstGeom prst="rect">
              <a:avLst/>
            </a:prstGeom>
            <a:noFill/>
          </p:spPr>
          <p:txBody>
            <a:bodyPr wrap="none" rtlCol="0">
              <a:spAutoFit/>
            </a:bodyPr>
            <a:lstStyle/>
            <a:p>
              <a:r>
                <a:rPr lang="es-ES" sz="2400" dirty="0" err="1" smtClean="0">
                  <a:latin typeface="Constantia" pitchFamily="18" charset="0"/>
                </a:rPr>
                <a:t>Planned</a:t>
              </a:r>
              <a:r>
                <a:rPr lang="es-ES" sz="2400" dirty="0" smtClean="0">
                  <a:latin typeface="Constantia" pitchFamily="18" charset="0"/>
                </a:rPr>
                <a:t> </a:t>
              </a:r>
              <a:r>
                <a:rPr lang="es-ES" sz="2400" dirty="0" err="1" smtClean="0">
                  <a:latin typeface="Constantia" pitchFamily="18" charset="0"/>
                </a:rPr>
                <a:t>Blueprint</a:t>
              </a:r>
              <a:r>
                <a:rPr lang="es-ES" sz="2400" dirty="0" smtClean="0">
                  <a:latin typeface="Constantia" pitchFamily="18" charset="0"/>
                </a:rPr>
                <a:t> </a:t>
              </a:r>
              <a:r>
                <a:rPr lang="es-ES" sz="2400" dirty="0" err="1" smtClean="0">
                  <a:latin typeface="Constantia" pitchFamily="18" charset="0"/>
                </a:rPr>
                <a:t>Tasks</a:t>
              </a:r>
              <a:endParaRPr lang="es-ES" sz="2400" dirty="0">
                <a:latin typeface="Constantia" pitchFamily="18" charset="0"/>
              </a:endParaRP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4294967295"/>
          </p:nvPr>
        </p:nvSpPr>
        <p:spPr>
          <a:xfrm>
            <a:off x="838200" y="1828800"/>
            <a:ext cx="7931150" cy="4203700"/>
          </a:xfrm>
        </p:spPr>
        <p:txBody>
          <a:bodyPr/>
          <a:lstStyle/>
          <a:p>
            <a:pPr marL="273050" indent="-273050" eaLnBrk="1" hangingPunct="1">
              <a:defRPr/>
            </a:pPr>
            <a:r>
              <a:rPr lang="en-US" dirty="0" smtClean="0">
                <a:latin typeface="Constantia" pitchFamily="18" charset="0"/>
              </a:rPr>
              <a:t>Other FWS programs (IT)</a:t>
            </a:r>
          </a:p>
          <a:p>
            <a:pPr marL="273050" indent="-273050" eaLnBrk="1" hangingPunct="1">
              <a:defRPr/>
            </a:pPr>
            <a:r>
              <a:rPr lang="en-US" dirty="0" smtClean="0">
                <a:latin typeface="Constantia" pitchFamily="18" charset="0"/>
              </a:rPr>
              <a:t>Landscape Conservation Cooperatives (LCCs)</a:t>
            </a:r>
          </a:p>
          <a:p>
            <a:pPr marL="273050" indent="-273050" eaLnBrk="1" hangingPunct="1">
              <a:defRPr/>
            </a:pPr>
            <a:r>
              <a:rPr lang="en-US" dirty="0" smtClean="0">
                <a:latin typeface="Constantia" pitchFamily="18" charset="0"/>
              </a:rPr>
              <a:t>Local universities</a:t>
            </a:r>
          </a:p>
          <a:p>
            <a:pPr marL="273050" indent="-273050" eaLnBrk="1" hangingPunct="1">
              <a:defRPr/>
            </a:pPr>
            <a:r>
              <a:rPr lang="en-US" dirty="0" smtClean="0">
                <a:latin typeface="Constantia" pitchFamily="18" charset="0"/>
              </a:rPr>
              <a:t>Other agencies (NPS)</a:t>
            </a:r>
          </a:p>
          <a:p>
            <a:pPr lvl="1" eaLnBrk="1" hangingPunct="1">
              <a:defRPr/>
            </a:pPr>
            <a:r>
              <a:rPr lang="en-US" dirty="0" smtClean="0">
                <a:latin typeface="Constantia" pitchFamily="18" charset="0"/>
              </a:rPr>
              <a:t>http://science.nature.nps.gov/im/index.cfm</a:t>
            </a:r>
          </a:p>
          <a:p>
            <a:pPr marL="273050" indent="-273050" eaLnBrk="1" hangingPunct="1">
              <a:defRPr/>
            </a:pPr>
            <a:r>
              <a:rPr lang="en-US" dirty="0" smtClean="0">
                <a:latin typeface="Constantia" pitchFamily="18" charset="0"/>
              </a:rPr>
              <a:t>Neighboring countries</a:t>
            </a:r>
            <a:endParaRPr lang="en-US" dirty="0">
              <a:latin typeface="Constantia" pitchFamily="18" charset="0"/>
            </a:endParaRPr>
          </a:p>
        </p:txBody>
      </p:sp>
      <p:grpSp>
        <p:nvGrpSpPr>
          <p:cNvPr id="5" name="Group 4"/>
          <p:cNvGrpSpPr/>
          <p:nvPr/>
        </p:nvGrpSpPr>
        <p:grpSpPr>
          <a:xfrm>
            <a:off x="0" y="0"/>
            <a:ext cx="9144000" cy="1365250"/>
            <a:chOff x="0" y="0"/>
            <a:chExt cx="9144000" cy="1365250"/>
          </a:xfrm>
        </p:grpSpPr>
        <p:grpSp>
          <p:nvGrpSpPr>
            <p:cNvPr id="6" name="Group 4"/>
            <p:cNvGrpSpPr/>
            <p:nvPr/>
          </p:nvGrpSpPr>
          <p:grpSpPr>
            <a:xfrm>
              <a:off x="0" y="0"/>
              <a:ext cx="9144000" cy="1365250"/>
              <a:chOff x="0" y="0"/>
              <a:chExt cx="9144000" cy="1365250"/>
            </a:xfrm>
          </p:grpSpPr>
          <p:sp>
            <p:nvSpPr>
              <p:cNvPr id="8" name="Rectangle 7"/>
              <p:cNvSpPr/>
              <p:nvPr/>
            </p:nvSpPr>
            <p:spPr>
              <a:xfrm>
                <a:off x="0" y="1139825"/>
                <a:ext cx="9144000" cy="225425"/>
              </a:xfrm>
              <a:prstGeom prst="rect">
                <a:avLst/>
              </a:prstGeom>
              <a:solidFill>
                <a:schemeClr val="bg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en-US"/>
              </a:p>
            </p:txBody>
          </p:sp>
          <p:grpSp>
            <p:nvGrpSpPr>
              <p:cNvPr id="9" name="Group 25"/>
              <p:cNvGrpSpPr>
                <a:grpSpLocks/>
              </p:cNvGrpSpPr>
              <p:nvPr/>
            </p:nvGrpSpPr>
            <p:grpSpPr bwMode="auto">
              <a:xfrm>
                <a:off x="0" y="0"/>
                <a:ext cx="9144000" cy="1066800"/>
                <a:chOff x="0" y="0"/>
                <a:chExt cx="5760" cy="672"/>
              </a:xfrm>
            </p:grpSpPr>
            <p:sp>
              <p:nvSpPr>
                <p:cNvPr id="10" name="Rectangle 3"/>
                <p:cNvSpPr/>
                <p:nvPr/>
              </p:nvSpPr>
              <p:spPr>
                <a:xfrm>
                  <a:off x="0" y="144"/>
                  <a:ext cx="5760" cy="28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11" name="Picture 2"/>
                <p:cNvPicPr>
                  <a:picLocks noChangeAspect="1" noChangeArrowheads="1"/>
                </p:cNvPicPr>
                <p:nvPr/>
              </p:nvPicPr>
              <p:blipFill>
                <a:blip r:embed="rId3" cstate="print"/>
                <a:srcRect/>
                <a:stretch>
                  <a:fillRect/>
                </a:stretch>
              </p:blipFill>
              <p:spPr bwMode="auto">
                <a:xfrm>
                  <a:off x="0" y="0"/>
                  <a:ext cx="558" cy="672"/>
                </a:xfrm>
                <a:prstGeom prst="rect">
                  <a:avLst/>
                </a:prstGeom>
                <a:noFill/>
                <a:ln w="9525">
                  <a:noFill/>
                  <a:miter lim="800000"/>
                  <a:headEnd/>
                  <a:tailEnd/>
                </a:ln>
              </p:spPr>
            </p:pic>
            <p:pic>
              <p:nvPicPr>
                <p:cNvPr id="12" name="Picture 24" descr="National Wildlife Refuge logo">
                  <a:hlinkClick r:id="rId4"/>
                </p:cNvPr>
                <p:cNvPicPr>
                  <a:picLocks noChangeAspect="1" noChangeArrowheads="1"/>
                </p:cNvPicPr>
                <p:nvPr/>
              </p:nvPicPr>
              <p:blipFill>
                <a:blip r:embed="rId5" cstate="print"/>
                <a:srcRect/>
                <a:stretch>
                  <a:fillRect/>
                </a:stretch>
              </p:blipFill>
              <p:spPr bwMode="auto">
                <a:xfrm>
                  <a:off x="624" y="0"/>
                  <a:ext cx="486" cy="624"/>
                </a:xfrm>
                <a:prstGeom prst="rect">
                  <a:avLst/>
                </a:prstGeom>
                <a:noFill/>
                <a:ln w="9525">
                  <a:noFill/>
                  <a:miter lim="800000"/>
                  <a:headEnd/>
                  <a:tailEnd/>
                </a:ln>
              </p:spPr>
            </p:pic>
          </p:grpSp>
        </p:grpSp>
        <p:sp>
          <p:nvSpPr>
            <p:cNvPr id="7" name="TextBox 6"/>
            <p:cNvSpPr txBox="1"/>
            <p:nvPr/>
          </p:nvSpPr>
          <p:spPr>
            <a:xfrm>
              <a:off x="1828800" y="685800"/>
              <a:ext cx="2134495" cy="461665"/>
            </a:xfrm>
            <a:prstGeom prst="rect">
              <a:avLst/>
            </a:prstGeom>
            <a:noFill/>
          </p:spPr>
          <p:txBody>
            <a:bodyPr wrap="none" rtlCol="0">
              <a:spAutoFit/>
            </a:bodyPr>
            <a:lstStyle/>
            <a:p>
              <a:r>
                <a:rPr lang="en-US" sz="2400" dirty="0" smtClean="0">
                  <a:latin typeface="Constantia" pitchFamily="18" charset="0"/>
                </a:rPr>
                <a:t>Collaborations</a:t>
              </a:r>
              <a:endParaRPr lang="en-US" sz="2400" dirty="0">
                <a:latin typeface="Constantia" pitchFamily="18" charset="0"/>
              </a:endParaRP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4294967295"/>
          </p:nvPr>
        </p:nvSpPr>
        <p:spPr>
          <a:xfrm>
            <a:off x="838200" y="1828800"/>
            <a:ext cx="7931150" cy="4419600"/>
          </a:xfrm>
        </p:spPr>
        <p:txBody>
          <a:bodyPr/>
          <a:lstStyle/>
          <a:p>
            <a:pPr marL="273050" indent="-273050" eaLnBrk="1" hangingPunct="1">
              <a:defRPr/>
            </a:pPr>
            <a:r>
              <a:rPr lang="en-US" dirty="0" smtClean="0">
                <a:latin typeface="Constantia" pitchFamily="18" charset="0"/>
              </a:rPr>
              <a:t>Natural Resources Program Director </a:t>
            </a:r>
          </a:p>
          <a:p>
            <a:pPr marL="673100" lvl="1" indent="-273050" eaLnBrk="1" hangingPunct="1">
              <a:defRPr/>
            </a:pPr>
            <a:r>
              <a:rPr lang="en-US" dirty="0" smtClean="0">
                <a:latin typeface="Constantia" pitchFamily="18" charset="0"/>
              </a:rPr>
              <a:t>Mark Chase (mark_chase@fws.gov)</a:t>
            </a:r>
          </a:p>
          <a:p>
            <a:pPr marL="673100" lvl="1" indent="-273050" eaLnBrk="1" hangingPunct="1">
              <a:buNone/>
              <a:defRPr/>
            </a:pPr>
            <a:endParaRPr lang="en-US" dirty="0" smtClean="0">
              <a:latin typeface="Constantia" pitchFamily="18" charset="0"/>
            </a:endParaRPr>
          </a:p>
          <a:p>
            <a:pPr marL="273050" indent="-273050" eaLnBrk="1" hangingPunct="1">
              <a:defRPr/>
            </a:pPr>
            <a:r>
              <a:rPr lang="en-US" dirty="0" smtClean="0">
                <a:latin typeface="Constantia" pitchFamily="18" charset="0"/>
              </a:rPr>
              <a:t>National I&amp;M Program Manager</a:t>
            </a:r>
          </a:p>
          <a:p>
            <a:pPr marL="673100" lvl="1" indent="-273050" eaLnBrk="1" hangingPunct="1">
              <a:defRPr/>
            </a:pPr>
            <a:r>
              <a:rPr lang="en-US" dirty="0" smtClean="0">
                <a:latin typeface="Constantia" pitchFamily="18" charset="0"/>
              </a:rPr>
              <a:t>Jana Newman (jana_newman@fws.gov)</a:t>
            </a:r>
          </a:p>
          <a:p>
            <a:pPr marL="273050" indent="-273050" eaLnBrk="1" hangingPunct="1">
              <a:buNone/>
              <a:defRPr/>
            </a:pPr>
            <a:endParaRPr lang="en-US" dirty="0" smtClean="0">
              <a:latin typeface="Constantia" pitchFamily="18" charset="0"/>
            </a:endParaRPr>
          </a:p>
        </p:txBody>
      </p:sp>
      <p:grpSp>
        <p:nvGrpSpPr>
          <p:cNvPr id="2" name="Group 4"/>
          <p:cNvGrpSpPr/>
          <p:nvPr/>
        </p:nvGrpSpPr>
        <p:grpSpPr>
          <a:xfrm>
            <a:off x="0" y="0"/>
            <a:ext cx="9144000" cy="1365250"/>
            <a:chOff x="0" y="0"/>
            <a:chExt cx="9144000" cy="1365250"/>
          </a:xfrm>
        </p:grpSpPr>
        <p:grpSp>
          <p:nvGrpSpPr>
            <p:cNvPr id="3" name="Group 4"/>
            <p:cNvGrpSpPr/>
            <p:nvPr/>
          </p:nvGrpSpPr>
          <p:grpSpPr>
            <a:xfrm>
              <a:off x="0" y="0"/>
              <a:ext cx="9144000" cy="1365250"/>
              <a:chOff x="0" y="0"/>
              <a:chExt cx="9144000" cy="1365250"/>
            </a:xfrm>
          </p:grpSpPr>
          <p:sp>
            <p:nvSpPr>
              <p:cNvPr id="8" name="Rectangle 7"/>
              <p:cNvSpPr/>
              <p:nvPr/>
            </p:nvSpPr>
            <p:spPr>
              <a:xfrm>
                <a:off x="0" y="1139825"/>
                <a:ext cx="9144000" cy="225425"/>
              </a:xfrm>
              <a:prstGeom prst="rect">
                <a:avLst/>
              </a:prstGeom>
              <a:solidFill>
                <a:schemeClr val="bg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en-US"/>
              </a:p>
            </p:txBody>
          </p:sp>
          <p:grpSp>
            <p:nvGrpSpPr>
              <p:cNvPr id="4" name="Group 25"/>
              <p:cNvGrpSpPr>
                <a:grpSpLocks/>
              </p:cNvGrpSpPr>
              <p:nvPr/>
            </p:nvGrpSpPr>
            <p:grpSpPr bwMode="auto">
              <a:xfrm>
                <a:off x="0" y="0"/>
                <a:ext cx="9144000" cy="1066800"/>
                <a:chOff x="0" y="0"/>
                <a:chExt cx="5760" cy="672"/>
              </a:xfrm>
            </p:grpSpPr>
            <p:sp>
              <p:nvSpPr>
                <p:cNvPr id="10" name="Rectangle 3"/>
                <p:cNvSpPr/>
                <p:nvPr/>
              </p:nvSpPr>
              <p:spPr>
                <a:xfrm>
                  <a:off x="0" y="144"/>
                  <a:ext cx="5760" cy="28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11" name="Picture 2"/>
                <p:cNvPicPr>
                  <a:picLocks noChangeAspect="1" noChangeArrowheads="1"/>
                </p:cNvPicPr>
                <p:nvPr/>
              </p:nvPicPr>
              <p:blipFill>
                <a:blip r:embed="rId3" cstate="print"/>
                <a:srcRect/>
                <a:stretch>
                  <a:fillRect/>
                </a:stretch>
              </p:blipFill>
              <p:spPr bwMode="auto">
                <a:xfrm>
                  <a:off x="0" y="0"/>
                  <a:ext cx="558" cy="672"/>
                </a:xfrm>
                <a:prstGeom prst="rect">
                  <a:avLst/>
                </a:prstGeom>
                <a:noFill/>
                <a:ln w="9525">
                  <a:noFill/>
                  <a:miter lim="800000"/>
                  <a:headEnd/>
                  <a:tailEnd/>
                </a:ln>
              </p:spPr>
            </p:pic>
            <p:pic>
              <p:nvPicPr>
                <p:cNvPr id="12" name="Picture 24" descr="National Wildlife Refuge logo">
                  <a:hlinkClick r:id="rId4"/>
                </p:cNvPr>
                <p:cNvPicPr>
                  <a:picLocks noChangeAspect="1" noChangeArrowheads="1"/>
                </p:cNvPicPr>
                <p:nvPr/>
              </p:nvPicPr>
              <p:blipFill>
                <a:blip r:embed="rId5" cstate="print"/>
                <a:srcRect/>
                <a:stretch>
                  <a:fillRect/>
                </a:stretch>
              </p:blipFill>
              <p:spPr bwMode="auto">
                <a:xfrm>
                  <a:off x="624" y="0"/>
                  <a:ext cx="486" cy="624"/>
                </a:xfrm>
                <a:prstGeom prst="rect">
                  <a:avLst/>
                </a:prstGeom>
                <a:noFill/>
                <a:ln w="9525">
                  <a:noFill/>
                  <a:miter lim="800000"/>
                  <a:headEnd/>
                  <a:tailEnd/>
                </a:ln>
              </p:spPr>
            </p:pic>
          </p:grpSp>
        </p:grpSp>
        <p:sp>
          <p:nvSpPr>
            <p:cNvPr id="7" name="TextBox 6"/>
            <p:cNvSpPr txBox="1"/>
            <p:nvPr/>
          </p:nvSpPr>
          <p:spPr>
            <a:xfrm>
              <a:off x="1828800" y="685800"/>
              <a:ext cx="3469411" cy="461665"/>
            </a:xfrm>
            <a:prstGeom prst="rect">
              <a:avLst/>
            </a:prstGeom>
            <a:noFill/>
          </p:spPr>
          <p:txBody>
            <a:bodyPr wrap="none" rtlCol="0">
              <a:spAutoFit/>
            </a:bodyPr>
            <a:lstStyle/>
            <a:p>
              <a:r>
                <a:rPr lang="en-US" sz="2400" dirty="0" smtClean="0">
                  <a:latin typeface="Constantia" pitchFamily="18" charset="0"/>
                </a:rPr>
                <a:t>National Office Contacts</a:t>
              </a:r>
              <a:endParaRPr lang="en-US" sz="2400" dirty="0">
                <a:latin typeface="Constantia" pitchFamily="18" charset="0"/>
              </a:endParaRP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LCCMap.gif"/>
          <p:cNvPicPr>
            <a:picLocks noChangeAspect="1"/>
          </p:cNvPicPr>
          <p:nvPr/>
        </p:nvPicPr>
        <p:blipFill>
          <a:blip r:embed="rId3" cstate="print"/>
          <a:srcRect/>
          <a:stretch>
            <a:fillRect/>
          </a:stretch>
        </p:blipFill>
        <p:spPr bwMode="auto">
          <a:xfrm>
            <a:off x="838200" y="457200"/>
            <a:ext cx="7578725" cy="588209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idx="4294967295"/>
          </p:nvPr>
        </p:nvSpPr>
        <p:spPr>
          <a:xfrm>
            <a:off x="914400" y="914400"/>
            <a:ext cx="7620000" cy="377825"/>
          </a:xfrm>
        </p:spPr>
        <p:txBody>
          <a:bodyPr lIns="0" rIns="0" bIns="0" anchor="b" anchorCtr="0"/>
          <a:lstStyle/>
          <a:p>
            <a:pPr eaLnBrk="1" hangingPunct="1">
              <a:defRPr/>
            </a:pPr>
            <a:r>
              <a:rPr lang="en-US" sz="2400" dirty="0">
                <a:solidFill>
                  <a:schemeClr val="tx1"/>
                </a:solidFill>
                <a:latin typeface="Constantia" pitchFamily="18" charset="0"/>
              </a:rPr>
              <a:t>Foundational Pillar of AM and SHC</a:t>
            </a:r>
          </a:p>
        </p:txBody>
      </p:sp>
      <p:pic>
        <p:nvPicPr>
          <p:cNvPr id="17410" name="Picture 5" descr="shccycle.jpg"/>
          <p:cNvPicPr>
            <a:picLocks noChangeAspect="1"/>
          </p:cNvPicPr>
          <p:nvPr/>
        </p:nvPicPr>
        <p:blipFill>
          <a:blip r:embed="rId3" cstate="print"/>
          <a:srcRect/>
          <a:stretch>
            <a:fillRect/>
          </a:stretch>
        </p:blipFill>
        <p:spPr bwMode="auto">
          <a:xfrm>
            <a:off x="4800600" y="2209800"/>
            <a:ext cx="4127147" cy="3810000"/>
          </a:xfrm>
          <a:prstGeom prst="rect">
            <a:avLst/>
          </a:prstGeom>
          <a:noFill/>
          <a:ln w="9525">
            <a:noFill/>
            <a:miter lim="800000"/>
            <a:headEnd/>
            <a:tailEnd/>
          </a:ln>
        </p:spPr>
      </p:pic>
      <p:pic>
        <p:nvPicPr>
          <p:cNvPr id="17411" name="Picture 3" descr="amdiagrmlrgbst.gif"/>
          <p:cNvPicPr>
            <a:picLocks noChangeAspect="1"/>
          </p:cNvPicPr>
          <p:nvPr/>
        </p:nvPicPr>
        <p:blipFill>
          <a:blip r:embed="rId4" cstate="print"/>
          <a:srcRect/>
          <a:stretch>
            <a:fillRect/>
          </a:stretch>
        </p:blipFill>
        <p:spPr bwMode="auto">
          <a:xfrm>
            <a:off x="457200" y="1447800"/>
            <a:ext cx="3913713" cy="2842558"/>
          </a:xfrm>
          <a:prstGeom prst="rect">
            <a:avLst/>
          </a:prstGeom>
          <a:noFill/>
          <a:ln w="9525">
            <a:noFill/>
            <a:miter lim="800000"/>
            <a:headEnd/>
            <a:tailEnd/>
          </a:ln>
        </p:spPr>
      </p:pic>
      <p:sp>
        <p:nvSpPr>
          <p:cNvPr id="17412" name="TextBox 4"/>
          <p:cNvSpPr txBox="1">
            <a:spLocks noChangeArrowheads="1"/>
          </p:cNvSpPr>
          <p:nvPr/>
        </p:nvSpPr>
        <p:spPr bwMode="auto">
          <a:xfrm>
            <a:off x="381000" y="5562600"/>
            <a:ext cx="4572000" cy="1015663"/>
          </a:xfrm>
          <a:prstGeom prst="rect">
            <a:avLst/>
          </a:prstGeom>
          <a:noFill/>
          <a:ln w="9525">
            <a:noFill/>
            <a:miter lim="800000"/>
            <a:headEnd/>
            <a:tailEnd/>
          </a:ln>
        </p:spPr>
        <p:txBody>
          <a:bodyPr wrap="square">
            <a:spAutoFit/>
          </a:bodyPr>
          <a:lstStyle/>
          <a:p>
            <a:r>
              <a:rPr lang="en-US" sz="2000" dirty="0">
                <a:solidFill>
                  <a:schemeClr val="tx2"/>
                </a:solidFill>
                <a:latin typeface="Constantia" pitchFamily="18" charset="0"/>
              </a:rPr>
              <a:t>If you aren’t monitoring, you aren’t doing </a:t>
            </a:r>
            <a:r>
              <a:rPr lang="en-US" sz="2000" dirty="0" smtClean="0">
                <a:solidFill>
                  <a:schemeClr val="tx2"/>
                </a:solidFill>
                <a:latin typeface="Constantia" pitchFamily="18" charset="0"/>
              </a:rPr>
              <a:t>AM (adaptive management) </a:t>
            </a:r>
            <a:r>
              <a:rPr lang="en-US" sz="2000" dirty="0">
                <a:solidFill>
                  <a:schemeClr val="tx2"/>
                </a:solidFill>
                <a:latin typeface="Constantia" pitchFamily="18" charset="0"/>
              </a:rPr>
              <a:t>or </a:t>
            </a:r>
            <a:r>
              <a:rPr lang="en-US" sz="2000" dirty="0" smtClean="0">
                <a:solidFill>
                  <a:schemeClr val="tx2"/>
                </a:solidFill>
                <a:latin typeface="Constantia" pitchFamily="18" charset="0"/>
              </a:rPr>
              <a:t>SHC (strategic habitat conservation!</a:t>
            </a:r>
            <a:endParaRPr lang="es-ES" sz="2000" dirty="0">
              <a:solidFill>
                <a:schemeClr val="tx2"/>
              </a:solidFill>
              <a:latin typeface="Constantia" pitchFamily="18" charset="0"/>
            </a:endParaRPr>
          </a:p>
        </p:txBody>
      </p:sp>
      <p:sp>
        <p:nvSpPr>
          <p:cNvPr id="6" name="Up Arrow 5"/>
          <p:cNvSpPr/>
          <p:nvPr/>
        </p:nvSpPr>
        <p:spPr>
          <a:xfrm>
            <a:off x="2209800" y="4419600"/>
            <a:ext cx="484188" cy="9779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Up Arrow 7"/>
          <p:cNvSpPr/>
          <p:nvPr/>
        </p:nvSpPr>
        <p:spPr>
          <a:xfrm rot="3455396">
            <a:off x="3818709" y="4371445"/>
            <a:ext cx="493806" cy="1362658"/>
          </a:xfrm>
          <a:prstGeom prst="upArrow">
            <a:avLst>
              <a:gd name="adj1" fmla="val 47956"/>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1" name="Group 10"/>
          <p:cNvGrpSpPr/>
          <p:nvPr/>
        </p:nvGrpSpPr>
        <p:grpSpPr>
          <a:xfrm>
            <a:off x="0" y="0"/>
            <a:ext cx="9144000" cy="838200"/>
            <a:chOff x="0" y="0"/>
            <a:chExt cx="9144000" cy="838200"/>
          </a:xfrm>
        </p:grpSpPr>
        <p:sp>
          <p:nvSpPr>
            <p:cNvPr id="4" name="Rectangle 3"/>
            <p:cNvSpPr/>
            <p:nvPr/>
          </p:nvSpPr>
          <p:spPr>
            <a:xfrm>
              <a:off x="0" y="228600"/>
              <a:ext cx="9144000" cy="45085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17416" name="Picture 2"/>
            <p:cNvPicPr>
              <a:picLocks noChangeAspect="1" noChangeArrowheads="1"/>
            </p:cNvPicPr>
            <p:nvPr/>
          </p:nvPicPr>
          <p:blipFill>
            <a:blip r:embed="rId5" cstate="print"/>
            <a:srcRect/>
            <a:stretch>
              <a:fillRect/>
            </a:stretch>
          </p:blipFill>
          <p:spPr bwMode="auto">
            <a:xfrm>
              <a:off x="0" y="0"/>
              <a:ext cx="695325" cy="838200"/>
            </a:xfrm>
            <a:prstGeom prst="rect">
              <a:avLst/>
            </a:prstGeom>
            <a:noFill/>
            <a:ln w="9525">
              <a:noFill/>
              <a:miter lim="800000"/>
              <a:headEnd/>
              <a:tailEnd/>
            </a:ln>
          </p:spPr>
        </p:pic>
        <p:pic>
          <p:nvPicPr>
            <p:cNvPr id="17417" name="Picture 15" descr="National Wildlife Refuge logo">
              <a:hlinkClick r:id="rId6"/>
            </p:cNvPr>
            <p:cNvPicPr>
              <a:picLocks noChangeAspect="1" noChangeArrowheads="1"/>
            </p:cNvPicPr>
            <p:nvPr/>
          </p:nvPicPr>
          <p:blipFill>
            <a:blip r:embed="rId7" cstate="print"/>
            <a:srcRect/>
            <a:stretch>
              <a:fillRect/>
            </a:stretch>
          </p:blipFill>
          <p:spPr bwMode="auto">
            <a:xfrm>
              <a:off x="762000" y="0"/>
              <a:ext cx="593725" cy="7620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Slide Number Placeholder 1"/>
          <p:cNvSpPr>
            <a:spLocks noGrp="1"/>
          </p:cNvSpPr>
          <p:nvPr>
            <p:ph type="sldNum" sz="quarter" idx="12"/>
          </p:nvPr>
        </p:nvSpPr>
        <p:spPr>
          <a:extLst>
            <a:ext uri="{909E8E84-426E-40DD-AFC4-6F175D3DCCD1}"/>
            <a:ext uri="{91240B29-F687-4F45-9708-019B960494DF}"/>
            <a:ext uri="{AF507438-7753-43E0-B8FC-AC1667EBCBE1}"/>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1BF93A8-A50D-4F69-B3CE-8C3A4A6A7CCD}" type="slidenum">
              <a:rPr lang="en-US" smtClean="0"/>
              <a:pPr eaLnBrk="1" hangingPunct="1">
                <a:defRPr/>
              </a:pPr>
              <a:t>5</a:t>
            </a:fld>
            <a:endParaRPr lang="en-US" smtClean="0"/>
          </a:p>
        </p:txBody>
      </p:sp>
      <p:sp>
        <p:nvSpPr>
          <p:cNvPr id="18436" name="Control 1"/>
          <p:cNvSpPr>
            <a:spLocks noChangeArrowheads="1" noChangeShapeType="1"/>
          </p:cNvSpPr>
          <p:nvPr/>
        </p:nvSpPr>
        <p:spPr bwMode="auto">
          <a:xfrm>
            <a:off x="0" y="0"/>
            <a:ext cx="914400" cy="914400"/>
          </a:xfrm>
          <a:prstGeom prst="rect">
            <a:avLst/>
          </a:prstGeom>
          <a:noFill/>
          <a:ln w="9525">
            <a:noFill/>
            <a:miter lim="800000"/>
            <a:headEnd/>
            <a:tailEnd/>
          </a:ln>
        </p:spPr>
        <p:txBody>
          <a:bodyPr/>
          <a:lstStyle/>
          <a:p>
            <a:pPr eaLnBrk="0" hangingPunct="0"/>
            <a:endParaRPr lang="en-US"/>
          </a:p>
        </p:txBody>
      </p:sp>
      <p:sp>
        <p:nvSpPr>
          <p:cNvPr id="18437" name="Control 3"/>
          <p:cNvSpPr>
            <a:spLocks noChangeArrowheads="1" noChangeShapeType="1"/>
          </p:cNvSpPr>
          <p:nvPr/>
        </p:nvSpPr>
        <p:spPr bwMode="auto">
          <a:xfrm>
            <a:off x="304800" y="304800"/>
            <a:ext cx="914400" cy="914400"/>
          </a:xfrm>
          <a:prstGeom prst="rect">
            <a:avLst/>
          </a:prstGeom>
          <a:noFill/>
          <a:ln w="9525">
            <a:noFill/>
            <a:miter lim="800000"/>
            <a:headEnd/>
            <a:tailEnd/>
          </a:ln>
        </p:spPr>
        <p:txBody>
          <a:bodyPr/>
          <a:lstStyle/>
          <a:p>
            <a:pPr eaLnBrk="0" hangingPunct="0"/>
            <a:endParaRPr lang="en-US"/>
          </a:p>
        </p:txBody>
      </p:sp>
      <p:pic>
        <p:nvPicPr>
          <p:cNvPr id="18438" name="Picture 2" descr="USFWS Regions"/>
          <p:cNvPicPr>
            <a:picLocks noChangeAspect="1" noChangeArrowheads="1"/>
          </p:cNvPicPr>
          <p:nvPr/>
        </p:nvPicPr>
        <p:blipFill>
          <a:blip r:embed="rId3" cstate="print"/>
          <a:srcRect/>
          <a:stretch>
            <a:fillRect/>
          </a:stretch>
        </p:blipFill>
        <p:spPr bwMode="auto">
          <a:xfrm>
            <a:off x="1371600" y="1552575"/>
            <a:ext cx="6430963" cy="4905375"/>
          </a:xfrm>
          <a:prstGeom prst="rect">
            <a:avLst/>
          </a:prstGeom>
          <a:noFill/>
          <a:ln w="9525">
            <a:noFill/>
            <a:miter lim="800000"/>
            <a:headEnd/>
            <a:tailEnd/>
          </a:ln>
        </p:spPr>
      </p:pic>
      <p:grpSp>
        <p:nvGrpSpPr>
          <p:cNvPr id="12" name="Group 11"/>
          <p:cNvGrpSpPr/>
          <p:nvPr/>
        </p:nvGrpSpPr>
        <p:grpSpPr>
          <a:xfrm>
            <a:off x="0" y="0"/>
            <a:ext cx="9144000" cy="1368425"/>
            <a:chOff x="0" y="0"/>
            <a:chExt cx="9144000" cy="1368425"/>
          </a:xfrm>
        </p:grpSpPr>
        <p:sp>
          <p:nvSpPr>
            <p:cNvPr id="5" name="Rectangle 4"/>
            <p:cNvSpPr/>
            <p:nvPr/>
          </p:nvSpPr>
          <p:spPr>
            <a:xfrm>
              <a:off x="0" y="1143000"/>
              <a:ext cx="9144000" cy="225425"/>
            </a:xfrm>
            <a:prstGeom prst="rect">
              <a:avLst/>
            </a:prstGeom>
            <a:solidFill>
              <a:schemeClr val="bg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en-US"/>
            </a:p>
          </p:txBody>
        </p:sp>
        <p:sp>
          <p:nvSpPr>
            <p:cNvPr id="18434" name="TextBox 7"/>
            <p:cNvSpPr txBox="1">
              <a:spLocks noChangeArrowheads="1"/>
            </p:cNvSpPr>
            <p:nvPr/>
          </p:nvSpPr>
          <p:spPr bwMode="auto">
            <a:xfrm>
              <a:off x="1828800" y="685800"/>
              <a:ext cx="2913643" cy="461665"/>
            </a:xfrm>
            <a:prstGeom prst="rect">
              <a:avLst/>
            </a:prstGeom>
            <a:noFill/>
            <a:ln w="9525">
              <a:noFill/>
              <a:miter lim="800000"/>
              <a:headEnd/>
              <a:tailEnd/>
            </a:ln>
          </p:spPr>
          <p:txBody>
            <a:bodyPr wrap="square">
              <a:spAutoFit/>
            </a:bodyPr>
            <a:lstStyle/>
            <a:p>
              <a:r>
                <a:rPr lang="en-US" sz="2400" b="1" dirty="0">
                  <a:latin typeface="Constantia" pitchFamily="18" charset="0"/>
                </a:rPr>
                <a:t>USFWS </a:t>
              </a:r>
              <a:r>
                <a:rPr lang="en-US" sz="2400" b="1" dirty="0" smtClean="0">
                  <a:latin typeface="Constantia" pitchFamily="18" charset="0"/>
                </a:rPr>
                <a:t>Regions</a:t>
              </a:r>
              <a:endParaRPr lang="en-US" sz="2400" b="1" dirty="0">
                <a:latin typeface="Constantia" pitchFamily="18" charset="0"/>
              </a:endParaRPr>
            </a:p>
          </p:txBody>
        </p:sp>
        <p:grpSp>
          <p:nvGrpSpPr>
            <p:cNvPr id="18439" name="Group 24"/>
            <p:cNvGrpSpPr>
              <a:grpSpLocks/>
            </p:cNvGrpSpPr>
            <p:nvPr/>
          </p:nvGrpSpPr>
          <p:grpSpPr bwMode="auto">
            <a:xfrm>
              <a:off x="0" y="0"/>
              <a:ext cx="9144000" cy="1066800"/>
              <a:chOff x="0" y="0"/>
              <a:chExt cx="5760" cy="672"/>
            </a:xfrm>
          </p:grpSpPr>
          <p:sp>
            <p:nvSpPr>
              <p:cNvPr id="4" name="Rectangle 3"/>
              <p:cNvSpPr/>
              <p:nvPr/>
            </p:nvSpPr>
            <p:spPr>
              <a:xfrm>
                <a:off x="0" y="144"/>
                <a:ext cx="5760" cy="28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18441" name="Picture 2"/>
              <p:cNvPicPr>
                <a:picLocks noChangeAspect="1" noChangeArrowheads="1"/>
              </p:cNvPicPr>
              <p:nvPr/>
            </p:nvPicPr>
            <p:blipFill>
              <a:blip r:embed="rId4" cstate="print"/>
              <a:srcRect/>
              <a:stretch>
                <a:fillRect/>
              </a:stretch>
            </p:blipFill>
            <p:spPr bwMode="auto">
              <a:xfrm>
                <a:off x="0" y="0"/>
                <a:ext cx="558" cy="672"/>
              </a:xfrm>
              <a:prstGeom prst="rect">
                <a:avLst/>
              </a:prstGeom>
              <a:noFill/>
              <a:ln w="9525">
                <a:noFill/>
                <a:miter lim="800000"/>
                <a:headEnd/>
                <a:tailEnd/>
              </a:ln>
            </p:spPr>
          </p:pic>
          <p:pic>
            <p:nvPicPr>
              <p:cNvPr id="18442" name="Picture 27" descr="National Wildlife Refuge logo">
                <a:hlinkClick r:id="rId5"/>
              </p:cNvPr>
              <p:cNvPicPr>
                <a:picLocks noChangeAspect="1" noChangeArrowheads="1"/>
              </p:cNvPicPr>
              <p:nvPr/>
            </p:nvPicPr>
            <p:blipFill>
              <a:blip r:embed="rId6" cstate="print"/>
              <a:srcRect/>
              <a:stretch>
                <a:fillRect/>
              </a:stretch>
            </p:blipFill>
            <p:spPr bwMode="auto">
              <a:xfrm>
                <a:off x="624" y="0"/>
                <a:ext cx="486" cy="624"/>
              </a:xfrm>
              <a:prstGeom prst="rect">
                <a:avLst/>
              </a:prstGeom>
              <a:noFill/>
              <a:ln w="9525">
                <a:noFill/>
                <a:miter lim="800000"/>
                <a:headEnd/>
                <a:tailEnd/>
              </a:ln>
            </p:spPr>
          </p:pic>
        </p:gr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4294967295"/>
          </p:nvPr>
        </p:nvSpPr>
        <p:spPr>
          <a:xfrm>
            <a:off x="457200" y="1524000"/>
            <a:ext cx="8229600" cy="5029200"/>
          </a:xfrm>
        </p:spPr>
        <p:txBody>
          <a:bodyPr/>
          <a:lstStyle/>
          <a:p>
            <a:pPr marL="273050" indent="-273050" eaLnBrk="1" hangingPunct="1">
              <a:lnSpc>
                <a:spcPct val="70000"/>
              </a:lnSpc>
              <a:defRPr/>
            </a:pPr>
            <a:r>
              <a:rPr lang="en-US" b="1" dirty="0" smtClean="0">
                <a:solidFill>
                  <a:schemeClr val="bg1">
                    <a:lumMod val="50000"/>
                  </a:schemeClr>
                </a:solidFill>
                <a:latin typeface="Constantia" pitchFamily="18" charset="0"/>
              </a:rPr>
              <a:t>The National Wildlife Refuge System Improvement Act (NWRSIA) of 1997</a:t>
            </a:r>
            <a:endParaRPr lang="en-US" b="1" dirty="0">
              <a:solidFill>
                <a:schemeClr val="bg1">
                  <a:lumMod val="50000"/>
                </a:schemeClr>
              </a:solidFill>
              <a:latin typeface="Constantia" pitchFamily="18" charset="0"/>
            </a:endParaRPr>
          </a:p>
          <a:p>
            <a:pPr marL="273050" indent="-273050" eaLnBrk="1" hangingPunct="1">
              <a:lnSpc>
                <a:spcPct val="70000"/>
              </a:lnSpc>
              <a:defRPr/>
            </a:pPr>
            <a:endParaRPr lang="en-US" sz="2800" b="1" dirty="0" smtClean="0">
              <a:solidFill>
                <a:schemeClr val="bg1">
                  <a:lumMod val="50000"/>
                </a:schemeClr>
              </a:solidFill>
              <a:latin typeface="Constantia" pitchFamily="18" charset="0"/>
            </a:endParaRPr>
          </a:p>
          <a:p>
            <a:pPr marL="673100" lvl="1" indent="-273050" eaLnBrk="1" hangingPunct="1">
              <a:lnSpc>
                <a:spcPct val="70000"/>
              </a:lnSpc>
              <a:defRPr/>
            </a:pPr>
            <a:r>
              <a:rPr lang="en-US" dirty="0" smtClean="0">
                <a:latin typeface="Constantia" pitchFamily="18" charset="0"/>
              </a:rPr>
              <a:t>Provide for the conservation of fish, wildlife, plants and their habitats;</a:t>
            </a:r>
          </a:p>
          <a:p>
            <a:pPr marL="673100" lvl="1" indent="-273050" eaLnBrk="1" hangingPunct="1">
              <a:lnSpc>
                <a:spcPct val="70000"/>
              </a:lnSpc>
              <a:defRPr/>
            </a:pPr>
            <a:r>
              <a:rPr lang="en-US" dirty="0" smtClean="0">
                <a:latin typeface="Constantia" pitchFamily="18" charset="0"/>
              </a:rPr>
              <a:t>Ensure the biological integrity, diversity, and environmental health ….;</a:t>
            </a:r>
          </a:p>
          <a:p>
            <a:pPr marL="673100" lvl="1" indent="-273050" eaLnBrk="1" hangingPunct="1">
              <a:lnSpc>
                <a:spcPct val="70000"/>
              </a:lnSpc>
              <a:defRPr/>
            </a:pPr>
            <a:r>
              <a:rPr lang="en-US" dirty="0" smtClean="0">
                <a:latin typeface="Constantia" pitchFamily="18" charset="0"/>
              </a:rPr>
              <a:t>Plan for the continued growth of the System;</a:t>
            </a:r>
          </a:p>
          <a:p>
            <a:pPr marL="673100" lvl="1" indent="-273050" eaLnBrk="1" hangingPunct="1">
              <a:lnSpc>
                <a:spcPct val="70000"/>
              </a:lnSpc>
              <a:defRPr/>
            </a:pPr>
            <a:r>
              <a:rPr lang="en-US" dirty="0" smtClean="0">
                <a:latin typeface="Constantia" pitchFamily="18" charset="0"/>
              </a:rPr>
              <a:t>Assist in the maintenance of adequate water quantity and quality….;</a:t>
            </a:r>
          </a:p>
          <a:p>
            <a:pPr marL="673100" lvl="1" indent="-273050" eaLnBrk="1" hangingPunct="1">
              <a:lnSpc>
                <a:spcPct val="70000"/>
              </a:lnSpc>
              <a:defRPr/>
            </a:pPr>
            <a:r>
              <a:rPr lang="en-US" dirty="0" smtClean="0">
                <a:latin typeface="Constantia" pitchFamily="18" charset="0"/>
              </a:rPr>
              <a:t>Acquire water rights….;</a:t>
            </a:r>
          </a:p>
          <a:p>
            <a:pPr marL="673100" lvl="1" indent="-273050" eaLnBrk="1" hangingPunct="1">
              <a:lnSpc>
                <a:spcPct val="70000"/>
              </a:lnSpc>
              <a:defRPr/>
            </a:pPr>
            <a:endParaRPr lang="en-US" b="1" i="1" dirty="0" smtClean="0">
              <a:solidFill>
                <a:schemeClr val="bg1">
                  <a:lumMod val="50000"/>
                </a:schemeClr>
              </a:solidFill>
              <a:latin typeface="Constantia" pitchFamily="18" charset="0"/>
            </a:endParaRPr>
          </a:p>
          <a:p>
            <a:pPr marL="673100" lvl="1" indent="-273050" eaLnBrk="1" hangingPunct="1">
              <a:lnSpc>
                <a:spcPct val="70000"/>
              </a:lnSpc>
              <a:defRPr/>
            </a:pPr>
            <a:r>
              <a:rPr lang="en-US" b="1" i="1" dirty="0" smtClean="0">
                <a:solidFill>
                  <a:schemeClr val="bg1">
                    <a:lumMod val="50000"/>
                  </a:schemeClr>
                </a:solidFill>
                <a:latin typeface="Constantia" pitchFamily="18" charset="0"/>
              </a:rPr>
              <a:t>Monitor the status and trends of fish, wildlife, and plants in EACH refuge</a:t>
            </a:r>
          </a:p>
        </p:txBody>
      </p:sp>
      <p:grpSp>
        <p:nvGrpSpPr>
          <p:cNvPr id="20" name="Group 19"/>
          <p:cNvGrpSpPr/>
          <p:nvPr/>
        </p:nvGrpSpPr>
        <p:grpSpPr>
          <a:xfrm>
            <a:off x="0" y="0"/>
            <a:ext cx="9144000" cy="1365250"/>
            <a:chOff x="0" y="0"/>
            <a:chExt cx="9144000" cy="1365250"/>
          </a:xfrm>
        </p:grpSpPr>
        <p:sp>
          <p:nvSpPr>
            <p:cNvPr id="21" name="Rectangle 20"/>
            <p:cNvSpPr/>
            <p:nvPr/>
          </p:nvSpPr>
          <p:spPr>
            <a:xfrm>
              <a:off x="0" y="1139825"/>
              <a:ext cx="9144000" cy="225425"/>
            </a:xfrm>
            <a:prstGeom prst="rect">
              <a:avLst/>
            </a:prstGeom>
            <a:solidFill>
              <a:schemeClr val="bg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en-US"/>
            </a:p>
          </p:txBody>
        </p:sp>
        <p:grpSp>
          <p:nvGrpSpPr>
            <p:cNvPr id="22" name="Group 25"/>
            <p:cNvGrpSpPr>
              <a:grpSpLocks/>
            </p:cNvGrpSpPr>
            <p:nvPr/>
          </p:nvGrpSpPr>
          <p:grpSpPr bwMode="auto">
            <a:xfrm>
              <a:off x="0" y="0"/>
              <a:ext cx="9144000" cy="1066800"/>
              <a:chOff x="0" y="0"/>
              <a:chExt cx="5760" cy="672"/>
            </a:xfrm>
          </p:grpSpPr>
          <p:sp>
            <p:nvSpPr>
              <p:cNvPr id="23" name="Rectangle 3"/>
              <p:cNvSpPr/>
              <p:nvPr/>
            </p:nvSpPr>
            <p:spPr>
              <a:xfrm>
                <a:off x="0" y="144"/>
                <a:ext cx="5760" cy="28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24" name="Picture 2"/>
              <p:cNvPicPr>
                <a:picLocks noChangeAspect="1" noChangeArrowheads="1"/>
              </p:cNvPicPr>
              <p:nvPr/>
            </p:nvPicPr>
            <p:blipFill>
              <a:blip r:embed="rId3" cstate="print"/>
              <a:srcRect/>
              <a:stretch>
                <a:fillRect/>
              </a:stretch>
            </p:blipFill>
            <p:spPr bwMode="auto">
              <a:xfrm>
                <a:off x="0" y="0"/>
                <a:ext cx="558" cy="672"/>
              </a:xfrm>
              <a:prstGeom prst="rect">
                <a:avLst/>
              </a:prstGeom>
              <a:noFill/>
              <a:ln w="9525">
                <a:noFill/>
                <a:miter lim="800000"/>
                <a:headEnd/>
                <a:tailEnd/>
              </a:ln>
            </p:spPr>
          </p:pic>
          <p:pic>
            <p:nvPicPr>
              <p:cNvPr id="25" name="Picture 24" descr="National Wildlife Refuge logo">
                <a:hlinkClick r:id="rId4"/>
              </p:cNvPr>
              <p:cNvPicPr>
                <a:picLocks noChangeAspect="1" noChangeArrowheads="1"/>
              </p:cNvPicPr>
              <p:nvPr/>
            </p:nvPicPr>
            <p:blipFill>
              <a:blip r:embed="rId5" cstate="print"/>
              <a:srcRect/>
              <a:stretch>
                <a:fillRect/>
              </a:stretch>
            </p:blipFill>
            <p:spPr bwMode="auto">
              <a:xfrm>
                <a:off x="624" y="0"/>
                <a:ext cx="486" cy="624"/>
              </a:xfrm>
              <a:prstGeom prst="rect">
                <a:avLst/>
              </a:prstGeom>
              <a:noFill/>
              <a:ln w="9525">
                <a:noFill/>
                <a:miter lim="800000"/>
                <a:headEnd/>
                <a:tailEnd/>
              </a:ln>
            </p:spPr>
          </p:pic>
        </p:grpSp>
      </p:grpSp>
      <p:sp>
        <p:nvSpPr>
          <p:cNvPr id="26" name="TextBox 25"/>
          <p:cNvSpPr txBox="1"/>
          <p:nvPr/>
        </p:nvSpPr>
        <p:spPr>
          <a:xfrm>
            <a:off x="1828800" y="685800"/>
            <a:ext cx="1796197" cy="461665"/>
          </a:xfrm>
          <a:prstGeom prst="rect">
            <a:avLst/>
          </a:prstGeom>
          <a:noFill/>
        </p:spPr>
        <p:txBody>
          <a:bodyPr wrap="none" rtlCol="0">
            <a:spAutoFit/>
          </a:bodyPr>
          <a:lstStyle/>
          <a:p>
            <a:r>
              <a:rPr lang="en-US" sz="2400" dirty="0" smtClean="0">
                <a:latin typeface="Constantia" pitchFamily="18" charset="0"/>
              </a:rPr>
              <a:t>The Genesis</a:t>
            </a:r>
            <a:endParaRPr lang="en-US" sz="2400" dirty="0">
              <a:latin typeface="Constantia"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4294967295"/>
          </p:nvPr>
        </p:nvSpPr>
        <p:spPr>
          <a:xfrm>
            <a:off x="685800" y="1752600"/>
            <a:ext cx="8077200" cy="4424362"/>
          </a:xfrm>
        </p:spPr>
        <p:txBody>
          <a:bodyPr/>
          <a:lstStyle/>
          <a:p>
            <a:r>
              <a:rPr lang="en-US" sz="2800" dirty="0" smtClean="0">
                <a:latin typeface="Constantia" pitchFamily="18" charset="0"/>
              </a:rPr>
              <a:t>National Park Service begins I&amp;M program in 1992</a:t>
            </a:r>
          </a:p>
          <a:p>
            <a:endParaRPr lang="en-US" sz="2000" dirty="0" smtClean="0">
              <a:latin typeface="Constantia" pitchFamily="18" charset="0"/>
            </a:endParaRPr>
          </a:p>
          <a:p>
            <a:pPr marL="273050" indent="-273050" eaLnBrk="1" hangingPunct="1">
              <a:defRPr/>
            </a:pPr>
            <a:r>
              <a:rPr lang="en-US" sz="2800" dirty="0" smtClean="0">
                <a:latin typeface="Constantia" pitchFamily="18" charset="0"/>
              </a:rPr>
              <a:t>Regions 3&amp;5 formed Biological Monitoring and Database Team in 2005</a:t>
            </a:r>
          </a:p>
          <a:p>
            <a:pPr marL="273050" indent="-273050" eaLnBrk="1" hangingPunct="1">
              <a:defRPr/>
            </a:pPr>
            <a:endParaRPr lang="en-US" sz="2000" dirty="0" smtClean="0">
              <a:latin typeface="Constantia" pitchFamily="18" charset="0"/>
            </a:endParaRPr>
          </a:p>
          <a:p>
            <a:pPr marL="273050" indent="-273050" eaLnBrk="1" hangingPunct="1">
              <a:defRPr/>
            </a:pPr>
            <a:r>
              <a:rPr lang="es-ES" sz="2800" dirty="0" smtClean="0">
                <a:latin typeface="Constantia" pitchFamily="18" charset="0"/>
              </a:rPr>
              <a:t> </a:t>
            </a:r>
            <a:r>
              <a:rPr lang="en-US" sz="2800" dirty="0" smtClean="0">
                <a:latin typeface="Constantia" pitchFamily="18" charset="0"/>
              </a:rPr>
              <a:t>In August 2009, the Core Planning Team formed to draft strategic plan and operational blueprint for I&amp;M effort</a:t>
            </a:r>
          </a:p>
          <a:p>
            <a:pPr marL="273050" indent="-273050" eaLnBrk="1" hangingPunct="1">
              <a:defRPr/>
            </a:pPr>
            <a:endParaRPr lang="es-ES" dirty="0"/>
          </a:p>
          <a:p>
            <a:pPr marL="273050" indent="-273050" eaLnBrk="1" hangingPunct="1">
              <a:buFont typeface="Wingdings" pitchFamily="2" charset="2"/>
              <a:buNone/>
              <a:defRPr/>
            </a:pPr>
            <a:endParaRPr lang="en-US" dirty="0"/>
          </a:p>
        </p:txBody>
      </p:sp>
      <p:grpSp>
        <p:nvGrpSpPr>
          <p:cNvPr id="13" name="Group 12"/>
          <p:cNvGrpSpPr/>
          <p:nvPr/>
        </p:nvGrpSpPr>
        <p:grpSpPr>
          <a:xfrm>
            <a:off x="0" y="0"/>
            <a:ext cx="9144000" cy="1365250"/>
            <a:chOff x="0" y="0"/>
            <a:chExt cx="9144000" cy="1365250"/>
          </a:xfrm>
        </p:grpSpPr>
        <p:sp>
          <p:nvSpPr>
            <p:cNvPr id="14" name="Rectangle 13"/>
            <p:cNvSpPr/>
            <p:nvPr/>
          </p:nvSpPr>
          <p:spPr>
            <a:xfrm>
              <a:off x="0" y="1139825"/>
              <a:ext cx="9144000" cy="225425"/>
            </a:xfrm>
            <a:prstGeom prst="rect">
              <a:avLst/>
            </a:prstGeom>
            <a:solidFill>
              <a:schemeClr val="bg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en-US"/>
            </a:p>
          </p:txBody>
        </p:sp>
        <p:grpSp>
          <p:nvGrpSpPr>
            <p:cNvPr id="15" name="Group 25"/>
            <p:cNvGrpSpPr>
              <a:grpSpLocks/>
            </p:cNvGrpSpPr>
            <p:nvPr/>
          </p:nvGrpSpPr>
          <p:grpSpPr bwMode="auto">
            <a:xfrm>
              <a:off x="0" y="0"/>
              <a:ext cx="9144000" cy="1066800"/>
              <a:chOff x="0" y="0"/>
              <a:chExt cx="5760" cy="672"/>
            </a:xfrm>
          </p:grpSpPr>
          <p:sp>
            <p:nvSpPr>
              <p:cNvPr id="16" name="Rectangle 3"/>
              <p:cNvSpPr/>
              <p:nvPr/>
            </p:nvSpPr>
            <p:spPr>
              <a:xfrm>
                <a:off x="0" y="144"/>
                <a:ext cx="5760" cy="28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17" name="Picture 2"/>
              <p:cNvPicPr>
                <a:picLocks noChangeAspect="1" noChangeArrowheads="1"/>
              </p:cNvPicPr>
              <p:nvPr/>
            </p:nvPicPr>
            <p:blipFill>
              <a:blip r:embed="rId3" cstate="print"/>
              <a:srcRect/>
              <a:stretch>
                <a:fillRect/>
              </a:stretch>
            </p:blipFill>
            <p:spPr bwMode="auto">
              <a:xfrm>
                <a:off x="0" y="0"/>
                <a:ext cx="558" cy="672"/>
              </a:xfrm>
              <a:prstGeom prst="rect">
                <a:avLst/>
              </a:prstGeom>
              <a:noFill/>
              <a:ln w="9525">
                <a:noFill/>
                <a:miter lim="800000"/>
                <a:headEnd/>
                <a:tailEnd/>
              </a:ln>
            </p:spPr>
          </p:pic>
          <p:pic>
            <p:nvPicPr>
              <p:cNvPr id="18" name="Picture 24" descr="National Wildlife Refuge logo">
                <a:hlinkClick r:id="rId4"/>
              </p:cNvPr>
              <p:cNvPicPr>
                <a:picLocks noChangeAspect="1" noChangeArrowheads="1"/>
              </p:cNvPicPr>
              <p:nvPr/>
            </p:nvPicPr>
            <p:blipFill>
              <a:blip r:embed="rId5" cstate="print"/>
              <a:srcRect/>
              <a:stretch>
                <a:fillRect/>
              </a:stretch>
            </p:blipFill>
            <p:spPr bwMode="auto">
              <a:xfrm>
                <a:off x="624" y="0"/>
                <a:ext cx="486" cy="624"/>
              </a:xfrm>
              <a:prstGeom prst="rect">
                <a:avLst/>
              </a:prstGeom>
              <a:noFill/>
              <a:ln w="9525">
                <a:noFill/>
                <a:miter lim="800000"/>
                <a:headEnd/>
                <a:tailEnd/>
              </a:ln>
            </p:spPr>
          </p:pic>
        </p:grpSp>
      </p:grpSp>
      <p:sp>
        <p:nvSpPr>
          <p:cNvPr id="20" name="TextBox 19"/>
          <p:cNvSpPr txBox="1"/>
          <p:nvPr/>
        </p:nvSpPr>
        <p:spPr>
          <a:xfrm>
            <a:off x="1828800" y="685800"/>
            <a:ext cx="2911695" cy="461665"/>
          </a:xfrm>
          <a:prstGeom prst="rect">
            <a:avLst/>
          </a:prstGeom>
          <a:noFill/>
        </p:spPr>
        <p:txBody>
          <a:bodyPr wrap="none" rtlCol="0">
            <a:spAutoFit/>
          </a:bodyPr>
          <a:lstStyle/>
          <a:p>
            <a:r>
              <a:rPr lang="en-US" sz="2400" dirty="0" smtClean="0">
                <a:latin typeface="Constantia" pitchFamily="18" charset="0"/>
              </a:rPr>
              <a:t>Background/History</a:t>
            </a:r>
            <a:endParaRPr lang="en-US" sz="2400" dirty="0">
              <a:latin typeface="Constantia"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noChangeArrowheads="1"/>
          </p:cNvPicPr>
          <p:nvPr/>
        </p:nvPicPr>
        <p:blipFill>
          <a:blip r:embed="rId3" cstate="print"/>
          <a:srcRect/>
          <a:stretch>
            <a:fillRect/>
          </a:stretch>
        </p:blipFill>
        <p:spPr bwMode="auto">
          <a:xfrm>
            <a:off x="381000" y="1524000"/>
            <a:ext cx="4237798" cy="2362200"/>
          </a:xfrm>
          <a:prstGeom prst="rect">
            <a:avLst/>
          </a:prstGeom>
          <a:noFill/>
          <a:ln w="9525">
            <a:noFill/>
            <a:miter lim="800000"/>
            <a:headEnd/>
            <a:tailEnd/>
          </a:ln>
        </p:spPr>
      </p:pic>
      <p:pic>
        <p:nvPicPr>
          <p:cNvPr id="28675" name="Picture 7"/>
          <p:cNvPicPr>
            <a:picLocks noChangeAspect="1" noChangeArrowheads="1"/>
          </p:cNvPicPr>
          <p:nvPr/>
        </p:nvPicPr>
        <p:blipFill>
          <a:blip r:embed="rId4" cstate="print"/>
          <a:srcRect l="8333" t="15652" r="66667" b="42609"/>
          <a:stretch>
            <a:fillRect/>
          </a:stretch>
        </p:blipFill>
        <p:spPr bwMode="auto">
          <a:xfrm>
            <a:off x="4800600" y="3886200"/>
            <a:ext cx="4038600" cy="2673703"/>
          </a:xfrm>
          <a:prstGeom prst="rect">
            <a:avLst/>
          </a:prstGeom>
          <a:noFill/>
          <a:ln w="9525">
            <a:noFill/>
            <a:miter lim="800000"/>
            <a:headEnd/>
            <a:tailEnd/>
          </a:ln>
        </p:spPr>
      </p:pic>
      <p:grpSp>
        <p:nvGrpSpPr>
          <p:cNvPr id="5" name="Group 4"/>
          <p:cNvGrpSpPr/>
          <p:nvPr/>
        </p:nvGrpSpPr>
        <p:grpSpPr>
          <a:xfrm>
            <a:off x="0" y="0"/>
            <a:ext cx="9144000" cy="1365250"/>
            <a:chOff x="0" y="0"/>
            <a:chExt cx="9144000" cy="1365250"/>
          </a:xfrm>
        </p:grpSpPr>
        <p:grpSp>
          <p:nvGrpSpPr>
            <p:cNvPr id="6" name="Group 4"/>
            <p:cNvGrpSpPr/>
            <p:nvPr/>
          </p:nvGrpSpPr>
          <p:grpSpPr>
            <a:xfrm>
              <a:off x="0" y="0"/>
              <a:ext cx="9144000" cy="1365250"/>
              <a:chOff x="0" y="0"/>
              <a:chExt cx="9144000" cy="1365250"/>
            </a:xfrm>
          </p:grpSpPr>
          <p:sp>
            <p:nvSpPr>
              <p:cNvPr id="8" name="Rectangle 7"/>
              <p:cNvSpPr/>
              <p:nvPr/>
            </p:nvSpPr>
            <p:spPr>
              <a:xfrm>
                <a:off x="0" y="1139825"/>
                <a:ext cx="9144000" cy="225425"/>
              </a:xfrm>
              <a:prstGeom prst="rect">
                <a:avLst/>
              </a:prstGeom>
              <a:solidFill>
                <a:schemeClr val="bg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en-US"/>
              </a:p>
            </p:txBody>
          </p:sp>
          <p:grpSp>
            <p:nvGrpSpPr>
              <p:cNvPr id="9" name="Group 25"/>
              <p:cNvGrpSpPr>
                <a:grpSpLocks/>
              </p:cNvGrpSpPr>
              <p:nvPr/>
            </p:nvGrpSpPr>
            <p:grpSpPr bwMode="auto">
              <a:xfrm>
                <a:off x="0" y="0"/>
                <a:ext cx="9144000" cy="1066800"/>
                <a:chOff x="0" y="0"/>
                <a:chExt cx="5760" cy="672"/>
              </a:xfrm>
            </p:grpSpPr>
            <p:sp>
              <p:nvSpPr>
                <p:cNvPr id="10" name="Rectangle 3"/>
                <p:cNvSpPr/>
                <p:nvPr/>
              </p:nvSpPr>
              <p:spPr>
                <a:xfrm>
                  <a:off x="0" y="144"/>
                  <a:ext cx="5760" cy="28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11" name="Picture 2"/>
                <p:cNvPicPr>
                  <a:picLocks noChangeAspect="1" noChangeArrowheads="1"/>
                </p:cNvPicPr>
                <p:nvPr/>
              </p:nvPicPr>
              <p:blipFill>
                <a:blip r:embed="rId5" cstate="print"/>
                <a:srcRect/>
                <a:stretch>
                  <a:fillRect/>
                </a:stretch>
              </p:blipFill>
              <p:spPr bwMode="auto">
                <a:xfrm>
                  <a:off x="0" y="0"/>
                  <a:ext cx="558" cy="672"/>
                </a:xfrm>
                <a:prstGeom prst="rect">
                  <a:avLst/>
                </a:prstGeom>
                <a:noFill/>
                <a:ln w="9525">
                  <a:noFill/>
                  <a:miter lim="800000"/>
                  <a:headEnd/>
                  <a:tailEnd/>
                </a:ln>
              </p:spPr>
            </p:pic>
            <p:pic>
              <p:nvPicPr>
                <p:cNvPr id="12" name="Picture 24" descr="National Wildlife Refuge logo">
                  <a:hlinkClick r:id="rId6"/>
                </p:cNvPr>
                <p:cNvPicPr>
                  <a:picLocks noChangeAspect="1" noChangeArrowheads="1"/>
                </p:cNvPicPr>
                <p:nvPr/>
              </p:nvPicPr>
              <p:blipFill>
                <a:blip r:embed="rId7" cstate="print"/>
                <a:srcRect/>
                <a:stretch>
                  <a:fillRect/>
                </a:stretch>
              </p:blipFill>
              <p:spPr bwMode="auto">
                <a:xfrm>
                  <a:off x="624" y="0"/>
                  <a:ext cx="486" cy="624"/>
                </a:xfrm>
                <a:prstGeom prst="rect">
                  <a:avLst/>
                </a:prstGeom>
                <a:noFill/>
                <a:ln w="9525">
                  <a:noFill/>
                  <a:miter lim="800000"/>
                  <a:headEnd/>
                  <a:tailEnd/>
                </a:ln>
              </p:spPr>
            </p:pic>
          </p:grpSp>
        </p:grpSp>
        <p:sp>
          <p:nvSpPr>
            <p:cNvPr id="7" name="TextBox 6"/>
            <p:cNvSpPr txBox="1"/>
            <p:nvPr/>
          </p:nvSpPr>
          <p:spPr>
            <a:xfrm>
              <a:off x="1828800" y="685800"/>
              <a:ext cx="1850891" cy="461665"/>
            </a:xfrm>
            <a:prstGeom prst="rect">
              <a:avLst/>
            </a:prstGeom>
            <a:noFill/>
          </p:spPr>
          <p:txBody>
            <a:bodyPr wrap="none" rtlCol="0">
              <a:spAutoFit/>
            </a:bodyPr>
            <a:lstStyle/>
            <a:p>
              <a:r>
                <a:rPr lang="en-US" sz="2400" dirty="0" smtClean="0">
                  <a:latin typeface="Constantia" pitchFamily="18" charset="0"/>
                </a:rPr>
                <a:t>Foundations</a:t>
              </a:r>
              <a:endParaRPr lang="en-US" sz="2400" dirty="0">
                <a:latin typeface="Constantia" pitchFamily="18" charset="0"/>
              </a:endParaRP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p:cNvSpPr>
          <p:nvPr>
            <p:ph type="subTitle" idx="4294967295"/>
          </p:nvPr>
        </p:nvSpPr>
        <p:spPr>
          <a:xfrm>
            <a:off x="644525" y="1751013"/>
            <a:ext cx="7854950" cy="3733800"/>
          </a:xfrm>
        </p:spPr>
        <p:txBody>
          <a:bodyPr lIns="0" rIns="18288"/>
          <a:lstStyle/>
          <a:p>
            <a:pPr marL="0" indent="0" eaLnBrk="1" hangingPunct="1">
              <a:lnSpc>
                <a:spcPct val="80000"/>
              </a:lnSpc>
              <a:buClr>
                <a:srgbClr val="F8F8F8"/>
              </a:buClr>
              <a:buFont typeface="Wingdings" pitchFamily="2" charset="2"/>
              <a:buNone/>
              <a:defRPr/>
            </a:pPr>
            <a:r>
              <a:rPr lang="en-US" sz="2400" dirty="0">
                <a:latin typeface="Constantia" pitchFamily="18" charset="0"/>
              </a:rPr>
              <a:t>A </a:t>
            </a:r>
            <a:r>
              <a:rPr lang="en-US" sz="2400" dirty="0">
                <a:solidFill>
                  <a:srgbClr val="FFC000"/>
                </a:solidFill>
                <a:latin typeface="Constantia" pitchFamily="18" charset="0"/>
              </a:rPr>
              <a:t>nationally coordinated program</a:t>
            </a:r>
            <a:r>
              <a:rPr lang="en-US" sz="2400" dirty="0">
                <a:latin typeface="Constantia" pitchFamily="18" charset="0"/>
              </a:rPr>
              <a:t> of inventory and monitoring on the National Wildlife Refuge </a:t>
            </a:r>
            <a:r>
              <a:rPr lang="en-US" sz="2400" dirty="0" smtClean="0">
                <a:latin typeface="Constantia" pitchFamily="18" charset="0"/>
              </a:rPr>
              <a:t>System </a:t>
            </a:r>
            <a:r>
              <a:rPr lang="en-US" sz="2400" dirty="0">
                <a:latin typeface="Constantia" pitchFamily="18" charset="0"/>
              </a:rPr>
              <a:t>generates information critical to ensuring the System’s ongoing contributions to the conservation of the nation’s fish, wildlife and plant resources in the face of climate change and other environmental stressors… Inventory and monitoring documents status, assesses condition and detects changes in the Refuge System’s diverse fish, wildlife and plant communities, physical resources including water, air and soils, and ecological processes in order </a:t>
            </a:r>
            <a:r>
              <a:rPr lang="en-US" sz="2400" dirty="0">
                <a:solidFill>
                  <a:srgbClr val="FFC000"/>
                </a:solidFill>
                <a:latin typeface="Constantia" pitchFamily="18" charset="0"/>
              </a:rPr>
              <a:t>to support science-based conservation planning and management at multiple spatial scales…</a:t>
            </a:r>
          </a:p>
        </p:txBody>
      </p:sp>
      <p:sp>
        <p:nvSpPr>
          <p:cNvPr id="24579" name="Rectangle 3"/>
          <p:cNvSpPr>
            <a:spLocks noChangeArrowheads="1"/>
          </p:cNvSpPr>
          <p:nvPr/>
        </p:nvSpPr>
        <p:spPr bwMode="auto">
          <a:xfrm>
            <a:off x="3886200" y="5715000"/>
            <a:ext cx="3713163" cy="369888"/>
          </a:xfrm>
          <a:prstGeom prst="rect">
            <a:avLst/>
          </a:prstGeom>
          <a:noFill/>
          <a:ln w="9525">
            <a:noFill/>
            <a:miter lim="800000"/>
            <a:headEnd/>
            <a:tailEnd/>
          </a:ln>
        </p:spPr>
        <p:txBody>
          <a:bodyPr wrap="none">
            <a:spAutoFit/>
          </a:bodyPr>
          <a:lstStyle/>
          <a:p>
            <a:pPr>
              <a:spcBef>
                <a:spcPct val="50000"/>
              </a:spcBef>
            </a:pPr>
            <a:r>
              <a:rPr lang="en-US" dirty="0">
                <a:latin typeface="Constantia" pitchFamily="18" charset="0"/>
              </a:rPr>
              <a:t>Strategic I&amp;M Plan </a:t>
            </a:r>
            <a:r>
              <a:rPr lang="en-US" dirty="0" smtClean="0">
                <a:latin typeface="Constantia" pitchFamily="18" charset="0"/>
              </a:rPr>
              <a:t>September, 2010</a:t>
            </a:r>
            <a:endParaRPr lang="en-US" dirty="0">
              <a:latin typeface="Constantia" pitchFamily="18" charset="0"/>
            </a:endParaRPr>
          </a:p>
        </p:txBody>
      </p:sp>
      <p:grpSp>
        <p:nvGrpSpPr>
          <p:cNvPr id="14" name="Group 13"/>
          <p:cNvGrpSpPr/>
          <p:nvPr/>
        </p:nvGrpSpPr>
        <p:grpSpPr>
          <a:xfrm>
            <a:off x="0" y="0"/>
            <a:ext cx="9144000" cy="1365250"/>
            <a:chOff x="0" y="0"/>
            <a:chExt cx="9144000" cy="1365250"/>
          </a:xfrm>
        </p:grpSpPr>
        <p:grpSp>
          <p:nvGrpSpPr>
            <p:cNvPr id="5" name="Group 4"/>
            <p:cNvGrpSpPr/>
            <p:nvPr/>
          </p:nvGrpSpPr>
          <p:grpSpPr>
            <a:xfrm>
              <a:off x="0" y="0"/>
              <a:ext cx="9144000" cy="1365250"/>
              <a:chOff x="0" y="0"/>
              <a:chExt cx="9144000" cy="1365250"/>
            </a:xfrm>
          </p:grpSpPr>
          <p:sp>
            <p:nvSpPr>
              <p:cNvPr id="6" name="Rectangle 5"/>
              <p:cNvSpPr/>
              <p:nvPr/>
            </p:nvSpPr>
            <p:spPr>
              <a:xfrm>
                <a:off x="0" y="1139825"/>
                <a:ext cx="9144000" cy="225425"/>
              </a:xfrm>
              <a:prstGeom prst="rect">
                <a:avLst/>
              </a:prstGeom>
              <a:solidFill>
                <a:schemeClr val="bg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en-US"/>
              </a:p>
            </p:txBody>
          </p:sp>
          <p:grpSp>
            <p:nvGrpSpPr>
              <p:cNvPr id="7" name="Group 25"/>
              <p:cNvGrpSpPr>
                <a:grpSpLocks/>
              </p:cNvGrpSpPr>
              <p:nvPr/>
            </p:nvGrpSpPr>
            <p:grpSpPr bwMode="auto">
              <a:xfrm>
                <a:off x="0" y="0"/>
                <a:ext cx="9144000" cy="1066800"/>
                <a:chOff x="0" y="0"/>
                <a:chExt cx="5760" cy="672"/>
              </a:xfrm>
            </p:grpSpPr>
            <p:sp>
              <p:nvSpPr>
                <p:cNvPr id="8" name="Rectangle 3"/>
                <p:cNvSpPr/>
                <p:nvPr/>
              </p:nvSpPr>
              <p:spPr>
                <a:xfrm>
                  <a:off x="0" y="144"/>
                  <a:ext cx="5760" cy="28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0" hangingPunct="0">
                    <a:defRPr/>
                  </a:pPr>
                  <a:r>
                    <a:rPr lang="en-US" b="1" dirty="0">
                      <a:solidFill>
                        <a:srgbClr val="FFFFFF"/>
                      </a:solidFill>
                    </a:rPr>
                    <a:t>		</a:t>
                  </a:r>
                  <a:r>
                    <a:rPr lang="en-US" sz="2400" b="1" dirty="0">
                      <a:solidFill>
                        <a:schemeClr val="tx1"/>
                      </a:solidFill>
                      <a:latin typeface="Constantia" pitchFamily="18" charset="0"/>
                    </a:rPr>
                    <a:t>U.S. Fish &amp; Wildlife Service</a:t>
                  </a:r>
                </a:p>
              </p:txBody>
            </p:sp>
            <p:pic>
              <p:nvPicPr>
                <p:cNvPr id="9" name="Picture 2"/>
                <p:cNvPicPr>
                  <a:picLocks noChangeAspect="1" noChangeArrowheads="1"/>
                </p:cNvPicPr>
                <p:nvPr/>
              </p:nvPicPr>
              <p:blipFill>
                <a:blip r:embed="rId3" cstate="print"/>
                <a:srcRect/>
                <a:stretch>
                  <a:fillRect/>
                </a:stretch>
              </p:blipFill>
              <p:spPr bwMode="auto">
                <a:xfrm>
                  <a:off x="0" y="0"/>
                  <a:ext cx="558" cy="672"/>
                </a:xfrm>
                <a:prstGeom prst="rect">
                  <a:avLst/>
                </a:prstGeom>
                <a:noFill/>
                <a:ln w="9525">
                  <a:noFill/>
                  <a:miter lim="800000"/>
                  <a:headEnd/>
                  <a:tailEnd/>
                </a:ln>
              </p:spPr>
            </p:pic>
            <p:pic>
              <p:nvPicPr>
                <p:cNvPr id="10" name="Picture 24" descr="National Wildlife Refuge logo">
                  <a:hlinkClick r:id="rId4"/>
                </p:cNvPr>
                <p:cNvPicPr>
                  <a:picLocks noChangeAspect="1" noChangeArrowheads="1"/>
                </p:cNvPicPr>
                <p:nvPr/>
              </p:nvPicPr>
              <p:blipFill>
                <a:blip r:embed="rId5" cstate="print"/>
                <a:srcRect/>
                <a:stretch>
                  <a:fillRect/>
                </a:stretch>
              </p:blipFill>
              <p:spPr bwMode="auto">
                <a:xfrm>
                  <a:off x="624" y="0"/>
                  <a:ext cx="486" cy="624"/>
                </a:xfrm>
                <a:prstGeom prst="rect">
                  <a:avLst/>
                </a:prstGeom>
                <a:noFill/>
                <a:ln w="9525">
                  <a:noFill/>
                  <a:miter lim="800000"/>
                  <a:headEnd/>
                  <a:tailEnd/>
                </a:ln>
              </p:spPr>
            </p:pic>
          </p:grpSp>
        </p:grpSp>
        <p:sp>
          <p:nvSpPr>
            <p:cNvPr id="11" name="TextBox 10"/>
            <p:cNvSpPr txBox="1"/>
            <p:nvPr/>
          </p:nvSpPr>
          <p:spPr>
            <a:xfrm>
              <a:off x="1828800" y="685800"/>
              <a:ext cx="1035861" cy="461665"/>
            </a:xfrm>
            <a:prstGeom prst="rect">
              <a:avLst/>
            </a:prstGeom>
            <a:noFill/>
          </p:spPr>
          <p:txBody>
            <a:bodyPr wrap="none" rtlCol="0">
              <a:spAutoFit/>
            </a:bodyPr>
            <a:lstStyle/>
            <a:p>
              <a:r>
                <a:rPr lang="en-US" sz="2400" dirty="0" smtClean="0">
                  <a:latin typeface="Constantia" pitchFamily="18" charset="0"/>
                </a:rPr>
                <a:t>Vision</a:t>
              </a:r>
              <a:endParaRPr lang="en-US" sz="2400" dirty="0">
                <a:latin typeface="Constantia" pitchFamily="18" charset="0"/>
              </a:endParaRPr>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9BA58B8647C640852FB96062B7F440" ma:contentTypeVersion="0" ma:contentTypeDescription="Create a new document." ma:contentTypeScope="" ma:versionID="40b9a9496f6acc2cdd7ca2a148db0830">
  <xsd:schema xmlns:xsd="http://www.w3.org/2001/XMLSchema" xmlns:p="http://schemas.microsoft.com/office/2006/metadata/properties" targetNamespace="http://schemas.microsoft.com/office/2006/metadata/properties" ma:root="true" ma:fieldsID="7860285de7e6df06d94c395bc41835a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Assign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98F6D52-2879-4A2F-A56E-7A890C08F4DF}">
  <ds:schemaRefs>
    <ds:schemaRef ds:uri="http://schemas.microsoft.com/office/2006/metadata/properties"/>
  </ds:schemaRefs>
</ds:datastoreItem>
</file>

<file path=customXml/itemProps2.xml><?xml version="1.0" encoding="utf-8"?>
<ds:datastoreItem xmlns:ds="http://schemas.openxmlformats.org/officeDocument/2006/customXml" ds:itemID="{DB2FCF58-3F0A-44C7-932A-8DB114DEFE96}">
  <ds:schemaRefs>
    <ds:schemaRef ds:uri="http://schemas.microsoft.com/sharepoint/v3/contenttype/forms"/>
  </ds:schemaRefs>
</ds:datastoreItem>
</file>

<file path=customXml/itemProps3.xml><?xml version="1.0" encoding="utf-8"?>
<ds:datastoreItem xmlns:ds="http://schemas.openxmlformats.org/officeDocument/2006/customXml" ds:itemID="{29CBCDB8-E231-4324-8E6E-577D72DBB8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Ripple</Template>
  <TotalTime>1745</TotalTime>
  <Words>1478</Words>
  <Application>Microsoft Office PowerPoint</Application>
  <PresentationFormat>On-screen Show (4:3)</PresentationFormat>
  <Paragraphs>190</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Ripple</vt:lpstr>
      <vt:lpstr>Inventory &amp; Monitoring Program U.S. National Wildlife Refuge System </vt:lpstr>
      <vt:lpstr>Slide 2</vt:lpstr>
      <vt:lpstr>Slide 3</vt:lpstr>
      <vt:lpstr>Foundational Pillar of AM and SHC</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U.S.- FWS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Nacional de Refugios de Vida Silvestre</dc:title>
  <dc:creator>DPadilla</dc:creator>
  <cp:lastModifiedBy>amilliken</cp:lastModifiedBy>
  <cp:revision>103</cp:revision>
  <dcterms:created xsi:type="dcterms:W3CDTF">2011-03-24T14:28:34Z</dcterms:created>
  <dcterms:modified xsi:type="dcterms:W3CDTF">2011-06-09T17:07:30Z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0x010100B99BA58B8647C640852FB96062B7F440</vt:lpwstr>
  </property>
</Properties>
</file>