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9" r:id="rId2"/>
    <p:sldId id="306" r:id="rId3"/>
    <p:sldId id="325" r:id="rId4"/>
    <p:sldId id="307" r:id="rId5"/>
    <p:sldId id="327" r:id="rId6"/>
    <p:sldId id="32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 snapToGrid="0"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72CF9-A503-47E4-B224-DA2678D0B542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AE70-508A-4EDA-8022-6DEDAFE67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83D04-80AC-448E-8B4E-5CB249100B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462190" y="177413"/>
            <a:ext cx="8284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Assessment of Landscape Change in the North Atlantic Landscape Conservation Cooperative: Decision-Support Tools for Conservation</a:t>
            </a:r>
            <a:endParaRPr lang="en-US" sz="28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084" y="1620830"/>
            <a:ext cx="78195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Kevin </a:t>
            </a:r>
            <a:r>
              <a:rPr lang="en-US" sz="2800" dirty="0" err="1" smtClean="0">
                <a:solidFill>
                  <a:schemeClr val="bg1"/>
                </a:solidFill>
                <a:latin typeface="Garamond" pitchFamily="18" charset="0"/>
              </a:rPr>
              <a:t>McGarigal</a:t>
            </a:r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, Brad Compton, Ethan Plunkett,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Liz Willey, Bill </a:t>
            </a:r>
            <a:r>
              <a:rPr lang="en-US" sz="2800" dirty="0" err="1" smtClean="0">
                <a:solidFill>
                  <a:schemeClr val="bg1"/>
                </a:solidFill>
                <a:latin typeface="Garamond" pitchFamily="18" charset="0"/>
              </a:rPr>
              <a:t>Delucca</a:t>
            </a:r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, Joanna Grand, Scott </a:t>
            </a:r>
            <a:r>
              <a:rPr lang="en-US" sz="2800" dirty="0" err="1" smtClean="0">
                <a:solidFill>
                  <a:schemeClr val="bg1"/>
                </a:solidFill>
                <a:latin typeface="Garamond" pitchFamily="18" charset="0"/>
              </a:rPr>
              <a:t>Schwenk</a:t>
            </a:r>
            <a:endParaRPr lang="en-US" sz="280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667668" y="3673610"/>
          <a:ext cx="7962900" cy="2771775"/>
        </p:xfrm>
        <a:graphic>
          <a:graphicData uri="http://schemas.openxmlformats.org/presentationml/2006/ole">
            <p:oleObj spid="_x0000_s37892" name="Drawing" r:id="rId5" imgW="7962840" imgH="27716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4931340" y="1017915"/>
          <a:ext cx="4000584" cy="5149972"/>
        </p:xfrm>
        <a:graphic>
          <a:graphicData uri="http://schemas.openxmlformats.org/presentationml/2006/ole">
            <p:oleObj spid="_x0000_s146434" name="Drawing" r:id="rId4" imgW="4276800" imgH="550548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6734" y="789473"/>
            <a:ext cx="46099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Assess changes in ecological integrity (</a:t>
            </a:r>
            <a:r>
              <a:rPr lang="en-US" sz="2800" i="1" dirty="0" smtClean="0">
                <a:solidFill>
                  <a:schemeClr val="bg1"/>
                </a:solidFill>
                <a:latin typeface="Garamond" pitchFamily="18" charset="0"/>
              </a:rPr>
              <a:t>coarse filter</a:t>
            </a:r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) and habitat capability for representative species (</a:t>
            </a:r>
            <a:r>
              <a:rPr lang="en-US" sz="2800" i="1" dirty="0" smtClean="0">
                <a:solidFill>
                  <a:schemeClr val="bg1"/>
                </a:solidFill>
                <a:latin typeface="Garamond" pitchFamily="18" charset="0"/>
              </a:rPr>
              <a:t>fine filter</a:t>
            </a:r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) under alternative future scenarios driven (initially) by urban growth and climate change that will inform conservation design in the North Atlantic LCC.</a:t>
            </a:r>
            <a:endParaRPr lang="en-US" sz="28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675" y="4781321"/>
            <a:ext cx="360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Garamond" pitchFamily="18" charset="0"/>
              </a:rPr>
              <a:t>Piloted in 3 watersheds:</a:t>
            </a:r>
            <a:endParaRPr lang="en-US" sz="2800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659" y="5302911"/>
            <a:ext cx="414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6600"/>
                </a:solidFill>
                <a:latin typeface="Garamond" pitchFamily="18" charset="0"/>
              </a:rPr>
              <a:t> Kennebec (15,264 km</a:t>
            </a:r>
            <a:r>
              <a:rPr lang="en-US" sz="2400" baseline="30000" dirty="0" smtClean="0">
                <a:solidFill>
                  <a:srgbClr val="006600"/>
                </a:solidFill>
                <a:latin typeface="Garamond" pitchFamily="18" charset="0"/>
              </a:rPr>
              <a:t>2</a:t>
            </a:r>
            <a:r>
              <a:rPr lang="en-US" sz="2400" dirty="0" smtClean="0">
                <a:solidFill>
                  <a:srgbClr val="006600"/>
                </a:solidFill>
                <a:latin typeface="Garamond" pitchFamily="18" charset="0"/>
              </a:rPr>
              <a:t>)</a:t>
            </a:r>
          </a:p>
          <a:p>
            <a:pPr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6600"/>
                </a:solidFill>
                <a:latin typeface="Garamond" pitchFamily="18" charset="0"/>
              </a:rPr>
              <a:t> Lower Connecticut (8,579 km</a:t>
            </a:r>
            <a:r>
              <a:rPr lang="en-US" sz="2400" baseline="30000" dirty="0" smtClean="0">
                <a:solidFill>
                  <a:srgbClr val="006600"/>
                </a:solidFill>
                <a:latin typeface="Garamond" pitchFamily="18" charset="0"/>
              </a:rPr>
              <a:t>2</a:t>
            </a:r>
            <a:r>
              <a:rPr lang="en-US" sz="2400" dirty="0" smtClean="0">
                <a:solidFill>
                  <a:srgbClr val="006600"/>
                </a:solidFill>
                <a:latin typeface="Garamond" pitchFamily="18" charset="0"/>
              </a:rPr>
              <a:t>)</a:t>
            </a:r>
          </a:p>
          <a:p>
            <a:pPr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6600"/>
                </a:solidFill>
                <a:latin typeface="Garamond" pitchFamily="18" charset="0"/>
              </a:rPr>
              <a:t> James (16,747 km</a:t>
            </a:r>
            <a:r>
              <a:rPr lang="en-US" sz="2400" baseline="30000" dirty="0" smtClean="0">
                <a:solidFill>
                  <a:srgbClr val="006600"/>
                </a:solidFill>
                <a:latin typeface="Garamond" pitchFamily="18" charset="0"/>
              </a:rPr>
              <a:t>2</a:t>
            </a:r>
            <a:r>
              <a:rPr lang="en-US" sz="2400" dirty="0" smtClean="0">
                <a:solidFill>
                  <a:srgbClr val="006600"/>
                </a:solidFill>
                <a:latin typeface="Garamond" pitchFamily="18" charset="0"/>
              </a:rPr>
              <a:t>)</a:t>
            </a:r>
            <a:endParaRPr lang="en-US" sz="2400" dirty="0">
              <a:solidFill>
                <a:srgbClr val="006600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105" y="194250"/>
            <a:ext cx="456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aramond" pitchFamily="18" charset="0"/>
              </a:rPr>
              <a:t>Purpose (phase 1)</a:t>
            </a: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8105" y="151120"/>
            <a:ext cx="456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aramond" pitchFamily="18" charset="0"/>
              </a:rPr>
              <a:t>Approach</a:t>
            </a: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673" y="761827"/>
            <a:ext cx="5573289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US" sz="2800" dirty="0" smtClean="0">
                <a:solidFill>
                  <a:srgbClr val="800000"/>
                </a:solidFill>
                <a:latin typeface="Garamond" pitchFamily="18" charset="0"/>
              </a:rPr>
              <a:t>Develop and compile spatial data</a:t>
            </a:r>
          </a:p>
          <a:p>
            <a:pPr marL="274320" indent="-27432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US" sz="2800" dirty="0" smtClean="0">
                <a:solidFill>
                  <a:srgbClr val="800000"/>
                </a:solidFill>
                <a:latin typeface="Garamond" pitchFamily="18" charset="0"/>
              </a:rPr>
              <a:t>Build landscape change model – climate change, urban growth, succession</a:t>
            </a:r>
          </a:p>
          <a:p>
            <a:pPr marL="274320" indent="-27432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US" sz="2800" dirty="0" smtClean="0">
                <a:solidFill>
                  <a:srgbClr val="800000"/>
                </a:solidFill>
                <a:latin typeface="Garamond" pitchFamily="18" charset="0"/>
              </a:rPr>
              <a:t>Assess landscape ecological integrity (</a:t>
            </a:r>
            <a:r>
              <a:rPr lang="en-US" sz="2800" i="1" dirty="0" smtClean="0">
                <a:solidFill>
                  <a:srgbClr val="800000"/>
                </a:solidFill>
                <a:latin typeface="Garamond" pitchFamily="18" charset="0"/>
              </a:rPr>
              <a:t>coarse filter</a:t>
            </a:r>
            <a:r>
              <a:rPr lang="en-US" sz="2800" dirty="0" smtClean="0">
                <a:solidFill>
                  <a:srgbClr val="800000"/>
                </a:solidFill>
                <a:latin typeface="Garamond" pitchFamily="18" charset="0"/>
              </a:rPr>
              <a:t>: intactness, resiliency, buffering, diversity, and connectivity) and habitat capability for representative species (</a:t>
            </a:r>
            <a:r>
              <a:rPr lang="en-US" sz="2800" i="1" dirty="0" smtClean="0">
                <a:solidFill>
                  <a:srgbClr val="800000"/>
                </a:solidFill>
                <a:latin typeface="Garamond" pitchFamily="18" charset="0"/>
              </a:rPr>
              <a:t>fine filter</a:t>
            </a:r>
            <a:r>
              <a:rPr lang="en-US" sz="2800" dirty="0" smtClean="0">
                <a:solidFill>
                  <a:srgbClr val="800000"/>
                </a:solidFill>
                <a:latin typeface="Garamond" pitchFamily="18" charset="0"/>
              </a:rPr>
              <a:t>) under alternative future scenarios</a:t>
            </a:r>
          </a:p>
          <a:p>
            <a:pPr marL="274320" indent="-27432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US" sz="2800" dirty="0" smtClean="0">
                <a:solidFill>
                  <a:srgbClr val="800000"/>
                </a:solidFill>
                <a:latin typeface="Garamond" pitchFamily="18" charset="0"/>
              </a:rPr>
              <a:t>Identify and map priorities for conservation (land protection, management and restoration)</a:t>
            </a:r>
            <a:endParaRPr lang="en-US" sz="2800" dirty="0">
              <a:solidFill>
                <a:srgbClr val="800000"/>
              </a:solidFill>
              <a:latin typeface="Garamond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97283" y="897148"/>
            <a:ext cx="2357241" cy="1467426"/>
            <a:chOff x="6219645" y="414068"/>
            <a:chExt cx="2357241" cy="1467426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9645" y="414068"/>
              <a:ext cx="989578" cy="113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70137" y="533342"/>
              <a:ext cx="989578" cy="113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20629" y="645073"/>
              <a:ext cx="989578" cy="113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87308" y="750343"/>
              <a:ext cx="989578" cy="113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6045201" y="2693148"/>
          <a:ext cx="2887668" cy="1809842"/>
        </p:xfrm>
        <a:graphic>
          <a:graphicData uri="http://schemas.openxmlformats.org/presentationml/2006/ole">
            <p:oleObj spid="_x0000_s201731" name="Drawing" r:id="rId8" imgW="8534520" imgH="5343480" progId="">
              <p:embed/>
            </p:oleObj>
          </a:graphicData>
        </a:graphic>
      </p:graphicFrame>
      <p:pic>
        <p:nvPicPr>
          <p:cNvPr id="23" name="Picture 22" descr="top20 with IE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7223" y="4925683"/>
            <a:ext cx="3121604" cy="1592873"/>
          </a:xfrm>
          <a:prstGeom prst="rect">
            <a:avLst/>
          </a:prstGeom>
        </p:spPr>
      </p:pic>
      <p:sp>
        <p:nvSpPr>
          <p:cNvPr id="24" name="Down Arrow 23"/>
          <p:cNvSpPr/>
          <p:nvPr/>
        </p:nvSpPr>
        <p:spPr bwMode="auto">
          <a:xfrm>
            <a:off x="7165674" y="2372265"/>
            <a:ext cx="526212" cy="370936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7165674" y="4551872"/>
            <a:ext cx="526212" cy="370936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443759" y="655608"/>
          <a:ext cx="8426650" cy="6037845"/>
        </p:xfrm>
        <a:graphic>
          <a:graphicData uri="http://schemas.openxmlformats.org/presentationml/2006/ole">
            <p:oleObj spid="_x0000_s147461" name="Drawing" r:id="rId4" imgW="8534520" imgH="6114960" progId="">
              <p:embed/>
            </p:oleObj>
          </a:graphicData>
        </a:graphic>
      </p:graphicFrame>
      <p:sp>
        <p:nvSpPr>
          <p:cNvPr id="7" name="Freeform 6"/>
          <p:cNvSpPr/>
          <p:nvPr/>
        </p:nvSpPr>
        <p:spPr bwMode="auto">
          <a:xfrm>
            <a:off x="969484" y="1487277"/>
            <a:ext cx="5574535" cy="2027104"/>
          </a:xfrm>
          <a:custGeom>
            <a:avLst/>
            <a:gdLst>
              <a:gd name="connsiteX0" fmla="*/ 5574535 w 5574535"/>
              <a:gd name="connsiteY0" fmla="*/ 0 h 2027104"/>
              <a:gd name="connsiteX1" fmla="*/ 0 w 5574535"/>
              <a:gd name="connsiteY1" fmla="*/ 0 h 2027104"/>
              <a:gd name="connsiteX2" fmla="*/ 0 w 5574535"/>
              <a:gd name="connsiteY2" fmla="*/ 2027104 h 2027104"/>
              <a:gd name="connsiteX3" fmla="*/ 4230477 w 5574535"/>
              <a:gd name="connsiteY3" fmla="*/ 2027104 h 2027104"/>
              <a:gd name="connsiteX4" fmla="*/ 4230477 w 5574535"/>
              <a:gd name="connsiteY4" fmla="*/ 881350 h 2027104"/>
              <a:gd name="connsiteX5" fmla="*/ 5563518 w 5574535"/>
              <a:gd name="connsiteY5" fmla="*/ 881350 h 2027104"/>
              <a:gd name="connsiteX6" fmla="*/ 5574535 w 5574535"/>
              <a:gd name="connsiteY6" fmla="*/ 0 h 202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4535" h="2027104">
                <a:moveTo>
                  <a:pt x="5574535" y="0"/>
                </a:moveTo>
                <a:lnTo>
                  <a:pt x="0" y="0"/>
                </a:lnTo>
                <a:lnTo>
                  <a:pt x="0" y="2027104"/>
                </a:lnTo>
                <a:lnTo>
                  <a:pt x="4230477" y="2027104"/>
                </a:lnTo>
                <a:lnTo>
                  <a:pt x="4230477" y="881350"/>
                </a:lnTo>
                <a:lnTo>
                  <a:pt x="5563518" y="881350"/>
                </a:lnTo>
                <a:lnTo>
                  <a:pt x="5574535" y="0"/>
                </a:lnTo>
                <a:close/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969484" y="2423711"/>
            <a:ext cx="7590622" cy="4263528"/>
          </a:xfrm>
          <a:custGeom>
            <a:avLst/>
            <a:gdLst>
              <a:gd name="connsiteX0" fmla="*/ 7568588 w 7590622"/>
              <a:gd name="connsiteY0" fmla="*/ 0 h 4263528"/>
              <a:gd name="connsiteX1" fmla="*/ 1795750 w 7590622"/>
              <a:gd name="connsiteY1" fmla="*/ 0 h 4263528"/>
              <a:gd name="connsiteX2" fmla="*/ 1795750 w 7590622"/>
              <a:gd name="connsiteY2" fmla="*/ 1344058 h 4263528"/>
              <a:gd name="connsiteX3" fmla="*/ 0 w 7590622"/>
              <a:gd name="connsiteY3" fmla="*/ 1344058 h 4263528"/>
              <a:gd name="connsiteX4" fmla="*/ 0 w 7590622"/>
              <a:gd name="connsiteY4" fmla="*/ 4263528 h 4263528"/>
              <a:gd name="connsiteX5" fmla="*/ 7590622 w 7590622"/>
              <a:gd name="connsiteY5" fmla="*/ 4263528 h 4263528"/>
              <a:gd name="connsiteX6" fmla="*/ 7568588 w 7590622"/>
              <a:gd name="connsiteY6" fmla="*/ 0 h 426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0622" h="4263528">
                <a:moveTo>
                  <a:pt x="7568588" y="0"/>
                </a:moveTo>
                <a:lnTo>
                  <a:pt x="1795750" y="0"/>
                </a:lnTo>
                <a:lnTo>
                  <a:pt x="1795750" y="1344058"/>
                </a:lnTo>
                <a:lnTo>
                  <a:pt x="0" y="1344058"/>
                </a:lnTo>
                <a:lnTo>
                  <a:pt x="0" y="4263528"/>
                </a:lnTo>
                <a:lnTo>
                  <a:pt x="7590622" y="4263528"/>
                </a:lnTo>
                <a:lnTo>
                  <a:pt x="756858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6601" y="1531344"/>
            <a:ext cx="157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</a:rPr>
              <a:t>Aquatic</a:t>
            </a:r>
            <a:endParaRPr lang="en-US" sz="24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7772" y="6178626"/>
            <a:ext cx="157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Terrestrial</a:t>
            </a:r>
            <a:endParaRPr lang="en-US" sz="24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105" y="151120"/>
            <a:ext cx="456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aramond" pitchFamily="18" charset="0"/>
              </a:rPr>
              <a:t>Approach</a:t>
            </a: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8104" y="151120"/>
            <a:ext cx="487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aramond" pitchFamily="18" charset="0"/>
              </a:rPr>
              <a:t>Products &amp; Opportunities</a:t>
            </a: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673" y="761827"/>
            <a:ext cx="72899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US" sz="2800" dirty="0" smtClean="0">
                <a:solidFill>
                  <a:srgbClr val="800000"/>
                </a:solidFill>
                <a:latin typeface="Garamond" pitchFamily="18" charset="0"/>
              </a:rPr>
              <a:t>Maps of all spatial data layers input to landscape change, assessment and design model for the entire NALCC</a:t>
            </a:r>
          </a:p>
          <a:p>
            <a:pPr marL="274320" indent="-27432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US" sz="2800" dirty="0" smtClean="0">
                <a:solidFill>
                  <a:srgbClr val="800000"/>
                </a:solidFill>
                <a:latin typeface="Garamond" pitchFamily="18" charset="0"/>
              </a:rPr>
              <a:t>Maps of ecological integrity under alterative future scenarios for the pilot watersheds</a:t>
            </a:r>
          </a:p>
          <a:p>
            <a:pPr marL="274320" indent="-27432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US" sz="2800" dirty="0" smtClean="0">
                <a:solidFill>
                  <a:srgbClr val="800000"/>
                </a:solidFill>
                <a:latin typeface="Garamond" pitchFamily="18" charset="0"/>
              </a:rPr>
              <a:t>Maps of habitat capability for a suite of representative species under alternative future scenarios for the pilot watersheds</a:t>
            </a:r>
          </a:p>
          <a:p>
            <a:pPr marL="274320" indent="-27432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US" sz="2800" dirty="0" smtClean="0">
                <a:solidFill>
                  <a:srgbClr val="800000"/>
                </a:solidFill>
                <a:latin typeface="Garamond" pitchFamily="18" charset="0"/>
              </a:rPr>
              <a:t>Maps of conservation priorities for land protection, management and restoration for the pilot watersheds</a:t>
            </a:r>
          </a:p>
          <a:p>
            <a:pPr marL="274320" indent="-274320"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US" sz="2800" dirty="0" smtClean="0">
                <a:solidFill>
                  <a:srgbClr val="800000"/>
                </a:solidFill>
                <a:latin typeface="Garamond" pitchFamily="18" charset="0"/>
              </a:rPr>
              <a:t>Strategy for maximizing the </a:t>
            </a:r>
            <a:r>
              <a:rPr lang="en-US" sz="2800" dirty="0" err="1" smtClean="0">
                <a:solidFill>
                  <a:srgbClr val="800000"/>
                </a:solidFill>
                <a:latin typeface="Garamond" pitchFamily="18" charset="0"/>
              </a:rPr>
              <a:t>complimentarity</a:t>
            </a:r>
            <a:r>
              <a:rPr lang="en-US" sz="2800" dirty="0" smtClean="0">
                <a:solidFill>
                  <a:srgbClr val="800000"/>
                </a:solidFill>
                <a:latin typeface="Garamond" pitchFamily="18" charset="0"/>
              </a:rPr>
              <a:t> of the coarse- and fine-filtered approaches</a:t>
            </a:r>
            <a:endParaRPr lang="en-US" sz="2800" dirty="0">
              <a:solidFill>
                <a:srgbClr val="8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1623" y="694062"/>
            <a:ext cx="3483582" cy="467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314" y="901312"/>
            <a:ext cx="51050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800" dirty="0" smtClean="0">
                <a:solidFill>
                  <a:srgbClr val="800000"/>
                </a:solidFill>
                <a:latin typeface="Garamond" pitchFamily="18" charset="0"/>
              </a:rPr>
              <a:t> Pilot study complete May 2012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800" dirty="0" smtClean="0">
                <a:solidFill>
                  <a:srgbClr val="800000"/>
                </a:solidFill>
                <a:latin typeface="Garamond" pitchFamily="18" charset="0"/>
              </a:rPr>
              <a:t> Next steps (phase 2):</a:t>
            </a:r>
          </a:p>
          <a:p>
            <a:pPr lvl="1">
              <a:spcAft>
                <a:spcPts val="600"/>
              </a:spcAft>
              <a:buClr>
                <a:schemeClr val="bg1"/>
              </a:buClr>
              <a:buSzPct val="50000"/>
              <a:buFont typeface="Wingdings" pitchFamily="2" charset="2"/>
              <a:buChar char="Ø"/>
              <a:tabLst>
                <a:tab pos="228600" algn="l"/>
                <a:tab pos="457200" algn="l"/>
                <a:tab pos="685800" algn="l"/>
              </a:tabLst>
            </a:pPr>
            <a:r>
              <a:rPr lang="en-US" sz="2800" dirty="0" smtClean="0">
                <a:solidFill>
                  <a:srgbClr val="006600"/>
                </a:solidFill>
                <a:latin typeface="Garamond" pitchFamily="18" charset="0"/>
              </a:rPr>
              <a:t> Expand to full NALCC</a:t>
            </a:r>
          </a:p>
          <a:p>
            <a:pPr lvl="1">
              <a:spcAft>
                <a:spcPts val="600"/>
              </a:spcAft>
              <a:buClr>
                <a:schemeClr val="bg1"/>
              </a:buClr>
              <a:buSzPct val="50000"/>
              <a:buFont typeface="Wingdings" pitchFamily="2" charset="2"/>
              <a:buChar char="Ø"/>
              <a:tabLst>
                <a:tab pos="228600" algn="l"/>
                <a:tab pos="457200" algn="l"/>
                <a:tab pos="685800" algn="l"/>
              </a:tabLst>
            </a:pPr>
            <a:r>
              <a:rPr lang="en-US" sz="2800" dirty="0" smtClean="0">
                <a:solidFill>
                  <a:srgbClr val="006600"/>
                </a:solidFill>
                <a:latin typeface="Garamond" pitchFamily="18" charset="0"/>
              </a:rPr>
              <a:t> Develop additional modules 	(drivers, e.g., timber harvest)</a:t>
            </a:r>
          </a:p>
          <a:p>
            <a:pPr lvl="1">
              <a:spcAft>
                <a:spcPts val="600"/>
              </a:spcAft>
              <a:buClr>
                <a:schemeClr val="bg1"/>
              </a:buClr>
              <a:buSzPct val="50000"/>
              <a:buFont typeface="Wingdings" pitchFamily="2" charset="2"/>
              <a:buChar char="Ø"/>
              <a:tabLst>
                <a:tab pos="228600" algn="l"/>
                <a:tab pos="457200" algn="l"/>
                <a:tab pos="685800" algn="l"/>
              </a:tabLst>
            </a:pPr>
            <a:r>
              <a:rPr lang="en-US" sz="2800" dirty="0" smtClean="0">
                <a:solidFill>
                  <a:srgbClr val="006600"/>
                </a:solidFill>
                <a:latin typeface="Garamond" pitchFamily="18" charset="0"/>
              </a:rPr>
              <a:t> Upgrade wildlife models to 	occupancy/population</a:t>
            </a:r>
          </a:p>
          <a:p>
            <a:pPr lvl="1">
              <a:spcAft>
                <a:spcPts val="600"/>
              </a:spcAft>
              <a:buClr>
                <a:schemeClr val="bg1"/>
              </a:buClr>
              <a:buSzPct val="50000"/>
              <a:buFont typeface="Wingdings" pitchFamily="2" charset="2"/>
              <a:buChar char="Ø"/>
              <a:tabLst>
                <a:tab pos="228600" algn="l"/>
                <a:tab pos="457200" algn="l"/>
                <a:tab pos="685800" algn="l"/>
              </a:tabLst>
            </a:pPr>
            <a:r>
              <a:rPr lang="en-US" sz="2800" dirty="0" smtClean="0">
                <a:solidFill>
                  <a:srgbClr val="006600"/>
                </a:solidFill>
                <a:latin typeface="Garamond" pitchFamily="18" charset="0"/>
              </a:rPr>
              <a:t> Develop optimal landscape   	design algorithms</a:t>
            </a:r>
          </a:p>
          <a:p>
            <a:pPr lvl="1">
              <a:spcAft>
                <a:spcPts val="600"/>
              </a:spcAft>
              <a:buClr>
                <a:schemeClr val="bg1"/>
              </a:buClr>
              <a:buSzPct val="50000"/>
              <a:buFont typeface="Wingdings" pitchFamily="2" charset="2"/>
              <a:buChar char="Ø"/>
              <a:tabLst>
                <a:tab pos="228600" algn="l"/>
                <a:tab pos="457200" algn="l"/>
                <a:tab pos="685800" algn="l"/>
              </a:tabLst>
            </a:pPr>
            <a:r>
              <a:rPr lang="en-US" sz="2800" dirty="0" smtClean="0">
                <a:solidFill>
                  <a:srgbClr val="006600"/>
                </a:solidFill>
                <a:latin typeface="Garamond" pitchFamily="18" charset="0"/>
              </a:rPr>
              <a:t> Develop decision-support tool</a:t>
            </a:r>
            <a:endParaRPr lang="en-US" sz="2800" dirty="0">
              <a:solidFill>
                <a:srgbClr val="006600"/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653" y="5838940"/>
            <a:ext cx="7360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 www.umass.edu/landeco/research/nalcc/nalcc.html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 www.fws.gov/northeast/science/nalcc.html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104" y="151120"/>
            <a:ext cx="487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aramond" pitchFamily="18" charset="0"/>
              </a:rPr>
              <a:t>Project Outlook</a:t>
            </a: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9900CC"/>
        </a:dk2>
        <a:lt2>
          <a:srgbClr val="FFFF00"/>
        </a:lt2>
        <a:accent1>
          <a:srgbClr val="B2B2B2"/>
        </a:accent1>
        <a:accent2>
          <a:srgbClr val="FF9900"/>
        </a:accent2>
        <a:accent3>
          <a:srgbClr val="CAAAE2"/>
        </a:accent3>
        <a:accent4>
          <a:srgbClr val="DADADA"/>
        </a:accent4>
        <a:accent5>
          <a:srgbClr val="D5D5D5"/>
        </a:accent5>
        <a:accent6>
          <a:srgbClr val="E78A00"/>
        </a:accent6>
        <a:hlink>
          <a:srgbClr val="FF0000"/>
        </a:hlink>
        <a:folHlink>
          <a:srgbClr val="00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FF"/>
        </a:lt1>
        <a:dk2>
          <a:srgbClr val="FFFF00"/>
        </a:dk2>
        <a:lt2>
          <a:srgbClr val="5F5F5F"/>
        </a:lt2>
        <a:accent1>
          <a:srgbClr val="9900C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AAE2"/>
        </a:accent5>
        <a:accent6>
          <a:srgbClr val="E78A00"/>
        </a:accent6>
        <a:hlink>
          <a:srgbClr val="FF00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5219</TotalTime>
  <Words>283</Words>
  <Application>Microsoft Office PowerPoint</Application>
  <PresentationFormat>On-screen Show (4:3)</PresentationFormat>
  <Paragraphs>33</Paragraphs>
  <Slides>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1_Blank Presentation</vt:lpstr>
      <vt:lpstr>Drawing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Jackson</dc:creator>
  <cp:lastModifiedBy>HMcMillan</cp:lastModifiedBy>
  <cp:revision>202</cp:revision>
  <dcterms:created xsi:type="dcterms:W3CDTF">2010-09-07T17:43:41Z</dcterms:created>
  <dcterms:modified xsi:type="dcterms:W3CDTF">2011-06-08T13:34:25Z</dcterms:modified>
</cp:coreProperties>
</file>