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8"/>
  </p:notesMasterIdLst>
  <p:sldIdLst>
    <p:sldId id="256" r:id="rId2"/>
    <p:sldId id="318" r:id="rId3"/>
    <p:sldId id="403" r:id="rId4"/>
    <p:sldId id="404" r:id="rId5"/>
    <p:sldId id="406" r:id="rId6"/>
    <p:sldId id="408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655" autoAdjust="0"/>
  </p:normalViewPr>
  <p:slideViewPr>
    <p:cSldViewPr>
      <p:cViewPr>
        <p:scale>
          <a:sx n="75" d="100"/>
          <a:sy n="75" d="100"/>
        </p:scale>
        <p:origin x="-2580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44F556-73A9-41AF-AC95-DF87A7098D3B}" type="datetimeFigureOut">
              <a:rPr lang="en-US"/>
              <a:pPr>
                <a:defRPr/>
              </a:pPr>
              <a:t>6/2/2011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A1667D-3ABB-4D5F-AB9D-6B04D3587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DEE1A5-EDFA-4200-9B78-95EBCFE44D2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EDF5C3-78D7-426F-95AD-09CC9E20C96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667D-3ABB-4D5F-AB9D-6B04D358770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Generalized Random Tessellation Stratified (GRTS) Spatially-Balanced Survey Design</a:t>
            </a:r>
            <a:r>
              <a:rPr lang="en-US" baseline="0" dirty="0" smtClean="0"/>
              <a:t> using </a:t>
            </a:r>
            <a:r>
              <a:rPr lang="en-US" baseline="0" dirty="0" err="1" smtClean="0"/>
              <a:t>spsurvey</a:t>
            </a:r>
            <a:r>
              <a:rPr lang="en-US" baseline="0" dirty="0" smtClean="0"/>
              <a:t> package in Program R.   549 + 49 net = 598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88BCB-6FDD-3140-910C-B9D861D59BA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Generalized Random Tessellation Stratified (GRTS) Spatially-Balanced Survey Design</a:t>
            </a:r>
            <a:r>
              <a:rPr lang="en-US" baseline="0" dirty="0" smtClean="0"/>
              <a:t> using </a:t>
            </a:r>
            <a:r>
              <a:rPr lang="en-US" baseline="0" dirty="0" err="1" smtClean="0"/>
              <a:t>spsurvey</a:t>
            </a:r>
            <a:r>
              <a:rPr lang="en-US" baseline="0" dirty="0" smtClean="0"/>
              <a:t> package in Program R.   549 + 49 net = 598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88BCB-6FDD-3140-910C-B9D861D59BA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38B22-3143-4D00-8379-FC998E3FD476}" type="datetimeFigureOut">
              <a:rPr lang="en-US"/>
              <a:pPr>
                <a:defRPr/>
              </a:pPr>
              <a:t>6/2/2011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2E00-347D-4AC6-8210-321A98801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554D-6D95-4334-A453-1F6F49F1944C}" type="datetimeFigureOut">
              <a:rPr lang="en-US"/>
              <a:pPr>
                <a:defRPr/>
              </a:pPr>
              <a:t>6/2/2011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E776F-ED46-4309-9402-39FE2FF8B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EC3AF-A64D-4F50-94AD-DD861EBF3555}" type="datetimeFigureOut">
              <a:rPr lang="en-US"/>
              <a:pPr>
                <a:defRPr/>
              </a:pPr>
              <a:t>6/2/2011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38542-D541-4920-A602-2F2637B1F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EFC60-F984-4C42-84BD-34069CC57FB6}" type="datetimeFigureOut">
              <a:rPr lang="en-US"/>
              <a:pPr>
                <a:defRPr/>
              </a:pPr>
              <a:t>6/2/2011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75450-A27B-4298-9D7E-32C0619A7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55528-B2BF-4A1D-86C9-E42260DAF508}" type="datetimeFigureOut">
              <a:rPr lang="en-US"/>
              <a:pPr>
                <a:defRPr/>
              </a:pPr>
              <a:t>6/2/2011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A6BEF-BAF5-4BB7-80A7-45B031A41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A6838-7B1E-495E-AA91-C195209A9C8B}" type="datetimeFigureOut">
              <a:rPr lang="en-US"/>
              <a:pPr>
                <a:defRPr/>
              </a:pPr>
              <a:t>6/2/2011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099FA-8DF9-47C7-9F6E-919B73322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ABE2F-2ED8-4596-8573-89C6C71D7189}" type="datetimeFigureOut">
              <a:rPr lang="en-US"/>
              <a:pPr>
                <a:defRPr/>
              </a:pPr>
              <a:t>6/2/2011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93917-ED57-4590-BB14-96898217F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11702-334F-45F2-9F3A-2C438F827B35}" type="datetimeFigureOut">
              <a:rPr lang="en-US"/>
              <a:pPr>
                <a:defRPr/>
              </a:pPr>
              <a:t>6/2/2011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BEAF0-E2C4-40ED-A38F-1FAF2FD85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81146-942D-47E8-ABDC-4A81F2B0B762}" type="datetimeFigureOut">
              <a:rPr lang="en-US"/>
              <a:pPr>
                <a:defRPr/>
              </a:pPr>
              <a:t>6/2/2011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EAD88-6A9E-4201-9DFA-0E06A5847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9E25C-25DA-4D41-864A-D08714A966BA}" type="datetimeFigureOut">
              <a:rPr lang="en-US"/>
              <a:pPr>
                <a:defRPr/>
              </a:pPr>
              <a:t>6/2/2011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8AEAD-6C0D-4F6C-AF82-2E7643B12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8DBCE-6E1F-438E-B99A-1BE12554B484}" type="datetimeFigureOut">
              <a:rPr lang="en-US"/>
              <a:pPr>
                <a:defRPr/>
              </a:pPr>
              <a:t>6/2/2011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4917D-9C33-4427-8E51-B1EBAD595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0C97E3-5FFB-4843-964F-5D62EF3250F9}" type="datetimeFigureOut">
              <a:rPr lang="en-US"/>
              <a:pPr>
                <a:defRPr/>
              </a:pPr>
              <a:t>6/2/2011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BED20B-8E89-4109-914E-37BD9E152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dalmarshbrids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28800"/>
          </a:xfrm>
        </p:spPr>
        <p:txBody>
          <a:bodyPr/>
          <a:lstStyle/>
          <a:p>
            <a:pPr eaLnBrk="1" hangingPunct="1"/>
            <a:r>
              <a:rPr lang="en-US" sz="3600" cap="small" dirty="0" smtClean="0"/>
              <a:t>The Conservation of Tidal Marsh Birds</a:t>
            </a:r>
            <a:r>
              <a:rPr lang="en-US" sz="3600" dirty="0" smtClean="0"/>
              <a:t>: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3600" i="1" dirty="0" smtClean="0"/>
              <a:t>Guiding action at the intersection of our changing land and seascapes</a:t>
            </a:r>
            <a:endParaRPr lang="en-US" sz="3600" i="1" dirty="0" smtClean="0"/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1320800" y="5562600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www.tidalmarshbirds.org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6" name="Picture 5" descr="ssts2.jpg"/>
          <p:cNvPicPr>
            <a:picLocks noChangeAspect="1"/>
          </p:cNvPicPr>
          <p:nvPr/>
        </p:nvPicPr>
        <p:blipFill>
          <a:blip r:embed="rId3" cstate="print"/>
          <a:srcRect r="3704"/>
          <a:stretch>
            <a:fillRect/>
          </a:stretch>
        </p:blipFill>
        <p:spPr>
          <a:xfrm>
            <a:off x="0" y="4330700"/>
            <a:ext cx="1600200" cy="1107831"/>
          </a:xfrm>
          <a:prstGeom prst="rect">
            <a:avLst/>
          </a:prstGeom>
        </p:spPr>
      </p:pic>
      <p:pic>
        <p:nvPicPr>
          <p:cNvPr id="8" name="Picture 7" descr="294_Warner_SESP1_original.jpg"/>
          <p:cNvPicPr>
            <a:picLocks noChangeAspect="1"/>
          </p:cNvPicPr>
          <p:nvPr/>
        </p:nvPicPr>
        <p:blipFill>
          <a:blip r:embed="rId4" cstate="print"/>
          <a:srcRect l="30833" t="18889" r="30833" b="23285"/>
          <a:stretch>
            <a:fillRect/>
          </a:stretch>
        </p:blipFill>
        <p:spPr>
          <a:xfrm>
            <a:off x="7678821" y="4114800"/>
            <a:ext cx="1414379" cy="1600200"/>
          </a:xfrm>
          <a:prstGeom prst="rect">
            <a:avLst/>
          </a:prstGeom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5" cstate="print"/>
          <a:srcRect l="8667" t="13333" r="63111" b="67119"/>
          <a:stretch>
            <a:fillRect/>
          </a:stretch>
        </p:blipFill>
        <p:spPr bwMode="auto">
          <a:xfrm>
            <a:off x="1778000" y="4267200"/>
            <a:ext cx="5867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2286000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165100">
              <a:spcAft>
                <a:spcPts val="1200"/>
              </a:spcAft>
              <a:buFont typeface="Arial" charset="0"/>
              <a:buChar char="•"/>
            </a:pPr>
            <a:r>
              <a:rPr lang="en-US" sz="2000" dirty="0" smtClean="0"/>
              <a:t>provide </a:t>
            </a:r>
            <a:r>
              <a:rPr lang="en-US" sz="2000" dirty="0" smtClean="0"/>
              <a:t>the information necessary for </a:t>
            </a:r>
            <a:r>
              <a:rPr lang="en-US" sz="2000" dirty="0" smtClean="0"/>
              <a:t>states in BCR30 </a:t>
            </a:r>
            <a:r>
              <a:rPr lang="en-US" sz="2000" dirty="0" smtClean="0"/>
              <a:t>to protect regionally important habitats for tidal marsh </a:t>
            </a:r>
            <a:r>
              <a:rPr lang="en-US" sz="2000" dirty="0" smtClean="0"/>
              <a:t>birds</a:t>
            </a:r>
          </a:p>
          <a:p>
            <a:pPr marL="228600">
              <a:spcAft>
                <a:spcPts val="1200"/>
              </a:spcAft>
              <a:buFont typeface="Arial" charset="0"/>
              <a:buChar char="•"/>
            </a:pPr>
            <a:r>
              <a:rPr lang="en-US" sz="2000" dirty="0" smtClean="0"/>
              <a:t> provide </a:t>
            </a:r>
            <a:r>
              <a:rPr lang="en-US" sz="2000" dirty="0" smtClean="0"/>
              <a:t>a regionally consistent platform for tidal marsh </a:t>
            </a:r>
            <a:r>
              <a:rPr lang="en-US" sz="2000" dirty="0" smtClean="0"/>
              <a:t>bird monitoring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Objectives</a:t>
            </a:r>
            <a:endParaRPr lang="en-US" dirty="0" smtClean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600" y="990600"/>
            <a:ext cx="84582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1) Fill gaps in current surveys 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2) Produce population estimates and identify regional population centers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3) Repeat historic surveys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4) Model geographic variation in productivity and survival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5) Provide a detailed description of states regional responsibility 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6) Identify the most critical areas for the long-term preservation of the tidal marsh bird community within each state</a:t>
            </a:r>
            <a:endParaRPr lang="en-US" sz="2000" dirty="0"/>
          </a:p>
        </p:txBody>
      </p:sp>
      <p:pic>
        <p:nvPicPr>
          <p:cNvPr id="4" name="Picture 3" descr="LANDSCAPE1_crop.jpg"/>
          <p:cNvPicPr>
            <a:picLocks noChangeAspect="1"/>
          </p:cNvPicPr>
          <p:nvPr/>
        </p:nvPicPr>
        <p:blipFill>
          <a:blip r:embed="rId3" cstate="print"/>
          <a:srcRect t="9183"/>
          <a:stretch>
            <a:fillRect/>
          </a:stretch>
        </p:blipFill>
        <p:spPr>
          <a:xfrm>
            <a:off x="0" y="4191000"/>
            <a:ext cx="9144001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ex_univer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85" y="0"/>
            <a:ext cx="813177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68230" y="882425"/>
            <a:ext cx="1641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(1) Coastal Maine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468230" y="1563391"/>
            <a:ext cx="2270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(2) Cape Cod – Casco Bay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468230" y="2244357"/>
            <a:ext cx="2366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(3) Southern New England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468230" y="2925323"/>
            <a:ext cx="1397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(4) Long Island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468230" y="3606289"/>
            <a:ext cx="2047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(5) Coastal New Jersey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468230" y="4287255"/>
            <a:ext cx="1590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(6) Delaware Bay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6468230" y="4968221"/>
            <a:ext cx="191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(7) Coastal Delmarva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7022568" y="307775"/>
            <a:ext cx="843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REGION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6468230" y="5649187"/>
            <a:ext cx="2467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(8) Eastern Chesapeake Bay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6468230" y="6330157"/>
            <a:ext cx="2548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(9) Western Chesapeake Bay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0"/>
            <a:ext cx="34428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Regional Survey:</a:t>
            </a:r>
            <a:br>
              <a:rPr lang="en-US" dirty="0" smtClean="0"/>
            </a:br>
            <a:r>
              <a:rPr lang="en-US" dirty="0" smtClean="0"/>
              <a:t>	population centers</a:t>
            </a:r>
          </a:p>
          <a:p>
            <a:r>
              <a:rPr lang="en-US" dirty="0" smtClean="0"/>
              <a:t>	</a:t>
            </a:r>
            <a:r>
              <a:rPr lang="en-US" dirty="0" smtClean="0"/>
              <a:t>change over time</a:t>
            </a:r>
          </a:p>
          <a:p>
            <a:r>
              <a:rPr lang="en-US" dirty="0" smtClean="0"/>
              <a:t>	</a:t>
            </a:r>
            <a:r>
              <a:rPr lang="en-US" dirty="0" smtClean="0"/>
              <a:t>landscape effects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ex_universe_PSUs_pi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115" y="0"/>
            <a:ext cx="813177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794" y="252183"/>
            <a:ext cx="3442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598 Primary Sampling Units (</a:t>
            </a:r>
            <a:r>
              <a:rPr lang="en-US" dirty="0" err="1" smtClean="0"/>
              <a:t>PSUs</a:t>
            </a:r>
            <a:r>
              <a:rPr lang="en-US" dirty="0" smtClean="0"/>
              <a:t>)</a:t>
            </a:r>
          </a:p>
          <a:p>
            <a:r>
              <a:rPr lang="en-US" sz="1400" dirty="0" smtClean="0"/>
              <a:t>*One PSU = one 40 km2 hexagon</a:t>
            </a:r>
          </a:p>
          <a:p>
            <a:endParaRPr lang="en-US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468230" y="882425"/>
            <a:ext cx="1641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(1) Coastal Maine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468230" y="2006614"/>
            <a:ext cx="2270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(2) Cape Cod – Casco Bay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468230" y="2923649"/>
            <a:ext cx="2366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(3) Southern New England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468230" y="3476639"/>
            <a:ext cx="1397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(4) Long Island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468230" y="4157067"/>
            <a:ext cx="2047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(5) Coastal New Jersey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468230" y="4925481"/>
            <a:ext cx="1590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(6) Delaware Bay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468230" y="5390735"/>
            <a:ext cx="191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(7) Coastal Delmarva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022568" y="307775"/>
            <a:ext cx="843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REGION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468230" y="5853543"/>
            <a:ext cx="2467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(8) Eastern Chesapeake Bay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468230" y="6330157"/>
            <a:ext cx="2548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(9) Western Chesapeake Bay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ex_universe_PSUs_pi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115" y="0"/>
            <a:ext cx="813177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0"/>
            <a:ext cx="3442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Demographic Patterns</a:t>
            </a:r>
            <a:endParaRPr lang="en-US" dirty="0" smtClean="0"/>
          </a:p>
          <a:p>
            <a:endParaRPr lang="en-US" sz="1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477000" y="1143000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Maine</a:t>
            </a:r>
            <a:endParaRPr lang="en-US" sz="1600" dirty="0"/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rot="10800000" flipV="1">
            <a:off x="5181600" y="1312276"/>
            <a:ext cx="1295400" cy="28792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4495800" y="3048000"/>
            <a:ext cx="1295400" cy="28792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3886200" y="4267200"/>
            <a:ext cx="1295400" cy="28792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829300" y="2882900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Connecticut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5270500" y="4102100"/>
            <a:ext cx="1255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New Jersey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228600" y="457200"/>
            <a:ext cx="3078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 plots per area</a:t>
            </a:r>
            <a:br>
              <a:rPr lang="en-US" sz="1600" dirty="0" smtClean="0"/>
            </a:br>
            <a:r>
              <a:rPr lang="en-US" sz="1600" dirty="0" smtClean="0"/>
              <a:t>nest finding and monitoring</a:t>
            </a:r>
            <a:br>
              <a:rPr lang="en-US" sz="1600" dirty="0" smtClean="0"/>
            </a:br>
            <a:r>
              <a:rPr lang="en-US" sz="1600" dirty="0" smtClean="0"/>
              <a:t>color banding adults &amp; nestlings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5181600" y="5029200"/>
            <a:ext cx="3786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Model seasonal fecundity across region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Population Viability Analysis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 cstate="print"/>
          <a:srcRect l="30000" t="11667" r="29166" b="25926"/>
          <a:stretch>
            <a:fillRect/>
          </a:stretch>
        </p:blipFill>
        <p:spPr bwMode="auto">
          <a:xfrm>
            <a:off x="5105400" y="304800"/>
            <a:ext cx="3581400" cy="307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029200" y="3429000"/>
            <a:ext cx="3801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http://www.pwrc.usgs.gov/point/mb/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457200"/>
            <a:ext cx="4191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Avian data entered into marsh bird point count database</a:t>
            </a:r>
          </a:p>
          <a:p>
            <a:endParaRPr lang="en-US" dirty="0" smtClean="0"/>
          </a:p>
          <a:p>
            <a:r>
              <a:rPr lang="en-US" dirty="0" smtClean="0"/>
              <a:t>Data-sharing portal at:</a:t>
            </a:r>
          </a:p>
          <a:p>
            <a:r>
              <a:rPr lang="en-US" dirty="0" smtClean="0">
                <a:hlinkClick r:id="rId3"/>
              </a:rPr>
              <a:t>www.tidalmarshbrids.org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Communicate results at Annual Northeast Association of Fish and Wildlife Agencies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LANDSCAPE1_crop.jpg"/>
          <p:cNvPicPr>
            <a:picLocks noChangeAspect="1"/>
          </p:cNvPicPr>
          <p:nvPr/>
        </p:nvPicPr>
        <p:blipFill>
          <a:blip r:embed="rId4" cstate="print"/>
          <a:srcRect t="9183"/>
          <a:stretch>
            <a:fillRect/>
          </a:stretch>
        </p:blipFill>
        <p:spPr>
          <a:xfrm>
            <a:off x="0" y="4191000"/>
            <a:ext cx="9144001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6981</TotalTime>
  <Words>317</Words>
  <Application>Microsoft Office PowerPoint</Application>
  <PresentationFormat>On-screen Show (4:3)</PresentationFormat>
  <Paragraphs>56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The Conservation of Tidal Marsh Birds:  Guiding action at the intersection of our changing land and seascapes</vt:lpstr>
      <vt:lpstr>Objectives</vt:lpstr>
      <vt:lpstr>Slide 3</vt:lpstr>
      <vt:lpstr>Slide 4</vt:lpstr>
      <vt:lpstr>Slide 5</vt:lpstr>
      <vt:lpstr>Slide 6</vt:lpstr>
    </vt:vector>
  </TitlesOfParts>
  <Company>U.S. Fish &amp; Wildlife Service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Marsh Bird Survey</dc:title>
  <dc:creator>U.S. Fish &amp; Wildlife Service</dc:creator>
  <cp:lastModifiedBy>gshriver</cp:lastModifiedBy>
  <cp:revision>232</cp:revision>
  <dcterms:created xsi:type="dcterms:W3CDTF">2010-06-30T14:40:17Z</dcterms:created>
  <dcterms:modified xsi:type="dcterms:W3CDTF">2011-06-02T17:39:52Z</dcterms:modified>
</cp:coreProperties>
</file>