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98F5E5-F31D-46E5-977E-F61B2F7B2F2F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BF618-17B2-4812-8539-516C80B08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SITES\Penobscot River Restoration\Photos\Bewsaw_Aerials9-09\NCM09002_090921_c_22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074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Colin Apse &amp; Erik martin,</a:t>
            </a:r>
          </a:p>
          <a:p>
            <a:r>
              <a:rPr lang="en-US" dirty="0" smtClean="0"/>
              <a:t>The nature conservancy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NEAFWA Aquatic Connectivity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00600" y="2133600"/>
            <a:ext cx="4038600" cy="4148328"/>
          </a:xfrm>
        </p:spPr>
        <p:txBody>
          <a:bodyPr>
            <a:normAutofit fontScale="55000" lnSpcReduction="20000"/>
          </a:bodyPr>
          <a:lstStyle/>
          <a:p>
            <a:endParaRPr lang="en-US" sz="2900" dirty="0" smtClean="0"/>
          </a:p>
          <a:p>
            <a:r>
              <a:rPr lang="en-US" sz="2900" dirty="0" smtClean="0"/>
              <a:t>Dams </a:t>
            </a:r>
            <a:r>
              <a:rPr lang="en-US" sz="2900" dirty="0" smtClean="0"/>
              <a:t>and other barriers to the free movement of fish and other aquatic organisms have had a negative impact on the health and viability of these populations for well over a century in the eastern United States.  </a:t>
            </a:r>
          </a:p>
          <a:p>
            <a:endParaRPr lang="en-US" sz="2900" dirty="0" smtClean="0"/>
          </a:p>
          <a:p>
            <a:r>
              <a:rPr lang="en-US" sz="2900" dirty="0" smtClean="0"/>
              <a:t>Removing or otherwise mitigating dams can improve the health of aquatic ecosystems and allow fish populations to recover.  </a:t>
            </a:r>
          </a:p>
          <a:p>
            <a:endParaRPr lang="en-US" sz="2900" dirty="0" smtClean="0"/>
          </a:p>
          <a:p>
            <a:r>
              <a:rPr lang="en-US" sz="2900" dirty="0" smtClean="0"/>
              <a:t>Given the financial and organizational obstacles to dam removal projects, it is critical that managers focus their efforts and resources where they can have the greatest ecological impact.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2192866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09600" y="1447800"/>
            <a:ext cx="8077200" cy="877163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i="1" dirty="0" smtClean="0"/>
              <a:t>This project endeavors to produce a tiered list of dams in the Northeast US based on their potential ecological benefit if remediated for fish passage, and develop a tool that allows </a:t>
            </a:r>
            <a:r>
              <a:rPr lang="en-US" sz="1700" i="1" dirty="0" smtClean="0"/>
              <a:t>managers </a:t>
            </a:r>
            <a:r>
              <a:rPr lang="en-US" sz="1700" i="1" dirty="0" smtClean="0"/>
              <a:t>to re-rank dams at multiple spatial </a:t>
            </a:r>
            <a:r>
              <a:rPr lang="en-US" sz="1700" i="1" dirty="0" smtClean="0"/>
              <a:t>scales</a:t>
            </a:r>
            <a:endParaRPr lang="en-US" sz="1700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Data Collection &amp; Preparation</a:t>
            </a:r>
          </a:p>
          <a:p>
            <a:pPr lvl="1"/>
            <a:r>
              <a:rPr lang="en-US" sz="2000" dirty="0" smtClean="0"/>
              <a:t>Dams, waterfalls, anadromous fish habitat collected from states &amp; other sources, processed, iteratively reviewed with state </a:t>
            </a:r>
            <a:r>
              <a:rPr lang="en-US" sz="2000" dirty="0" smtClean="0"/>
              <a:t>contacts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Metrics calculated in GIS for every dam. Metrics grouped in 5 categories.  The Barrier Analysis Tool (BAT), an ArcGIS plug-in developed for this project, was used to calculate many of the metrics.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Connectivity Status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Connectivity Improvement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Watershed &amp; Local Condition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Ecological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Size Class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Ranking</a:t>
            </a:r>
          </a:p>
          <a:p>
            <a:pPr lvl="1"/>
            <a:r>
              <a:rPr lang="en-US" sz="2000" dirty="0" smtClean="0"/>
              <a:t>Dams ranked based on the metrics calculated in GIS and weighted based on relative weights developed by workgroup for anadromous fish and resident fish scenarios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&amp;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draft of results are currently being reviewed by state workgroup </a:t>
            </a:r>
            <a:r>
              <a:rPr lang="en-US" sz="2400" dirty="0" smtClean="0"/>
              <a:t>participants</a:t>
            </a:r>
          </a:p>
          <a:p>
            <a:endParaRPr lang="en-US" sz="2400" dirty="0" smtClean="0"/>
          </a:p>
          <a:p>
            <a:r>
              <a:rPr lang="en-US" sz="2400" dirty="0" smtClean="0"/>
              <a:t>Final results: end of August</a:t>
            </a:r>
          </a:p>
          <a:p>
            <a:endParaRPr lang="en-US" dirty="0" smtClean="0"/>
          </a:p>
          <a:p>
            <a:r>
              <a:rPr lang="en-US" sz="2000" dirty="0" smtClean="0"/>
              <a:t>Potential </a:t>
            </a:r>
            <a:r>
              <a:rPr lang="en-US" sz="2000" dirty="0" smtClean="0"/>
              <a:t>utility </a:t>
            </a:r>
            <a:r>
              <a:rPr lang="en-US" sz="2000" dirty="0" smtClean="0"/>
              <a:t>of results (as suggested by workgroup participants)</a:t>
            </a:r>
          </a:p>
          <a:p>
            <a:pPr lvl="1"/>
            <a:r>
              <a:rPr lang="en-US" sz="1800" dirty="0" smtClean="0"/>
              <a:t>Project evaluation</a:t>
            </a:r>
          </a:p>
          <a:p>
            <a:pPr lvl="1"/>
            <a:r>
              <a:rPr lang="en-US" sz="1800" dirty="0" smtClean="0"/>
              <a:t>Communicating with owners/funders</a:t>
            </a:r>
          </a:p>
          <a:p>
            <a:pPr lvl="1"/>
            <a:r>
              <a:rPr lang="en-US" sz="1800" dirty="0" smtClean="0"/>
              <a:t>Grant writing</a:t>
            </a:r>
          </a:p>
          <a:p>
            <a:pPr lvl="1"/>
            <a:r>
              <a:rPr lang="en-US" sz="1800" dirty="0" smtClean="0"/>
              <a:t>Justifying projects during funding allocation</a:t>
            </a:r>
          </a:p>
          <a:p>
            <a:pPr lvl="1"/>
            <a:r>
              <a:rPr lang="en-US" sz="1800" dirty="0" smtClean="0"/>
              <a:t>Bring attention to new projects that may not have been looked at before</a:t>
            </a:r>
          </a:p>
          <a:p>
            <a:pPr lvl="1"/>
            <a:r>
              <a:rPr lang="en-US" sz="1800" dirty="0" smtClean="0"/>
              <a:t>Developing basin-level plans</a:t>
            </a:r>
          </a:p>
          <a:p>
            <a:pPr lvl="1"/>
            <a:r>
              <a:rPr lang="en-US" sz="1800" dirty="0" smtClean="0"/>
              <a:t>Local-level communication</a:t>
            </a:r>
          </a:p>
          <a:p>
            <a:pPr lvl="1"/>
            <a:r>
              <a:rPr lang="en-US" sz="1800" dirty="0" smtClean="0"/>
              <a:t>Inform advocacy efforts</a:t>
            </a:r>
          </a:p>
          <a:p>
            <a:pPr lvl="1"/>
            <a:r>
              <a:rPr lang="en-US" sz="1800" dirty="0" smtClean="0"/>
              <a:t>Stimulate proactive action rather than opportunistic removals</a:t>
            </a:r>
            <a:endParaRPr lang="en-US" sz="1800" dirty="0"/>
          </a:p>
        </p:txBody>
      </p:sp>
      <p:pic>
        <p:nvPicPr>
          <p:cNvPr id="5" name="Content Placeholder 9" descr="NEAFWA0518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00469"/>
            <a:ext cx="4038600" cy="4623800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657600"/>
            <a:ext cx="10634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635&quot;&gt;&lt;object type=&quot;3&quot; unique_id=&quot;10636&quot;&gt;&lt;property id=&quot;20148&quot; value=&quot;5&quot;/&gt;&lt;property id=&quot;20300&quot; value=&quot;Slide 1 - &amp;quot;NEAFWA Aquatic Connectivity&amp;quot;&quot;/&gt;&lt;property id=&quot;20307&quot; value=&quot;256&quot;/&gt;&lt;/object&gt;&lt;object type=&quot;3&quot; unique_id=&quot;10637&quot;&gt;&lt;property id=&quot;20148&quot; value=&quot;5&quot;/&gt;&lt;property id=&quot;20300&quot; value=&quot;Slide 2 - &amp;quot;Purpose&amp;quot;&quot;/&gt;&lt;property id=&quot;20307&quot; value=&quot;257&quot;/&gt;&lt;/object&gt;&lt;object type=&quot;3&quot; unique_id=&quot;10638&quot;&gt;&lt;property id=&quot;20148&quot; value=&quot;5&quot;/&gt;&lt;property id=&quot;20300&quot; value=&quot;Slide 3 - &amp;quot;Methods&amp;quot;&quot;/&gt;&lt;property id=&quot;20307&quot; value=&quot;258&quot;/&gt;&lt;/object&gt;&lt;object type=&quot;3&quot; unique_id=&quot;10679&quot;&gt;&lt;property id=&quot;20148&quot; value=&quot;5&quot;/&gt;&lt;property id=&quot;20300&quot; value=&quot;Slide 4 - &amp;quot;Status &amp;amp; Utility&amp;quot;&quot;/&gt;&lt;property id=&quot;20307&quot; value=&quot;259&quot;/&gt;&lt;/object&gt;&lt;/object&gt;&lt;object type=&quot;8&quot; unique_id=&quot;10643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331</TotalTime>
  <Words>313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Civic</vt:lpstr>
      <vt:lpstr>NEAFWA Aquatic Connectivity</vt:lpstr>
      <vt:lpstr>Purpose</vt:lpstr>
      <vt:lpstr>Methods</vt:lpstr>
      <vt:lpstr>Status &amp; Utility</vt:lpstr>
    </vt:vector>
  </TitlesOfParts>
  <Company>The Nature Conservancy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NEAFWA Aquatic Connectivity</dc:title>
  <dc:creator>TNC_User</dc:creator>
  <cp:lastModifiedBy>TNC_User</cp:lastModifiedBy>
  <cp:revision>30</cp:revision>
  <dcterms:created xsi:type="dcterms:W3CDTF">2011-05-31T16:41:49Z</dcterms:created>
  <dcterms:modified xsi:type="dcterms:W3CDTF">2011-06-03T14:31:21Z</dcterms:modified>
</cp:coreProperties>
</file>