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0"/>
  </p:notesMasterIdLst>
  <p:sldIdLst>
    <p:sldId id="460" r:id="rId2"/>
    <p:sldId id="478" r:id="rId3"/>
    <p:sldId id="469" r:id="rId4"/>
    <p:sldId id="420" r:id="rId5"/>
    <p:sldId id="421" r:id="rId6"/>
    <p:sldId id="422" r:id="rId7"/>
    <p:sldId id="467" r:id="rId8"/>
    <p:sldId id="4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1196" autoAdjust="0"/>
  </p:normalViewPr>
  <p:slideViewPr>
    <p:cSldViewPr snapToGrid="0">
      <p:cViewPr>
        <p:scale>
          <a:sx n="68" d="100"/>
          <a:sy n="68" d="100"/>
        </p:scale>
        <p:origin x="-1044" y="-64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8EF01-31BA-47BE-B4DA-7E0866258857}" type="datetimeFigureOut">
              <a:rPr lang="en-US" smtClean="0"/>
              <a:pPr/>
              <a:t>6/6/2011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A58A3-8A11-4807-932A-6C5B9926535B}" type="slidenum">
              <a:rPr lang="en-US" smtClean="0"/>
              <a:pPr/>
              <a:t>‹#›</a:t>
            </a:fld>
            <a:endParaRPr lang="en-US"/>
          </a:p>
        </p:txBody>
      </p:sp>
    </p:spTree>
    <p:extLst>
      <p:ext uri="{BB962C8B-B14F-4D97-AF65-F5344CB8AC3E}">
        <p14:creationId xmlns:p14="http://schemas.microsoft.com/office/powerpoint/2010/main" val="334719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started</a:t>
            </a:r>
            <a:r>
              <a:rPr lang="en-US" baseline="0" dirty="0" smtClean="0"/>
              <a:t> by looking at things the USGS is good at (research, assessments), and moved through from left to right.</a:t>
            </a:r>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6114" y="4344108"/>
            <a:ext cx="5485773" cy="4114643"/>
          </a:xfrm>
          <a:noFill/>
          <a:ln w="9525"/>
        </p:spPr>
        <p:txBody>
          <a:bodyPr/>
          <a:lstStyle/>
          <a:p>
            <a:r>
              <a:rPr lang="en-US" dirty="0" smtClean="0"/>
              <a:t>We picked a couple variables</a:t>
            </a:r>
            <a:r>
              <a:rPr lang="en-US" baseline="0" dirty="0" smtClean="0"/>
              <a:t> we know are important in determining shoreline change. There are some driving forces, some geologic constraints, and a ‘response variable’ which is the rate of shoreline change. The arrows indicate correlations between the connected variables that the Bayesian network ‘learns’ about when we compile it. As will be seen in the next slide, these are conveniently drawn from the Thieler and </a:t>
            </a:r>
            <a:r>
              <a:rPr lang="en-US" baseline="0" dirty="0" err="1" smtClean="0"/>
              <a:t>Hammar-Klose</a:t>
            </a:r>
            <a:r>
              <a:rPr lang="en-US" baseline="0" dirty="0" smtClean="0"/>
              <a:t> CVI work.</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6114" y="4344108"/>
            <a:ext cx="5485773" cy="4114643"/>
          </a:xfrm>
          <a:noFill/>
          <a:ln w="9525"/>
        </p:spPr>
        <p:txBody>
          <a:bodyPr/>
          <a:lstStyle/>
          <a:p>
            <a:r>
              <a:rPr lang="en-US" dirty="0" smtClean="0"/>
              <a:t>This is a map</a:t>
            </a:r>
            <a:r>
              <a:rPr lang="en-US" baseline="0" dirty="0" smtClean="0"/>
              <a:t> of our Bayes CVI showing the probability of shoreline change &gt; 2 m/</a:t>
            </a:r>
            <a:r>
              <a:rPr lang="en-US" baseline="0" dirty="0" err="1" smtClean="0"/>
              <a:t>yr</a:t>
            </a:r>
            <a:r>
              <a:rPr lang="en-US" baseline="0" dirty="0" smtClean="0"/>
              <a:t> under current conditions. You can see that for the Chesapeake Bay it is virtually certain in some areas that it’s already &gt; 2 m/yr. Also that in Maine it’s exceptionally unlikely that erosion is &gt; 2 m/yr. And so on along the coast.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r>
              <a:rPr lang="en-US" dirty="0" smtClean="0"/>
              <a:t>Maximum</a:t>
            </a:r>
            <a:r>
              <a:rPr lang="en-US" baseline="0" dirty="0" smtClean="0"/>
              <a:t> Shoreline Change Probability: Higher probability = higher certainty of outcome. Basically shows how we can map the probabilities in a way that tells us where our predictions are good and where they are not. For example, we are “virtually certain” of our predictions in the Chesapeake Bay (it’s already eroding like crazy) but also virtually certain of our predictions in Maine (it’s a bedrock coast and won’t be eroding fast, if ever). That’s pretty cool. The rest of the area has different probabilities. To improve predictions, we can apply the approaches listed in the bullets.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side image shows probability</a:t>
            </a:r>
            <a:r>
              <a:rPr lang="en-US" baseline="0" dirty="0" smtClean="0"/>
              <a:t> of shoreline change &gt;1 m/</a:t>
            </a:r>
            <a:r>
              <a:rPr lang="en-US" baseline="0" dirty="0" err="1" smtClean="0"/>
              <a:t>yr</a:t>
            </a:r>
            <a:r>
              <a:rPr lang="en-US" baseline="0" dirty="0" smtClean="0"/>
              <a:t> under current/existing conditions. Basically this means our Bayes CVI says there is higher probability of shoreline change – right now –at any given point where it’s yellow (~60% probability)  compared to where it’s greenish (lower probabilities). You can see in the graph below that there is a fairly narrow distribution of erosion rates (just one long bar with the other three short), and thus relatively low uncertainty about that rate.</a:t>
            </a:r>
          </a:p>
          <a:p>
            <a:endParaRPr lang="en-US" baseline="0" dirty="0" smtClean="0"/>
          </a:p>
          <a:p>
            <a:r>
              <a:rPr lang="en-US" baseline="0" dirty="0" smtClean="0"/>
              <a:t>Right side image shows results of increasing rate of SLR by 1 mm/</a:t>
            </a:r>
            <a:r>
              <a:rPr lang="en-US" baseline="0" dirty="0" err="1" smtClean="0"/>
              <a:t>yr</a:t>
            </a:r>
            <a:r>
              <a:rPr lang="en-US" baseline="0" dirty="0" smtClean="0"/>
              <a:t> over present values, and also increasing the average wave height by 10% (That just a guess at what a stormier Atlantic might produce. It’s not a quantitative forecast, just something we made up to see what happens to the predictions.)  Now you see the whole area light up as yellow-</a:t>
            </a:r>
            <a:r>
              <a:rPr lang="en-US" baseline="0" dirty="0" err="1" smtClean="0"/>
              <a:t>ish</a:t>
            </a:r>
            <a:r>
              <a:rPr lang="en-US" baseline="0" dirty="0" smtClean="0"/>
              <a:t> orange. What has happened is that we are more certain the erosion rates will be &gt;1 m/</a:t>
            </a:r>
            <a:r>
              <a:rPr lang="en-US" baseline="0" dirty="0" err="1" smtClean="0"/>
              <a:t>yr</a:t>
            </a:r>
            <a:r>
              <a:rPr lang="en-US" baseline="0" dirty="0" smtClean="0"/>
              <a:t>, but we have a broader distribution of erosion rates in the graph below (bars mostly the same length) and thus have increased uncertainty about the exact rate any one place will experience.</a:t>
            </a:r>
          </a:p>
          <a:p>
            <a:endParaRPr lang="en-US" baseline="0" dirty="0" smtClean="0"/>
          </a:p>
          <a:p>
            <a:r>
              <a:rPr lang="en-US" baseline="0" dirty="0" smtClean="0"/>
              <a:t>A good point to make here is that maps like this can help managers understand that what may be relatively slow-moving today, may be moving faster in the future as the forcing changes, and that while we are more certain things will go faster, we are uncertain as to how much at any given spot.</a:t>
            </a:r>
            <a:endParaRPr lang="en-US" dirty="0" smtClean="0"/>
          </a:p>
        </p:txBody>
      </p:sp>
      <p:sp>
        <p:nvSpPr>
          <p:cNvPr id="4" name="Slide Number Placeholder 3"/>
          <p:cNvSpPr>
            <a:spLocks noGrp="1"/>
          </p:cNvSpPr>
          <p:nvPr>
            <p:ph type="sldNum" sz="quarter" idx="10"/>
          </p:nvPr>
        </p:nvSpPr>
        <p:spPr/>
        <p:txBody>
          <a:bodyPr/>
          <a:lstStyle/>
          <a:p>
            <a:fld id="{F64A5459-A69D-478A-82AC-04002D32332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what we’re currently doing with USFWS and VT – </a:t>
            </a:r>
            <a:r>
              <a:rPr lang="en-US" dirty="0" err="1" smtClean="0"/>
              <a:t>esp</a:t>
            </a:r>
            <a:r>
              <a:rPr lang="en-US" dirty="0" smtClean="0"/>
              <a:t> the</a:t>
            </a:r>
            <a:r>
              <a:rPr lang="en-US" baseline="0" dirty="0" smtClean="0"/>
              <a:t> third bullet – making predictions about the future state of plover habitat from seasonal availability of sites to long-term (centennial) prediction of habitat availability along the entire Atlantic and Gulf ranges</a:t>
            </a:r>
            <a:r>
              <a:rPr lang="en-US" dirty="0" smtClean="0"/>
              <a:t>. Obviously</a:t>
            </a:r>
            <a:r>
              <a:rPr lang="en-US" baseline="0" dirty="0" smtClean="0"/>
              <a:t> we could substitute people, development, economics, etc. for the plover in our general framework. That’s ultimately where we’d like to end up.</a:t>
            </a:r>
            <a:endParaRPr lang="en-US" dirty="0" smtClean="0"/>
          </a:p>
          <a:p>
            <a:endParaRPr lang="en-US" dirty="0"/>
          </a:p>
        </p:txBody>
      </p:sp>
      <p:sp>
        <p:nvSpPr>
          <p:cNvPr id="4" name="Slide Number Placeholder 3"/>
          <p:cNvSpPr>
            <a:spLocks noGrp="1"/>
          </p:cNvSpPr>
          <p:nvPr>
            <p:ph type="sldNum" sz="quarter" idx="10"/>
          </p:nvPr>
        </p:nvSpPr>
        <p:spPr/>
        <p:txBody>
          <a:bodyPr/>
          <a:lstStyle/>
          <a:p>
            <a:fld id="{CE1A58A3-8A11-4807-932A-6C5B9926535B}" type="slidenum">
              <a:rPr lang="en-US" smtClean="0"/>
              <a:pPr/>
              <a:t>7</a:t>
            </a:fld>
            <a:endParaRPr lang="en-US"/>
          </a:p>
        </p:txBody>
      </p:sp>
    </p:spTree>
    <p:extLst>
      <p:ext uri="{BB962C8B-B14F-4D97-AF65-F5344CB8AC3E}">
        <p14:creationId xmlns:p14="http://schemas.microsoft.com/office/powerpoint/2010/main" val="291711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C7CCDDC-ECCB-49E0-BF5B-44C1789F7E22}" type="slidenum">
              <a:rPr lang="en-US" sz="1200"/>
              <a:pPr algn="r"/>
              <a:t>8</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r>
              <a:rPr lang="en-US" dirty="0" smtClean="0"/>
              <a:t>Schematic (not</a:t>
            </a:r>
            <a:r>
              <a:rPr lang="en-US" baseline="0" dirty="0" smtClean="0"/>
              <a:t> real, yet!) Bayesian network that includes habitat attributes we think are important to the presence of plovers. As this network is populated and tested, we should gain insight into what are important variables, what data are essential (or not</a:t>
            </a:r>
            <a:r>
              <a:rPr lang="en-US" baseline="0" smtClean="0"/>
              <a:t>), etc.</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7782" y="104336"/>
            <a:ext cx="8305800" cy="838200"/>
          </a:xfrm>
        </p:spPr>
        <p:txBody>
          <a:bodyPr/>
          <a:lstStyle/>
          <a:p>
            <a:pPr>
              <a:lnSpc>
                <a:spcPct val="80000"/>
              </a:lnSpc>
            </a:pPr>
            <a:r>
              <a:rPr lang="en-US" sz="2400" b="0" dirty="0">
                <a:cs typeface="Times New Roman" pitchFamily="18" charset="0"/>
              </a:rPr>
              <a:t>Forecast effects of accelerating sea-level rise (</a:t>
            </a:r>
            <a:r>
              <a:rPr lang="en-US" sz="2400" b="0" dirty="0" smtClean="0">
                <a:cs typeface="Times New Roman" pitchFamily="18" charset="0"/>
              </a:rPr>
              <a:t>SLR) on the habitat of Atlantic Coast piping plovers and identify responsive conservation strategies</a:t>
            </a:r>
            <a:endParaRPr lang="en-US" sz="2400" b="0" dirty="0">
              <a:cs typeface="Times New Roman" pitchFamily="18" charset="0"/>
            </a:endParaRPr>
          </a:p>
        </p:txBody>
      </p:sp>
      <p:sp>
        <p:nvSpPr>
          <p:cNvPr id="94211" name="Rectangle 3"/>
          <p:cNvSpPr>
            <a:spLocks noGrp="1" noChangeArrowheads="1"/>
          </p:cNvSpPr>
          <p:nvPr>
            <p:ph idx="1"/>
          </p:nvPr>
        </p:nvSpPr>
        <p:spPr>
          <a:xfrm>
            <a:off x="633633" y="1311944"/>
            <a:ext cx="7876735" cy="4495800"/>
          </a:xfrm>
        </p:spPr>
        <p:txBody>
          <a:bodyPr/>
          <a:lstStyle/>
          <a:p>
            <a:pPr>
              <a:lnSpc>
                <a:spcPct val="80000"/>
              </a:lnSpc>
              <a:buClr>
                <a:schemeClr val="bg1"/>
              </a:buClr>
              <a:buFont typeface="Arial" pitchFamily="34" charset="0"/>
              <a:buChar char="•"/>
            </a:pPr>
            <a:r>
              <a:rPr lang="en-US" sz="2000" b="0" dirty="0" smtClean="0">
                <a:cs typeface="Times New Roman" pitchFamily="18" charset="0"/>
              </a:rPr>
              <a:t>Partnership between USFWS, USGS, Virginia Tech, and others</a:t>
            </a:r>
          </a:p>
          <a:p>
            <a:pPr marL="342900" lvl="1" indent="-342900">
              <a:lnSpc>
                <a:spcPct val="80000"/>
              </a:lnSpc>
              <a:buClr>
                <a:schemeClr val="bg1"/>
              </a:buClr>
              <a:buFont typeface="Arial" pitchFamily="34" charset="0"/>
              <a:buChar char="•"/>
            </a:pPr>
            <a:endParaRPr lang="en-US" sz="2000" b="0" dirty="0" smtClean="0">
              <a:cs typeface="Times New Roman" pitchFamily="18" charset="0"/>
            </a:endParaRPr>
          </a:p>
          <a:p>
            <a:pPr marL="342900" lvl="1" indent="-342900">
              <a:lnSpc>
                <a:spcPct val="80000"/>
              </a:lnSpc>
              <a:buClr>
                <a:schemeClr val="bg1"/>
              </a:buClr>
              <a:buFont typeface="Arial" pitchFamily="34" charset="0"/>
              <a:buChar char="•"/>
            </a:pPr>
            <a:r>
              <a:rPr lang="en-US" sz="2000" b="0" dirty="0" smtClean="0">
                <a:cs typeface="Times New Roman" pitchFamily="18" charset="0"/>
              </a:rPr>
              <a:t>PIPL habitat virtually certain to be impacted by accelerating SLR</a:t>
            </a:r>
          </a:p>
          <a:p>
            <a:pPr marL="742950" lvl="2" indent="-342900">
              <a:lnSpc>
                <a:spcPct val="80000"/>
              </a:lnSpc>
              <a:buClr>
                <a:schemeClr val="bg1"/>
              </a:buClr>
              <a:buFont typeface="Arial" pitchFamily="34" charset="0"/>
              <a:buChar char="•"/>
            </a:pPr>
            <a:r>
              <a:rPr lang="en-US" sz="1600" b="0" dirty="0" smtClean="0">
                <a:cs typeface="Times New Roman" pitchFamily="18" charset="0"/>
              </a:rPr>
              <a:t>Potential impacts are </a:t>
            </a:r>
            <a:r>
              <a:rPr lang="en-US" sz="1600" b="0" dirty="0" err="1" smtClean="0">
                <a:cs typeface="Times New Roman" pitchFamily="18" charset="0"/>
              </a:rPr>
              <a:t>rangewide</a:t>
            </a:r>
            <a:endParaRPr lang="en-US" sz="1600" b="0" dirty="0" smtClean="0">
              <a:cs typeface="Times New Roman" pitchFamily="18" charset="0"/>
            </a:endParaRPr>
          </a:p>
          <a:p>
            <a:pPr marL="742950" lvl="2" indent="-342900">
              <a:lnSpc>
                <a:spcPct val="80000"/>
              </a:lnSpc>
              <a:buClr>
                <a:schemeClr val="bg1"/>
              </a:buClr>
              <a:buFont typeface="Arial" pitchFamily="34" charset="0"/>
              <a:buChar char="•"/>
            </a:pPr>
            <a:r>
              <a:rPr lang="en-US" sz="1600" b="0" dirty="0" smtClean="0">
                <a:cs typeface="Times New Roman" pitchFamily="18" charset="0"/>
              </a:rPr>
              <a:t>Natural and human responses to coastal change are poorly quantified</a:t>
            </a:r>
            <a:endParaRPr lang="en-US" sz="1600" b="0" dirty="0" smtClean="0">
              <a:cs typeface="Times New Roman" pitchFamily="18" charset="0"/>
            </a:endParaRPr>
          </a:p>
          <a:p>
            <a:pPr>
              <a:lnSpc>
                <a:spcPct val="80000"/>
              </a:lnSpc>
              <a:buClr>
                <a:schemeClr val="bg1"/>
              </a:buClr>
              <a:buFont typeface="Arial" pitchFamily="34" charset="0"/>
              <a:buChar char="•"/>
            </a:pPr>
            <a:endParaRPr lang="en-US" sz="2000" b="0" dirty="0" smtClean="0">
              <a:cs typeface="Times New Roman" pitchFamily="18" charset="0"/>
            </a:endParaRPr>
          </a:p>
          <a:p>
            <a:pPr>
              <a:lnSpc>
                <a:spcPct val="80000"/>
              </a:lnSpc>
              <a:buClr>
                <a:schemeClr val="bg1"/>
              </a:buClr>
              <a:buFont typeface="Arial" pitchFamily="34" charset="0"/>
              <a:buChar char="•"/>
            </a:pPr>
            <a:r>
              <a:rPr lang="en-US" sz="2000" b="0" dirty="0" smtClean="0">
                <a:cs typeface="Times New Roman" pitchFamily="18" charset="0"/>
              </a:rPr>
              <a:t>Research group using common Bayesian approach to integrate geologic, biologic and other relevant data</a:t>
            </a:r>
            <a:endParaRPr lang="en-US" sz="2000" b="0" dirty="0" smtClean="0">
              <a:cs typeface="Times New Roman" pitchFamily="18" charset="0"/>
            </a:endParaRPr>
          </a:p>
          <a:p>
            <a:pPr lvl="1">
              <a:lnSpc>
                <a:spcPct val="80000"/>
              </a:lnSpc>
              <a:buClr>
                <a:schemeClr val="bg1"/>
              </a:buClr>
              <a:buFont typeface="Arial" pitchFamily="34" charset="0"/>
              <a:buChar char="•"/>
            </a:pPr>
            <a:r>
              <a:rPr lang="en-US" sz="1600" b="0" dirty="0" smtClean="0">
                <a:cs typeface="Times New Roman" pitchFamily="18" charset="0"/>
              </a:rPr>
              <a:t>Convey what we know and what we know we don’t know</a:t>
            </a:r>
          </a:p>
          <a:p>
            <a:pPr lvl="1">
              <a:lnSpc>
                <a:spcPct val="80000"/>
              </a:lnSpc>
              <a:buClr>
                <a:schemeClr val="bg1"/>
              </a:buClr>
              <a:buFont typeface="Arial" pitchFamily="34" charset="0"/>
              <a:buChar char="•"/>
            </a:pPr>
            <a:r>
              <a:rPr lang="en-US" sz="1600" b="0" dirty="0" smtClean="0">
                <a:cs typeface="Times New Roman" pitchFamily="18" charset="0"/>
              </a:rPr>
              <a:t>Synthesize data and </a:t>
            </a:r>
            <a:r>
              <a:rPr lang="en-US" sz="1600" b="0" dirty="0" smtClean="0">
                <a:cs typeface="Times New Roman" pitchFamily="18" charset="0"/>
              </a:rPr>
              <a:t>models for habitat evolution and plover behavior</a:t>
            </a:r>
            <a:endParaRPr lang="en-US" sz="1600" b="0" dirty="0" smtClean="0">
              <a:cs typeface="Times New Roman" pitchFamily="18" charset="0"/>
            </a:endParaRPr>
          </a:p>
          <a:p>
            <a:pPr lvl="1">
              <a:lnSpc>
                <a:spcPct val="80000"/>
              </a:lnSpc>
              <a:buClr>
                <a:schemeClr val="bg1"/>
              </a:buClr>
              <a:buFont typeface="Arial" pitchFamily="34" charset="0"/>
              <a:buChar char="•"/>
            </a:pPr>
            <a:r>
              <a:rPr lang="en-US" sz="1600" b="0" dirty="0" smtClean="0">
                <a:cs typeface="Times New Roman" pitchFamily="18" charset="0"/>
              </a:rPr>
              <a:t>Provide basis to focus research resources</a:t>
            </a:r>
          </a:p>
          <a:p>
            <a:pPr lvl="1">
              <a:lnSpc>
                <a:spcPct val="80000"/>
              </a:lnSpc>
              <a:buClr>
                <a:schemeClr val="bg1"/>
              </a:buClr>
              <a:buFont typeface="Arial" pitchFamily="34" charset="0"/>
              <a:buChar char="•"/>
            </a:pPr>
            <a:endParaRPr lang="en-US" sz="1800" b="0" dirty="0" smtClean="0">
              <a:cs typeface="Times New Roman" pitchFamily="18" charset="0"/>
            </a:endParaRPr>
          </a:p>
          <a:p>
            <a:pPr lvl="0">
              <a:lnSpc>
                <a:spcPct val="80000"/>
              </a:lnSpc>
              <a:buClr>
                <a:srgbClr val="FFFFFF"/>
              </a:buClr>
              <a:buFont typeface="Arial" pitchFamily="34" charset="0"/>
              <a:buChar char="•"/>
            </a:pPr>
            <a:r>
              <a:rPr lang="en-US" sz="2000" b="0" dirty="0" smtClean="0">
                <a:solidFill>
                  <a:srgbClr val="FFFFFF"/>
                </a:solidFill>
                <a:cs typeface="Times New Roman" pitchFamily="18" charset="0"/>
              </a:rPr>
              <a:t>Develop science-based decision tools for managers to inform conservation recommendations to land managers and regulators</a:t>
            </a:r>
          </a:p>
          <a:p>
            <a:pPr lvl="1">
              <a:lnSpc>
                <a:spcPct val="80000"/>
              </a:lnSpc>
              <a:buClr>
                <a:schemeClr val="bg1"/>
              </a:buClr>
              <a:buFont typeface="Arial" pitchFamily="34" charset="0"/>
              <a:buChar char="•"/>
            </a:pPr>
            <a:endParaRPr lang="en-US" sz="1800" b="0" dirty="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9723" y="99176"/>
            <a:ext cx="8305800" cy="914400"/>
          </a:xfrm>
        </p:spPr>
        <p:txBody>
          <a:bodyPr/>
          <a:lstStyle/>
          <a:p>
            <a:r>
              <a:rPr lang="en-US" sz="2400" dirty="0" smtClean="0"/>
              <a:t>A conceptual approach to the multivariate, uncertainty </a:t>
            </a:r>
            <a:r>
              <a:rPr lang="en-US" sz="2400" dirty="0" smtClean="0"/>
              <a:t>problem for coastal change (and plovers)</a:t>
            </a:r>
            <a:endParaRPr lang="en-US" sz="2400" dirty="0" smtClean="0"/>
          </a:p>
        </p:txBody>
      </p:sp>
      <p:sp>
        <p:nvSpPr>
          <p:cNvPr id="84995" name="Rectangle 3"/>
          <p:cNvSpPr>
            <a:spLocks noGrp="1" noChangeArrowheads="1"/>
          </p:cNvSpPr>
          <p:nvPr>
            <p:ph idx="1"/>
          </p:nvPr>
        </p:nvSpPr>
        <p:spPr>
          <a:xfrm>
            <a:off x="381000" y="6296480"/>
            <a:ext cx="8305800" cy="568569"/>
          </a:xfrm>
        </p:spPr>
        <p:txBody>
          <a:bodyPr/>
          <a:lstStyle/>
          <a:p>
            <a:pPr marL="228600" indent="-228600">
              <a:buClr>
                <a:schemeClr val="bg1"/>
              </a:buClr>
              <a:buNone/>
            </a:pPr>
            <a:r>
              <a:rPr lang="en-US" sz="2000" dirty="0" smtClean="0"/>
              <a:t>Explicitly include uncertainties, as well as management application</a:t>
            </a:r>
          </a:p>
        </p:txBody>
      </p:sp>
      <p:pic>
        <p:nvPicPr>
          <p:cNvPr id="1026" name="Picture 2" descr="D:\USGS\SLR new start fy2010\SLR project fact sheet\sketch1 +rt 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78" y="1189224"/>
            <a:ext cx="7627045" cy="49031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1592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04354" y="116059"/>
            <a:ext cx="7542258" cy="738664"/>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srgbClr val="FFFF99"/>
                </a:solidFill>
              </a:rPr>
              <a:t>Simple Bayesian Network for Coastal Vulnerability</a:t>
            </a:r>
          </a:p>
          <a:p>
            <a:pPr fontAlgn="base">
              <a:spcBef>
                <a:spcPct val="0"/>
              </a:spcBef>
              <a:spcAft>
                <a:spcPct val="0"/>
              </a:spcAft>
            </a:pPr>
            <a:r>
              <a:rPr lang="en-US" b="1" dirty="0" smtClean="0">
                <a:solidFill>
                  <a:srgbClr val="FFFF99"/>
                </a:solidFill>
              </a:rPr>
              <a:t>(uses existing USGS data from Thieler and </a:t>
            </a:r>
            <a:r>
              <a:rPr lang="en-US" b="1" dirty="0" err="1" smtClean="0">
                <a:solidFill>
                  <a:srgbClr val="FFFF99"/>
                </a:solidFill>
              </a:rPr>
              <a:t>Hammar-Klose</a:t>
            </a:r>
            <a:r>
              <a:rPr lang="en-US" b="1" dirty="0" smtClean="0">
                <a:solidFill>
                  <a:srgbClr val="FFFF99"/>
                </a:solidFill>
              </a:rPr>
              <a:t>, 1999)</a:t>
            </a:r>
            <a:endParaRPr lang="en-US" b="1" dirty="0" smtClean="0">
              <a:solidFill>
                <a:srgbClr val="FFFF99"/>
              </a:solidFill>
            </a:endParaRPr>
          </a:p>
        </p:txBody>
      </p:sp>
      <p:sp>
        <p:nvSpPr>
          <p:cNvPr id="58382" name="Text Box 14"/>
          <p:cNvSpPr txBox="1">
            <a:spLocks noChangeArrowheads="1"/>
          </p:cNvSpPr>
          <p:nvPr/>
        </p:nvSpPr>
        <p:spPr bwMode="auto">
          <a:xfrm>
            <a:off x="4910517" y="1015835"/>
            <a:ext cx="1838965" cy="40011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000" dirty="0" smtClean="0">
                <a:solidFill>
                  <a:schemeClr val="bg1"/>
                </a:solidFill>
              </a:rPr>
              <a:t>Driving Forces</a:t>
            </a:r>
          </a:p>
        </p:txBody>
      </p:sp>
      <p:sp>
        <p:nvSpPr>
          <p:cNvPr id="58383" name="Text Box 15"/>
          <p:cNvSpPr txBox="1">
            <a:spLocks noChangeArrowheads="1"/>
          </p:cNvSpPr>
          <p:nvPr/>
        </p:nvSpPr>
        <p:spPr bwMode="auto">
          <a:xfrm>
            <a:off x="548642" y="3964749"/>
            <a:ext cx="1481496" cy="707886"/>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000" dirty="0" smtClean="0">
                <a:solidFill>
                  <a:schemeClr val="bg1"/>
                </a:solidFill>
              </a:rPr>
              <a:t>Geologic</a:t>
            </a:r>
          </a:p>
          <a:p>
            <a:pPr eaLnBrk="0" fontAlgn="base" hangingPunct="0">
              <a:spcBef>
                <a:spcPct val="0"/>
              </a:spcBef>
              <a:spcAft>
                <a:spcPct val="0"/>
              </a:spcAft>
            </a:pPr>
            <a:r>
              <a:rPr lang="en-US" sz="2000" dirty="0" smtClean="0">
                <a:solidFill>
                  <a:schemeClr val="bg1"/>
                </a:solidFill>
              </a:rPr>
              <a:t>Constraints</a:t>
            </a:r>
          </a:p>
        </p:txBody>
      </p:sp>
      <p:sp>
        <p:nvSpPr>
          <p:cNvPr id="58386" name="Text Box 18"/>
          <p:cNvSpPr txBox="1">
            <a:spLocks noChangeArrowheads="1"/>
          </p:cNvSpPr>
          <p:nvPr/>
        </p:nvSpPr>
        <p:spPr bwMode="auto">
          <a:xfrm>
            <a:off x="6231988" y="5175742"/>
            <a:ext cx="1340432" cy="707886"/>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000" dirty="0" smtClean="0">
                <a:solidFill>
                  <a:schemeClr val="bg1"/>
                </a:solidFill>
              </a:rPr>
              <a:t>Coastal </a:t>
            </a:r>
          </a:p>
          <a:p>
            <a:pPr eaLnBrk="0" fontAlgn="base" hangingPunct="0">
              <a:spcBef>
                <a:spcPct val="0"/>
              </a:spcBef>
              <a:spcAft>
                <a:spcPct val="0"/>
              </a:spcAft>
            </a:pPr>
            <a:r>
              <a:rPr lang="en-US" sz="2000" dirty="0" smtClean="0">
                <a:solidFill>
                  <a:schemeClr val="bg1"/>
                </a:solidFill>
              </a:rPr>
              <a:t>Response</a:t>
            </a:r>
          </a:p>
        </p:txBody>
      </p:sp>
      <p:cxnSp>
        <p:nvCxnSpPr>
          <p:cNvPr id="19" name="Straight Arrow Connector 18"/>
          <p:cNvCxnSpPr>
            <a:stCxn id="14" idx="2"/>
            <a:endCxn id="17" idx="0"/>
          </p:cNvCxnSpPr>
          <p:nvPr/>
        </p:nvCxnSpPr>
        <p:spPr bwMode="auto">
          <a:xfrm rot="5400000">
            <a:off x="6178675" y="3125877"/>
            <a:ext cx="1771527" cy="323558"/>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1" name="Straight Arrow Connector 20"/>
          <p:cNvCxnSpPr>
            <a:stCxn id="13" idx="2"/>
          </p:cNvCxnSpPr>
          <p:nvPr/>
        </p:nvCxnSpPr>
        <p:spPr bwMode="auto">
          <a:xfrm rot="16200000" flipH="1">
            <a:off x="5002207" y="2652902"/>
            <a:ext cx="1787934" cy="1262469"/>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3" name="Straight Arrow Connector 22"/>
          <p:cNvCxnSpPr/>
          <p:nvPr/>
        </p:nvCxnSpPr>
        <p:spPr bwMode="auto">
          <a:xfrm rot="10800000" flipV="1">
            <a:off x="3559126" y="2391507"/>
            <a:ext cx="3108960" cy="2433709"/>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5" name="Straight Arrow Connector 24"/>
          <p:cNvCxnSpPr/>
          <p:nvPr/>
        </p:nvCxnSpPr>
        <p:spPr bwMode="auto">
          <a:xfrm rot="5400000">
            <a:off x="2834643" y="2679896"/>
            <a:ext cx="2461845" cy="1828797"/>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7" name="Straight Arrow Connector 26"/>
          <p:cNvCxnSpPr/>
          <p:nvPr/>
        </p:nvCxnSpPr>
        <p:spPr bwMode="auto">
          <a:xfrm>
            <a:off x="4135902" y="2363371"/>
            <a:ext cx="2023738" cy="2012686"/>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9" name="Straight Arrow Connector 28"/>
          <p:cNvCxnSpPr>
            <a:stCxn id="12" idx="2"/>
            <a:endCxn id="16" idx="0"/>
          </p:cNvCxnSpPr>
          <p:nvPr/>
        </p:nvCxnSpPr>
        <p:spPr bwMode="auto">
          <a:xfrm rot="5400000">
            <a:off x="2075597" y="3027407"/>
            <a:ext cx="2428018" cy="1158235"/>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31" name="Straight Arrow Connector 30"/>
          <p:cNvCxnSpPr>
            <a:stCxn id="15" idx="3"/>
            <a:endCxn id="17" idx="1"/>
          </p:cNvCxnSpPr>
          <p:nvPr/>
        </p:nvCxnSpPr>
        <p:spPr bwMode="auto">
          <a:xfrm>
            <a:off x="2624357" y="3325170"/>
            <a:ext cx="3534348" cy="1263749"/>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33" name="Straight Arrow Connector 32"/>
          <p:cNvCxnSpPr>
            <a:stCxn id="15" idx="2"/>
          </p:cNvCxnSpPr>
          <p:nvPr/>
        </p:nvCxnSpPr>
        <p:spPr bwMode="auto">
          <a:xfrm rot="16200000" flipH="1">
            <a:off x="1646645" y="4103467"/>
            <a:ext cx="1077520" cy="351921"/>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35" name="Straight Arrow Connector 34"/>
          <p:cNvCxnSpPr>
            <a:stCxn id="16" idx="3"/>
          </p:cNvCxnSpPr>
          <p:nvPr/>
        </p:nvCxnSpPr>
        <p:spPr bwMode="auto">
          <a:xfrm flipV="1">
            <a:off x="3899275" y="4803112"/>
            <a:ext cx="2260365" cy="248254"/>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sp>
        <p:nvSpPr>
          <p:cNvPr id="12" name="TextBox 11"/>
          <p:cNvSpPr txBox="1"/>
          <p:nvPr/>
        </p:nvSpPr>
        <p:spPr>
          <a:xfrm>
            <a:off x="3305908" y="1561518"/>
            <a:ext cx="1125629" cy="830997"/>
          </a:xfrm>
          <a:prstGeom prst="rect">
            <a:avLst/>
          </a:prstGeom>
          <a:solidFill>
            <a:schemeClr val="accent1">
              <a:lumMod val="75000"/>
            </a:schemeClr>
          </a:solidFill>
          <a:ln>
            <a:noFill/>
          </a:ln>
        </p:spPr>
        <p:txBody>
          <a:bodyPr wrap="none" rtlCol="0">
            <a:spAutoFit/>
          </a:bodyPr>
          <a:lstStyle/>
          <a:p>
            <a:pPr algn="ctr"/>
            <a:r>
              <a:rPr lang="en-US" sz="2400" dirty="0" smtClean="0">
                <a:solidFill>
                  <a:schemeClr val="bg1"/>
                </a:solidFill>
              </a:rPr>
              <a:t>Tide</a:t>
            </a:r>
          </a:p>
          <a:p>
            <a:pPr algn="ctr"/>
            <a:r>
              <a:rPr lang="en-US" sz="2400" dirty="0" smtClean="0">
                <a:solidFill>
                  <a:schemeClr val="bg1"/>
                </a:solidFill>
              </a:rPr>
              <a:t>Range</a:t>
            </a:r>
            <a:endParaRPr lang="en-US" sz="2400" dirty="0">
              <a:solidFill>
                <a:schemeClr val="bg1"/>
              </a:solidFill>
            </a:endParaRPr>
          </a:p>
        </p:txBody>
      </p:sp>
      <p:sp>
        <p:nvSpPr>
          <p:cNvPr id="13" name="TextBox 12"/>
          <p:cNvSpPr txBox="1"/>
          <p:nvPr/>
        </p:nvSpPr>
        <p:spPr>
          <a:xfrm>
            <a:off x="4726972" y="1559173"/>
            <a:ext cx="1075936" cy="830997"/>
          </a:xfrm>
          <a:prstGeom prst="rect">
            <a:avLst/>
          </a:prstGeom>
          <a:solidFill>
            <a:schemeClr val="accent1">
              <a:lumMod val="75000"/>
            </a:schemeClr>
          </a:solidFill>
          <a:ln>
            <a:noFill/>
          </a:ln>
        </p:spPr>
        <p:txBody>
          <a:bodyPr wrap="none" rtlCol="0">
            <a:spAutoFit/>
          </a:bodyPr>
          <a:lstStyle/>
          <a:p>
            <a:pPr algn="ctr"/>
            <a:r>
              <a:rPr lang="en-US" sz="2400" dirty="0" smtClean="0">
                <a:solidFill>
                  <a:schemeClr val="bg1"/>
                </a:solidFill>
              </a:rPr>
              <a:t>Wave</a:t>
            </a:r>
          </a:p>
          <a:p>
            <a:pPr algn="ctr"/>
            <a:r>
              <a:rPr lang="en-US" sz="2400" dirty="0" smtClean="0">
                <a:solidFill>
                  <a:schemeClr val="bg1"/>
                </a:solidFill>
              </a:rPr>
              <a:t>Height</a:t>
            </a:r>
            <a:endParaRPr lang="en-US" sz="2400" dirty="0">
              <a:solidFill>
                <a:schemeClr val="bg1"/>
              </a:solidFill>
            </a:endParaRPr>
          </a:p>
        </p:txBody>
      </p:sp>
      <p:sp>
        <p:nvSpPr>
          <p:cNvPr id="14" name="TextBox 13"/>
          <p:cNvSpPr txBox="1"/>
          <p:nvPr/>
        </p:nvSpPr>
        <p:spPr>
          <a:xfrm>
            <a:off x="6098343" y="1570896"/>
            <a:ext cx="2255747" cy="830997"/>
          </a:xfrm>
          <a:prstGeom prst="rect">
            <a:avLst/>
          </a:prstGeom>
          <a:solidFill>
            <a:schemeClr val="accent1">
              <a:lumMod val="75000"/>
            </a:schemeClr>
          </a:solidFill>
          <a:ln>
            <a:noFill/>
          </a:ln>
        </p:spPr>
        <p:txBody>
          <a:bodyPr wrap="none" rtlCol="0">
            <a:spAutoFit/>
          </a:bodyPr>
          <a:lstStyle/>
          <a:p>
            <a:pPr algn="ctr"/>
            <a:r>
              <a:rPr lang="en-US" sz="2400" dirty="0" smtClean="0">
                <a:solidFill>
                  <a:schemeClr val="bg1"/>
                </a:solidFill>
              </a:rPr>
              <a:t>Relative</a:t>
            </a:r>
          </a:p>
          <a:p>
            <a:pPr algn="ctr"/>
            <a:r>
              <a:rPr lang="en-US" sz="2400" dirty="0" smtClean="0">
                <a:solidFill>
                  <a:schemeClr val="bg1"/>
                </a:solidFill>
              </a:rPr>
              <a:t>Sea-level Rise</a:t>
            </a:r>
            <a:endParaRPr lang="en-US" sz="2400" dirty="0">
              <a:solidFill>
                <a:schemeClr val="bg1"/>
              </a:solidFill>
            </a:endParaRPr>
          </a:p>
        </p:txBody>
      </p:sp>
      <p:sp>
        <p:nvSpPr>
          <p:cNvPr id="15" name="TextBox 14"/>
          <p:cNvSpPr txBox="1"/>
          <p:nvPr/>
        </p:nvSpPr>
        <p:spPr>
          <a:xfrm>
            <a:off x="1394533" y="2909671"/>
            <a:ext cx="1229824" cy="830997"/>
          </a:xfrm>
          <a:prstGeom prst="rect">
            <a:avLst/>
          </a:prstGeom>
          <a:solidFill>
            <a:srgbClr val="00B050"/>
          </a:solidFill>
          <a:ln>
            <a:noFill/>
          </a:ln>
        </p:spPr>
        <p:txBody>
          <a:bodyPr wrap="none" rtlCol="0">
            <a:spAutoFit/>
          </a:bodyPr>
          <a:lstStyle/>
          <a:p>
            <a:pPr algn="ctr"/>
            <a:r>
              <a:rPr lang="en-US" sz="2400" dirty="0" smtClean="0">
                <a:solidFill>
                  <a:schemeClr val="bg1"/>
                </a:solidFill>
              </a:rPr>
              <a:t>Coastal</a:t>
            </a:r>
          </a:p>
          <a:p>
            <a:pPr algn="ctr"/>
            <a:r>
              <a:rPr lang="en-US" sz="2400" dirty="0" smtClean="0">
                <a:solidFill>
                  <a:schemeClr val="bg1"/>
                </a:solidFill>
              </a:rPr>
              <a:t>Slope</a:t>
            </a:r>
            <a:endParaRPr lang="en-US" sz="2400" dirty="0">
              <a:solidFill>
                <a:schemeClr val="bg1"/>
              </a:solidFill>
            </a:endParaRPr>
          </a:p>
        </p:txBody>
      </p:sp>
      <p:sp>
        <p:nvSpPr>
          <p:cNvPr id="16" name="TextBox 15"/>
          <p:cNvSpPr txBox="1"/>
          <p:nvPr/>
        </p:nvSpPr>
        <p:spPr>
          <a:xfrm>
            <a:off x="1521701" y="4820533"/>
            <a:ext cx="2377574" cy="461665"/>
          </a:xfrm>
          <a:prstGeom prst="rect">
            <a:avLst/>
          </a:prstGeom>
          <a:solidFill>
            <a:srgbClr val="00B050"/>
          </a:solidFill>
          <a:ln>
            <a:noFill/>
          </a:ln>
        </p:spPr>
        <p:txBody>
          <a:bodyPr wrap="none" rtlCol="0">
            <a:spAutoFit/>
          </a:bodyPr>
          <a:lstStyle/>
          <a:p>
            <a:pPr algn="ctr"/>
            <a:r>
              <a:rPr lang="en-US" sz="2400" dirty="0" smtClean="0">
                <a:solidFill>
                  <a:schemeClr val="bg1"/>
                </a:solidFill>
              </a:rPr>
              <a:t>Geomorphology</a:t>
            </a:r>
            <a:endParaRPr lang="en-US" sz="2400" dirty="0">
              <a:solidFill>
                <a:schemeClr val="bg1"/>
              </a:solidFill>
            </a:endParaRPr>
          </a:p>
        </p:txBody>
      </p:sp>
      <p:sp>
        <p:nvSpPr>
          <p:cNvPr id="17" name="TextBox 16"/>
          <p:cNvSpPr txBox="1"/>
          <p:nvPr/>
        </p:nvSpPr>
        <p:spPr>
          <a:xfrm>
            <a:off x="6158705" y="4173420"/>
            <a:ext cx="1487907" cy="830997"/>
          </a:xfrm>
          <a:prstGeom prst="rect">
            <a:avLst/>
          </a:prstGeom>
          <a:solidFill>
            <a:srgbClr val="FF0000"/>
          </a:solidFill>
          <a:ln>
            <a:noFill/>
          </a:ln>
        </p:spPr>
        <p:txBody>
          <a:bodyPr wrap="none" rtlCol="0">
            <a:spAutoFit/>
          </a:bodyPr>
          <a:lstStyle/>
          <a:p>
            <a:pPr algn="ctr"/>
            <a:r>
              <a:rPr lang="en-US" sz="2400" dirty="0" smtClean="0">
                <a:solidFill>
                  <a:schemeClr val="bg1"/>
                </a:solidFill>
              </a:rPr>
              <a:t>Shoreline</a:t>
            </a:r>
          </a:p>
          <a:p>
            <a:pPr algn="ctr"/>
            <a:r>
              <a:rPr lang="en-US" sz="2400" dirty="0" smtClean="0">
                <a:solidFill>
                  <a:schemeClr val="bg1"/>
                </a:solidFill>
              </a:rPr>
              <a:t>Change</a:t>
            </a:r>
            <a:endParaRPr lang="en-US" sz="2400" dirty="0">
              <a:solidFill>
                <a:schemeClr val="bg1"/>
              </a:solidFill>
            </a:endParaRPr>
          </a:p>
        </p:txBody>
      </p:sp>
      <p:sp>
        <p:nvSpPr>
          <p:cNvPr id="22" name="Text Box 8"/>
          <p:cNvSpPr txBox="1">
            <a:spLocks noChangeArrowheads="1"/>
          </p:cNvSpPr>
          <p:nvPr/>
        </p:nvSpPr>
        <p:spPr bwMode="auto">
          <a:xfrm>
            <a:off x="7433467" y="6581001"/>
            <a:ext cx="1710533" cy="276999"/>
          </a:xfrm>
          <a:prstGeom prst="rect">
            <a:avLst/>
          </a:prstGeom>
          <a:noFill/>
          <a:ln w="12700">
            <a:noFill/>
            <a:miter lim="800000"/>
            <a:headEnd/>
            <a:tailEnd/>
          </a:ln>
          <a:effectLst/>
        </p:spPr>
        <p:txBody>
          <a:bodyPr wrap="none">
            <a:spAutoFit/>
          </a:bodyPr>
          <a:lstStyle/>
          <a:p>
            <a:r>
              <a:rPr lang="en-US" sz="1200" dirty="0" smtClean="0">
                <a:solidFill>
                  <a:schemeClr val="bg1"/>
                </a:solidFill>
              </a:rPr>
              <a:t>(Gutierrez et al., 2011)</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56272" y="56272"/>
            <a:ext cx="7261924" cy="738664"/>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400" b="1" dirty="0" smtClean="0">
                <a:solidFill>
                  <a:srgbClr val="FFFF99"/>
                </a:solidFill>
              </a:rPr>
              <a:t>Mapping Erosion Risk Using Bayesian Networks</a:t>
            </a:r>
          </a:p>
          <a:p>
            <a:pPr eaLnBrk="0" fontAlgn="base" hangingPunct="0">
              <a:spcBef>
                <a:spcPct val="0"/>
              </a:spcBef>
              <a:spcAft>
                <a:spcPct val="0"/>
              </a:spcAft>
            </a:pPr>
            <a:r>
              <a:rPr lang="en-US" b="1" dirty="0" smtClean="0">
                <a:solidFill>
                  <a:srgbClr val="FFFF99"/>
                </a:solidFill>
              </a:rPr>
              <a:t>Probability of shoreline erosion &gt;2 m/yr</a:t>
            </a:r>
          </a:p>
        </p:txBody>
      </p:sp>
      <p:sp>
        <p:nvSpPr>
          <p:cNvPr id="68615" name="Line 7"/>
          <p:cNvSpPr>
            <a:spLocks noChangeShapeType="1"/>
          </p:cNvSpPr>
          <p:nvPr/>
        </p:nvSpPr>
        <p:spPr bwMode="auto">
          <a:xfrm flipH="1" flipV="1">
            <a:off x="4997548" y="5440680"/>
            <a:ext cx="381000" cy="152400"/>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16" name="Line 8"/>
          <p:cNvSpPr>
            <a:spLocks noChangeShapeType="1"/>
          </p:cNvSpPr>
          <p:nvPr/>
        </p:nvSpPr>
        <p:spPr bwMode="auto">
          <a:xfrm>
            <a:off x="5226148" y="2392680"/>
            <a:ext cx="228600" cy="228600"/>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17" name="Line 9"/>
          <p:cNvSpPr>
            <a:spLocks noChangeShapeType="1"/>
          </p:cNvSpPr>
          <p:nvPr/>
        </p:nvSpPr>
        <p:spPr bwMode="auto">
          <a:xfrm>
            <a:off x="5911948" y="1706880"/>
            <a:ext cx="228600" cy="457200"/>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18" name="Text Box 10"/>
          <p:cNvSpPr txBox="1">
            <a:spLocks noChangeArrowheads="1"/>
          </p:cNvSpPr>
          <p:nvPr/>
        </p:nvSpPr>
        <p:spPr bwMode="auto">
          <a:xfrm>
            <a:off x="5372686" y="5456994"/>
            <a:ext cx="725488"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Miami</a:t>
            </a:r>
          </a:p>
        </p:txBody>
      </p:sp>
      <p:sp>
        <p:nvSpPr>
          <p:cNvPr id="68619" name="Text Box 11"/>
          <p:cNvSpPr txBox="1">
            <a:spLocks noChangeArrowheads="1"/>
          </p:cNvSpPr>
          <p:nvPr/>
        </p:nvSpPr>
        <p:spPr bwMode="auto">
          <a:xfrm>
            <a:off x="4704471" y="2196099"/>
            <a:ext cx="590550"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D.C.</a:t>
            </a:r>
          </a:p>
        </p:txBody>
      </p:sp>
      <p:sp>
        <p:nvSpPr>
          <p:cNvPr id="68620" name="Text Box 12"/>
          <p:cNvSpPr txBox="1">
            <a:spLocks noChangeArrowheads="1"/>
          </p:cNvSpPr>
          <p:nvPr/>
        </p:nvSpPr>
        <p:spPr bwMode="auto">
          <a:xfrm>
            <a:off x="4896632" y="1500554"/>
            <a:ext cx="1063625"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New York</a:t>
            </a:r>
          </a:p>
        </p:txBody>
      </p:sp>
      <p:sp>
        <p:nvSpPr>
          <p:cNvPr id="68621" name="Line 13"/>
          <p:cNvSpPr>
            <a:spLocks noChangeShapeType="1"/>
          </p:cNvSpPr>
          <p:nvPr/>
        </p:nvSpPr>
        <p:spPr bwMode="auto">
          <a:xfrm>
            <a:off x="6673948" y="1325880"/>
            <a:ext cx="228600" cy="457200"/>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22" name="Text Box 14"/>
          <p:cNvSpPr txBox="1">
            <a:spLocks noChangeArrowheads="1"/>
          </p:cNvSpPr>
          <p:nvPr/>
        </p:nvSpPr>
        <p:spPr bwMode="auto">
          <a:xfrm>
            <a:off x="5917760" y="1107733"/>
            <a:ext cx="815975"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Boston</a:t>
            </a:r>
          </a:p>
        </p:txBody>
      </p:sp>
      <p:sp>
        <p:nvSpPr>
          <p:cNvPr id="68623" name="Text Box 15"/>
          <p:cNvSpPr txBox="1">
            <a:spLocks noChangeArrowheads="1"/>
          </p:cNvSpPr>
          <p:nvPr/>
        </p:nvSpPr>
        <p:spPr bwMode="auto">
          <a:xfrm>
            <a:off x="5434819" y="4097218"/>
            <a:ext cx="1165225"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Charleston</a:t>
            </a:r>
          </a:p>
        </p:txBody>
      </p:sp>
      <p:sp>
        <p:nvSpPr>
          <p:cNvPr id="68625" name="Line 17"/>
          <p:cNvSpPr>
            <a:spLocks noChangeShapeType="1"/>
          </p:cNvSpPr>
          <p:nvPr/>
        </p:nvSpPr>
        <p:spPr bwMode="auto">
          <a:xfrm flipH="1" flipV="1">
            <a:off x="5073748" y="3992879"/>
            <a:ext cx="370449" cy="241495"/>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34" name="Line 26"/>
          <p:cNvSpPr>
            <a:spLocks noChangeShapeType="1"/>
          </p:cNvSpPr>
          <p:nvPr/>
        </p:nvSpPr>
        <p:spPr bwMode="auto">
          <a:xfrm flipV="1">
            <a:off x="2655481" y="3854546"/>
            <a:ext cx="2380753" cy="611128"/>
          </a:xfrm>
          <a:prstGeom prst="line">
            <a:avLst/>
          </a:prstGeom>
          <a:noFill/>
          <a:ln w="38100">
            <a:solidFill>
              <a:schemeClr val="hlink"/>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pic>
        <p:nvPicPr>
          <p:cNvPr id="29" name="Picture 28" descr="pErosion_clipped2.jpg"/>
          <p:cNvPicPr>
            <a:picLocks noChangeAspect="1"/>
          </p:cNvPicPr>
          <p:nvPr/>
        </p:nvPicPr>
        <p:blipFill>
          <a:blip r:embed="rId3" cstate="screen"/>
          <a:srcRect/>
          <a:stretch>
            <a:fillRect/>
          </a:stretch>
        </p:blipFill>
        <p:spPr>
          <a:xfrm>
            <a:off x="1315301" y="1108730"/>
            <a:ext cx="6189085" cy="5684875"/>
          </a:xfrm>
          <a:prstGeom prst="rect">
            <a:avLst/>
          </a:prstGeom>
        </p:spPr>
      </p:pic>
      <p:sp>
        <p:nvSpPr>
          <p:cNvPr id="15" name="Rectangle 14"/>
          <p:cNvSpPr/>
          <p:nvPr/>
        </p:nvSpPr>
        <p:spPr bwMode="auto">
          <a:xfrm>
            <a:off x="4137239" y="1262209"/>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6" name="Rectangle 15"/>
          <p:cNvSpPr/>
          <p:nvPr/>
        </p:nvSpPr>
        <p:spPr bwMode="auto">
          <a:xfrm>
            <a:off x="3375239" y="1274363"/>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7" name="Rectangle 16"/>
          <p:cNvSpPr/>
          <p:nvPr/>
        </p:nvSpPr>
        <p:spPr bwMode="auto">
          <a:xfrm>
            <a:off x="2613238" y="1286518"/>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8" name="Rectangle 17"/>
          <p:cNvSpPr/>
          <p:nvPr/>
        </p:nvSpPr>
        <p:spPr bwMode="auto">
          <a:xfrm>
            <a:off x="1842823" y="1265013"/>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9" name="Rectangle 18"/>
          <p:cNvSpPr/>
          <p:nvPr/>
        </p:nvSpPr>
        <p:spPr bwMode="auto">
          <a:xfrm>
            <a:off x="4138174" y="6682226"/>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20" name="Rectangle 19"/>
          <p:cNvSpPr/>
          <p:nvPr/>
        </p:nvSpPr>
        <p:spPr bwMode="auto">
          <a:xfrm>
            <a:off x="3378979" y="6691575"/>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21" name="Rectangle 20"/>
          <p:cNvSpPr/>
          <p:nvPr/>
        </p:nvSpPr>
        <p:spPr bwMode="auto">
          <a:xfrm>
            <a:off x="2614173" y="6684095"/>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22" name="Rectangle 21"/>
          <p:cNvSpPr/>
          <p:nvPr/>
        </p:nvSpPr>
        <p:spPr bwMode="auto">
          <a:xfrm>
            <a:off x="1846564" y="6668200"/>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23" name="Text Box 8"/>
          <p:cNvSpPr txBox="1">
            <a:spLocks noChangeArrowheads="1"/>
          </p:cNvSpPr>
          <p:nvPr/>
        </p:nvSpPr>
        <p:spPr bwMode="auto">
          <a:xfrm>
            <a:off x="7433467" y="6581001"/>
            <a:ext cx="1710533" cy="276999"/>
          </a:xfrm>
          <a:prstGeom prst="rect">
            <a:avLst/>
          </a:prstGeom>
          <a:noFill/>
          <a:ln w="12700">
            <a:noFill/>
            <a:miter lim="800000"/>
            <a:headEnd/>
            <a:tailEnd/>
          </a:ln>
          <a:effectLst/>
        </p:spPr>
        <p:txBody>
          <a:bodyPr wrap="none">
            <a:spAutoFit/>
          </a:bodyPr>
          <a:lstStyle/>
          <a:p>
            <a:r>
              <a:rPr lang="en-US" sz="1200" dirty="0" smtClean="0">
                <a:solidFill>
                  <a:schemeClr val="bg1"/>
                </a:solidFill>
              </a:rPr>
              <a:t>(Gutierrez et al., 2011)</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13253" y="1371600"/>
            <a:ext cx="2902226" cy="4495800"/>
          </a:xfrm>
        </p:spPr>
        <p:txBody>
          <a:bodyPr/>
          <a:lstStyle/>
          <a:p>
            <a:pPr marL="176213" indent="-176213">
              <a:buClr>
                <a:schemeClr val="bg1"/>
              </a:buClr>
              <a:buFont typeface="Arial" pitchFamily="34" charset="0"/>
              <a:buChar char="•"/>
            </a:pPr>
            <a:r>
              <a:rPr lang="en-US" sz="1800" b="0" dirty="0" smtClean="0"/>
              <a:t>Uncertainty map can be used to identify where better information is needed</a:t>
            </a:r>
            <a:endParaRPr lang="en-US" sz="1800" b="0" dirty="0" smtClean="0">
              <a:solidFill>
                <a:srgbClr val="FF00FF"/>
              </a:solidFill>
            </a:endParaRPr>
          </a:p>
          <a:p>
            <a:pPr marL="176213" indent="-176213">
              <a:buClr>
                <a:schemeClr val="bg1"/>
              </a:buClr>
              <a:buFont typeface="Arial" pitchFamily="34" charset="0"/>
              <a:buChar char="•"/>
            </a:pPr>
            <a:endParaRPr lang="en-US" sz="1800" b="0" dirty="0" smtClean="0">
              <a:solidFill>
                <a:srgbClr val="FF00FF"/>
              </a:solidFill>
            </a:endParaRPr>
          </a:p>
          <a:p>
            <a:pPr marL="176213" indent="-176213">
              <a:buClr>
                <a:schemeClr val="bg1"/>
              </a:buClr>
              <a:buFont typeface="Arial" pitchFamily="34" charset="0"/>
              <a:buChar char="•"/>
            </a:pPr>
            <a:r>
              <a:rPr lang="en-US" sz="1800" b="0" dirty="0" smtClean="0"/>
              <a:t>Areas of low confidence require</a:t>
            </a:r>
          </a:p>
          <a:p>
            <a:pPr marL="342900" lvl="1" indent="-176213">
              <a:buClr>
                <a:schemeClr val="bg1"/>
              </a:buClr>
              <a:buFont typeface="Arial" pitchFamily="34" charset="0"/>
              <a:buChar char="•"/>
            </a:pPr>
            <a:r>
              <a:rPr lang="en-US" sz="1800" b="0" dirty="0" smtClean="0"/>
              <a:t>better input data</a:t>
            </a:r>
          </a:p>
          <a:p>
            <a:pPr marL="342900" lvl="1" indent="-176213">
              <a:buClr>
                <a:schemeClr val="bg1"/>
              </a:buClr>
              <a:buFont typeface="Arial" pitchFamily="34" charset="0"/>
              <a:buChar char="•"/>
            </a:pPr>
            <a:r>
              <a:rPr lang="en-US" sz="1800" b="0" dirty="0" smtClean="0"/>
              <a:t>better understanding of processes</a:t>
            </a:r>
          </a:p>
          <a:p>
            <a:pPr marL="176213" indent="-176213">
              <a:buClr>
                <a:schemeClr val="bg1"/>
              </a:buClr>
              <a:buFont typeface="Arial" pitchFamily="34" charset="0"/>
              <a:buChar char="•"/>
            </a:pPr>
            <a:endParaRPr lang="en-US" sz="1800" b="0" dirty="0" smtClean="0"/>
          </a:p>
          <a:p>
            <a:pPr marL="176213" indent="-176213">
              <a:buClr>
                <a:schemeClr val="bg1"/>
              </a:buClr>
              <a:buFont typeface="Arial" pitchFamily="34" charset="0"/>
              <a:buChar char="•"/>
            </a:pPr>
            <a:r>
              <a:rPr lang="en-US" sz="1800" b="0" dirty="0" smtClean="0"/>
              <a:t>Can use this map to focus research resources</a:t>
            </a:r>
          </a:p>
        </p:txBody>
      </p:sp>
      <p:pic>
        <p:nvPicPr>
          <p:cNvPr id="12" name="Picture 11" descr="MaxP_clipped.jpg"/>
          <p:cNvPicPr>
            <a:picLocks noChangeAspect="1"/>
          </p:cNvPicPr>
          <p:nvPr/>
        </p:nvPicPr>
        <p:blipFill>
          <a:blip r:embed="rId3" cstate="screen"/>
          <a:srcRect/>
          <a:stretch>
            <a:fillRect/>
          </a:stretch>
        </p:blipFill>
        <p:spPr>
          <a:xfrm>
            <a:off x="2961862" y="913063"/>
            <a:ext cx="6115878" cy="5878677"/>
          </a:xfrm>
          <a:prstGeom prst="rect">
            <a:avLst/>
          </a:prstGeom>
        </p:spPr>
      </p:pic>
      <p:sp>
        <p:nvSpPr>
          <p:cNvPr id="13" name="Text Box 5"/>
          <p:cNvSpPr txBox="1">
            <a:spLocks noChangeArrowheads="1"/>
          </p:cNvSpPr>
          <p:nvPr/>
        </p:nvSpPr>
        <p:spPr bwMode="auto">
          <a:xfrm>
            <a:off x="84408" y="84408"/>
            <a:ext cx="5461752" cy="738664"/>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400" b="1" dirty="0" smtClean="0">
                <a:solidFill>
                  <a:srgbClr val="FFFF99"/>
                </a:solidFill>
              </a:rPr>
              <a:t>Mapping Prediction Uncertainty</a:t>
            </a:r>
          </a:p>
          <a:p>
            <a:pPr eaLnBrk="0" fontAlgn="base" hangingPunct="0">
              <a:spcBef>
                <a:spcPct val="0"/>
              </a:spcBef>
              <a:spcAft>
                <a:spcPct val="0"/>
              </a:spcAft>
            </a:pPr>
            <a:r>
              <a:rPr lang="en-US" b="1" dirty="0" smtClean="0">
                <a:solidFill>
                  <a:srgbClr val="FFFF99"/>
                </a:solidFill>
              </a:rPr>
              <a:t>Higher probability = higher certainty of outcome</a:t>
            </a:r>
            <a:endParaRPr lang="en-US" sz="1600" b="1" dirty="0" smtClean="0">
              <a:solidFill>
                <a:srgbClr val="FFFF99"/>
              </a:solidFill>
            </a:endParaRPr>
          </a:p>
        </p:txBody>
      </p:sp>
      <p:sp>
        <p:nvSpPr>
          <p:cNvPr id="6" name="Rectangle 5"/>
          <p:cNvSpPr/>
          <p:nvPr/>
        </p:nvSpPr>
        <p:spPr bwMode="auto">
          <a:xfrm>
            <a:off x="5815771" y="1118334"/>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7" name="Rectangle 6"/>
          <p:cNvSpPr/>
          <p:nvPr/>
        </p:nvSpPr>
        <p:spPr bwMode="auto">
          <a:xfrm>
            <a:off x="5034585" y="1136882"/>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8" name="Rectangle 7"/>
          <p:cNvSpPr/>
          <p:nvPr/>
        </p:nvSpPr>
        <p:spPr bwMode="auto">
          <a:xfrm>
            <a:off x="4243811" y="1136249"/>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9" name="Rectangle 8"/>
          <p:cNvSpPr/>
          <p:nvPr/>
        </p:nvSpPr>
        <p:spPr bwMode="auto">
          <a:xfrm>
            <a:off x="3460608" y="1133928"/>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0" name="Rectangle 9"/>
          <p:cNvSpPr/>
          <p:nvPr/>
        </p:nvSpPr>
        <p:spPr bwMode="auto">
          <a:xfrm>
            <a:off x="5816706" y="6675830"/>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1" name="Rectangle 10"/>
          <p:cNvSpPr/>
          <p:nvPr/>
        </p:nvSpPr>
        <p:spPr bwMode="auto">
          <a:xfrm>
            <a:off x="5035131" y="6685179"/>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4" name="Rectangle 13"/>
          <p:cNvSpPr/>
          <p:nvPr/>
        </p:nvSpPr>
        <p:spPr bwMode="auto">
          <a:xfrm>
            <a:off x="4241550" y="6680897"/>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5" name="Rectangle 14"/>
          <p:cNvSpPr/>
          <p:nvPr/>
        </p:nvSpPr>
        <p:spPr bwMode="auto">
          <a:xfrm>
            <a:off x="3461152" y="6671396"/>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6" name="Text Box 8"/>
          <p:cNvSpPr txBox="1">
            <a:spLocks noChangeArrowheads="1"/>
          </p:cNvSpPr>
          <p:nvPr/>
        </p:nvSpPr>
        <p:spPr bwMode="auto">
          <a:xfrm>
            <a:off x="0" y="6581001"/>
            <a:ext cx="1710533" cy="276999"/>
          </a:xfrm>
          <a:prstGeom prst="rect">
            <a:avLst/>
          </a:prstGeom>
          <a:noFill/>
          <a:ln w="12700">
            <a:noFill/>
            <a:miter lim="800000"/>
            <a:headEnd/>
            <a:tailEnd/>
          </a:ln>
          <a:effectLst/>
        </p:spPr>
        <p:txBody>
          <a:bodyPr wrap="none">
            <a:spAutoFit/>
          </a:bodyPr>
          <a:lstStyle/>
          <a:p>
            <a:r>
              <a:rPr lang="en-US" sz="1200" dirty="0" smtClean="0">
                <a:solidFill>
                  <a:schemeClr val="bg1"/>
                </a:solidFill>
              </a:rPr>
              <a:t>(Gutierrez et al., 2011)</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screen">
            <a:lum contrast="-40000"/>
          </a:blip>
          <a:srcRect l="81460" t="7462" r="13344" b="10785"/>
          <a:stretch>
            <a:fillRect/>
          </a:stretch>
        </p:blipFill>
        <p:spPr bwMode="auto">
          <a:xfrm>
            <a:off x="8215313" y="2156339"/>
            <a:ext cx="209550" cy="2924175"/>
          </a:xfrm>
          <a:prstGeom prst="rect">
            <a:avLst/>
          </a:prstGeom>
          <a:noFill/>
          <a:ln w="9525">
            <a:noFill/>
            <a:miter lim="800000"/>
            <a:headEnd/>
            <a:tailEnd/>
          </a:ln>
          <a:effectLst/>
        </p:spPr>
      </p:pic>
      <p:sp>
        <p:nvSpPr>
          <p:cNvPr id="7" name="TextBox 6"/>
          <p:cNvSpPr txBox="1"/>
          <p:nvPr/>
        </p:nvSpPr>
        <p:spPr>
          <a:xfrm>
            <a:off x="8484169" y="4912079"/>
            <a:ext cx="623255" cy="276999"/>
          </a:xfrm>
          <a:prstGeom prst="rect">
            <a:avLst/>
          </a:prstGeom>
          <a:noFill/>
        </p:spPr>
        <p:txBody>
          <a:bodyPr wrap="square" rtlCol="0">
            <a:spAutoFit/>
          </a:bodyPr>
          <a:lstStyle/>
          <a:p>
            <a:r>
              <a:rPr lang="en-US" sz="1200" dirty="0" smtClean="0">
                <a:solidFill>
                  <a:schemeClr val="bg1"/>
                </a:solidFill>
              </a:rPr>
              <a:t>Low</a:t>
            </a:r>
            <a:endParaRPr lang="en-US" sz="1200" dirty="0">
              <a:solidFill>
                <a:schemeClr val="bg1"/>
              </a:solidFill>
            </a:endParaRPr>
          </a:p>
        </p:txBody>
      </p:sp>
      <p:sp>
        <p:nvSpPr>
          <p:cNvPr id="8" name="TextBox 7"/>
          <p:cNvSpPr txBox="1"/>
          <p:nvPr/>
        </p:nvSpPr>
        <p:spPr>
          <a:xfrm>
            <a:off x="1040990" y="1475936"/>
            <a:ext cx="2056973" cy="369332"/>
          </a:xfrm>
          <a:prstGeom prst="rect">
            <a:avLst/>
          </a:prstGeom>
          <a:noFill/>
        </p:spPr>
        <p:txBody>
          <a:bodyPr wrap="none" rtlCol="0">
            <a:spAutoFit/>
          </a:bodyPr>
          <a:lstStyle/>
          <a:p>
            <a:r>
              <a:rPr lang="en-US" dirty="0" smtClean="0">
                <a:solidFill>
                  <a:schemeClr val="bg1"/>
                </a:solidFill>
              </a:rPr>
              <a:t>Current conditions</a:t>
            </a:r>
            <a:endParaRPr lang="en-US" dirty="0">
              <a:solidFill>
                <a:schemeClr val="bg1"/>
              </a:solidFill>
            </a:endParaRPr>
          </a:p>
        </p:txBody>
      </p:sp>
      <p:sp>
        <p:nvSpPr>
          <p:cNvPr id="11" name="TextBox 10"/>
          <p:cNvSpPr txBox="1"/>
          <p:nvPr/>
        </p:nvSpPr>
        <p:spPr>
          <a:xfrm>
            <a:off x="4510129" y="1475936"/>
            <a:ext cx="3342640" cy="369332"/>
          </a:xfrm>
          <a:prstGeom prst="rect">
            <a:avLst/>
          </a:prstGeom>
          <a:noFill/>
          <a:ln w="12700">
            <a:noFill/>
          </a:ln>
        </p:spPr>
        <p:txBody>
          <a:bodyPr wrap="square" rtlCol="0">
            <a:spAutoFit/>
          </a:bodyPr>
          <a:lstStyle/>
          <a:p>
            <a:r>
              <a:rPr lang="en-US" dirty="0" smtClean="0">
                <a:solidFill>
                  <a:schemeClr val="bg1"/>
                </a:solidFill>
              </a:rPr>
              <a:t>SLR +1 mm/yr, Wave ht. +10%</a:t>
            </a:r>
          </a:p>
        </p:txBody>
      </p:sp>
      <p:grpSp>
        <p:nvGrpSpPr>
          <p:cNvPr id="2" name="Group 26"/>
          <p:cNvGrpSpPr/>
          <p:nvPr/>
        </p:nvGrpSpPr>
        <p:grpSpPr>
          <a:xfrm>
            <a:off x="195072" y="5560256"/>
            <a:ext cx="1371600" cy="685800"/>
            <a:chOff x="533400" y="5715000"/>
            <a:chExt cx="1371600" cy="685800"/>
          </a:xfrm>
        </p:grpSpPr>
        <p:sp>
          <p:nvSpPr>
            <p:cNvPr id="12" name="Rectangle 11"/>
            <p:cNvSpPr/>
            <p:nvPr/>
          </p:nvSpPr>
          <p:spPr>
            <a:xfrm>
              <a:off x="1066800" y="5715000"/>
              <a:ext cx="152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954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2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33400" y="6400800"/>
              <a:ext cx="1371600"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50266" y="6252644"/>
            <a:ext cx="1011815" cy="276999"/>
          </a:xfrm>
          <a:prstGeom prst="rect">
            <a:avLst/>
          </a:prstGeom>
          <a:noFill/>
        </p:spPr>
        <p:txBody>
          <a:bodyPr wrap="none" rtlCol="0">
            <a:spAutoFit/>
          </a:bodyPr>
          <a:lstStyle/>
          <a:p>
            <a:pPr algn="ctr"/>
            <a:r>
              <a:rPr lang="en-US" sz="1200" dirty="0" smtClean="0">
                <a:solidFill>
                  <a:schemeClr val="bg1"/>
                </a:solidFill>
              </a:rPr>
              <a:t>Erosion rate</a:t>
            </a:r>
            <a:endParaRPr lang="en-US" sz="1200" dirty="0">
              <a:solidFill>
                <a:schemeClr val="bg1"/>
              </a:solidFill>
            </a:endParaRPr>
          </a:p>
        </p:txBody>
      </p:sp>
      <p:grpSp>
        <p:nvGrpSpPr>
          <p:cNvPr id="4" name="Group 27"/>
          <p:cNvGrpSpPr/>
          <p:nvPr/>
        </p:nvGrpSpPr>
        <p:grpSpPr>
          <a:xfrm>
            <a:off x="4334255" y="5777188"/>
            <a:ext cx="1371600" cy="468868"/>
            <a:chOff x="5562600" y="5867400"/>
            <a:chExt cx="1371600" cy="468868"/>
          </a:xfrm>
        </p:grpSpPr>
        <p:sp>
          <p:nvSpPr>
            <p:cNvPr id="19" name="Rectangle 18"/>
            <p:cNvSpPr/>
            <p:nvPr/>
          </p:nvSpPr>
          <p:spPr>
            <a:xfrm>
              <a:off x="6096000" y="6032084"/>
              <a:ext cx="152400" cy="227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24600" y="5867400"/>
              <a:ext cx="152400" cy="392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867400" y="6086978"/>
              <a:ext cx="152400" cy="173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53200" y="6086978"/>
              <a:ext cx="152400" cy="173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562600" y="6336268"/>
              <a:ext cx="1371600"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475226" y="6252644"/>
            <a:ext cx="1011815" cy="276999"/>
          </a:xfrm>
          <a:prstGeom prst="rect">
            <a:avLst/>
          </a:prstGeom>
          <a:noFill/>
        </p:spPr>
        <p:txBody>
          <a:bodyPr wrap="none" rtlCol="0">
            <a:spAutoFit/>
          </a:bodyPr>
          <a:lstStyle/>
          <a:p>
            <a:pPr algn="ctr"/>
            <a:r>
              <a:rPr lang="en-US" sz="1200" dirty="0" smtClean="0">
                <a:solidFill>
                  <a:schemeClr val="bg1"/>
                </a:solidFill>
              </a:rPr>
              <a:t>Erosion rate</a:t>
            </a:r>
            <a:endParaRPr lang="en-US" sz="1200" dirty="0">
              <a:solidFill>
                <a:schemeClr val="bg1"/>
              </a:solidFill>
            </a:endParaRPr>
          </a:p>
        </p:txBody>
      </p:sp>
      <p:sp>
        <p:nvSpPr>
          <p:cNvPr id="25" name="TextBox 24"/>
          <p:cNvSpPr txBox="1"/>
          <p:nvPr/>
        </p:nvSpPr>
        <p:spPr>
          <a:xfrm>
            <a:off x="5997319" y="5635285"/>
            <a:ext cx="2079882" cy="1107996"/>
          </a:xfrm>
          <a:prstGeom prst="rect">
            <a:avLst/>
          </a:prstGeom>
          <a:noFill/>
        </p:spPr>
        <p:txBody>
          <a:bodyPr wrap="square" rtlCol="0">
            <a:spAutoFit/>
          </a:bodyPr>
          <a:lstStyle/>
          <a:p>
            <a:pPr marL="173038" indent="-173038">
              <a:spcAft>
                <a:spcPts val="600"/>
              </a:spcAft>
            </a:pPr>
            <a:r>
              <a:rPr lang="en-US" sz="1400" dirty="0" smtClean="0">
                <a:solidFill>
                  <a:schemeClr val="bg1"/>
                </a:solidFill>
              </a:rPr>
              <a:t>Higher likelihood of erosion</a:t>
            </a:r>
          </a:p>
          <a:p>
            <a:pPr marL="173038" indent="-173038">
              <a:spcAft>
                <a:spcPts val="600"/>
              </a:spcAft>
            </a:pPr>
            <a:r>
              <a:rPr lang="en-US" sz="1400" dirty="0" smtClean="0">
                <a:solidFill>
                  <a:schemeClr val="bg1"/>
                </a:solidFill>
              </a:rPr>
              <a:t>Broader distributions</a:t>
            </a:r>
          </a:p>
          <a:p>
            <a:pPr marL="173038" indent="-173038">
              <a:spcAft>
                <a:spcPts val="600"/>
              </a:spcAft>
            </a:pPr>
            <a:r>
              <a:rPr lang="en-US" sz="1400" dirty="0" smtClean="0">
                <a:solidFill>
                  <a:schemeClr val="bg1"/>
                </a:solidFill>
              </a:rPr>
              <a:t>Increased uncertainty</a:t>
            </a:r>
            <a:endParaRPr lang="en-US" sz="1400" dirty="0">
              <a:solidFill>
                <a:schemeClr val="bg1"/>
              </a:solidFill>
            </a:endParaRPr>
          </a:p>
        </p:txBody>
      </p:sp>
      <p:sp>
        <p:nvSpPr>
          <p:cNvPr id="26" name="TextBox 25"/>
          <p:cNvSpPr txBox="1"/>
          <p:nvPr/>
        </p:nvSpPr>
        <p:spPr>
          <a:xfrm>
            <a:off x="1678201" y="5635285"/>
            <a:ext cx="2274039" cy="815608"/>
          </a:xfrm>
          <a:prstGeom prst="rect">
            <a:avLst/>
          </a:prstGeom>
          <a:noFill/>
        </p:spPr>
        <p:txBody>
          <a:bodyPr wrap="square" rtlCol="0">
            <a:spAutoFit/>
          </a:bodyPr>
          <a:lstStyle/>
          <a:p>
            <a:pPr marL="173038" indent="-173038">
              <a:spcAft>
                <a:spcPts val="600"/>
              </a:spcAft>
            </a:pPr>
            <a:r>
              <a:rPr lang="en-US" sz="1400" dirty="0" smtClean="0">
                <a:solidFill>
                  <a:schemeClr val="bg1"/>
                </a:solidFill>
              </a:rPr>
              <a:t>Narrow probability distributions</a:t>
            </a:r>
          </a:p>
          <a:p>
            <a:pPr marL="173038" indent="-173038"/>
            <a:r>
              <a:rPr lang="en-US" sz="1400" dirty="0" smtClean="0">
                <a:solidFill>
                  <a:schemeClr val="bg1"/>
                </a:solidFill>
              </a:rPr>
              <a:t>Relatively low uncertainty</a:t>
            </a:r>
          </a:p>
        </p:txBody>
      </p:sp>
      <p:pic>
        <p:nvPicPr>
          <p:cNvPr id="3" name="Picture 2"/>
          <p:cNvPicPr>
            <a:picLocks noChangeAspect="1" noChangeArrowheads="1"/>
          </p:cNvPicPr>
          <p:nvPr/>
        </p:nvPicPr>
        <p:blipFill>
          <a:blip r:embed="rId4" cstate="screen"/>
          <a:srcRect/>
          <a:stretch>
            <a:fillRect/>
          </a:stretch>
        </p:blipFill>
        <p:spPr bwMode="auto">
          <a:xfrm>
            <a:off x="4334255" y="1918975"/>
            <a:ext cx="3694388" cy="3481577"/>
          </a:xfrm>
          <a:prstGeom prst="rect">
            <a:avLst/>
          </a:prstGeom>
          <a:noFill/>
          <a:ln w="12700">
            <a:solidFill>
              <a:schemeClr val="bg1"/>
            </a:solidFill>
            <a:miter lim="800000"/>
            <a:headEnd/>
            <a:tailEnd/>
          </a:ln>
        </p:spPr>
      </p:pic>
      <p:pic>
        <p:nvPicPr>
          <p:cNvPr id="1027" name="Picture 3"/>
          <p:cNvPicPr>
            <a:picLocks noChangeAspect="1" noChangeArrowheads="1"/>
          </p:cNvPicPr>
          <p:nvPr/>
        </p:nvPicPr>
        <p:blipFill>
          <a:blip r:embed="rId5" cstate="screen"/>
          <a:srcRect/>
          <a:stretch>
            <a:fillRect/>
          </a:stretch>
        </p:blipFill>
        <p:spPr bwMode="auto">
          <a:xfrm>
            <a:off x="195072" y="1918976"/>
            <a:ext cx="3748809" cy="3491621"/>
          </a:xfrm>
          <a:prstGeom prst="rect">
            <a:avLst/>
          </a:prstGeom>
          <a:noFill/>
          <a:ln w="12700">
            <a:solidFill>
              <a:schemeClr val="bg1"/>
            </a:solidFill>
            <a:miter lim="800000"/>
            <a:headEnd/>
            <a:tailEnd/>
          </a:ln>
        </p:spPr>
      </p:pic>
      <p:sp>
        <p:nvSpPr>
          <p:cNvPr id="29" name="Rectangle 28"/>
          <p:cNvSpPr/>
          <p:nvPr/>
        </p:nvSpPr>
        <p:spPr>
          <a:xfrm>
            <a:off x="8484169" y="2039108"/>
            <a:ext cx="542136" cy="276999"/>
          </a:xfrm>
          <a:prstGeom prst="rect">
            <a:avLst/>
          </a:prstGeom>
        </p:spPr>
        <p:txBody>
          <a:bodyPr wrap="none">
            <a:spAutoFit/>
          </a:bodyPr>
          <a:lstStyle/>
          <a:p>
            <a:r>
              <a:rPr lang="en-US" sz="1200" dirty="0" smtClean="0">
                <a:solidFill>
                  <a:schemeClr val="bg1"/>
                </a:solidFill>
              </a:rPr>
              <a:t>High </a:t>
            </a:r>
            <a:endParaRPr lang="en-US" sz="1200" dirty="0">
              <a:solidFill>
                <a:schemeClr val="bg1"/>
              </a:solidFill>
            </a:endParaRPr>
          </a:p>
        </p:txBody>
      </p:sp>
      <p:sp>
        <p:nvSpPr>
          <p:cNvPr id="30" name="Rectangle 29"/>
          <p:cNvSpPr/>
          <p:nvPr/>
        </p:nvSpPr>
        <p:spPr>
          <a:xfrm rot="16200000">
            <a:off x="8158797" y="3402518"/>
            <a:ext cx="1261885" cy="369332"/>
          </a:xfrm>
          <a:prstGeom prst="rect">
            <a:avLst/>
          </a:prstGeom>
        </p:spPr>
        <p:txBody>
          <a:bodyPr wrap="none">
            <a:spAutoFit/>
          </a:bodyPr>
          <a:lstStyle/>
          <a:p>
            <a:pPr algn="ctr"/>
            <a:r>
              <a:rPr lang="en-US" dirty="0" smtClean="0">
                <a:solidFill>
                  <a:schemeClr val="bg1"/>
                </a:solidFill>
              </a:rPr>
              <a:t>Probability</a:t>
            </a:r>
            <a:endParaRPr lang="en-US" dirty="0">
              <a:solidFill>
                <a:schemeClr val="bg1"/>
              </a:solidFill>
            </a:endParaRPr>
          </a:p>
        </p:txBody>
      </p:sp>
      <p:sp>
        <p:nvSpPr>
          <p:cNvPr id="32" name="Rectangle 2"/>
          <p:cNvSpPr>
            <a:spLocks noGrp="1" noChangeArrowheads="1"/>
          </p:cNvSpPr>
          <p:nvPr>
            <p:ph type="title"/>
          </p:nvPr>
        </p:nvSpPr>
        <p:spPr>
          <a:xfrm>
            <a:off x="115708" y="107852"/>
            <a:ext cx="8831580" cy="1130103"/>
          </a:xfrm>
        </p:spPr>
        <p:txBody>
          <a:bodyPr/>
          <a:lstStyle/>
          <a:p>
            <a:r>
              <a:rPr lang="en-US" sz="2400" dirty="0" smtClean="0">
                <a:latin typeface="Arial" pitchFamily="34" charset="0"/>
                <a:cs typeface="Arial" pitchFamily="34" charset="0"/>
              </a:rPr>
              <a:t>Application of </a:t>
            </a:r>
            <a:r>
              <a:rPr lang="en-US" sz="2400" dirty="0" smtClean="0">
                <a:latin typeface="Arial" pitchFamily="34" charset="0"/>
                <a:cs typeface="Arial" pitchFamily="34" charset="0"/>
              </a:rPr>
              <a:t>a Bayesian network to an uncertain future: Probability of shoreline erosion &gt;1 m/yr at Assateague Island National Seashore</a:t>
            </a:r>
            <a:endParaRPr lang="en-US" sz="2000" dirty="0" smtClean="0">
              <a:latin typeface="Arial" pitchFamily="34" charset="0"/>
              <a:cs typeface="Arial" pitchFamily="34" charset="0"/>
            </a:endParaRPr>
          </a:p>
        </p:txBody>
      </p:sp>
      <p:sp>
        <p:nvSpPr>
          <p:cNvPr id="35" name="TextBox 34"/>
          <p:cNvSpPr txBox="1"/>
          <p:nvPr/>
        </p:nvSpPr>
        <p:spPr>
          <a:xfrm>
            <a:off x="8438336" y="4412314"/>
            <a:ext cx="164532" cy="138499"/>
          </a:xfrm>
          <a:prstGeom prst="rect">
            <a:avLst/>
          </a:prstGeom>
          <a:noFill/>
        </p:spPr>
        <p:txBody>
          <a:bodyPr wrap="square" lIns="0" tIns="0" rIns="0" bIns="0" rtlCol="0">
            <a:spAutoFit/>
          </a:bodyPr>
          <a:lstStyle/>
          <a:p>
            <a:r>
              <a:rPr lang="en-US" sz="900" dirty="0" smtClean="0">
                <a:solidFill>
                  <a:schemeClr val="bg1"/>
                </a:solidFill>
              </a:rPr>
              <a:t>0.2</a:t>
            </a:r>
            <a:endParaRPr lang="en-US" sz="900" dirty="0">
              <a:solidFill>
                <a:schemeClr val="bg1"/>
              </a:solidFill>
            </a:endParaRPr>
          </a:p>
        </p:txBody>
      </p:sp>
      <p:sp>
        <p:nvSpPr>
          <p:cNvPr id="36" name="TextBox 35"/>
          <p:cNvSpPr txBox="1"/>
          <p:nvPr/>
        </p:nvSpPr>
        <p:spPr>
          <a:xfrm>
            <a:off x="8438336" y="4994788"/>
            <a:ext cx="164532" cy="138499"/>
          </a:xfrm>
          <a:prstGeom prst="rect">
            <a:avLst/>
          </a:prstGeom>
          <a:noFill/>
        </p:spPr>
        <p:txBody>
          <a:bodyPr wrap="square" lIns="0" tIns="0" rIns="0" bIns="0" rtlCol="0">
            <a:spAutoFit/>
          </a:bodyPr>
          <a:lstStyle/>
          <a:p>
            <a:r>
              <a:rPr lang="en-US" sz="900" dirty="0" smtClean="0">
                <a:solidFill>
                  <a:schemeClr val="bg1"/>
                </a:solidFill>
              </a:rPr>
              <a:t>0</a:t>
            </a:r>
            <a:endParaRPr lang="en-US" sz="900" dirty="0">
              <a:solidFill>
                <a:schemeClr val="bg1"/>
              </a:solidFill>
            </a:endParaRPr>
          </a:p>
        </p:txBody>
      </p:sp>
      <p:sp>
        <p:nvSpPr>
          <p:cNvPr id="37" name="TextBox 36"/>
          <p:cNvSpPr txBox="1"/>
          <p:nvPr/>
        </p:nvSpPr>
        <p:spPr>
          <a:xfrm>
            <a:off x="8438336" y="3833843"/>
            <a:ext cx="164532" cy="138499"/>
          </a:xfrm>
          <a:prstGeom prst="rect">
            <a:avLst/>
          </a:prstGeom>
          <a:noFill/>
        </p:spPr>
        <p:txBody>
          <a:bodyPr wrap="square" lIns="0" tIns="0" rIns="0" bIns="0" rtlCol="0">
            <a:spAutoFit/>
          </a:bodyPr>
          <a:lstStyle/>
          <a:p>
            <a:r>
              <a:rPr lang="en-US" sz="900" dirty="0" smtClean="0">
                <a:solidFill>
                  <a:schemeClr val="bg1"/>
                </a:solidFill>
              </a:rPr>
              <a:t>0.4</a:t>
            </a:r>
            <a:endParaRPr lang="en-US" sz="900" dirty="0">
              <a:solidFill>
                <a:schemeClr val="bg1"/>
              </a:solidFill>
            </a:endParaRPr>
          </a:p>
        </p:txBody>
      </p:sp>
      <p:sp>
        <p:nvSpPr>
          <p:cNvPr id="38" name="TextBox 37"/>
          <p:cNvSpPr txBox="1"/>
          <p:nvPr/>
        </p:nvSpPr>
        <p:spPr>
          <a:xfrm>
            <a:off x="8438336" y="3248055"/>
            <a:ext cx="164532" cy="138499"/>
          </a:xfrm>
          <a:prstGeom prst="rect">
            <a:avLst/>
          </a:prstGeom>
          <a:noFill/>
        </p:spPr>
        <p:txBody>
          <a:bodyPr wrap="square" lIns="0" tIns="0" rIns="0" bIns="0" rtlCol="0">
            <a:spAutoFit/>
          </a:bodyPr>
          <a:lstStyle/>
          <a:p>
            <a:r>
              <a:rPr lang="en-US" sz="900" dirty="0" smtClean="0">
                <a:solidFill>
                  <a:schemeClr val="bg1"/>
                </a:solidFill>
              </a:rPr>
              <a:t>0.6</a:t>
            </a:r>
            <a:endParaRPr lang="en-US" sz="900" dirty="0">
              <a:solidFill>
                <a:schemeClr val="bg1"/>
              </a:solidFill>
            </a:endParaRPr>
          </a:p>
        </p:txBody>
      </p:sp>
      <p:sp>
        <p:nvSpPr>
          <p:cNvPr id="39" name="TextBox 38"/>
          <p:cNvSpPr txBox="1"/>
          <p:nvPr/>
        </p:nvSpPr>
        <p:spPr>
          <a:xfrm>
            <a:off x="8438336" y="2668135"/>
            <a:ext cx="164532" cy="138499"/>
          </a:xfrm>
          <a:prstGeom prst="rect">
            <a:avLst/>
          </a:prstGeom>
          <a:noFill/>
        </p:spPr>
        <p:txBody>
          <a:bodyPr wrap="square" lIns="0" tIns="0" rIns="0" bIns="0" rtlCol="0">
            <a:spAutoFit/>
          </a:bodyPr>
          <a:lstStyle/>
          <a:p>
            <a:r>
              <a:rPr lang="en-US" sz="900" dirty="0" smtClean="0">
                <a:solidFill>
                  <a:schemeClr val="bg1"/>
                </a:solidFill>
              </a:rPr>
              <a:t>0.8</a:t>
            </a:r>
            <a:endParaRPr lang="en-US" sz="900" dirty="0">
              <a:solidFill>
                <a:schemeClr val="bg1"/>
              </a:solidFill>
            </a:endParaRPr>
          </a:p>
        </p:txBody>
      </p:sp>
      <p:sp>
        <p:nvSpPr>
          <p:cNvPr id="40" name="TextBox 39"/>
          <p:cNvSpPr txBox="1"/>
          <p:nvPr/>
        </p:nvSpPr>
        <p:spPr>
          <a:xfrm>
            <a:off x="8438336" y="2094425"/>
            <a:ext cx="164532" cy="138499"/>
          </a:xfrm>
          <a:prstGeom prst="rect">
            <a:avLst/>
          </a:prstGeom>
          <a:noFill/>
        </p:spPr>
        <p:txBody>
          <a:bodyPr wrap="square" lIns="0" tIns="0" rIns="0" bIns="0" rtlCol="0">
            <a:spAutoFit/>
          </a:bodyPr>
          <a:lstStyle/>
          <a:p>
            <a:r>
              <a:rPr lang="en-US" sz="900" dirty="0" smtClean="0">
                <a:solidFill>
                  <a:schemeClr val="bg1"/>
                </a:solidFill>
              </a:rPr>
              <a:t>1</a:t>
            </a:r>
            <a:endParaRPr lang="en-US" sz="900" dirty="0">
              <a:solidFill>
                <a:schemeClr val="bg1"/>
              </a:solidFill>
            </a:endParaRPr>
          </a:p>
        </p:txBody>
      </p:sp>
      <p:sp>
        <p:nvSpPr>
          <p:cNvPr id="42" name="TextBox 41"/>
          <p:cNvSpPr txBox="1"/>
          <p:nvPr/>
        </p:nvSpPr>
        <p:spPr>
          <a:xfrm>
            <a:off x="8436543" y="4423288"/>
            <a:ext cx="164532" cy="138499"/>
          </a:xfrm>
          <a:prstGeom prst="rect">
            <a:avLst/>
          </a:prstGeom>
          <a:noFill/>
        </p:spPr>
        <p:txBody>
          <a:bodyPr wrap="square" lIns="0" tIns="0" rIns="0" bIns="0" rtlCol="0">
            <a:spAutoFit/>
          </a:bodyPr>
          <a:lstStyle/>
          <a:p>
            <a:r>
              <a:rPr lang="en-US" sz="900" dirty="0" smtClean="0">
                <a:solidFill>
                  <a:schemeClr val="bg1"/>
                </a:solidFill>
              </a:rPr>
              <a:t>0.2</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PLchick"/>
          <p:cNvPicPr>
            <a:picLocks noChangeAspect="1" noChangeArrowheads="1"/>
          </p:cNvPicPr>
          <p:nvPr/>
        </p:nvPicPr>
        <p:blipFill>
          <a:blip r:embed="rId3" cstate="screen"/>
          <a:srcRect/>
          <a:stretch>
            <a:fillRect/>
          </a:stretch>
        </p:blipFill>
        <p:spPr bwMode="auto">
          <a:xfrm>
            <a:off x="154730" y="1651524"/>
            <a:ext cx="3699818" cy="4242826"/>
          </a:xfrm>
          <a:prstGeom prst="rect">
            <a:avLst/>
          </a:prstGeom>
          <a:noFill/>
          <a:ln w="9525">
            <a:noFill/>
            <a:miter lim="800000"/>
            <a:headEnd/>
            <a:tailEnd/>
          </a:ln>
        </p:spPr>
      </p:pic>
      <p:sp>
        <p:nvSpPr>
          <p:cNvPr id="8195" name="Text Box 3"/>
          <p:cNvSpPr txBox="1">
            <a:spLocks noChangeArrowheads="1"/>
          </p:cNvSpPr>
          <p:nvPr/>
        </p:nvSpPr>
        <p:spPr bwMode="auto">
          <a:xfrm>
            <a:off x="2278982" y="5666597"/>
            <a:ext cx="1800665" cy="246221"/>
          </a:xfrm>
          <a:prstGeom prst="rect">
            <a:avLst/>
          </a:prstGeom>
          <a:noFill/>
          <a:ln w="9525">
            <a:noFill/>
            <a:miter lim="800000"/>
            <a:headEnd/>
            <a:tailEnd/>
          </a:ln>
        </p:spPr>
        <p:txBody>
          <a:bodyPr wrap="square">
            <a:spAutoFit/>
          </a:bodyPr>
          <a:lstStyle/>
          <a:p>
            <a:pPr algn="ctr">
              <a:spcBef>
                <a:spcPct val="50000"/>
              </a:spcBef>
            </a:pPr>
            <a:r>
              <a:rPr lang="en-US" sz="1000" b="1" dirty="0">
                <a:solidFill>
                  <a:schemeClr val="bg1"/>
                </a:solidFill>
              </a:rPr>
              <a:t>Bill Byrne, MA F&amp;W</a:t>
            </a:r>
          </a:p>
        </p:txBody>
      </p:sp>
      <p:sp>
        <p:nvSpPr>
          <p:cNvPr id="4" name="TextBox 3"/>
          <p:cNvSpPr txBox="1"/>
          <p:nvPr/>
        </p:nvSpPr>
        <p:spPr>
          <a:xfrm>
            <a:off x="4262512" y="1218587"/>
            <a:ext cx="4881488" cy="5124480"/>
          </a:xfrm>
          <a:prstGeom prst="rect">
            <a:avLst/>
          </a:prstGeom>
          <a:noFill/>
        </p:spPr>
        <p:txBody>
          <a:bodyPr wrap="square" rtlCol="0">
            <a:spAutoFit/>
          </a:bodyPr>
          <a:lstStyle/>
          <a:p>
            <a:pPr marL="231775" indent="-231775">
              <a:buFont typeface="Arial" pitchFamily="34" charset="0"/>
              <a:buChar char="•"/>
            </a:pPr>
            <a:r>
              <a:rPr lang="en-US" b="1" dirty="0" smtClean="0">
                <a:solidFill>
                  <a:schemeClr val="bg1"/>
                </a:solidFill>
              </a:rPr>
              <a:t>Listed species</a:t>
            </a:r>
          </a:p>
          <a:p>
            <a:pPr marL="231775" indent="-231775">
              <a:buFont typeface="Arial" pitchFamily="34" charset="0"/>
              <a:buChar char="•"/>
            </a:pPr>
            <a:endParaRPr lang="en-US" sz="1400" b="1" dirty="0" smtClean="0">
              <a:solidFill>
                <a:schemeClr val="bg1"/>
              </a:solidFill>
            </a:endParaRPr>
          </a:p>
          <a:p>
            <a:pPr marL="231775" indent="-231775">
              <a:buFont typeface="Arial" pitchFamily="34" charset="0"/>
              <a:buChar char="•"/>
            </a:pPr>
            <a:r>
              <a:rPr lang="en-US" b="1" dirty="0" smtClean="0">
                <a:solidFill>
                  <a:schemeClr val="bg1"/>
                </a:solidFill>
              </a:rPr>
              <a:t>DOI management responsibility</a:t>
            </a:r>
          </a:p>
          <a:p>
            <a:pPr marL="231775" indent="-231775">
              <a:buFont typeface="Arial" pitchFamily="34" charset="0"/>
              <a:buChar char="•"/>
            </a:pPr>
            <a:endParaRPr lang="en-US" sz="1400" b="1" dirty="0" smtClean="0">
              <a:solidFill>
                <a:schemeClr val="bg1"/>
              </a:solidFill>
            </a:endParaRPr>
          </a:p>
          <a:p>
            <a:pPr marL="231775" indent="-231775">
              <a:buFont typeface="Arial" pitchFamily="34" charset="0"/>
              <a:buChar char="•"/>
            </a:pPr>
            <a:r>
              <a:rPr lang="en-US" b="1" dirty="0" smtClean="0">
                <a:solidFill>
                  <a:schemeClr val="bg1"/>
                </a:solidFill>
              </a:rPr>
              <a:t>Lifecycle includes substantial time on NPS lands for breeding, migrating, wintering</a:t>
            </a:r>
          </a:p>
          <a:p>
            <a:pPr marL="231775" indent="-231775">
              <a:buFont typeface="Arial" pitchFamily="34" charset="0"/>
              <a:buChar char="•"/>
            </a:pPr>
            <a:endParaRPr lang="en-US" sz="1400" b="1" dirty="0" smtClean="0">
              <a:solidFill>
                <a:schemeClr val="bg1"/>
              </a:solidFill>
            </a:endParaRPr>
          </a:p>
          <a:p>
            <a:pPr marL="231775" indent="-231775">
              <a:buFont typeface="Arial" pitchFamily="34" charset="0"/>
              <a:buChar char="•"/>
            </a:pPr>
            <a:r>
              <a:rPr lang="en-US" b="1" dirty="0" smtClean="0">
                <a:solidFill>
                  <a:schemeClr val="bg1"/>
                </a:solidFill>
              </a:rPr>
              <a:t>Have interesting and specific habitat requirements that we can predict</a:t>
            </a:r>
          </a:p>
          <a:p>
            <a:pPr marL="231775" indent="-231775">
              <a:buFont typeface="Arial" pitchFamily="34" charset="0"/>
              <a:buChar char="•"/>
            </a:pPr>
            <a:endParaRPr lang="en-US" sz="1400" b="1" dirty="0" smtClean="0">
              <a:solidFill>
                <a:schemeClr val="bg1"/>
              </a:solidFill>
            </a:endParaRPr>
          </a:p>
          <a:p>
            <a:pPr marL="688975" lvl="1" indent="-231775">
              <a:spcAft>
                <a:spcPts val="600"/>
              </a:spcAft>
              <a:buFont typeface="Arial" pitchFamily="34" charset="0"/>
              <a:buChar char="•"/>
            </a:pPr>
            <a:r>
              <a:rPr lang="en-US" sz="1600" b="1" dirty="0" err="1" smtClean="0">
                <a:solidFill>
                  <a:schemeClr val="bg1"/>
                </a:solidFill>
              </a:rPr>
              <a:t>Rangewide</a:t>
            </a:r>
            <a:r>
              <a:rPr lang="en-US" sz="1600" b="1" dirty="0" smtClean="0">
                <a:solidFill>
                  <a:schemeClr val="bg1"/>
                </a:solidFill>
              </a:rPr>
              <a:t> habitat availability</a:t>
            </a:r>
          </a:p>
          <a:p>
            <a:pPr marL="688975" lvl="1" indent="-231775">
              <a:spcAft>
                <a:spcPts val="600"/>
              </a:spcAft>
              <a:buFont typeface="Arial" pitchFamily="34" charset="0"/>
              <a:buChar char="•"/>
            </a:pPr>
            <a:r>
              <a:rPr lang="en-US" sz="1600" b="1" dirty="0" smtClean="0">
                <a:solidFill>
                  <a:schemeClr val="bg1"/>
                </a:solidFill>
              </a:rPr>
              <a:t>Attributes and distribution of breeding, foraging areas</a:t>
            </a:r>
          </a:p>
          <a:p>
            <a:pPr marL="688975" lvl="1" indent="-231775">
              <a:spcAft>
                <a:spcPts val="600"/>
              </a:spcAft>
              <a:buFont typeface="Arial" pitchFamily="34" charset="0"/>
              <a:buChar char="•"/>
            </a:pPr>
            <a:r>
              <a:rPr lang="en-US" sz="1600" b="1" dirty="0" smtClean="0">
                <a:solidFill>
                  <a:schemeClr val="bg1"/>
                </a:solidFill>
              </a:rPr>
              <a:t>Wave run-up and inundation sensitivity (morphologic and hydrodynamic detail)</a:t>
            </a:r>
            <a:r>
              <a:rPr lang="en-US" dirty="0" smtClean="0"/>
              <a:t/>
            </a:r>
            <a:br>
              <a:rPr lang="en-US" dirty="0" smtClean="0"/>
            </a:br>
            <a:endParaRPr lang="en-US" sz="1400" b="1" dirty="0" smtClean="0">
              <a:solidFill>
                <a:schemeClr val="bg1"/>
              </a:solidFill>
            </a:endParaRPr>
          </a:p>
          <a:p>
            <a:pPr marL="231775" indent="-231775">
              <a:buFont typeface="Arial" pitchFamily="34" charset="0"/>
              <a:buChar char="•"/>
            </a:pPr>
            <a:r>
              <a:rPr lang="en-US" b="1" dirty="0" smtClean="0">
                <a:solidFill>
                  <a:schemeClr val="bg1"/>
                </a:solidFill>
              </a:rPr>
              <a:t>Can feed predictions back into population dynamics models</a:t>
            </a:r>
          </a:p>
        </p:txBody>
      </p:sp>
      <p:sp>
        <p:nvSpPr>
          <p:cNvPr id="5" name="Rectangle 4"/>
          <p:cNvSpPr/>
          <p:nvPr/>
        </p:nvSpPr>
        <p:spPr>
          <a:xfrm>
            <a:off x="84390" y="107241"/>
            <a:ext cx="5299656" cy="461665"/>
          </a:xfrm>
          <a:prstGeom prst="rect">
            <a:avLst/>
          </a:prstGeom>
        </p:spPr>
        <p:txBody>
          <a:bodyPr wrap="none">
            <a:spAutoFit/>
          </a:bodyPr>
          <a:lstStyle/>
          <a:p>
            <a:pPr lvl="0"/>
            <a:r>
              <a:rPr lang="en-US" sz="2400" b="1" dirty="0" smtClean="0">
                <a:solidFill>
                  <a:srgbClr val="FFFF99"/>
                </a:solidFill>
              </a:rPr>
              <a:t>Decision Support for DOI Agencies</a:t>
            </a:r>
          </a:p>
        </p:txBody>
      </p:sp>
      <p:sp>
        <p:nvSpPr>
          <p:cNvPr id="6" name="Rectangle 5"/>
          <p:cNvSpPr/>
          <p:nvPr/>
        </p:nvSpPr>
        <p:spPr>
          <a:xfrm>
            <a:off x="346044" y="1218587"/>
            <a:ext cx="3317190" cy="400110"/>
          </a:xfrm>
          <a:prstGeom prst="rect">
            <a:avLst/>
          </a:prstGeom>
        </p:spPr>
        <p:txBody>
          <a:bodyPr wrap="none">
            <a:spAutoFit/>
          </a:bodyPr>
          <a:lstStyle/>
          <a:p>
            <a:pPr lvl="0"/>
            <a:r>
              <a:rPr lang="en-US" sz="2000" b="1" dirty="0" smtClean="0">
                <a:solidFill>
                  <a:srgbClr val="FFFFFF"/>
                </a:solidFill>
              </a:rPr>
              <a:t>Piping plover, </a:t>
            </a:r>
            <a:r>
              <a:rPr lang="en-US" sz="2000" b="1" i="1" dirty="0" smtClean="0">
                <a:solidFill>
                  <a:srgbClr val="FFFFFF"/>
                </a:solidFill>
              </a:rPr>
              <a:t>C. </a:t>
            </a:r>
            <a:r>
              <a:rPr lang="en-US" sz="2000" b="1" i="1" dirty="0" err="1" smtClean="0">
                <a:solidFill>
                  <a:srgbClr val="FFFFFF"/>
                </a:solidFill>
              </a:rPr>
              <a:t>melodus</a:t>
            </a:r>
            <a:endParaRPr lang="en-US" sz="2000" b="1" dirty="0" smtClean="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84408" y="84408"/>
            <a:ext cx="4362092" cy="461665"/>
          </a:xfrm>
          <a:prstGeom prst="rect">
            <a:avLst/>
          </a:prstGeom>
          <a:noFill/>
          <a:ln w="9525">
            <a:noFill/>
            <a:miter lim="800000"/>
            <a:headEnd/>
            <a:tailEnd/>
          </a:ln>
        </p:spPr>
        <p:txBody>
          <a:bodyPr wrap="none">
            <a:spAutoFit/>
          </a:bodyPr>
          <a:lstStyle/>
          <a:p>
            <a:r>
              <a:rPr lang="en-US" sz="2400" dirty="0" smtClean="0">
                <a:solidFill>
                  <a:srgbClr val="FFFF99"/>
                </a:solidFill>
              </a:rPr>
              <a:t>Plovers in a Bayesian Network</a:t>
            </a:r>
            <a:endParaRPr lang="en-US" sz="2400" dirty="0">
              <a:solidFill>
                <a:srgbClr val="FFFF99"/>
              </a:solidFill>
            </a:endParaRPr>
          </a:p>
        </p:txBody>
      </p:sp>
      <p:sp>
        <p:nvSpPr>
          <p:cNvPr id="2051" name="Rectangle 6"/>
          <p:cNvSpPr>
            <a:spLocks noChangeArrowheads="1"/>
          </p:cNvSpPr>
          <p:nvPr/>
        </p:nvSpPr>
        <p:spPr bwMode="auto">
          <a:xfrm>
            <a:off x="3276600" y="685800"/>
            <a:ext cx="1143000"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err="1">
                <a:solidFill>
                  <a:schemeClr val="bg1"/>
                </a:solidFill>
              </a:rPr>
              <a:t>Foredune</a:t>
            </a:r>
            <a:endParaRPr lang="en-US" dirty="0">
              <a:solidFill>
                <a:schemeClr val="bg1"/>
              </a:solidFill>
            </a:endParaRPr>
          </a:p>
          <a:p>
            <a:pPr algn="ctr"/>
            <a:r>
              <a:rPr lang="en-US" dirty="0" smtClean="0">
                <a:solidFill>
                  <a:schemeClr val="bg1"/>
                </a:solidFill>
              </a:rPr>
              <a:t>height</a:t>
            </a:r>
            <a:endParaRPr lang="en-US" sz="1000" dirty="0">
              <a:solidFill>
                <a:schemeClr val="bg1"/>
              </a:solidFill>
            </a:endParaRPr>
          </a:p>
        </p:txBody>
      </p:sp>
      <p:sp>
        <p:nvSpPr>
          <p:cNvPr id="2052" name="Rectangle 7"/>
          <p:cNvSpPr>
            <a:spLocks noChangeArrowheads="1"/>
          </p:cNvSpPr>
          <p:nvPr/>
        </p:nvSpPr>
        <p:spPr bwMode="auto">
          <a:xfrm>
            <a:off x="1447800" y="685800"/>
            <a:ext cx="1371600"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Elevation</a:t>
            </a:r>
          </a:p>
        </p:txBody>
      </p:sp>
      <p:sp>
        <p:nvSpPr>
          <p:cNvPr id="2053" name="Rectangle 8"/>
          <p:cNvSpPr>
            <a:spLocks noChangeArrowheads="1"/>
          </p:cNvSpPr>
          <p:nvPr/>
        </p:nvSpPr>
        <p:spPr bwMode="auto">
          <a:xfrm>
            <a:off x="5105400" y="506436"/>
            <a:ext cx="1676400" cy="1322363"/>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Barrier </a:t>
            </a:r>
            <a:r>
              <a:rPr lang="en-US" dirty="0" smtClean="0">
                <a:solidFill>
                  <a:schemeClr val="bg1"/>
                </a:solidFill>
              </a:rPr>
              <a:t>island</a:t>
            </a:r>
          </a:p>
          <a:p>
            <a:pPr algn="ctr"/>
            <a:r>
              <a:rPr lang="en-US" dirty="0" smtClean="0">
                <a:solidFill>
                  <a:schemeClr val="bg1"/>
                </a:solidFill>
              </a:rPr>
              <a:t>cross-sectional</a:t>
            </a:r>
          </a:p>
          <a:p>
            <a:pPr algn="ctr"/>
            <a:r>
              <a:rPr lang="en-US" dirty="0" smtClean="0">
                <a:solidFill>
                  <a:schemeClr val="bg1"/>
                </a:solidFill>
              </a:rPr>
              <a:t>area or width</a:t>
            </a:r>
            <a:endParaRPr lang="en-US" dirty="0">
              <a:solidFill>
                <a:schemeClr val="bg1"/>
              </a:solidFill>
            </a:endParaRPr>
          </a:p>
        </p:txBody>
      </p:sp>
      <p:sp>
        <p:nvSpPr>
          <p:cNvPr id="2054" name="Rectangle 9"/>
          <p:cNvSpPr>
            <a:spLocks noChangeArrowheads="1"/>
          </p:cNvSpPr>
          <p:nvPr/>
        </p:nvSpPr>
        <p:spPr bwMode="auto">
          <a:xfrm>
            <a:off x="762000" y="1769269"/>
            <a:ext cx="1524000" cy="13716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Geomorphic</a:t>
            </a:r>
          </a:p>
          <a:p>
            <a:pPr algn="ctr"/>
            <a:r>
              <a:rPr lang="en-US" dirty="0">
                <a:solidFill>
                  <a:schemeClr val="bg1"/>
                </a:solidFill>
              </a:rPr>
              <a:t>Setting</a:t>
            </a:r>
            <a:endParaRPr lang="en-US" sz="1200" dirty="0">
              <a:solidFill>
                <a:schemeClr val="bg1"/>
              </a:solidFill>
            </a:endParaRPr>
          </a:p>
          <a:p>
            <a:pPr algn="ctr"/>
            <a:r>
              <a:rPr lang="en-US" sz="1200" dirty="0" err="1">
                <a:solidFill>
                  <a:schemeClr val="bg1"/>
                </a:solidFill>
              </a:rPr>
              <a:t>Overwash</a:t>
            </a:r>
            <a:r>
              <a:rPr lang="en-US" sz="1200" dirty="0">
                <a:solidFill>
                  <a:schemeClr val="bg1"/>
                </a:solidFill>
              </a:rPr>
              <a:t> fan</a:t>
            </a:r>
          </a:p>
          <a:p>
            <a:pPr algn="ctr"/>
            <a:r>
              <a:rPr lang="en-US" sz="1200" dirty="0">
                <a:solidFill>
                  <a:schemeClr val="bg1"/>
                </a:solidFill>
              </a:rPr>
              <a:t>Dune</a:t>
            </a:r>
          </a:p>
          <a:p>
            <a:pPr algn="ctr"/>
            <a:r>
              <a:rPr lang="en-US" sz="1200" dirty="0">
                <a:solidFill>
                  <a:schemeClr val="bg1"/>
                </a:solidFill>
              </a:rPr>
              <a:t>Marsh</a:t>
            </a:r>
          </a:p>
          <a:p>
            <a:pPr algn="ctr"/>
            <a:r>
              <a:rPr lang="en-US" sz="1200" dirty="0" smtClean="0">
                <a:solidFill>
                  <a:schemeClr val="bg1"/>
                </a:solidFill>
              </a:rPr>
              <a:t>Ephemeral pool</a:t>
            </a:r>
            <a:endParaRPr lang="en-US" dirty="0">
              <a:solidFill>
                <a:schemeClr val="bg1"/>
              </a:solidFill>
            </a:endParaRPr>
          </a:p>
        </p:txBody>
      </p:sp>
      <p:sp>
        <p:nvSpPr>
          <p:cNvPr id="2055" name="Rectangle 10"/>
          <p:cNvSpPr>
            <a:spLocks noChangeArrowheads="1"/>
          </p:cNvSpPr>
          <p:nvPr/>
        </p:nvSpPr>
        <p:spPr bwMode="auto">
          <a:xfrm>
            <a:off x="1219200" y="3309938"/>
            <a:ext cx="2286000" cy="11430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Vegetation Density</a:t>
            </a:r>
          </a:p>
          <a:p>
            <a:pPr algn="ctr"/>
            <a:r>
              <a:rPr lang="en-US" sz="1200" dirty="0" smtClean="0">
                <a:solidFill>
                  <a:schemeClr val="bg1"/>
                </a:solidFill>
              </a:rPr>
              <a:t>Absent/Light</a:t>
            </a:r>
            <a:endParaRPr lang="en-US" sz="1200" dirty="0">
              <a:solidFill>
                <a:schemeClr val="bg1"/>
              </a:solidFill>
            </a:endParaRPr>
          </a:p>
          <a:p>
            <a:pPr algn="ctr"/>
            <a:r>
              <a:rPr lang="en-US" sz="1200" dirty="0" smtClean="0">
                <a:solidFill>
                  <a:schemeClr val="bg1"/>
                </a:solidFill>
              </a:rPr>
              <a:t>Woody dense</a:t>
            </a:r>
            <a:endParaRPr lang="en-US" sz="1200" dirty="0">
              <a:solidFill>
                <a:schemeClr val="bg1"/>
              </a:solidFill>
            </a:endParaRPr>
          </a:p>
          <a:p>
            <a:pPr algn="ctr"/>
            <a:r>
              <a:rPr lang="en-US" sz="1200" dirty="0" smtClean="0">
                <a:solidFill>
                  <a:schemeClr val="bg1"/>
                </a:solidFill>
              </a:rPr>
              <a:t>Herbaceous dense</a:t>
            </a:r>
            <a:endParaRPr lang="en-US" sz="1200" dirty="0">
              <a:solidFill>
                <a:schemeClr val="bg1"/>
              </a:solidFill>
            </a:endParaRPr>
          </a:p>
        </p:txBody>
      </p:sp>
      <p:sp>
        <p:nvSpPr>
          <p:cNvPr id="2056" name="Rectangle 11"/>
          <p:cNvSpPr>
            <a:spLocks noChangeArrowheads="1"/>
          </p:cNvSpPr>
          <p:nvPr/>
        </p:nvSpPr>
        <p:spPr bwMode="auto">
          <a:xfrm>
            <a:off x="6629400" y="5334000"/>
            <a:ext cx="1981200" cy="914400"/>
          </a:xfrm>
          <a:prstGeom prst="rect">
            <a:avLst/>
          </a:prstGeom>
          <a:solidFill>
            <a:schemeClr val="accent1"/>
          </a:solidFill>
          <a:ln w="38100">
            <a:solidFill>
              <a:schemeClr val="bg1">
                <a:lumMod val="75000"/>
              </a:schemeClr>
            </a:solidFill>
            <a:prstDash val="sysDash"/>
            <a:miter lim="800000"/>
            <a:headEnd/>
            <a:tailEnd/>
          </a:ln>
        </p:spPr>
        <p:txBody>
          <a:bodyPr wrap="none" anchor="ctr"/>
          <a:lstStyle/>
          <a:p>
            <a:pPr algn="ctr"/>
            <a:r>
              <a:rPr lang="en-US" dirty="0">
                <a:solidFill>
                  <a:schemeClr val="bg1"/>
                </a:solidFill>
              </a:rPr>
              <a:t>Shoreline </a:t>
            </a:r>
            <a:r>
              <a:rPr lang="en-US" dirty="0" smtClean="0">
                <a:solidFill>
                  <a:schemeClr val="bg1"/>
                </a:solidFill>
              </a:rPr>
              <a:t>change</a:t>
            </a:r>
            <a:endParaRPr lang="en-US" dirty="0">
              <a:solidFill>
                <a:schemeClr val="bg1"/>
              </a:solidFill>
            </a:endParaRPr>
          </a:p>
          <a:p>
            <a:pPr algn="ctr"/>
            <a:r>
              <a:rPr lang="en-US" dirty="0" smtClean="0">
                <a:solidFill>
                  <a:schemeClr val="bg1"/>
                </a:solidFill>
              </a:rPr>
              <a:t>rate for x-section</a:t>
            </a:r>
            <a:endParaRPr lang="en-US" dirty="0">
              <a:solidFill>
                <a:schemeClr val="bg1"/>
              </a:solidFill>
            </a:endParaRPr>
          </a:p>
        </p:txBody>
      </p:sp>
      <p:sp>
        <p:nvSpPr>
          <p:cNvPr id="2057" name="Rectangle 14"/>
          <p:cNvSpPr>
            <a:spLocks noChangeArrowheads="1"/>
          </p:cNvSpPr>
          <p:nvPr/>
        </p:nvSpPr>
        <p:spPr bwMode="auto">
          <a:xfrm>
            <a:off x="5791200" y="2819400"/>
            <a:ext cx="2667000" cy="914400"/>
          </a:xfrm>
          <a:prstGeom prst="rect">
            <a:avLst/>
          </a:prstGeom>
          <a:solidFill>
            <a:srgbClr val="FFC000"/>
          </a:solidFill>
          <a:ln w="38100">
            <a:solidFill>
              <a:schemeClr val="bg1">
                <a:lumMod val="75000"/>
              </a:schemeClr>
            </a:solidFill>
            <a:prstDash val="sysDash"/>
            <a:miter lim="800000"/>
            <a:headEnd/>
            <a:tailEnd/>
          </a:ln>
        </p:spPr>
        <p:txBody>
          <a:bodyPr wrap="none" anchor="ctr"/>
          <a:lstStyle/>
          <a:p>
            <a:pPr algn="ctr"/>
            <a:r>
              <a:rPr lang="en-US" b="1" dirty="0">
                <a:solidFill>
                  <a:schemeClr val="bg1"/>
                </a:solidFill>
              </a:rPr>
              <a:t>Plover </a:t>
            </a:r>
            <a:r>
              <a:rPr lang="en-US" b="1" dirty="0" smtClean="0">
                <a:solidFill>
                  <a:schemeClr val="bg1"/>
                </a:solidFill>
              </a:rPr>
              <a:t>Presence</a:t>
            </a:r>
          </a:p>
          <a:p>
            <a:pPr algn="ctr"/>
            <a:r>
              <a:rPr lang="en-US" b="1" dirty="0" smtClean="0">
                <a:solidFill>
                  <a:schemeClr val="bg1"/>
                </a:solidFill>
              </a:rPr>
              <a:t>(outcome)</a:t>
            </a:r>
            <a:endParaRPr lang="en-US" b="1" dirty="0">
              <a:solidFill>
                <a:schemeClr val="bg1"/>
              </a:solidFill>
            </a:endParaRPr>
          </a:p>
        </p:txBody>
      </p:sp>
      <p:sp>
        <p:nvSpPr>
          <p:cNvPr id="2058" name="Rectangle 14"/>
          <p:cNvSpPr>
            <a:spLocks noChangeArrowheads="1"/>
          </p:cNvSpPr>
          <p:nvPr/>
        </p:nvSpPr>
        <p:spPr bwMode="auto">
          <a:xfrm>
            <a:off x="1479452" y="4622007"/>
            <a:ext cx="1263748" cy="923925"/>
          </a:xfrm>
          <a:prstGeom prst="rect">
            <a:avLst/>
          </a:prstGeom>
          <a:solidFill>
            <a:schemeClr val="accent1"/>
          </a:solidFill>
          <a:ln w="28575">
            <a:solidFill>
              <a:schemeClr val="bg1">
                <a:lumMod val="75000"/>
              </a:schemeClr>
            </a:solidFill>
            <a:miter lim="800000"/>
            <a:headEnd/>
            <a:tailEnd/>
          </a:ln>
        </p:spPr>
        <p:txBody>
          <a:bodyPr wrap="none" anchor="ctr"/>
          <a:lstStyle/>
          <a:p>
            <a:pPr algn="ctr"/>
            <a:r>
              <a:rPr lang="en-US" dirty="0" smtClean="0">
                <a:solidFill>
                  <a:schemeClr val="bg1"/>
                </a:solidFill>
              </a:rPr>
              <a:t>Sediment</a:t>
            </a:r>
          </a:p>
          <a:p>
            <a:pPr algn="ctr"/>
            <a:r>
              <a:rPr lang="en-US" dirty="0" smtClean="0">
                <a:solidFill>
                  <a:schemeClr val="bg1"/>
                </a:solidFill>
              </a:rPr>
              <a:t>type</a:t>
            </a:r>
            <a:endParaRPr lang="en-US" dirty="0">
              <a:solidFill>
                <a:schemeClr val="bg1"/>
              </a:solidFill>
            </a:endParaRPr>
          </a:p>
        </p:txBody>
      </p:sp>
      <p:sp>
        <p:nvSpPr>
          <p:cNvPr id="2061" name="Rectangle 6"/>
          <p:cNvSpPr>
            <a:spLocks noChangeArrowheads="1"/>
          </p:cNvSpPr>
          <p:nvPr/>
        </p:nvSpPr>
        <p:spPr bwMode="auto">
          <a:xfrm>
            <a:off x="3619500" y="5410200"/>
            <a:ext cx="1143000"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err="1">
                <a:solidFill>
                  <a:schemeClr val="bg1"/>
                </a:solidFill>
              </a:rPr>
              <a:t>Horiz</a:t>
            </a:r>
            <a:r>
              <a:rPr lang="en-US" dirty="0">
                <a:solidFill>
                  <a:schemeClr val="bg1"/>
                </a:solidFill>
              </a:rPr>
              <a:t>. </a:t>
            </a:r>
            <a:r>
              <a:rPr lang="en-US" dirty="0" err="1" smtClean="0">
                <a:solidFill>
                  <a:schemeClr val="bg1"/>
                </a:solidFill>
              </a:rPr>
              <a:t>dist</a:t>
            </a:r>
            <a:endParaRPr lang="en-US" dirty="0">
              <a:solidFill>
                <a:schemeClr val="bg1"/>
              </a:solidFill>
            </a:endParaRPr>
          </a:p>
          <a:p>
            <a:pPr algn="ctr"/>
            <a:r>
              <a:rPr lang="en-US" dirty="0" smtClean="0">
                <a:solidFill>
                  <a:schemeClr val="bg1"/>
                </a:solidFill>
              </a:rPr>
              <a:t>to </a:t>
            </a:r>
            <a:r>
              <a:rPr lang="en-US" dirty="0">
                <a:solidFill>
                  <a:schemeClr val="bg1"/>
                </a:solidFill>
              </a:rPr>
              <a:t>MHW</a:t>
            </a:r>
          </a:p>
        </p:txBody>
      </p:sp>
      <p:sp>
        <p:nvSpPr>
          <p:cNvPr id="2062" name="Rectangle 6"/>
          <p:cNvSpPr>
            <a:spLocks noChangeArrowheads="1"/>
          </p:cNvSpPr>
          <p:nvPr/>
        </p:nvSpPr>
        <p:spPr bwMode="auto">
          <a:xfrm>
            <a:off x="4953000" y="5410200"/>
            <a:ext cx="1143000"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err="1">
                <a:solidFill>
                  <a:schemeClr val="bg1"/>
                </a:solidFill>
              </a:rPr>
              <a:t>Horiz</a:t>
            </a:r>
            <a:r>
              <a:rPr lang="en-US" dirty="0">
                <a:solidFill>
                  <a:schemeClr val="bg1"/>
                </a:solidFill>
              </a:rPr>
              <a:t>. </a:t>
            </a:r>
            <a:r>
              <a:rPr lang="en-US" dirty="0" err="1" smtClean="0">
                <a:solidFill>
                  <a:schemeClr val="bg1"/>
                </a:solidFill>
              </a:rPr>
              <a:t>dist</a:t>
            </a:r>
            <a:endParaRPr lang="en-US" dirty="0">
              <a:solidFill>
                <a:schemeClr val="bg1"/>
              </a:solidFill>
            </a:endParaRPr>
          </a:p>
          <a:p>
            <a:pPr algn="ctr"/>
            <a:r>
              <a:rPr lang="en-US" dirty="0" smtClean="0">
                <a:solidFill>
                  <a:schemeClr val="bg1"/>
                </a:solidFill>
              </a:rPr>
              <a:t>to MOSH</a:t>
            </a:r>
            <a:endParaRPr lang="en-US" dirty="0">
              <a:solidFill>
                <a:schemeClr val="bg1"/>
              </a:solidFill>
            </a:endParaRPr>
          </a:p>
        </p:txBody>
      </p:sp>
      <p:cxnSp>
        <p:nvCxnSpPr>
          <p:cNvPr id="16" name="Straight Arrow Connector 15"/>
          <p:cNvCxnSpPr/>
          <p:nvPr/>
        </p:nvCxnSpPr>
        <p:spPr>
          <a:xfrm>
            <a:off x="2819400" y="1600200"/>
            <a:ext cx="2971800" cy="1295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1600200"/>
            <a:ext cx="1524000" cy="1219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5791200" y="1905000"/>
            <a:ext cx="990600" cy="838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54" idx="3"/>
          </p:cNvCxnSpPr>
          <p:nvPr/>
        </p:nvCxnSpPr>
        <p:spPr>
          <a:xfrm>
            <a:off x="2286000" y="2455069"/>
            <a:ext cx="3505200" cy="66913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57" idx="1"/>
          </p:cNvCxnSpPr>
          <p:nvPr/>
        </p:nvCxnSpPr>
        <p:spPr>
          <a:xfrm flipV="1">
            <a:off x="3505200" y="3276600"/>
            <a:ext cx="2286000" cy="381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58" idx="3"/>
          </p:cNvCxnSpPr>
          <p:nvPr/>
        </p:nvCxnSpPr>
        <p:spPr>
          <a:xfrm flipV="1">
            <a:off x="2743200" y="3505202"/>
            <a:ext cx="3048000" cy="157876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19600" y="3733800"/>
            <a:ext cx="1371600" cy="1676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876800" y="4267200"/>
            <a:ext cx="1676400" cy="6096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6172200" y="4495800"/>
            <a:ext cx="1600200" cy="76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3505200" y="1828800"/>
            <a:ext cx="1600200" cy="1524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048000" y="1600200"/>
            <a:ext cx="685800" cy="1676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286000" y="2743200"/>
            <a:ext cx="244500" cy="56673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058" idx="1"/>
          </p:cNvCxnSpPr>
          <p:nvPr/>
        </p:nvCxnSpPr>
        <p:spPr>
          <a:xfrm>
            <a:off x="886265" y="3124200"/>
            <a:ext cx="593187" cy="195977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219200" y="990600"/>
            <a:ext cx="228600" cy="77866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77" name="Rectangle 6"/>
          <p:cNvSpPr>
            <a:spLocks noChangeArrowheads="1"/>
          </p:cNvSpPr>
          <p:nvPr/>
        </p:nvSpPr>
        <p:spPr bwMode="auto">
          <a:xfrm>
            <a:off x="7315200" y="457200"/>
            <a:ext cx="1266092"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Prey </a:t>
            </a:r>
          </a:p>
          <a:p>
            <a:pPr algn="ctr"/>
            <a:r>
              <a:rPr lang="en-US" dirty="0">
                <a:solidFill>
                  <a:schemeClr val="bg1"/>
                </a:solidFill>
              </a:rPr>
              <a:t>abundance</a:t>
            </a:r>
          </a:p>
        </p:txBody>
      </p:sp>
      <p:cxnSp>
        <p:nvCxnSpPr>
          <p:cNvPr id="45" name="Straight Arrow Connector 44"/>
          <p:cNvCxnSpPr/>
          <p:nvPr/>
        </p:nvCxnSpPr>
        <p:spPr>
          <a:xfrm flipH="1">
            <a:off x="6858000" y="1371600"/>
            <a:ext cx="640080" cy="14478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2061" idx="0"/>
          </p:cNvCxnSpPr>
          <p:nvPr/>
        </p:nvCxnSpPr>
        <p:spPr>
          <a:xfrm>
            <a:off x="2593731" y="1600199"/>
            <a:ext cx="1597269" cy="381000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2133600" y="2209800"/>
            <a:ext cx="3810000" cy="25908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81" name="Rectangle 6"/>
          <p:cNvSpPr>
            <a:spLocks noChangeArrowheads="1"/>
          </p:cNvSpPr>
          <p:nvPr/>
        </p:nvSpPr>
        <p:spPr bwMode="auto">
          <a:xfrm>
            <a:off x="1758462" y="5715000"/>
            <a:ext cx="1670538"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err="1">
                <a:solidFill>
                  <a:schemeClr val="bg1"/>
                </a:solidFill>
              </a:rPr>
              <a:t>Horiz</a:t>
            </a:r>
            <a:r>
              <a:rPr lang="en-US" dirty="0">
                <a:solidFill>
                  <a:schemeClr val="bg1"/>
                </a:solidFill>
              </a:rPr>
              <a:t>. </a:t>
            </a:r>
            <a:r>
              <a:rPr lang="en-US" dirty="0" err="1" smtClean="0">
                <a:solidFill>
                  <a:schemeClr val="bg1"/>
                </a:solidFill>
              </a:rPr>
              <a:t>dist</a:t>
            </a:r>
            <a:endParaRPr lang="en-US" dirty="0">
              <a:solidFill>
                <a:schemeClr val="bg1"/>
              </a:solidFill>
            </a:endParaRPr>
          </a:p>
          <a:p>
            <a:pPr algn="ctr"/>
            <a:r>
              <a:rPr lang="en-US" dirty="0" smtClean="0">
                <a:solidFill>
                  <a:schemeClr val="bg1"/>
                </a:solidFill>
              </a:rPr>
              <a:t>to </a:t>
            </a:r>
            <a:r>
              <a:rPr lang="en-US" dirty="0" err="1">
                <a:solidFill>
                  <a:schemeClr val="bg1"/>
                </a:solidFill>
              </a:rPr>
              <a:t>ephem</a:t>
            </a:r>
            <a:r>
              <a:rPr lang="en-US" dirty="0">
                <a:solidFill>
                  <a:schemeClr val="bg1"/>
                </a:solidFill>
              </a:rPr>
              <a:t>.</a:t>
            </a:r>
          </a:p>
          <a:p>
            <a:pPr algn="ctr"/>
            <a:r>
              <a:rPr lang="en-US" dirty="0">
                <a:solidFill>
                  <a:schemeClr val="bg1"/>
                </a:solidFill>
              </a:rPr>
              <a:t>pools</a:t>
            </a:r>
          </a:p>
        </p:txBody>
      </p:sp>
      <p:cxnSp>
        <p:nvCxnSpPr>
          <p:cNvPr id="53" name="Straight Arrow Connector 52"/>
          <p:cNvCxnSpPr/>
          <p:nvPr/>
        </p:nvCxnSpPr>
        <p:spPr>
          <a:xfrm rot="16200000" flipH="1">
            <a:off x="647700" y="3238500"/>
            <a:ext cx="4114800" cy="838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276600" y="3657600"/>
            <a:ext cx="2514600" cy="2057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10222</TotalTime>
  <Words>1130</Words>
  <Application>Microsoft Office PowerPoint</Application>
  <PresentationFormat>On-screen Show (4:3)</PresentationFormat>
  <Paragraphs>133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Desktop</vt:lpstr>
      <vt:lpstr>Forecast effects of accelerating sea-level rise (SLR) on the habitat of Atlantic Coast piping plovers and identify responsive conservation strategies</vt:lpstr>
      <vt:lpstr>A conceptual approach to the multivariate, uncertainty problem for coastal change (and plovers)</vt:lpstr>
      <vt:lpstr>PowerPoint Presentation</vt:lpstr>
      <vt:lpstr>PowerPoint Presentation</vt:lpstr>
      <vt:lpstr>PowerPoint Presentation</vt:lpstr>
      <vt:lpstr>Application of a Bayesian network to an uncertain future: Probability of shoreline erosion &gt;1 m/yr at Assateague Island National Seashore</vt:lpstr>
      <vt:lpstr>PowerPoint Presentation</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rthieler</dc:creator>
  <cp:lastModifiedBy>rthieler</cp:lastModifiedBy>
  <cp:revision>559</cp:revision>
  <dcterms:created xsi:type="dcterms:W3CDTF">2009-09-21T17:57:21Z</dcterms:created>
  <dcterms:modified xsi:type="dcterms:W3CDTF">2011-06-06T19:35:54Z</dcterms:modified>
</cp:coreProperties>
</file>