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14"/>
  </p:notesMasterIdLst>
  <p:sldIdLst>
    <p:sldId id="487" r:id="rId2"/>
    <p:sldId id="478" r:id="rId3"/>
    <p:sldId id="490" r:id="rId4"/>
    <p:sldId id="484" r:id="rId5"/>
    <p:sldId id="489" r:id="rId6"/>
    <p:sldId id="492" r:id="rId7"/>
    <p:sldId id="491" r:id="rId8"/>
    <p:sldId id="469" r:id="rId9"/>
    <p:sldId id="420" r:id="rId10"/>
    <p:sldId id="421" r:id="rId11"/>
    <p:sldId id="422" r:id="rId12"/>
    <p:sldId id="47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0858" autoAdjust="0"/>
  </p:normalViewPr>
  <p:slideViewPr>
    <p:cSldViewPr snapToGrid="0">
      <p:cViewPr>
        <p:scale>
          <a:sx n="68" d="100"/>
          <a:sy n="68" d="100"/>
        </p:scale>
        <p:origin x="-1182" y="-684"/>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8EF01-31BA-47BE-B4DA-7E0866258857}" type="datetimeFigureOut">
              <a:rPr lang="en-US" smtClean="0"/>
              <a:pPr/>
              <a:t>6/9/2011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A58A3-8A11-4807-932A-6C5B9926535B}" type="slidenum">
              <a:rPr lang="en-US" smtClean="0"/>
              <a:pPr/>
              <a:t>‹#›</a:t>
            </a:fld>
            <a:endParaRPr lang="en-US"/>
          </a:p>
        </p:txBody>
      </p:sp>
    </p:spTree>
    <p:extLst>
      <p:ext uri="{BB962C8B-B14F-4D97-AF65-F5344CB8AC3E}">
        <p14:creationId xmlns:p14="http://schemas.microsoft.com/office/powerpoint/2010/main" xmlns="" val="3347195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w="9525"/>
        </p:spPr>
        <p:txBody>
          <a:bodyPr/>
          <a:lstStyle/>
          <a:p>
            <a:r>
              <a:rPr lang="en-US" dirty="0" smtClean="0"/>
              <a:t>Recognizing</a:t>
            </a:r>
            <a:r>
              <a:rPr lang="en-US" baseline="0" dirty="0" smtClean="0"/>
              <a:t> that 1) Piping plover habitat is certain to be impacted by accelerating SLR and other factors associated with climate change, such as altered storminess, and 2) Natural and human responses to coastal change are poorly quantified…</a:t>
            </a:r>
          </a:p>
          <a:p>
            <a:endParaRPr lang="en-US" baseline="0" dirty="0" smtClean="0"/>
          </a:p>
          <a:p>
            <a:r>
              <a:rPr lang="en-US" baseline="0" dirty="0" smtClean="0"/>
              <a:t>our objective is to use a common Bayesian approach to integrate geologic, biologic, and other relevant data to 1) convey what we know and what we don’t know, 2) synthesize data and models for habitat evolution and plover behavior, and 3) provide a basis to focus management, research, and conservation resources.</a:t>
            </a:r>
          </a:p>
          <a:p>
            <a:endParaRPr lang="en-US" baseline="0" dirty="0" smtClean="0"/>
          </a:p>
          <a:p>
            <a:r>
              <a:rPr lang="en-US" baseline="0" dirty="0" smtClean="0"/>
              <a:t>Our ultimate goal is to develop science-based decision tools for managers to inform conservation recommendations to regulators.  </a:t>
            </a:r>
          </a:p>
          <a:p>
            <a:endParaRPr lang="en-US" baseline="0" dirty="0" smtClean="0"/>
          </a:p>
          <a:p>
            <a:r>
              <a:rPr lang="en-US" baseline="0" dirty="0" smtClean="0"/>
              <a:t>In this first year of the project, the research activities are focused on Assateague Island National Seashore in Maryland and Chincoteague National </a:t>
            </a:r>
            <a:r>
              <a:rPr lang="en-US" baseline="0" dirty="0" err="1" smtClean="0"/>
              <a:t>Wildife</a:t>
            </a:r>
            <a:r>
              <a:rPr lang="en-US" baseline="0" dirty="0" smtClean="0"/>
              <a:t> Refuge in Virginia.  We are actively partnering with these two organizations.  The research effort is being led by scientists at USGS in the sea level rise hazards project and at Virginia Tech in the department of fish and wildlife conservation.  We are also partnering with numerous offices in the USFWS, and with the state DNR in MD and Virginia department of game and inland fisheries.  As we expand this project to other sites along the Atlantic coast, we will be seeking additional interested state and federal partners.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r>
              <a:rPr lang="en-US" dirty="0" smtClean="0"/>
              <a:t>Maximum</a:t>
            </a:r>
            <a:r>
              <a:rPr lang="en-US" baseline="0" dirty="0" smtClean="0"/>
              <a:t> Shoreline Change Probability: Higher probability = higher certainty of outcome. Basically shows how we can map the probabilities in a way that tells us where our predictions are good and where they are not. For example, we are “virtually certain” of our predictions in the Chesapeake Bay (it’s already eroding like crazy) but also virtually certain of our predictions in Maine (it’s a bedrock coast and won’t be eroding fast, if ever). That’s pretty cool. The rest of the area has different probabilities. To improve predictions, we can apply the approaches listed in the bullets.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side image shows probability</a:t>
            </a:r>
            <a:r>
              <a:rPr lang="en-US" baseline="0" dirty="0" smtClean="0"/>
              <a:t> of shoreline change &gt;1 m/</a:t>
            </a:r>
            <a:r>
              <a:rPr lang="en-US" baseline="0" dirty="0" err="1" smtClean="0"/>
              <a:t>yr</a:t>
            </a:r>
            <a:r>
              <a:rPr lang="en-US" baseline="0" dirty="0" smtClean="0"/>
              <a:t> under current/existing conditions. Basically this means our Bayes CVI says there is higher probability of shoreline change – right now –at any given point where it’s yellow (~60% probability)  compared to where it’s greenish (lower probabilities). You can see in the graph below that there is a fairly narrow distribution of erosion rates (just one long bar with the other three short), and thus relatively low uncertainty about that rate.</a:t>
            </a:r>
          </a:p>
          <a:p>
            <a:endParaRPr lang="en-US" baseline="0" dirty="0" smtClean="0"/>
          </a:p>
          <a:p>
            <a:r>
              <a:rPr lang="en-US" baseline="0" dirty="0" smtClean="0"/>
              <a:t>Right side image shows results of increasing rate of SLR by 1 mm/</a:t>
            </a:r>
            <a:r>
              <a:rPr lang="en-US" baseline="0" dirty="0" err="1" smtClean="0"/>
              <a:t>yr</a:t>
            </a:r>
            <a:r>
              <a:rPr lang="en-US" baseline="0" dirty="0" smtClean="0"/>
              <a:t> over present values, and also increasing the average wave height by 10% (That just a guess at what a stormier Atlantic might produce. It’s not a quantitative forecast, just something we made up to see what happens to the predictions.)  Now you see the whole area light up as yellow-</a:t>
            </a:r>
            <a:r>
              <a:rPr lang="en-US" baseline="0" dirty="0" err="1" smtClean="0"/>
              <a:t>ish</a:t>
            </a:r>
            <a:r>
              <a:rPr lang="en-US" baseline="0" dirty="0" smtClean="0"/>
              <a:t> orange. What has happened is that we are more certain the erosion rates will be &gt;1 m/</a:t>
            </a:r>
            <a:r>
              <a:rPr lang="en-US" baseline="0" dirty="0" err="1" smtClean="0"/>
              <a:t>yr</a:t>
            </a:r>
            <a:r>
              <a:rPr lang="en-US" baseline="0" dirty="0" smtClean="0"/>
              <a:t>, but we have a broader distribution of erosion rates in the graph below (bars mostly the same length) and thus have increased uncertainty about the exact rate any one place will experience.</a:t>
            </a:r>
          </a:p>
          <a:p>
            <a:endParaRPr lang="en-US" baseline="0" dirty="0" smtClean="0"/>
          </a:p>
          <a:p>
            <a:r>
              <a:rPr lang="en-US" baseline="0" dirty="0" smtClean="0"/>
              <a:t>A good point to make here is that maps like this can help managers understand that what may be relatively slow-moving today, may be moving faster in the future as the forcing changes, and that while we are more certain things will go faster, we are uncertain as to how much at any given spot.</a:t>
            </a:r>
            <a:endParaRPr lang="en-US" dirty="0" smtClean="0"/>
          </a:p>
        </p:txBody>
      </p:sp>
      <p:sp>
        <p:nvSpPr>
          <p:cNvPr id="4" name="Slide Number Placeholder 3"/>
          <p:cNvSpPr>
            <a:spLocks noGrp="1"/>
          </p:cNvSpPr>
          <p:nvPr>
            <p:ph type="sldNum" sz="quarter" idx="10"/>
          </p:nvPr>
        </p:nvSpPr>
        <p:spPr/>
        <p:txBody>
          <a:bodyPr/>
          <a:lstStyle/>
          <a:p>
            <a:fld id="{F64A5459-A69D-478A-82AC-04002D32332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C7CCDDC-ECCB-49E0-BF5B-44C1789F7E22}" type="slidenum">
              <a:rPr lang="en-US" sz="1200"/>
              <a:pPr algn="r"/>
              <a:t>12</a:t>
            </a:fld>
            <a:endParaRPr lang="en-US" sz="12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r>
              <a:rPr lang="en-US" dirty="0" smtClean="0"/>
              <a:t>Schematic (not</a:t>
            </a:r>
            <a:r>
              <a:rPr lang="en-US" baseline="0" dirty="0" smtClean="0"/>
              <a:t> real, yet!) Bayesian network that includes habitat attributes we think are important to the presence of plovers. As this network is populated and tested, we should gain insight into what are important variables, what data are essential (or not), etc.</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Conceptually, this is a sketch of what</a:t>
            </a:r>
            <a:r>
              <a:rPr lang="en-US" baseline="0" dirty="0" smtClean="0"/>
              <a:t> we are doing.  USGS has a tremendous amount of experience conducting research and assessments in this </a:t>
            </a:r>
            <a:r>
              <a:rPr lang="en-US" baseline="0" dirty="0" err="1" smtClean="0"/>
              <a:t>bayesian</a:t>
            </a:r>
            <a:r>
              <a:rPr lang="en-US" baseline="0" dirty="0" smtClean="0"/>
              <a:t> framework as it relates to sea level rise hazards, which allows us to quantify risk and uncertainty.  By partnering with Virginia Tech which has the in-depth knowledge on the listed piping plover, we can unite our expertise in all these factors to quantify the effects of habitat change on plover biology, and then assess the impacts of various possible management strategies on mitigating any effects.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Our</a:t>
            </a:r>
            <a:r>
              <a:rPr lang="en-US" baseline="0" dirty="0" smtClean="0"/>
              <a:t> goal is really to provide decision support for various DOI agencies.  Why are we starting with PIPL?  First, it is a listed species (threatened </a:t>
            </a:r>
            <a:r>
              <a:rPr lang="en-US" baseline="0" dirty="0" err="1" smtClean="0"/>
              <a:t>atlantic</a:t>
            </a:r>
            <a:r>
              <a:rPr lang="en-US" baseline="0" dirty="0" smtClean="0"/>
              <a:t> coast breeding pop, endangered great lakes breeding pop, threatened great plains pop; all mix on wintering grounds on </a:t>
            </a:r>
            <a:r>
              <a:rPr lang="en-US" baseline="0" dirty="0" err="1" smtClean="0"/>
              <a:t>atlantic</a:t>
            </a:r>
            <a:r>
              <a:rPr lang="en-US" baseline="0" dirty="0" smtClean="0"/>
              <a:t> and gulf coasts)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Many DOI management agencies have responsibility for the PIPL as its life cycle includes substantial time on federal lands during migration, breeding, and wintering seasons.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Most important, PIPL have interesting and specific habitat requirements that we can predict from measurable physical variables that will be affected by SLR and altered storminess.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can then feed predictions back into population dynamics models for this species.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Currently,</a:t>
            </a:r>
            <a:r>
              <a:rPr lang="en-US" baseline="0" dirty="0" smtClean="0"/>
              <a:t> we are developing a linking models of habitat change and plover behavior.  We will then </a:t>
            </a:r>
            <a:r>
              <a:rPr lang="en-US" dirty="0" smtClean="0"/>
              <a:t>make </a:t>
            </a:r>
            <a:r>
              <a:rPr lang="en-US" baseline="0" dirty="0" smtClean="0"/>
              <a:t>predictions about the future state of plover habitat from seasonal availability of sites to long-term (centennial) prediction of habitat availability along the entire Atlantic and Gulf ranges</a:t>
            </a:r>
            <a:r>
              <a:rPr lang="en-US" dirty="0" smtClean="0"/>
              <a:t>. Obviously</a:t>
            </a:r>
            <a:r>
              <a:rPr lang="en-US" baseline="0" dirty="0" smtClean="0"/>
              <a:t> we could substitute people, development, economics, etc. for the plover in our general framework. That’s ultimately where we’d like to end up.</a:t>
            </a:r>
            <a:endParaRPr lang="en-US" dirty="0" smtClean="0"/>
          </a:p>
          <a:p>
            <a:endParaRPr lang="en-US" dirty="0"/>
          </a:p>
        </p:txBody>
      </p:sp>
      <p:sp>
        <p:nvSpPr>
          <p:cNvPr id="4" name="Slide Number Placeholder 3"/>
          <p:cNvSpPr>
            <a:spLocks noGrp="1"/>
          </p:cNvSpPr>
          <p:nvPr>
            <p:ph type="sldNum" sz="quarter" idx="10"/>
          </p:nvPr>
        </p:nvSpPr>
        <p:spPr/>
        <p:txBody>
          <a:bodyPr/>
          <a:lstStyle/>
          <a:p>
            <a:fld id="{CE1A58A3-8A11-4807-932A-6C5B9926535B}" type="slidenum">
              <a:rPr lang="en-US" smtClean="0"/>
              <a:pPr/>
              <a:t>3</a:t>
            </a:fld>
            <a:endParaRPr lang="en-US"/>
          </a:p>
        </p:txBody>
      </p:sp>
    </p:spTree>
    <p:extLst>
      <p:ext uri="{BB962C8B-B14F-4D97-AF65-F5344CB8AC3E}">
        <p14:creationId xmlns:p14="http://schemas.microsoft.com/office/powerpoint/2010/main" xmlns="" val="2917118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photos</a:t>
            </a:r>
            <a:r>
              <a:rPr lang="en-US" baseline="0" dirty="0" smtClean="0"/>
              <a:t> here of typical breeding plover habitat illustrate why this species is an interesting first model for studying the impacts of SLR on a listed species.</a:t>
            </a:r>
          </a:p>
          <a:p>
            <a:endParaRPr lang="en-US" dirty="0" smtClean="0"/>
          </a:p>
          <a:p>
            <a:r>
              <a:rPr lang="en-US" dirty="0" smtClean="0"/>
              <a:t>Plovers typically nest on dry open sand. Habitat selection</a:t>
            </a:r>
            <a:r>
              <a:rPr lang="en-US" baseline="0" dirty="0" smtClean="0"/>
              <a:t> is a balance of access to food sources and ability to detect approaching predators. Previous research has indicated that plovers nest in sparsely vegetated areas adjacent to MOSH (moist substrate) that provide a rich food source. We suspect distance to MOSH, vegetation density, and </a:t>
            </a:r>
            <a:r>
              <a:rPr lang="en-US" baseline="0" dirty="0" err="1" smtClean="0"/>
              <a:t>relatedly</a:t>
            </a:r>
            <a:r>
              <a:rPr lang="en-US" baseline="0" dirty="0" smtClean="0"/>
              <a:t> elevation to be a key variable for breeding plovers. </a:t>
            </a:r>
            <a:endParaRPr lang="en-US" dirty="0"/>
          </a:p>
        </p:txBody>
      </p:sp>
      <p:sp>
        <p:nvSpPr>
          <p:cNvPr id="4" name="Slide Number Placeholder 3"/>
          <p:cNvSpPr>
            <a:spLocks noGrp="1"/>
          </p:cNvSpPr>
          <p:nvPr>
            <p:ph type="sldNum" sz="quarter" idx="10"/>
          </p:nvPr>
        </p:nvSpPr>
        <p:spPr/>
        <p:txBody>
          <a:bodyPr/>
          <a:lstStyle/>
          <a:p>
            <a:fld id="{CECD4FDC-3866-431A-A5DD-2AFAEFA0CAF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this schematic diagram, we wanted to illustrate the beginnings of the larger </a:t>
            </a:r>
            <a:r>
              <a:rPr lang="en-US" baseline="0" dirty="0" err="1" smtClean="0"/>
              <a:t>bayesian</a:t>
            </a:r>
            <a:r>
              <a:rPr lang="en-US" baseline="0" dirty="0" smtClean="0"/>
              <a:t> network that will couple models of how climate change will affect measureable physical variables which will then be used to predict plover behavior.  </a:t>
            </a:r>
          </a:p>
          <a:p>
            <a:endParaRPr lang="en-US" baseline="0" dirty="0" smtClean="0"/>
          </a:p>
          <a:p>
            <a:r>
              <a:rPr lang="en-US" baseline="0" dirty="0" smtClean="0"/>
              <a:t>For example, in this diagram we sketch out how the plover model (on the right, predicting simply plover presence or absences) will be coupled to a larger model aimed at predicting the rate of shoreline change resulting from factors such as coastal slope, tidal range, wave height, and SLR. The predictive capabilities of this model will be tested by using historical data to predict effects back in time. If the model prediction performs well it will be used to evaluate future effects of different SLR scenarios. Being Bayesian in design, it can be continually updated with present or newly emerging data from various sources.</a:t>
            </a:r>
          </a:p>
          <a:p>
            <a:endParaRPr lang="en-US" baseline="0" dirty="0" smtClean="0"/>
          </a:p>
        </p:txBody>
      </p:sp>
      <p:sp>
        <p:nvSpPr>
          <p:cNvPr id="4" name="Slide Number Placeholder 3"/>
          <p:cNvSpPr>
            <a:spLocks noGrp="1"/>
          </p:cNvSpPr>
          <p:nvPr>
            <p:ph type="sldNum" sz="quarter" idx="10"/>
          </p:nvPr>
        </p:nvSpPr>
        <p:spPr/>
        <p:txBody>
          <a:bodyPr/>
          <a:lstStyle/>
          <a:p>
            <a:fld id="{CECD4FDC-3866-431A-A5DD-2AFAEFA0CAF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Self explanatory I hope</a:t>
            </a:r>
            <a:endParaRPr lang="en-US" dirty="0"/>
          </a:p>
        </p:txBody>
      </p:sp>
      <p:sp>
        <p:nvSpPr>
          <p:cNvPr id="4" name="Slide Number Placeholder 3"/>
          <p:cNvSpPr>
            <a:spLocks noGrp="1"/>
          </p:cNvSpPr>
          <p:nvPr>
            <p:ph type="sldNum" sz="quarter" idx="10"/>
          </p:nvPr>
        </p:nvSpPr>
        <p:spPr/>
        <p:txBody>
          <a:bodyPr/>
          <a:lstStyle/>
          <a:p>
            <a:fld id="{CE1A58A3-8A11-4807-932A-6C5B9926535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Subsequent</a:t>
            </a:r>
            <a:r>
              <a:rPr lang="en-US" baseline="0" dirty="0" smtClean="0"/>
              <a:t> slides present an example of an effectively implemented </a:t>
            </a:r>
            <a:r>
              <a:rPr lang="en-US" baseline="0" dirty="0" err="1" smtClean="0"/>
              <a:t>bayesian</a:t>
            </a:r>
            <a:r>
              <a:rPr lang="en-US" baseline="0" dirty="0" smtClean="0"/>
              <a:t> network by the </a:t>
            </a:r>
            <a:r>
              <a:rPr lang="en-US" baseline="0" dirty="0" err="1" smtClean="0"/>
              <a:t>usgs</a:t>
            </a:r>
            <a:r>
              <a:rPr lang="en-US" baseline="0" dirty="0" smtClean="0"/>
              <a:t> team.  On our poster, we will explain in more detail the methods and this example than I think that you have time for in the </a:t>
            </a:r>
            <a:r>
              <a:rPr lang="en-US" baseline="0" dirty="0" err="1" smtClean="0"/>
              <a:t>powerpoint</a:t>
            </a:r>
            <a:r>
              <a:rPr lang="en-US" baseline="0" dirty="0" smtClean="0"/>
              <a:t>, but I leave these in here in case you do want to present more of the story in this presentation.</a:t>
            </a:r>
            <a:endParaRPr lang="en-US" dirty="0"/>
          </a:p>
        </p:txBody>
      </p:sp>
      <p:sp>
        <p:nvSpPr>
          <p:cNvPr id="4" name="Slide Number Placeholder 3"/>
          <p:cNvSpPr>
            <a:spLocks noGrp="1"/>
          </p:cNvSpPr>
          <p:nvPr>
            <p:ph type="sldNum" sz="quarter" idx="10"/>
          </p:nvPr>
        </p:nvSpPr>
        <p:spPr/>
        <p:txBody>
          <a:bodyPr/>
          <a:lstStyle/>
          <a:p>
            <a:fld id="{CE1A58A3-8A11-4807-932A-6C5B9926535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xfrm>
            <a:off x="686114" y="4344108"/>
            <a:ext cx="5485773" cy="4114643"/>
          </a:xfrm>
          <a:noFill/>
          <a:ln w="9525"/>
        </p:spPr>
        <p:txBody>
          <a:bodyPr/>
          <a:lstStyle/>
          <a:p>
            <a:r>
              <a:rPr lang="en-US" dirty="0" smtClean="0"/>
              <a:t>We picked a couple variables</a:t>
            </a:r>
            <a:r>
              <a:rPr lang="en-US" baseline="0" dirty="0" smtClean="0"/>
              <a:t> we know are important in determining shoreline change. There are some driving forces, some geologic constraints, and a ‘response variable’ which is the rate of shoreline change. The arrows indicate correlations between the connected variables that the Bayesian network ‘learns’ about when we compile it. As will be seen in the next slide, these are conveniently drawn from the Thieler and </a:t>
            </a:r>
            <a:r>
              <a:rPr lang="en-US" baseline="0" dirty="0" err="1" smtClean="0"/>
              <a:t>Hammar-Klose</a:t>
            </a:r>
            <a:r>
              <a:rPr lang="en-US" baseline="0" dirty="0" smtClean="0"/>
              <a:t> CVI work.</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xfrm>
            <a:off x="686114" y="4344108"/>
            <a:ext cx="5485773" cy="4114643"/>
          </a:xfrm>
          <a:noFill/>
          <a:ln w="9525"/>
        </p:spPr>
        <p:txBody>
          <a:bodyPr/>
          <a:lstStyle/>
          <a:p>
            <a:r>
              <a:rPr lang="en-US" dirty="0" smtClean="0"/>
              <a:t>This is a map</a:t>
            </a:r>
            <a:r>
              <a:rPr lang="en-US" baseline="0" dirty="0" smtClean="0"/>
              <a:t> of our Bayes CVI showing the probability of shoreline change &gt; 2 m/</a:t>
            </a:r>
            <a:r>
              <a:rPr lang="en-US" baseline="0" dirty="0" err="1" smtClean="0"/>
              <a:t>yr</a:t>
            </a:r>
            <a:r>
              <a:rPr lang="en-US" baseline="0" dirty="0" smtClean="0"/>
              <a:t> under current conditions. You can see that for the Chesapeake Bay it is virtually certain in some areas that it’s already &gt; 2 m/yr. Also that in Maine it’s exceptionally unlikely that erosion is &gt; 2 m/yr. And so on along the coast.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52400"/>
            <a:ext cx="20764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152400"/>
            <a:ext cx="60769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76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F57"/>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152400"/>
            <a:ext cx="8305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smtClean="0"/>
              <a:t>Click to edit Master </a:t>
            </a:r>
          </a:p>
        </p:txBody>
      </p:sp>
      <p:sp>
        <p:nvSpPr>
          <p:cNvPr id="1027" name="Rectangle 3"/>
          <p:cNvSpPr>
            <a:spLocks noGrp="1" noChangeArrowheads="1"/>
          </p:cNvSpPr>
          <p:nvPr>
            <p:ph type="body" idx="1"/>
          </p:nvPr>
        </p:nvSpPr>
        <p:spPr bwMode="auto">
          <a:xfrm>
            <a:off x="381000" y="1371600"/>
            <a:ext cx="8305800" cy="4495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smtClean="0"/>
              <a:t>First level</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ransition/>
  <p:txStyles>
    <p:titleStyle>
      <a:lvl1pPr algn="l" rtl="0" eaLnBrk="0" fontAlgn="base" hangingPunct="0">
        <a:spcBef>
          <a:spcPct val="0"/>
        </a:spcBef>
        <a:spcAft>
          <a:spcPct val="0"/>
        </a:spcAft>
        <a:defRPr sz="3600" b="1">
          <a:solidFill>
            <a:srgbClr val="FFFF99"/>
          </a:solidFill>
          <a:latin typeface="+mj-lt"/>
          <a:ea typeface="+mj-ea"/>
          <a:cs typeface="+mj-cs"/>
        </a:defRPr>
      </a:lvl1pPr>
      <a:lvl2pPr algn="l" rtl="0" eaLnBrk="0" fontAlgn="base" hangingPunct="0">
        <a:spcBef>
          <a:spcPct val="0"/>
        </a:spcBef>
        <a:spcAft>
          <a:spcPct val="0"/>
        </a:spcAft>
        <a:defRPr sz="3600" b="1">
          <a:solidFill>
            <a:srgbClr val="FFFF99"/>
          </a:solidFill>
          <a:latin typeface="Arial" charset="0"/>
        </a:defRPr>
      </a:lvl2pPr>
      <a:lvl3pPr algn="l" rtl="0" eaLnBrk="0" fontAlgn="base" hangingPunct="0">
        <a:spcBef>
          <a:spcPct val="0"/>
        </a:spcBef>
        <a:spcAft>
          <a:spcPct val="0"/>
        </a:spcAft>
        <a:defRPr sz="3600" b="1">
          <a:solidFill>
            <a:srgbClr val="FFFF99"/>
          </a:solidFill>
          <a:latin typeface="Arial" charset="0"/>
        </a:defRPr>
      </a:lvl3pPr>
      <a:lvl4pPr algn="l" rtl="0" eaLnBrk="0" fontAlgn="base" hangingPunct="0">
        <a:spcBef>
          <a:spcPct val="0"/>
        </a:spcBef>
        <a:spcAft>
          <a:spcPct val="0"/>
        </a:spcAft>
        <a:defRPr sz="3600" b="1">
          <a:solidFill>
            <a:srgbClr val="FFFF99"/>
          </a:solidFill>
          <a:latin typeface="Arial" charset="0"/>
        </a:defRPr>
      </a:lvl4pPr>
      <a:lvl5pPr algn="l" rtl="0" eaLnBrk="0" fontAlgn="base" hangingPunct="0">
        <a:spcBef>
          <a:spcPct val="0"/>
        </a:spcBef>
        <a:spcAft>
          <a:spcPct val="0"/>
        </a:spcAft>
        <a:defRPr sz="3600" b="1">
          <a:solidFill>
            <a:srgbClr val="FFFF99"/>
          </a:solidFill>
          <a:latin typeface="Arial" charset="0"/>
        </a:defRPr>
      </a:lvl5pPr>
      <a:lvl6pPr marL="457200" algn="l" rtl="0" eaLnBrk="0" fontAlgn="base" hangingPunct="0">
        <a:spcBef>
          <a:spcPct val="0"/>
        </a:spcBef>
        <a:spcAft>
          <a:spcPct val="0"/>
        </a:spcAft>
        <a:defRPr sz="3600" b="1">
          <a:solidFill>
            <a:srgbClr val="FFFF99"/>
          </a:solidFill>
          <a:latin typeface="Arial" charset="0"/>
        </a:defRPr>
      </a:lvl6pPr>
      <a:lvl7pPr marL="914400" algn="l" rtl="0" eaLnBrk="0" fontAlgn="base" hangingPunct="0">
        <a:spcBef>
          <a:spcPct val="0"/>
        </a:spcBef>
        <a:spcAft>
          <a:spcPct val="0"/>
        </a:spcAft>
        <a:defRPr sz="3600" b="1">
          <a:solidFill>
            <a:srgbClr val="FFFF99"/>
          </a:solidFill>
          <a:latin typeface="Arial" charset="0"/>
        </a:defRPr>
      </a:lvl7pPr>
      <a:lvl8pPr marL="1371600" algn="l" rtl="0" eaLnBrk="0" fontAlgn="base" hangingPunct="0">
        <a:spcBef>
          <a:spcPct val="0"/>
        </a:spcBef>
        <a:spcAft>
          <a:spcPct val="0"/>
        </a:spcAft>
        <a:defRPr sz="3600" b="1">
          <a:solidFill>
            <a:srgbClr val="FFFF99"/>
          </a:solidFill>
          <a:latin typeface="Arial" charset="0"/>
        </a:defRPr>
      </a:lvl8pPr>
      <a:lvl9pPr marL="1828800" algn="l" rtl="0" eaLnBrk="0" fontAlgn="base" hangingPunct="0">
        <a:spcBef>
          <a:spcPct val="0"/>
        </a:spcBef>
        <a:spcAft>
          <a:spcPct val="0"/>
        </a:spcAft>
        <a:defRPr sz="3600" b="1">
          <a:solidFill>
            <a:srgbClr val="FFFF99"/>
          </a:solidFill>
          <a:latin typeface="Arial" charset="0"/>
        </a:defRPr>
      </a:lvl9pPr>
    </p:titleStyle>
    <p:bodyStyle>
      <a:lvl1pPr marL="342900" indent="-342900" algn="l" rtl="0" eaLnBrk="0" fontAlgn="base" hangingPunct="0">
        <a:spcBef>
          <a:spcPct val="20000"/>
        </a:spcBef>
        <a:spcAft>
          <a:spcPct val="0"/>
        </a:spcAft>
        <a:buClr>
          <a:srgbClr val="FFFF99"/>
        </a:buClr>
        <a:buSzPct val="125000"/>
        <a:buFont typeface="Wingdings" pitchFamily="2" charset="2"/>
        <a:buChar char="§"/>
        <a:defRPr sz="2800" b="1">
          <a:solidFill>
            <a:schemeClr val="bg1"/>
          </a:solidFill>
          <a:latin typeface="+mn-lt"/>
          <a:ea typeface="+mn-ea"/>
          <a:cs typeface="+mn-cs"/>
        </a:defRPr>
      </a:lvl1pPr>
      <a:lvl2pPr marL="742950" indent="-285750" algn="l" rtl="0" eaLnBrk="0" fontAlgn="base" hangingPunct="0">
        <a:spcBef>
          <a:spcPct val="20000"/>
        </a:spcBef>
        <a:spcAft>
          <a:spcPct val="0"/>
        </a:spcAft>
        <a:buClr>
          <a:srgbClr val="FFFF99"/>
        </a:buClr>
        <a:buSzPct val="125000"/>
        <a:buFont typeface="Wingdings" pitchFamily="2" charset="2"/>
        <a:buChar char="§"/>
        <a:defRPr sz="2400" b="1">
          <a:solidFill>
            <a:schemeClr val="bg1"/>
          </a:solidFill>
          <a:latin typeface="+mn-lt"/>
        </a:defRPr>
      </a:lvl2pPr>
      <a:lvl3pPr marL="1143000" indent="-228600" algn="l" rtl="0" eaLnBrk="0" fontAlgn="base" hangingPunct="0">
        <a:spcBef>
          <a:spcPct val="20000"/>
        </a:spcBef>
        <a:spcAft>
          <a:spcPct val="0"/>
        </a:spcAft>
        <a:buClr>
          <a:srgbClr val="FFFF99"/>
        </a:buClr>
        <a:buSzPct val="125000"/>
        <a:buFont typeface="Wingdings" pitchFamily="2" charset="2"/>
        <a:buChar char="§"/>
        <a:defRPr sz="2000" b="1">
          <a:solidFill>
            <a:schemeClr val="bg1"/>
          </a:solidFill>
          <a:latin typeface="+mn-lt"/>
        </a:defRPr>
      </a:lvl3pPr>
      <a:lvl4pPr marL="1600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4pPr>
      <a:lvl5pPr marL="20574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5pPr>
      <a:lvl6pPr marL="25146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6pPr>
      <a:lvl7pPr marL="29718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7pPr>
      <a:lvl8pPr marL="34290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8pPr>
      <a:lvl9pPr marL="3886200" indent="-228600" algn="l" rtl="0" eaLnBrk="0" fontAlgn="base" hangingPunct="0">
        <a:spcBef>
          <a:spcPct val="20000"/>
        </a:spcBef>
        <a:spcAft>
          <a:spcPct val="0"/>
        </a:spcAft>
        <a:buClr>
          <a:srgbClr val="FFFF99"/>
        </a:buClr>
        <a:buSzPct val="125000"/>
        <a:buFont typeface="Wingdings" pitchFamily="2" charset="2"/>
        <a:buChar char="§"/>
        <a:defRPr b="1">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127781" y="104336"/>
            <a:ext cx="9016219" cy="838200"/>
          </a:xfrm>
        </p:spPr>
        <p:txBody>
          <a:bodyPr/>
          <a:lstStyle/>
          <a:p>
            <a:pPr>
              <a:lnSpc>
                <a:spcPct val="80000"/>
              </a:lnSpc>
            </a:pPr>
            <a:r>
              <a:rPr lang="en-US" sz="2000" b="0" dirty="0" smtClean="0">
                <a:cs typeface="Times New Roman" pitchFamily="18" charset="0"/>
              </a:rPr>
              <a:t>Forecast effects of accelerating sea-level rise (SLR) on the habitat of Atlantic Coast piping plovers and identify responsive conservation strategies</a:t>
            </a:r>
            <a:endParaRPr lang="en-US" sz="2000" b="0" dirty="0">
              <a:cs typeface="Times New Roman" pitchFamily="18" charset="0"/>
            </a:endParaRPr>
          </a:p>
        </p:txBody>
      </p:sp>
      <p:sp>
        <p:nvSpPr>
          <p:cNvPr id="94211" name="Rectangle 3"/>
          <p:cNvSpPr>
            <a:spLocks noGrp="1" noChangeArrowheads="1"/>
          </p:cNvSpPr>
          <p:nvPr>
            <p:ph idx="1"/>
          </p:nvPr>
        </p:nvSpPr>
        <p:spPr>
          <a:xfrm>
            <a:off x="478889" y="608560"/>
            <a:ext cx="7876735" cy="4495800"/>
          </a:xfrm>
        </p:spPr>
        <p:txBody>
          <a:bodyPr/>
          <a:lstStyle/>
          <a:p>
            <a:pPr marL="342900" lvl="1" indent="-342900">
              <a:lnSpc>
                <a:spcPct val="80000"/>
              </a:lnSpc>
              <a:buClr>
                <a:schemeClr val="bg1"/>
              </a:buClr>
              <a:buFont typeface="Arial" pitchFamily="34" charset="0"/>
              <a:buChar char="•"/>
            </a:pPr>
            <a:endParaRPr lang="en-US" sz="2000" b="0" dirty="0" smtClean="0">
              <a:cs typeface="Times New Roman" pitchFamily="18" charset="0"/>
            </a:endParaRPr>
          </a:p>
          <a:p>
            <a:pPr marL="342900" lvl="1" indent="-342900">
              <a:lnSpc>
                <a:spcPct val="80000"/>
              </a:lnSpc>
              <a:buClr>
                <a:schemeClr val="bg1"/>
              </a:buClr>
              <a:buFont typeface="Arial" pitchFamily="34" charset="0"/>
              <a:buChar char="•"/>
            </a:pPr>
            <a:r>
              <a:rPr lang="en-US" sz="2000" b="0" dirty="0" smtClean="0">
                <a:cs typeface="Times New Roman" pitchFamily="18" charset="0"/>
              </a:rPr>
              <a:t>Piping plover habitat virtually certain to be impacted by accelerating SLR</a:t>
            </a:r>
          </a:p>
          <a:p>
            <a:pPr marL="742950" lvl="2" indent="-342900">
              <a:lnSpc>
                <a:spcPct val="80000"/>
              </a:lnSpc>
              <a:buClr>
                <a:schemeClr val="bg1"/>
              </a:buClr>
              <a:buFont typeface="Arial" pitchFamily="34" charset="0"/>
              <a:buChar char="•"/>
            </a:pPr>
            <a:r>
              <a:rPr lang="en-US" sz="1600" b="0" dirty="0" smtClean="0">
                <a:cs typeface="Times New Roman" pitchFamily="18" charset="0"/>
              </a:rPr>
              <a:t>Potential impacts are </a:t>
            </a:r>
            <a:r>
              <a:rPr lang="en-US" sz="1600" b="0" dirty="0" err="1" smtClean="0">
                <a:cs typeface="Times New Roman" pitchFamily="18" charset="0"/>
              </a:rPr>
              <a:t>rangewide</a:t>
            </a:r>
            <a:endParaRPr lang="en-US" sz="1600" b="0" dirty="0" smtClean="0">
              <a:cs typeface="Times New Roman" pitchFamily="18" charset="0"/>
            </a:endParaRPr>
          </a:p>
          <a:p>
            <a:pPr marL="742950" lvl="2" indent="-342900">
              <a:lnSpc>
                <a:spcPct val="80000"/>
              </a:lnSpc>
              <a:buClr>
                <a:schemeClr val="bg1"/>
              </a:buClr>
              <a:buFont typeface="Arial" pitchFamily="34" charset="0"/>
              <a:buChar char="•"/>
            </a:pPr>
            <a:r>
              <a:rPr lang="en-US" sz="1600" b="0" dirty="0" smtClean="0">
                <a:cs typeface="Times New Roman" pitchFamily="18" charset="0"/>
              </a:rPr>
              <a:t>Natural and human responses to coastal change are poorly quantified</a:t>
            </a:r>
          </a:p>
          <a:p>
            <a:pPr>
              <a:lnSpc>
                <a:spcPct val="80000"/>
              </a:lnSpc>
              <a:buClr>
                <a:schemeClr val="bg1"/>
              </a:buClr>
              <a:buFont typeface="Arial" pitchFamily="34" charset="0"/>
              <a:buChar char="•"/>
            </a:pPr>
            <a:endParaRPr lang="en-US" sz="2000" b="0" dirty="0" smtClean="0">
              <a:cs typeface="Times New Roman" pitchFamily="18" charset="0"/>
            </a:endParaRPr>
          </a:p>
          <a:p>
            <a:pPr>
              <a:lnSpc>
                <a:spcPct val="80000"/>
              </a:lnSpc>
              <a:buClr>
                <a:schemeClr val="bg1"/>
              </a:buClr>
              <a:buFont typeface="Arial" pitchFamily="34" charset="0"/>
              <a:buChar char="•"/>
            </a:pPr>
            <a:r>
              <a:rPr lang="en-US" sz="2000" b="0" dirty="0" smtClean="0">
                <a:cs typeface="Times New Roman" pitchFamily="18" charset="0"/>
              </a:rPr>
              <a:t>Research group using common Bayesian approach to integrate geologic, biologic and other relevant data</a:t>
            </a:r>
          </a:p>
          <a:p>
            <a:pPr lvl="1">
              <a:lnSpc>
                <a:spcPct val="80000"/>
              </a:lnSpc>
              <a:buClr>
                <a:schemeClr val="bg1"/>
              </a:buClr>
              <a:buFont typeface="Arial" pitchFamily="34" charset="0"/>
              <a:buChar char="•"/>
            </a:pPr>
            <a:r>
              <a:rPr lang="en-US" sz="1600" b="0" dirty="0" smtClean="0">
                <a:cs typeface="Times New Roman" pitchFamily="18" charset="0"/>
              </a:rPr>
              <a:t>Convey what we know and what we know we don’t know</a:t>
            </a:r>
          </a:p>
          <a:p>
            <a:pPr lvl="1">
              <a:lnSpc>
                <a:spcPct val="80000"/>
              </a:lnSpc>
              <a:buClr>
                <a:schemeClr val="bg1"/>
              </a:buClr>
              <a:buFont typeface="Arial" pitchFamily="34" charset="0"/>
              <a:buChar char="•"/>
            </a:pPr>
            <a:r>
              <a:rPr lang="en-US" sz="1600" b="0" dirty="0" smtClean="0">
                <a:cs typeface="Times New Roman" pitchFamily="18" charset="0"/>
              </a:rPr>
              <a:t>Synthesize data and models for habitat evolution and plover behavior</a:t>
            </a:r>
          </a:p>
          <a:p>
            <a:pPr lvl="1">
              <a:lnSpc>
                <a:spcPct val="80000"/>
              </a:lnSpc>
              <a:buClr>
                <a:schemeClr val="bg1"/>
              </a:buClr>
              <a:buFont typeface="Arial" pitchFamily="34" charset="0"/>
              <a:buChar char="•"/>
            </a:pPr>
            <a:r>
              <a:rPr lang="en-US" sz="1600" b="0" dirty="0" smtClean="0">
                <a:cs typeface="Times New Roman" pitchFamily="18" charset="0"/>
              </a:rPr>
              <a:t>Provide basis to focus resources</a:t>
            </a:r>
          </a:p>
          <a:p>
            <a:pPr lvl="1">
              <a:lnSpc>
                <a:spcPct val="80000"/>
              </a:lnSpc>
              <a:buClr>
                <a:schemeClr val="bg1"/>
              </a:buClr>
              <a:buFont typeface="Arial" pitchFamily="34" charset="0"/>
              <a:buChar char="•"/>
            </a:pPr>
            <a:endParaRPr lang="en-US" sz="1800" b="0" dirty="0" smtClean="0">
              <a:cs typeface="Times New Roman" pitchFamily="18" charset="0"/>
            </a:endParaRPr>
          </a:p>
          <a:p>
            <a:pPr lvl="0">
              <a:lnSpc>
                <a:spcPct val="80000"/>
              </a:lnSpc>
              <a:buClr>
                <a:srgbClr val="FFFFFF"/>
              </a:buClr>
              <a:buFont typeface="Arial" pitchFamily="34" charset="0"/>
              <a:buChar char="•"/>
            </a:pPr>
            <a:r>
              <a:rPr lang="en-US" sz="2000" b="0" dirty="0" smtClean="0">
                <a:solidFill>
                  <a:srgbClr val="FFFFFF"/>
                </a:solidFill>
                <a:cs typeface="Times New Roman" pitchFamily="18" charset="0"/>
              </a:rPr>
              <a:t>Develop science-based decision tools for managers to inform conservation recommendations to regulators</a:t>
            </a:r>
            <a:endParaRPr lang="en-US" sz="1800" b="0" dirty="0" smtClean="0">
              <a:cs typeface="Times New Roman" pitchFamily="18" charset="0"/>
            </a:endParaRPr>
          </a:p>
          <a:p>
            <a:pPr lvl="0">
              <a:lnSpc>
                <a:spcPct val="80000"/>
              </a:lnSpc>
              <a:buClr>
                <a:srgbClr val="FFFFFF"/>
              </a:buClr>
              <a:buNone/>
            </a:pPr>
            <a:endParaRPr lang="en-US" sz="1800" b="0" dirty="0" smtClean="0">
              <a:solidFill>
                <a:srgbClr val="FFFFFF"/>
              </a:solidFill>
              <a:cs typeface="Times New Roman" pitchFamily="18" charset="0"/>
            </a:endParaRPr>
          </a:p>
          <a:p>
            <a:pPr lvl="0">
              <a:lnSpc>
                <a:spcPct val="80000"/>
              </a:lnSpc>
              <a:buClr>
                <a:srgbClr val="FFFFFF"/>
              </a:buClr>
              <a:buFont typeface="Arial" pitchFamily="34" charset="0"/>
              <a:buChar char="•"/>
            </a:pPr>
            <a:r>
              <a:rPr lang="en-US" sz="2000" b="0" dirty="0" smtClean="0">
                <a:solidFill>
                  <a:srgbClr val="FFFFFF"/>
                </a:solidFill>
                <a:cs typeface="Times New Roman" pitchFamily="18" charset="0"/>
              </a:rPr>
              <a:t>Current partners </a:t>
            </a:r>
          </a:p>
        </p:txBody>
      </p:sp>
      <p:pic>
        <p:nvPicPr>
          <p:cNvPr id="4" name="Picture 3" descr="imagesCACFPHJ6.jpg"/>
          <p:cNvPicPr>
            <a:picLocks noChangeAspect="1"/>
          </p:cNvPicPr>
          <p:nvPr/>
        </p:nvPicPr>
        <p:blipFill>
          <a:blip r:embed="rId3" cstate="print"/>
          <a:stretch>
            <a:fillRect/>
          </a:stretch>
        </p:blipFill>
        <p:spPr>
          <a:xfrm>
            <a:off x="249704" y="4992391"/>
            <a:ext cx="1227404" cy="1466898"/>
          </a:xfrm>
          <a:prstGeom prst="rect">
            <a:avLst/>
          </a:prstGeom>
        </p:spPr>
      </p:pic>
      <p:pic>
        <p:nvPicPr>
          <p:cNvPr id="5" name="Picture 4" descr="imagesCALJ4YE6.jpg"/>
          <p:cNvPicPr>
            <a:picLocks noChangeAspect="1"/>
          </p:cNvPicPr>
          <p:nvPr/>
        </p:nvPicPr>
        <p:blipFill>
          <a:blip r:embed="rId4" cstate="print"/>
          <a:stretch>
            <a:fillRect/>
          </a:stretch>
        </p:blipFill>
        <p:spPr>
          <a:xfrm>
            <a:off x="1760806" y="4965895"/>
            <a:ext cx="1904397" cy="699994"/>
          </a:xfrm>
          <a:prstGeom prst="rect">
            <a:avLst/>
          </a:prstGeom>
        </p:spPr>
      </p:pic>
      <p:pic>
        <p:nvPicPr>
          <p:cNvPr id="6" name="Picture 5" descr="untitled.bmp"/>
          <p:cNvPicPr>
            <a:picLocks noChangeAspect="1"/>
          </p:cNvPicPr>
          <p:nvPr/>
        </p:nvPicPr>
        <p:blipFill>
          <a:blip r:embed="rId5" cstate="print"/>
          <a:stretch>
            <a:fillRect/>
          </a:stretch>
        </p:blipFill>
        <p:spPr>
          <a:xfrm>
            <a:off x="5468815" y="4867421"/>
            <a:ext cx="1315303" cy="1709225"/>
          </a:xfrm>
          <a:prstGeom prst="rect">
            <a:avLst/>
          </a:prstGeom>
        </p:spPr>
      </p:pic>
      <p:grpSp>
        <p:nvGrpSpPr>
          <p:cNvPr id="20" name="Group 19"/>
          <p:cNvGrpSpPr/>
          <p:nvPr/>
        </p:nvGrpSpPr>
        <p:grpSpPr>
          <a:xfrm>
            <a:off x="1730327" y="5781822"/>
            <a:ext cx="3488787" cy="759656"/>
            <a:chOff x="1730327" y="5781822"/>
            <a:chExt cx="3488787" cy="759656"/>
          </a:xfrm>
        </p:grpSpPr>
        <p:sp>
          <p:nvSpPr>
            <p:cNvPr id="19" name="Rectangle 18"/>
            <p:cNvSpPr/>
            <p:nvPr/>
          </p:nvSpPr>
          <p:spPr bwMode="auto">
            <a:xfrm>
              <a:off x="1730327" y="5781822"/>
              <a:ext cx="3488787" cy="759656"/>
            </a:xfrm>
            <a:prstGeom prst="rect">
              <a:avLst/>
            </a:prstGeom>
            <a:solidFill>
              <a:schemeClr val="bg1"/>
            </a:solidFill>
            <a:ln w="1270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smtClean="0">
                <a:ln>
                  <a:noFill/>
                </a:ln>
                <a:solidFill>
                  <a:schemeClr val="tx1"/>
                </a:solidFill>
                <a:effectLst/>
                <a:latin typeface="Arial" charset="0"/>
              </a:endParaRPr>
            </a:p>
          </p:txBody>
        </p:sp>
        <p:pic>
          <p:nvPicPr>
            <p:cNvPr id="14" name="Picture 2"/>
            <p:cNvPicPr>
              <a:picLocks noChangeAspect="1" noChangeArrowheads="1"/>
            </p:cNvPicPr>
            <p:nvPr/>
          </p:nvPicPr>
          <p:blipFill>
            <a:blip r:embed="rId6" cstate="print"/>
            <a:srcRect/>
            <a:stretch>
              <a:fillRect/>
            </a:stretch>
          </p:blipFill>
          <p:spPr bwMode="auto">
            <a:xfrm>
              <a:off x="1770184" y="5910384"/>
              <a:ext cx="3406727" cy="567788"/>
            </a:xfrm>
            <a:prstGeom prst="rect">
              <a:avLst/>
            </a:prstGeom>
            <a:noFill/>
            <a:ln w="9525">
              <a:noFill/>
              <a:miter lim="800000"/>
              <a:headEnd/>
              <a:tailEnd/>
            </a:ln>
            <a:effectLst/>
          </p:spPr>
        </p:pic>
      </p:grpSp>
      <p:pic>
        <p:nvPicPr>
          <p:cNvPr id="2051" name="Picture 3"/>
          <p:cNvPicPr>
            <a:picLocks noChangeAspect="1" noChangeArrowheads="1"/>
          </p:cNvPicPr>
          <p:nvPr/>
        </p:nvPicPr>
        <p:blipFill>
          <a:blip r:embed="rId7" cstate="print"/>
          <a:srcRect/>
          <a:stretch>
            <a:fillRect/>
          </a:stretch>
        </p:blipFill>
        <p:spPr bwMode="auto">
          <a:xfrm>
            <a:off x="4164403" y="4473526"/>
            <a:ext cx="950125" cy="1223890"/>
          </a:xfrm>
          <a:prstGeom prst="rect">
            <a:avLst/>
          </a:prstGeom>
          <a:noFill/>
          <a:ln w="9525">
            <a:noFill/>
            <a:miter lim="800000"/>
            <a:headEnd/>
            <a:tailEnd/>
          </a:ln>
        </p:spPr>
      </p:pic>
      <p:pic>
        <p:nvPicPr>
          <p:cNvPr id="2053" name="Picture 5"/>
          <p:cNvPicPr>
            <a:picLocks noChangeAspect="1" noChangeArrowheads="1"/>
          </p:cNvPicPr>
          <p:nvPr/>
        </p:nvPicPr>
        <p:blipFill>
          <a:blip r:embed="rId8" cstate="print"/>
          <a:srcRect/>
          <a:stretch>
            <a:fillRect/>
          </a:stretch>
        </p:blipFill>
        <p:spPr bwMode="auto">
          <a:xfrm>
            <a:off x="7140233" y="5526091"/>
            <a:ext cx="1033096" cy="1008498"/>
          </a:xfrm>
          <a:prstGeom prst="rect">
            <a:avLst/>
          </a:prstGeom>
          <a:noFill/>
          <a:ln w="9525">
            <a:noFill/>
            <a:miter lim="800000"/>
            <a:headEnd/>
            <a:tailEnd/>
          </a:ln>
        </p:spPr>
      </p:pic>
      <p:pic>
        <p:nvPicPr>
          <p:cNvPr id="2054" name="Picture 6"/>
          <p:cNvPicPr>
            <a:picLocks noChangeAspect="1" noChangeArrowheads="1"/>
          </p:cNvPicPr>
          <p:nvPr/>
        </p:nvPicPr>
        <p:blipFill>
          <a:blip r:embed="rId9" cstate="print"/>
          <a:srcRect/>
          <a:stretch>
            <a:fillRect/>
          </a:stretch>
        </p:blipFill>
        <p:spPr bwMode="auto">
          <a:xfrm>
            <a:off x="7120011" y="4590589"/>
            <a:ext cx="1362807" cy="730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13253" y="1371600"/>
            <a:ext cx="2902226" cy="4495800"/>
          </a:xfrm>
        </p:spPr>
        <p:txBody>
          <a:bodyPr/>
          <a:lstStyle/>
          <a:p>
            <a:pPr marL="176213" indent="-176213">
              <a:buClr>
                <a:schemeClr val="bg1"/>
              </a:buClr>
              <a:buFont typeface="Arial" pitchFamily="34" charset="0"/>
              <a:buChar char="•"/>
            </a:pPr>
            <a:r>
              <a:rPr lang="en-US" sz="1800" b="0" dirty="0" smtClean="0"/>
              <a:t>Uncertainty map can be used to identify where better information is needed</a:t>
            </a:r>
            <a:endParaRPr lang="en-US" sz="1800" b="0" dirty="0" smtClean="0">
              <a:solidFill>
                <a:srgbClr val="FF00FF"/>
              </a:solidFill>
            </a:endParaRPr>
          </a:p>
          <a:p>
            <a:pPr marL="176213" indent="-176213">
              <a:buClr>
                <a:schemeClr val="bg1"/>
              </a:buClr>
              <a:buFont typeface="Arial" pitchFamily="34" charset="0"/>
              <a:buChar char="•"/>
            </a:pPr>
            <a:endParaRPr lang="en-US" sz="1800" b="0" dirty="0" smtClean="0">
              <a:solidFill>
                <a:srgbClr val="FF00FF"/>
              </a:solidFill>
            </a:endParaRPr>
          </a:p>
          <a:p>
            <a:pPr marL="176213" indent="-176213">
              <a:buClr>
                <a:schemeClr val="bg1"/>
              </a:buClr>
              <a:buFont typeface="Arial" pitchFamily="34" charset="0"/>
              <a:buChar char="•"/>
            </a:pPr>
            <a:r>
              <a:rPr lang="en-US" sz="1800" b="0" dirty="0" smtClean="0"/>
              <a:t>Areas of low confidence require</a:t>
            </a:r>
          </a:p>
          <a:p>
            <a:pPr marL="342900" lvl="1" indent="-176213">
              <a:buClr>
                <a:schemeClr val="bg1"/>
              </a:buClr>
              <a:buFont typeface="Arial" pitchFamily="34" charset="0"/>
              <a:buChar char="•"/>
            </a:pPr>
            <a:r>
              <a:rPr lang="en-US" sz="1800" b="0" dirty="0" smtClean="0"/>
              <a:t>better input data</a:t>
            </a:r>
          </a:p>
          <a:p>
            <a:pPr marL="342900" lvl="1" indent="-176213">
              <a:buClr>
                <a:schemeClr val="bg1"/>
              </a:buClr>
              <a:buFont typeface="Arial" pitchFamily="34" charset="0"/>
              <a:buChar char="•"/>
            </a:pPr>
            <a:r>
              <a:rPr lang="en-US" sz="1800" b="0" dirty="0" smtClean="0"/>
              <a:t>better understanding of processes</a:t>
            </a:r>
          </a:p>
          <a:p>
            <a:pPr marL="176213" indent="-176213">
              <a:buClr>
                <a:schemeClr val="bg1"/>
              </a:buClr>
              <a:buFont typeface="Arial" pitchFamily="34" charset="0"/>
              <a:buChar char="•"/>
            </a:pPr>
            <a:endParaRPr lang="en-US" sz="1800" b="0" dirty="0" smtClean="0"/>
          </a:p>
          <a:p>
            <a:pPr marL="176213" indent="-176213">
              <a:buClr>
                <a:schemeClr val="bg1"/>
              </a:buClr>
              <a:buFont typeface="Arial" pitchFamily="34" charset="0"/>
              <a:buChar char="•"/>
            </a:pPr>
            <a:r>
              <a:rPr lang="en-US" sz="1800" b="0" dirty="0" smtClean="0"/>
              <a:t>Can use this map to focus research resources</a:t>
            </a:r>
          </a:p>
        </p:txBody>
      </p:sp>
      <p:pic>
        <p:nvPicPr>
          <p:cNvPr id="12" name="Picture 11" descr="MaxP_clipped.jpg"/>
          <p:cNvPicPr>
            <a:picLocks noChangeAspect="1"/>
          </p:cNvPicPr>
          <p:nvPr/>
        </p:nvPicPr>
        <p:blipFill>
          <a:blip r:embed="rId3" cstate="screen"/>
          <a:srcRect/>
          <a:stretch>
            <a:fillRect/>
          </a:stretch>
        </p:blipFill>
        <p:spPr>
          <a:xfrm>
            <a:off x="2961862" y="913063"/>
            <a:ext cx="6115878" cy="5878677"/>
          </a:xfrm>
          <a:prstGeom prst="rect">
            <a:avLst/>
          </a:prstGeom>
        </p:spPr>
      </p:pic>
      <p:sp>
        <p:nvSpPr>
          <p:cNvPr id="13" name="Text Box 5"/>
          <p:cNvSpPr txBox="1">
            <a:spLocks noChangeArrowheads="1"/>
          </p:cNvSpPr>
          <p:nvPr/>
        </p:nvSpPr>
        <p:spPr bwMode="auto">
          <a:xfrm>
            <a:off x="84408" y="84408"/>
            <a:ext cx="5461752" cy="738664"/>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400" b="1" dirty="0" smtClean="0">
                <a:solidFill>
                  <a:srgbClr val="FFFF99"/>
                </a:solidFill>
              </a:rPr>
              <a:t>Mapping Prediction Uncertainty</a:t>
            </a:r>
          </a:p>
          <a:p>
            <a:pPr eaLnBrk="0" fontAlgn="base" hangingPunct="0">
              <a:spcBef>
                <a:spcPct val="0"/>
              </a:spcBef>
              <a:spcAft>
                <a:spcPct val="0"/>
              </a:spcAft>
            </a:pPr>
            <a:r>
              <a:rPr lang="en-US" b="1" dirty="0" smtClean="0">
                <a:solidFill>
                  <a:srgbClr val="FFFF99"/>
                </a:solidFill>
              </a:rPr>
              <a:t>Higher probability = higher certainty of outcome</a:t>
            </a:r>
            <a:endParaRPr lang="en-US" sz="1600" b="1" dirty="0" smtClean="0">
              <a:solidFill>
                <a:srgbClr val="FFFF99"/>
              </a:solidFill>
            </a:endParaRPr>
          </a:p>
        </p:txBody>
      </p:sp>
      <p:sp>
        <p:nvSpPr>
          <p:cNvPr id="6" name="Rectangle 5"/>
          <p:cNvSpPr/>
          <p:nvPr/>
        </p:nvSpPr>
        <p:spPr bwMode="auto">
          <a:xfrm>
            <a:off x="5815771" y="1118334"/>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7" name="Rectangle 6"/>
          <p:cNvSpPr/>
          <p:nvPr/>
        </p:nvSpPr>
        <p:spPr bwMode="auto">
          <a:xfrm>
            <a:off x="5034585" y="1136882"/>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8" name="Rectangle 7"/>
          <p:cNvSpPr/>
          <p:nvPr/>
        </p:nvSpPr>
        <p:spPr bwMode="auto">
          <a:xfrm>
            <a:off x="4243811" y="1136249"/>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9" name="Rectangle 8"/>
          <p:cNvSpPr/>
          <p:nvPr/>
        </p:nvSpPr>
        <p:spPr bwMode="auto">
          <a:xfrm>
            <a:off x="3460608" y="1133928"/>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0" name="Rectangle 9"/>
          <p:cNvSpPr/>
          <p:nvPr/>
        </p:nvSpPr>
        <p:spPr bwMode="auto">
          <a:xfrm>
            <a:off x="5816706" y="6675830"/>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1" name="Rectangle 10"/>
          <p:cNvSpPr/>
          <p:nvPr/>
        </p:nvSpPr>
        <p:spPr bwMode="auto">
          <a:xfrm>
            <a:off x="5035131" y="6685179"/>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4" name="Rectangle 13"/>
          <p:cNvSpPr/>
          <p:nvPr/>
        </p:nvSpPr>
        <p:spPr bwMode="auto">
          <a:xfrm>
            <a:off x="4241550" y="6680897"/>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5" name="Rectangle 14"/>
          <p:cNvSpPr/>
          <p:nvPr/>
        </p:nvSpPr>
        <p:spPr bwMode="auto">
          <a:xfrm>
            <a:off x="3461152" y="6671396"/>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6" name="Text Box 8"/>
          <p:cNvSpPr txBox="1">
            <a:spLocks noChangeArrowheads="1"/>
          </p:cNvSpPr>
          <p:nvPr/>
        </p:nvSpPr>
        <p:spPr bwMode="auto">
          <a:xfrm>
            <a:off x="0" y="6581001"/>
            <a:ext cx="1710533" cy="276999"/>
          </a:xfrm>
          <a:prstGeom prst="rect">
            <a:avLst/>
          </a:prstGeom>
          <a:noFill/>
          <a:ln w="12700">
            <a:noFill/>
            <a:miter lim="800000"/>
            <a:headEnd/>
            <a:tailEnd/>
          </a:ln>
          <a:effectLst/>
        </p:spPr>
        <p:txBody>
          <a:bodyPr wrap="none">
            <a:spAutoFit/>
          </a:bodyPr>
          <a:lstStyle/>
          <a:p>
            <a:r>
              <a:rPr lang="en-US" sz="1200" dirty="0" smtClean="0">
                <a:solidFill>
                  <a:schemeClr val="bg1"/>
                </a:solidFill>
              </a:rPr>
              <a:t>(Gutierrez et al., 2011)</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screen">
            <a:lum contrast="-40000"/>
          </a:blip>
          <a:srcRect l="81460" t="7462" r="13344" b="10785"/>
          <a:stretch>
            <a:fillRect/>
          </a:stretch>
        </p:blipFill>
        <p:spPr bwMode="auto">
          <a:xfrm>
            <a:off x="8215313" y="2156339"/>
            <a:ext cx="209550" cy="2924175"/>
          </a:xfrm>
          <a:prstGeom prst="rect">
            <a:avLst/>
          </a:prstGeom>
          <a:noFill/>
          <a:ln w="9525">
            <a:noFill/>
            <a:miter lim="800000"/>
            <a:headEnd/>
            <a:tailEnd/>
          </a:ln>
          <a:effectLst/>
        </p:spPr>
      </p:pic>
      <p:sp>
        <p:nvSpPr>
          <p:cNvPr id="7" name="TextBox 6"/>
          <p:cNvSpPr txBox="1"/>
          <p:nvPr/>
        </p:nvSpPr>
        <p:spPr>
          <a:xfrm>
            <a:off x="8484169" y="4912079"/>
            <a:ext cx="623255" cy="276999"/>
          </a:xfrm>
          <a:prstGeom prst="rect">
            <a:avLst/>
          </a:prstGeom>
          <a:noFill/>
        </p:spPr>
        <p:txBody>
          <a:bodyPr wrap="square" rtlCol="0">
            <a:spAutoFit/>
          </a:bodyPr>
          <a:lstStyle/>
          <a:p>
            <a:r>
              <a:rPr lang="en-US" sz="1200" dirty="0" smtClean="0">
                <a:solidFill>
                  <a:schemeClr val="bg1"/>
                </a:solidFill>
              </a:rPr>
              <a:t>Low</a:t>
            </a:r>
            <a:endParaRPr lang="en-US" sz="1200" dirty="0">
              <a:solidFill>
                <a:schemeClr val="bg1"/>
              </a:solidFill>
            </a:endParaRPr>
          </a:p>
        </p:txBody>
      </p:sp>
      <p:sp>
        <p:nvSpPr>
          <p:cNvPr id="8" name="TextBox 7"/>
          <p:cNvSpPr txBox="1"/>
          <p:nvPr/>
        </p:nvSpPr>
        <p:spPr>
          <a:xfrm>
            <a:off x="1040990" y="1475936"/>
            <a:ext cx="2056973" cy="369332"/>
          </a:xfrm>
          <a:prstGeom prst="rect">
            <a:avLst/>
          </a:prstGeom>
          <a:noFill/>
        </p:spPr>
        <p:txBody>
          <a:bodyPr wrap="none" rtlCol="0">
            <a:spAutoFit/>
          </a:bodyPr>
          <a:lstStyle/>
          <a:p>
            <a:r>
              <a:rPr lang="en-US" dirty="0" smtClean="0">
                <a:solidFill>
                  <a:schemeClr val="bg1"/>
                </a:solidFill>
              </a:rPr>
              <a:t>Current conditions</a:t>
            </a:r>
            <a:endParaRPr lang="en-US" dirty="0">
              <a:solidFill>
                <a:schemeClr val="bg1"/>
              </a:solidFill>
            </a:endParaRPr>
          </a:p>
        </p:txBody>
      </p:sp>
      <p:sp>
        <p:nvSpPr>
          <p:cNvPr id="11" name="TextBox 10"/>
          <p:cNvSpPr txBox="1"/>
          <p:nvPr/>
        </p:nvSpPr>
        <p:spPr>
          <a:xfrm>
            <a:off x="4510129" y="1475936"/>
            <a:ext cx="3342640" cy="369332"/>
          </a:xfrm>
          <a:prstGeom prst="rect">
            <a:avLst/>
          </a:prstGeom>
          <a:noFill/>
          <a:ln w="12700">
            <a:noFill/>
          </a:ln>
        </p:spPr>
        <p:txBody>
          <a:bodyPr wrap="square" rtlCol="0">
            <a:spAutoFit/>
          </a:bodyPr>
          <a:lstStyle/>
          <a:p>
            <a:r>
              <a:rPr lang="en-US" dirty="0" smtClean="0">
                <a:solidFill>
                  <a:schemeClr val="bg1"/>
                </a:solidFill>
              </a:rPr>
              <a:t>SLR +1 mm/yr, Wave ht. +10%</a:t>
            </a:r>
          </a:p>
        </p:txBody>
      </p:sp>
      <p:grpSp>
        <p:nvGrpSpPr>
          <p:cNvPr id="2" name="Group 26"/>
          <p:cNvGrpSpPr/>
          <p:nvPr/>
        </p:nvGrpSpPr>
        <p:grpSpPr>
          <a:xfrm>
            <a:off x="195072" y="5560256"/>
            <a:ext cx="1371600" cy="685800"/>
            <a:chOff x="533400" y="5715000"/>
            <a:chExt cx="1371600" cy="685800"/>
          </a:xfrm>
        </p:grpSpPr>
        <p:sp>
          <p:nvSpPr>
            <p:cNvPr id="12" name="Rectangle 11"/>
            <p:cNvSpPr/>
            <p:nvPr/>
          </p:nvSpPr>
          <p:spPr>
            <a:xfrm>
              <a:off x="1066800" y="5715000"/>
              <a:ext cx="1524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954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382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4000" y="6172200"/>
              <a:ext cx="152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533400" y="6400800"/>
              <a:ext cx="1371600"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50266" y="6252644"/>
            <a:ext cx="1011815" cy="276999"/>
          </a:xfrm>
          <a:prstGeom prst="rect">
            <a:avLst/>
          </a:prstGeom>
          <a:noFill/>
        </p:spPr>
        <p:txBody>
          <a:bodyPr wrap="none" rtlCol="0">
            <a:spAutoFit/>
          </a:bodyPr>
          <a:lstStyle/>
          <a:p>
            <a:pPr algn="ctr"/>
            <a:r>
              <a:rPr lang="en-US" sz="1200" dirty="0" smtClean="0">
                <a:solidFill>
                  <a:schemeClr val="bg1"/>
                </a:solidFill>
              </a:rPr>
              <a:t>Erosion rate</a:t>
            </a:r>
            <a:endParaRPr lang="en-US" sz="1200" dirty="0">
              <a:solidFill>
                <a:schemeClr val="bg1"/>
              </a:solidFill>
            </a:endParaRPr>
          </a:p>
        </p:txBody>
      </p:sp>
      <p:grpSp>
        <p:nvGrpSpPr>
          <p:cNvPr id="4" name="Group 27"/>
          <p:cNvGrpSpPr/>
          <p:nvPr/>
        </p:nvGrpSpPr>
        <p:grpSpPr>
          <a:xfrm>
            <a:off x="4334255" y="5777188"/>
            <a:ext cx="1371600" cy="468868"/>
            <a:chOff x="5562600" y="5867400"/>
            <a:chExt cx="1371600" cy="468868"/>
          </a:xfrm>
        </p:grpSpPr>
        <p:sp>
          <p:nvSpPr>
            <p:cNvPr id="19" name="Rectangle 18"/>
            <p:cNvSpPr/>
            <p:nvPr/>
          </p:nvSpPr>
          <p:spPr>
            <a:xfrm>
              <a:off x="6096000" y="6032084"/>
              <a:ext cx="152400" cy="2279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6324600" y="5867400"/>
              <a:ext cx="152400" cy="3926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867400" y="6086978"/>
              <a:ext cx="152400" cy="173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6553200" y="6086978"/>
              <a:ext cx="152400" cy="1730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5562600" y="6336268"/>
              <a:ext cx="1371600"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4475226" y="6252644"/>
            <a:ext cx="1011815" cy="276999"/>
          </a:xfrm>
          <a:prstGeom prst="rect">
            <a:avLst/>
          </a:prstGeom>
          <a:noFill/>
        </p:spPr>
        <p:txBody>
          <a:bodyPr wrap="none" rtlCol="0">
            <a:spAutoFit/>
          </a:bodyPr>
          <a:lstStyle/>
          <a:p>
            <a:pPr algn="ctr"/>
            <a:r>
              <a:rPr lang="en-US" sz="1200" dirty="0" smtClean="0">
                <a:solidFill>
                  <a:schemeClr val="bg1"/>
                </a:solidFill>
              </a:rPr>
              <a:t>Erosion rate</a:t>
            </a:r>
            <a:endParaRPr lang="en-US" sz="1200" dirty="0">
              <a:solidFill>
                <a:schemeClr val="bg1"/>
              </a:solidFill>
            </a:endParaRPr>
          </a:p>
        </p:txBody>
      </p:sp>
      <p:sp>
        <p:nvSpPr>
          <p:cNvPr id="25" name="TextBox 24"/>
          <p:cNvSpPr txBox="1"/>
          <p:nvPr/>
        </p:nvSpPr>
        <p:spPr>
          <a:xfrm>
            <a:off x="5997319" y="5635285"/>
            <a:ext cx="2079882" cy="1107996"/>
          </a:xfrm>
          <a:prstGeom prst="rect">
            <a:avLst/>
          </a:prstGeom>
          <a:noFill/>
        </p:spPr>
        <p:txBody>
          <a:bodyPr wrap="square" rtlCol="0">
            <a:spAutoFit/>
          </a:bodyPr>
          <a:lstStyle/>
          <a:p>
            <a:pPr marL="173038" indent="-173038">
              <a:spcAft>
                <a:spcPts val="600"/>
              </a:spcAft>
            </a:pPr>
            <a:r>
              <a:rPr lang="en-US" sz="1400" dirty="0" smtClean="0">
                <a:solidFill>
                  <a:schemeClr val="bg1"/>
                </a:solidFill>
              </a:rPr>
              <a:t>Higher likelihood of erosion</a:t>
            </a:r>
          </a:p>
          <a:p>
            <a:pPr marL="173038" indent="-173038">
              <a:spcAft>
                <a:spcPts val="600"/>
              </a:spcAft>
            </a:pPr>
            <a:r>
              <a:rPr lang="en-US" sz="1400" dirty="0" smtClean="0">
                <a:solidFill>
                  <a:schemeClr val="bg1"/>
                </a:solidFill>
              </a:rPr>
              <a:t>Broader distributions</a:t>
            </a:r>
          </a:p>
          <a:p>
            <a:pPr marL="173038" indent="-173038">
              <a:spcAft>
                <a:spcPts val="600"/>
              </a:spcAft>
            </a:pPr>
            <a:r>
              <a:rPr lang="en-US" sz="1400" dirty="0" smtClean="0">
                <a:solidFill>
                  <a:schemeClr val="bg1"/>
                </a:solidFill>
              </a:rPr>
              <a:t>Increased uncertainty</a:t>
            </a:r>
            <a:endParaRPr lang="en-US" sz="1400" dirty="0">
              <a:solidFill>
                <a:schemeClr val="bg1"/>
              </a:solidFill>
            </a:endParaRPr>
          </a:p>
        </p:txBody>
      </p:sp>
      <p:sp>
        <p:nvSpPr>
          <p:cNvPr id="26" name="TextBox 25"/>
          <p:cNvSpPr txBox="1"/>
          <p:nvPr/>
        </p:nvSpPr>
        <p:spPr>
          <a:xfrm>
            <a:off x="1678201" y="5635285"/>
            <a:ext cx="2274039" cy="815608"/>
          </a:xfrm>
          <a:prstGeom prst="rect">
            <a:avLst/>
          </a:prstGeom>
          <a:noFill/>
        </p:spPr>
        <p:txBody>
          <a:bodyPr wrap="square" rtlCol="0">
            <a:spAutoFit/>
          </a:bodyPr>
          <a:lstStyle/>
          <a:p>
            <a:pPr marL="173038" indent="-173038">
              <a:spcAft>
                <a:spcPts val="600"/>
              </a:spcAft>
            </a:pPr>
            <a:r>
              <a:rPr lang="en-US" sz="1400" dirty="0" smtClean="0">
                <a:solidFill>
                  <a:schemeClr val="bg1"/>
                </a:solidFill>
              </a:rPr>
              <a:t>Narrow probability distributions</a:t>
            </a:r>
          </a:p>
          <a:p>
            <a:pPr marL="173038" indent="-173038"/>
            <a:r>
              <a:rPr lang="en-US" sz="1400" dirty="0" smtClean="0">
                <a:solidFill>
                  <a:schemeClr val="bg1"/>
                </a:solidFill>
              </a:rPr>
              <a:t>Relatively low uncertainty</a:t>
            </a:r>
          </a:p>
        </p:txBody>
      </p:sp>
      <p:pic>
        <p:nvPicPr>
          <p:cNvPr id="3" name="Picture 2"/>
          <p:cNvPicPr>
            <a:picLocks noChangeAspect="1" noChangeArrowheads="1"/>
          </p:cNvPicPr>
          <p:nvPr/>
        </p:nvPicPr>
        <p:blipFill>
          <a:blip r:embed="rId4" cstate="screen"/>
          <a:srcRect/>
          <a:stretch>
            <a:fillRect/>
          </a:stretch>
        </p:blipFill>
        <p:spPr bwMode="auto">
          <a:xfrm>
            <a:off x="4334255" y="1918975"/>
            <a:ext cx="3694388" cy="3481577"/>
          </a:xfrm>
          <a:prstGeom prst="rect">
            <a:avLst/>
          </a:prstGeom>
          <a:noFill/>
          <a:ln w="12700">
            <a:solidFill>
              <a:schemeClr val="bg1"/>
            </a:solidFill>
            <a:miter lim="800000"/>
            <a:headEnd/>
            <a:tailEnd/>
          </a:ln>
        </p:spPr>
      </p:pic>
      <p:pic>
        <p:nvPicPr>
          <p:cNvPr id="1027" name="Picture 3"/>
          <p:cNvPicPr>
            <a:picLocks noChangeAspect="1" noChangeArrowheads="1"/>
          </p:cNvPicPr>
          <p:nvPr/>
        </p:nvPicPr>
        <p:blipFill>
          <a:blip r:embed="rId5" cstate="screen"/>
          <a:srcRect/>
          <a:stretch>
            <a:fillRect/>
          </a:stretch>
        </p:blipFill>
        <p:spPr bwMode="auto">
          <a:xfrm>
            <a:off x="195072" y="1918976"/>
            <a:ext cx="3748809" cy="3491621"/>
          </a:xfrm>
          <a:prstGeom prst="rect">
            <a:avLst/>
          </a:prstGeom>
          <a:noFill/>
          <a:ln w="12700">
            <a:solidFill>
              <a:schemeClr val="bg1"/>
            </a:solidFill>
            <a:miter lim="800000"/>
            <a:headEnd/>
            <a:tailEnd/>
          </a:ln>
        </p:spPr>
      </p:pic>
      <p:sp>
        <p:nvSpPr>
          <p:cNvPr id="29" name="Rectangle 28"/>
          <p:cNvSpPr/>
          <p:nvPr/>
        </p:nvSpPr>
        <p:spPr>
          <a:xfrm>
            <a:off x="8484169" y="2039108"/>
            <a:ext cx="542136" cy="276999"/>
          </a:xfrm>
          <a:prstGeom prst="rect">
            <a:avLst/>
          </a:prstGeom>
        </p:spPr>
        <p:txBody>
          <a:bodyPr wrap="none">
            <a:spAutoFit/>
          </a:bodyPr>
          <a:lstStyle/>
          <a:p>
            <a:r>
              <a:rPr lang="en-US" sz="1200" dirty="0" smtClean="0">
                <a:solidFill>
                  <a:schemeClr val="bg1"/>
                </a:solidFill>
              </a:rPr>
              <a:t>High </a:t>
            </a:r>
            <a:endParaRPr lang="en-US" sz="1200" dirty="0">
              <a:solidFill>
                <a:schemeClr val="bg1"/>
              </a:solidFill>
            </a:endParaRPr>
          </a:p>
        </p:txBody>
      </p:sp>
      <p:sp>
        <p:nvSpPr>
          <p:cNvPr id="30" name="Rectangle 29"/>
          <p:cNvSpPr/>
          <p:nvPr/>
        </p:nvSpPr>
        <p:spPr>
          <a:xfrm rot="16200000">
            <a:off x="8158797" y="3402518"/>
            <a:ext cx="1261885" cy="369332"/>
          </a:xfrm>
          <a:prstGeom prst="rect">
            <a:avLst/>
          </a:prstGeom>
        </p:spPr>
        <p:txBody>
          <a:bodyPr wrap="none">
            <a:spAutoFit/>
          </a:bodyPr>
          <a:lstStyle/>
          <a:p>
            <a:pPr algn="ctr"/>
            <a:r>
              <a:rPr lang="en-US" dirty="0" smtClean="0">
                <a:solidFill>
                  <a:schemeClr val="bg1"/>
                </a:solidFill>
              </a:rPr>
              <a:t>Probability</a:t>
            </a:r>
            <a:endParaRPr lang="en-US" dirty="0">
              <a:solidFill>
                <a:schemeClr val="bg1"/>
              </a:solidFill>
            </a:endParaRPr>
          </a:p>
        </p:txBody>
      </p:sp>
      <p:sp>
        <p:nvSpPr>
          <p:cNvPr id="32" name="Rectangle 2"/>
          <p:cNvSpPr>
            <a:spLocks noGrp="1" noChangeArrowheads="1"/>
          </p:cNvSpPr>
          <p:nvPr>
            <p:ph type="title"/>
          </p:nvPr>
        </p:nvSpPr>
        <p:spPr>
          <a:xfrm>
            <a:off x="115708" y="107852"/>
            <a:ext cx="8831580" cy="1130103"/>
          </a:xfrm>
        </p:spPr>
        <p:txBody>
          <a:bodyPr/>
          <a:lstStyle/>
          <a:p>
            <a:r>
              <a:rPr lang="en-US" sz="2400" dirty="0" smtClean="0">
                <a:latin typeface="Arial" pitchFamily="34" charset="0"/>
                <a:cs typeface="Arial" pitchFamily="34" charset="0"/>
              </a:rPr>
              <a:t>Application of a Bayesian network to an uncertain future: Probability of shoreline erosion &gt;1 m/yr at Assateague Island National Seashore</a:t>
            </a:r>
            <a:endParaRPr lang="en-US" sz="2000" dirty="0" smtClean="0">
              <a:latin typeface="Arial" pitchFamily="34" charset="0"/>
              <a:cs typeface="Arial" pitchFamily="34" charset="0"/>
            </a:endParaRPr>
          </a:p>
        </p:txBody>
      </p:sp>
      <p:sp>
        <p:nvSpPr>
          <p:cNvPr id="35" name="TextBox 34"/>
          <p:cNvSpPr txBox="1"/>
          <p:nvPr/>
        </p:nvSpPr>
        <p:spPr>
          <a:xfrm>
            <a:off x="8438336" y="4412314"/>
            <a:ext cx="164532" cy="138499"/>
          </a:xfrm>
          <a:prstGeom prst="rect">
            <a:avLst/>
          </a:prstGeom>
          <a:noFill/>
        </p:spPr>
        <p:txBody>
          <a:bodyPr wrap="square" lIns="0" tIns="0" rIns="0" bIns="0" rtlCol="0">
            <a:spAutoFit/>
          </a:bodyPr>
          <a:lstStyle/>
          <a:p>
            <a:r>
              <a:rPr lang="en-US" sz="900" dirty="0" smtClean="0">
                <a:solidFill>
                  <a:schemeClr val="bg1"/>
                </a:solidFill>
              </a:rPr>
              <a:t>0.2</a:t>
            </a:r>
            <a:endParaRPr lang="en-US" sz="900" dirty="0">
              <a:solidFill>
                <a:schemeClr val="bg1"/>
              </a:solidFill>
            </a:endParaRPr>
          </a:p>
        </p:txBody>
      </p:sp>
      <p:sp>
        <p:nvSpPr>
          <p:cNvPr id="36" name="TextBox 35"/>
          <p:cNvSpPr txBox="1"/>
          <p:nvPr/>
        </p:nvSpPr>
        <p:spPr>
          <a:xfrm>
            <a:off x="8438336" y="4994788"/>
            <a:ext cx="164532" cy="138499"/>
          </a:xfrm>
          <a:prstGeom prst="rect">
            <a:avLst/>
          </a:prstGeom>
          <a:noFill/>
        </p:spPr>
        <p:txBody>
          <a:bodyPr wrap="square" lIns="0" tIns="0" rIns="0" bIns="0" rtlCol="0">
            <a:spAutoFit/>
          </a:bodyPr>
          <a:lstStyle/>
          <a:p>
            <a:r>
              <a:rPr lang="en-US" sz="900" dirty="0" smtClean="0">
                <a:solidFill>
                  <a:schemeClr val="bg1"/>
                </a:solidFill>
              </a:rPr>
              <a:t>0</a:t>
            </a:r>
            <a:endParaRPr lang="en-US" sz="900" dirty="0">
              <a:solidFill>
                <a:schemeClr val="bg1"/>
              </a:solidFill>
            </a:endParaRPr>
          </a:p>
        </p:txBody>
      </p:sp>
      <p:sp>
        <p:nvSpPr>
          <p:cNvPr id="37" name="TextBox 36"/>
          <p:cNvSpPr txBox="1"/>
          <p:nvPr/>
        </p:nvSpPr>
        <p:spPr>
          <a:xfrm>
            <a:off x="8438336" y="3833843"/>
            <a:ext cx="164532" cy="138499"/>
          </a:xfrm>
          <a:prstGeom prst="rect">
            <a:avLst/>
          </a:prstGeom>
          <a:noFill/>
        </p:spPr>
        <p:txBody>
          <a:bodyPr wrap="square" lIns="0" tIns="0" rIns="0" bIns="0" rtlCol="0">
            <a:spAutoFit/>
          </a:bodyPr>
          <a:lstStyle/>
          <a:p>
            <a:r>
              <a:rPr lang="en-US" sz="900" dirty="0" smtClean="0">
                <a:solidFill>
                  <a:schemeClr val="bg1"/>
                </a:solidFill>
              </a:rPr>
              <a:t>0.4</a:t>
            </a:r>
            <a:endParaRPr lang="en-US" sz="900" dirty="0">
              <a:solidFill>
                <a:schemeClr val="bg1"/>
              </a:solidFill>
            </a:endParaRPr>
          </a:p>
        </p:txBody>
      </p:sp>
      <p:sp>
        <p:nvSpPr>
          <p:cNvPr id="38" name="TextBox 37"/>
          <p:cNvSpPr txBox="1"/>
          <p:nvPr/>
        </p:nvSpPr>
        <p:spPr>
          <a:xfrm>
            <a:off x="8438336" y="3248055"/>
            <a:ext cx="164532" cy="138499"/>
          </a:xfrm>
          <a:prstGeom prst="rect">
            <a:avLst/>
          </a:prstGeom>
          <a:noFill/>
        </p:spPr>
        <p:txBody>
          <a:bodyPr wrap="square" lIns="0" tIns="0" rIns="0" bIns="0" rtlCol="0">
            <a:spAutoFit/>
          </a:bodyPr>
          <a:lstStyle/>
          <a:p>
            <a:r>
              <a:rPr lang="en-US" sz="900" dirty="0" smtClean="0">
                <a:solidFill>
                  <a:schemeClr val="bg1"/>
                </a:solidFill>
              </a:rPr>
              <a:t>0.6</a:t>
            </a:r>
            <a:endParaRPr lang="en-US" sz="900" dirty="0">
              <a:solidFill>
                <a:schemeClr val="bg1"/>
              </a:solidFill>
            </a:endParaRPr>
          </a:p>
        </p:txBody>
      </p:sp>
      <p:sp>
        <p:nvSpPr>
          <p:cNvPr id="39" name="TextBox 38"/>
          <p:cNvSpPr txBox="1"/>
          <p:nvPr/>
        </p:nvSpPr>
        <p:spPr>
          <a:xfrm>
            <a:off x="8438336" y="2668135"/>
            <a:ext cx="164532" cy="138499"/>
          </a:xfrm>
          <a:prstGeom prst="rect">
            <a:avLst/>
          </a:prstGeom>
          <a:noFill/>
        </p:spPr>
        <p:txBody>
          <a:bodyPr wrap="square" lIns="0" tIns="0" rIns="0" bIns="0" rtlCol="0">
            <a:spAutoFit/>
          </a:bodyPr>
          <a:lstStyle/>
          <a:p>
            <a:r>
              <a:rPr lang="en-US" sz="900" dirty="0" smtClean="0">
                <a:solidFill>
                  <a:schemeClr val="bg1"/>
                </a:solidFill>
              </a:rPr>
              <a:t>0.8</a:t>
            </a:r>
            <a:endParaRPr lang="en-US" sz="900" dirty="0">
              <a:solidFill>
                <a:schemeClr val="bg1"/>
              </a:solidFill>
            </a:endParaRPr>
          </a:p>
        </p:txBody>
      </p:sp>
      <p:sp>
        <p:nvSpPr>
          <p:cNvPr id="40" name="TextBox 39"/>
          <p:cNvSpPr txBox="1"/>
          <p:nvPr/>
        </p:nvSpPr>
        <p:spPr>
          <a:xfrm>
            <a:off x="8438336" y="2094425"/>
            <a:ext cx="164532" cy="138499"/>
          </a:xfrm>
          <a:prstGeom prst="rect">
            <a:avLst/>
          </a:prstGeom>
          <a:noFill/>
        </p:spPr>
        <p:txBody>
          <a:bodyPr wrap="square" lIns="0" tIns="0" rIns="0" bIns="0" rtlCol="0">
            <a:spAutoFit/>
          </a:bodyPr>
          <a:lstStyle/>
          <a:p>
            <a:r>
              <a:rPr lang="en-US" sz="900" dirty="0" smtClean="0">
                <a:solidFill>
                  <a:schemeClr val="bg1"/>
                </a:solidFill>
              </a:rPr>
              <a:t>1</a:t>
            </a:r>
            <a:endParaRPr lang="en-US" sz="900" dirty="0">
              <a:solidFill>
                <a:schemeClr val="bg1"/>
              </a:solidFill>
            </a:endParaRPr>
          </a:p>
        </p:txBody>
      </p:sp>
      <p:sp>
        <p:nvSpPr>
          <p:cNvPr id="42" name="TextBox 41"/>
          <p:cNvSpPr txBox="1"/>
          <p:nvPr/>
        </p:nvSpPr>
        <p:spPr>
          <a:xfrm>
            <a:off x="8436543" y="4423288"/>
            <a:ext cx="164532" cy="138499"/>
          </a:xfrm>
          <a:prstGeom prst="rect">
            <a:avLst/>
          </a:prstGeom>
          <a:noFill/>
        </p:spPr>
        <p:txBody>
          <a:bodyPr wrap="square" lIns="0" tIns="0" rIns="0" bIns="0" rtlCol="0">
            <a:spAutoFit/>
          </a:bodyPr>
          <a:lstStyle/>
          <a:p>
            <a:r>
              <a:rPr lang="en-US" sz="900" dirty="0" smtClean="0">
                <a:solidFill>
                  <a:schemeClr val="bg1"/>
                </a:solidFill>
              </a:rPr>
              <a:t>0.2</a:t>
            </a:r>
            <a:endParaRPr lang="en-US" sz="9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84408" y="84408"/>
            <a:ext cx="4362092" cy="461665"/>
          </a:xfrm>
          <a:prstGeom prst="rect">
            <a:avLst/>
          </a:prstGeom>
          <a:noFill/>
          <a:ln w="9525">
            <a:noFill/>
            <a:miter lim="800000"/>
            <a:headEnd/>
            <a:tailEnd/>
          </a:ln>
        </p:spPr>
        <p:txBody>
          <a:bodyPr wrap="none">
            <a:spAutoFit/>
          </a:bodyPr>
          <a:lstStyle/>
          <a:p>
            <a:r>
              <a:rPr lang="en-US" sz="2400" dirty="0" smtClean="0">
                <a:solidFill>
                  <a:srgbClr val="FFFF99"/>
                </a:solidFill>
              </a:rPr>
              <a:t>Plovers in a Bayesian Network</a:t>
            </a:r>
            <a:endParaRPr lang="en-US" sz="2400" dirty="0">
              <a:solidFill>
                <a:srgbClr val="FFFF99"/>
              </a:solidFill>
            </a:endParaRPr>
          </a:p>
        </p:txBody>
      </p:sp>
      <p:sp>
        <p:nvSpPr>
          <p:cNvPr id="2051" name="Rectangle 6"/>
          <p:cNvSpPr>
            <a:spLocks noChangeArrowheads="1"/>
          </p:cNvSpPr>
          <p:nvPr/>
        </p:nvSpPr>
        <p:spPr bwMode="auto">
          <a:xfrm>
            <a:off x="3276600" y="685800"/>
            <a:ext cx="1143000"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err="1">
                <a:solidFill>
                  <a:schemeClr val="bg1"/>
                </a:solidFill>
              </a:rPr>
              <a:t>Foredune</a:t>
            </a:r>
            <a:endParaRPr lang="en-US" dirty="0">
              <a:solidFill>
                <a:schemeClr val="bg1"/>
              </a:solidFill>
            </a:endParaRPr>
          </a:p>
          <a:p>
            <a:pPr algn="ctr"/>
            <a:r>
              <a:rPr lang="en-US" dirty="0" smtClean="0">
                <a:solidFill>
                  <a:schemeClr val="bg1"/>
                </a:solidFill>
              </a:rPr>
              <a:t>height</a:t>
            </a:r>
            <a:endParaRPr lang="en-US" sz="1000" dirty="0">
              <a:solidFill>
                <a:schemeClr val="bg1"/>
              </a:solidFill>
            </a:endParaRPr>
          </a:p>
        </p:txBody>
      </p:sp>
      <p:sp>
        <p:nvSpPr>
          <p:cNvPr id="2052" name="Rectangle 7"/>
          <p:cNvSpPr>
            <a:spLocks noChangeArrowheads="1"/>
          </p:cNvSpPr>
          <p:nvPr/>
        </p:nvSpPr>
        <p:spPr bwMode="auto">
          <a:xfrm>
            <a:off x="1447800" y="685800"/>
            <a:ext cx="1371600"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Elevation</a:t>
            </a:r>
          </a:p>
        </p:txBody>
      </p:sp>
      <p:sp>
        <p:nvSpPr>
          <p:cNvPr id="2053" name="Rectangle 8"/>
          <p:cNvSpPr>
            <a:spLocks noChangeArrowheads="1"/>
          </p:cNvSpPr>
          <p:nvPr/>
        </p:nvSpPr>
        <p:spPr bwMode="auto">
          <a:xfrm>
            <a:off x="5105400" y="506436"/>
            <a:ext cx="1676400" cy="1322363"/>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Barrier </a:t>
            </a:r>
            <a:r>
              <a:rPr lang="en-US" dirty="0" smtClean="0">
                <a:solidFill>
                  <a:schemeClr val="bg1"/>
                </a:solidFill>
              </a:rPr>
              <a:t>island</a:t>
            </a:r>
          </a:p>
          <a:p>
            <a:pPr algn="ctr"/>
            <a:r>
              <a:rPr lang="en-US" dirty="0" smtClean="0">
                <a:solidFill>
                  <a:schemeClr val="bg1"/>
                </a:solidFill>
              </a:rPr>
              <a:t>cross-sectional</a:t>
            </a:r>
          </a:p>
          <a:p>
            <a:pPr algn="ctr"/>
            <a:r>
              <a:rPr lang="en-US" dirty="0" smtClean="0">
                <a:solidFill>
                  <a:schemeClr val="bg1"/>
                </a:solidFill>
              </a:rPr>
              <a:t>area or width</a:t>
            </a:r>
            <a:endParaRPr lang="en-US" dirty="0">
              <a:solidFill>
                <a:schemeClr val="bg1"/>
              </a:solidFill>
            </a:endParaRPr>
          </a:p>
        </p:txBody>
      </p:sp>
      <p:sp>
        <p:nvSpPr>
          <p:cNvPr id="2054" name="Rectangle 9"/>
          <p:cNvSpPr>
            <a:spLocks noChangeArrowheads="1"/>
          </p:cNvSpPr>
          <p:nvPr/>
        </p:nvSpPr>
        <p:spPr bwMode="auto">
          <a:xfrm>
            <a:off x="762000" y="1769269"/>
            <a:ext cx="1524000" cy="13716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Geomorphic</a:t>
            </a:r>
          </a:p>
          <a:p>
            <a:pPr algn="ctr"/>
            <a:r>
              <a:rPr lang="en-US" dirty="0">
                <a:solidFill>
                  <a:schemeClr val="bg1"/>
                </a:solidFill>
              </a:rPr>
              <a:t>Setting</a:t>
            </a:r>
            <a:endParaRPr lang="en-US" sz="1200" dirty="0">
              <a:solidFill>
                <a:schemeClr val="bg1"/>
              </a:solidFill>
            </a:endParaRPr>
          </a:p>
          <a:p>
            <a:pPr algn="ctr"/>
            <a:r>
              <a:rPr lang="en-US" sz="1200" dirty="0" err="1">
                <a:solidFill>
                  <a:schemeClr val="bg1"/>
                </a:solidFill>
              </a:rPr>
              <a:t>Overwash</a:t>
            </a:r>
            <a:r>
              <a:rPr lang="en-US" sz="1200" dirty="0">
                <a:solidFill>
                  <a:schemeClr val="bg1"/>
                </a:solidFill>
              </a:rPr>
              <a:t> fan</a:t>
            </a:r>
          </a:p>
          <a:p>
            <a:pPr algn="ctr"/>
            <a:r>
              <a:rPr lang="en-US" sz="1200" dirty="0">
                <a:solidFill>
                  <a:schemeClr val="bg1"/>
                </a:solidFill>
              </a:rPr>
              <a:t>Dune</a:t>
            </a:r>
          </a:p>
          <a:p>
            <a:pPr algn="ctr"/>
            <a:r>
              <a:rPr lang="en-US" sz="1200" dirty="0">
                <a:solidFill>
                  <a:schemeClr val="bg1"/>
                </a:solidFill>
              </a:rPr>
              <a:t>Marsh</a:t>
            </a:r>
          </a:p>
          <a:p>
            <a:pPr algn="ctr"/>
            <a:r>
              <a:rPr lang="en-US" sz="1200" dirty="0" smtClean="0">
                <a:solidFill>
                  <a:schemeClr val="bg1"/>
                </a:solidFill>
              </a:rPr>
              <a:t>Ephemeral pool</a:t>
            </a:r>
            <a:endParaRPr lang="en-US" dirty="0">
              <a:solidFill>
                <a:schemeClr val="bg1"/>
              </a:solidFill>
            </a:endParaRPr>
          </a:p>
        </p:txBody>
      </p:sp>
      <p:sp>
        <p:nvSpPr>
          <p:cNvPr id="2055" name="Rectangle 10"/>
          <p:cNvSpPr>
            <a:spLocks noChangeArrowheads="1"/>
          </p:cNvSpPr>
          <p:nvPr/>
        </p:nvSpPr>
        <p:spPr bwMode="auto">
          <a:xfrm>
            <a:off x="1219200" y="3309938"/>
            <a:ext cx="2286000" cy="11430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Vegetation Density</a:t>
            </a:r>
          </a:p>
          <a:p>
            <a:pPr algn="ctr"/>
            <a:r>
              <a:rPr lang="en-US" sz="1200" dirty="0" smtClean="0">
                <a:solidFill>
                  <a:schemeClr val="bg1"/>
                </a:solidFill>
              </a:rPr>
              <a:t>Absent/Light</a:t>
            </a:r>
            <a:endParaRPr lang="en-US" sz="1200" dirty="0">
              <a:solidFill>
                <a:schemeClr val="bg1"/>
              </a:solidFill>
            </a:endParaRPr>
          </a:p>
          <a:p>
            <a:pPr algn="ctr"/>
            <a:r>
              <a:rPr lang="en-US" sz="1200" dirty="0" smtClean="0">
                <a:solidFill>
                  <a:schemeClr val="bg1"/>
                </a:solidFill>
              </a:rPr>
              <a:t>Woody dense</a:t>
            </a:r>
            <a:endParaRPr lang="en-US" sz="1200" dirty="0">
              <a:solidFill>
                <a:schemeClr val="bg1"/>
              </a:solidFill>
            </a:endParaRPr>
          </a:p>
          <a:p>
            <a:pPr algn="ctr"/>
            <a:r>
              <a:rPr lang="en-US" sz="1200" dirty="0" smtClean="0">
                <a:solidFill>
                  <a:schemeClr val="bg1"/>
                </a:solidFill>
              </a:rPr>
              <a:t>Herbaceous dense</a:t>
            </a:r>
            <a:endParaRPr lang="en-US" sz="1200" dirty="0">
              <a:solidFill>
                <a:schemeClr val="bg1"/>
              </a:solidFill>
            </a:endParaRPr>
          </a:p>
        </p:txBody>
      </p:sp>
      <p:sp>
        <p:nvSpPr>
          <p:cNvPr id="2056" name="Rectangle 11"/>
          <p:cNvSpPr>
            <a:spLocks noChangeArrowheads="1"/>
          </p:cNvSpPr>
          <p:nvPr/>
        </p:nvSpPr>
        <p:spPr bwMode="auto">
          <a:xfrm>
            <a:off x="6629400" y="5334000"/>
            <a:ext cx="1981200" cy="914400"/>
          </a:xfrm>
          <a:prstGeom prst="rect">
            <a:avLst/>
          </a:prstGeom>
          <a:solidFill>
            <a:schemeClr val="accent1"/>
          </a:solidFill>
          <a:ln w="38100">
            <a:solidFill>
              <a:schemeClr val="bg1">
                <a:lumMod val="75000"/>
              </a:schemeClr>
            </a:solidFill>
            <a:prstDash val="sysDash"/>
            <a:miter lim="800000"/>
            <a:headEnd/>
            <a:tailEnd/>
          </a:ln>
        </p:spPr>
        <p:txBody>
          <a:bodyPr wrap="none" anchor="ctr"/>
          <a:lstStyle/>
          <a:p>
            <a:pPr algn="ctr"/>
            <a:r>
              <a:rPr lang="en-US" dirty="0">
                <a:solidFill>
                  <a:schemeClr val="bg1"/>
                </a:solidFill>
              </a:rPr>
              <a:t>Shoreline </a:t>
            </a:r>
            <a:r>
              <a:rPr lang="en-US" dirty="0" smtClean="0">
                <a:solidFill>
                  <a:schemeClr val="bg1"/>
                </a:solidFill>
              </a:rPr>
              <a:t>change</a:t>
            </a:r>
            <a:endParaRPr lang="en-US" dirty="0">
              <a:solidFill>
                <a:schemeClr val="bg1"/>
              </a:solidFill>
            </a:endParaRPr>
          </a:p>
          <a:p>
            <a:pPr algn="ctr"/>
            <a:r>
              <a:rPr lang="en-US" dirty="0" smtClean="0">
                <a:solidFill>
                  <a:schemeClr val="bg1"/>
                </a:solidFill>
              </a:rPr>
              <a:t>rate for x-section</a:t>
            </a:r>
            <a:endParaRPr lang="en-US" dirty="0">
              <a:solidFill>
                <a:schemeClr val="bg1"/>
              </a:solidFill>
            </a:endParaRPr>
          </a:p>
        </p:txBody>
      </p:sp>
      <p:sp>
        <p:nvSpPr>
          <p:cNvPr id="2057" name="Rectangle 14"/>
          <p:cNvSpPr>
            <a:spLocks noChangeArrowheads="1"/>
          </p:cNvSpPr>
          <p:nvPr/>
        </p:nvSpPr>
        <p:spPr bwMode="auto">
          <a:xfrm>
            <a:off x="5791200" y="2819400"/>
            <a:ext cx="2667000" cy="914400"/>
          </a:xfrm>
          <a:prstGeom prst="rect">
            <a:avLst/>
          </a:prstGeom>
          <a:solidFill>
            <a:srgbClr val="FFC000"/>
          </a:solidFill>
          <a:ln w="38100">
            <a:solidFill>
              <a:schemeClr val="bg1">
                <a:lumMod val="75000"/>
              </a:schemeClr>
            </a:solidFill>
            <a:prstDash val="sysDash"/>
            <a:miter lim="800000"/>
            <a:headEnd/>
            <a:tailEnd/>
          </a:ln>
        </p:spPr>
        <p:txBody>
          <a:bodyPr wrap="none" anchor="ctr"/>
          <a:lstStyle/>
          <a:p>
            <a:pPr algn="ctr"/>
            <a:r>
              <a:rPr lang="en-US" b="1" dirty="0">
                <a:solidFill>
                  <a:schemeClr val="bg1"/>
                </a:solidFill>
              </a:rPr>
              <a:t>Plover </a:t>
            </a:r>
            <a:r>
              <a:rPr lang="en-US" b="1" dirty="0" smtClean="0">
                <a:solidFill>
                  <a:schemeClr val="bg1"/>
                </a:solidFill>
              </a:rPr>
              <a:t>Presence</a:t>
            </a:r>
          </a:p>
          <a:p>
            <a:pPr algn="ctr"/>
            <a:r>
              <a:rPr lang="en-US" b="1" dirty="0" smtClean="0">
                <a:solidFill>
                  <a:schemeClr val="bg1"/>
                </a:solidFill>
              </a:rPr>
              <a:t>(outcome)</a:t>
            </a:r>
            <a:endParaRPr lang="en-US" b="1" dirty="0">
              <a:solidFill>
                <a:schemeClr val="bg1"/>
              </a:solidFill>
            </a:endParaRPr>
          </a:p>
        </p:txBody>
      </p:sp>
      <p:sp>
        <p:nvSpPr>
          <p:cNvPr id="2058" name="Rectangle 14"/>
          <p:cNvSpPr>
            <a:spLocks noChangeArrowheads="1"/>
          </p:cNvSpPr>
          <p:nvPr/>
        </p:nvSpPr>
        <p:spPr bwMode="auto">
          <a:xfrm>
            <a:off x="1479452" y="4622007"/>
            <a:ext cx="1263748" cy="923925"/>
          </a:xfrm>
          <a:prstGeom prst="rect">
            <a:avLst/>
          </a:prstGeom>
          <a:solidFill>
            <a:schemeClr val="accent1"/>
          </a:solidFill>
          <a:ln w="28575">
            <a:solidFill>
              <a:schemeClr val="bg1">
                <a:lumMod val="75000"/>
              </a:schemeClr>
            </a:solidFill>
            <a:miter lim="800000"/>
            <a:headEnd/>
            <a:tailEnd/>
          </a:ln>
        </p:spPr>
        <p:txBody>
          <a:bodyPr wrap="none" anchor="ctr"/>
          <a:lstStyle/>
          <a:p>
            <a:pPr algn="ctr"/>
            <a:r>
              <a:rPr lang="en-US" dirty="0" smtClean="0">
                <a:solidFill>
                  <a:schemeClr val="bg1"/>
                </a:solidFill>
              </a:rPr>
              <a:t>Sediment</a:t>
            </a:r>
          </a:p>
          <a:p>
            <a:pPr algn="ctr"/>
            <a:r>
              <a:rPr lang="en-US" dirty="0" smtClean="0">
                <a:solidFill>
                  <a:schemeClr val="bg1"/>
                </a:solidFill>
              </a:rPr>
              <a:t>type</a:t>
            </a:r>
            <a:endParaRPr lang="en-US" dirty="0">
              <a:solidFill>
                <a:schemeClr val="bg1"/>
              </a:solidFill>
            </a:endParaRPr>
          </a:p>
        </p:txBody>
      </p:sp>
      <p:sp>
        <p:nvSpPr>
          <p:cNvPr id="2061" name="Rectangle 6"/>
          <p:cNvSpPr>
            <a:spLocks noChangeArrowheads="1"/>
          </p:cNvSpPr>
          <p:nvPr/>
        </p:nvSpPr>
        <p:spPr bwMode="auto">
          <a:xfrm>
            <a:off x="3619500" y="5410200"/>
            <a:ext cx="1143000"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err="1">
                <a:solidFill>
                  <a:schemeClr val="bg1"/>
                </a:solidFill>
              </a:rPr>
              <a:t>Horiz</a:t>
            </a:r>
            <a:r>
              <a:rPr lang="en-US" dirty="0">
                <a:solidFill>
                  <a:schemeClr val="bg1"/>
                </a:solidFill>
              </a:rPr>
              <a:t>. </a:t>
            </a:r>
            <a:r>
              <a:rPr lang="en-US" dirty="0" err="1" smtClean="0">
                <a:solidFill>
                  <a:schemeClr val="bg1"/>
                </a:solidFill>
              </a:rPr>
              <a:t>dist</a:t>
            </a:r>
            <a:endParaRPr lang="en-US" dirty="0">
              <a:solidFill>
                <a:schemeClr val="bg1"/>
              </a:solidFill>
            </a:endParaRPr>
          </a:p>
          <a:p>
            <a:pPr algn="ctr"/>
            <a:r>
              <a:rPr lang="en-US" dirty="0" smtClean="0">
                <a:solidFill>
                  <a:schemeClr val="bg1"/>
                </a:solidFill>
              </a:rPr>
              <a:t>to </a:t>
            </a:r>
            <a:r>
              <a:rPr lang="en-US" dirty="0">
                <a:solidFill>
                  <a:schemeClr val="bg1"/>
                </a:solidFill>
              </a:rPr>
              <a:t>MHW</a:t>
            </a:r>
          </a:p>
        </p:txBody>
      </p:sp>
      <p:sp>
        <p:nvSpPr>
          <p:cNvPr id="2062" name="Rectangle 6"/>
          <p:cNvSpPr>
            <a:spLocks noChangeArrowheads="1"/>
          </p:cNvSpPr>
          <p:nvPr/>
        </p:nvSpPr>
        <p:spPr bwMode="auto">
          <a:xfrm>
            <a:off x="4953000" y="5410200"/>
            <a:ext cx="1143000"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err="1">
                <a:solidFill>
                  <a:schemeClr val="bg1"/>
                </a:solidFill>
              </a:rPr>
              <a:t>Horiz</a:t>
            </a:r>
            <a:r>
              <a:rPr lang="en-US" dirty="0">
                <a:solidFill>
                  <a:schemeClr val="bg1"/>
                </a:solidFill>
              </a:rPr>
              <a:t>. </a:t>
            </a:r>
            <a:r>
              <a:rPr lang="en-US" dirty="0" err="1" smtClean="0">
                <a:solidFill>
                  <a:schemeClr val="bg1"/>
                </a:solidFill>
              </a:rPr>
              <a:t>dist</a:t>
            </a:r>
            <a:endParaRPr lang="en-US" dirty="0">
              <a:solidFill>
                <a:schemeClr val="bg1"/>
              </a:solidFill>
            </a:endParaRPr>
          </a:p>
          <a:p>
            <a:pPr algn="ctr"/>
            <a:r>
              <a:rPr lang="en-US" dirty="0" smtClean="0">
                <a:solidFill>
                  <a:schemeClr val="bg1"/>
                </a:solidFill>
              </a:rPr>
              <a:t>to MOSH</a:t>
            </a:r>
            <a:endParaRPr lang="en-US" dirty="0">
              <a:solidFill>
                <a:schemeClr val="bg1"/>
              </a:solidFill>
            </a:endParaRPr>
          </a:p>
        </p:txBody>
      </p:sp>
      <p:cxnSp>
        <p:nvCxnSpPr>
          <p:cNvPr id="16" name="Straight Arrow Connector 15"/>
          <p:cNvCxnSpPr/>
          <p:nvPr/>
        </p:nvCxnSpPr>
        <p:spPr>
          <a:xfrm>
            <a:off x="2819400" y="1600200"/>
            <a:ext cx="2971800" cy="1295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419600" y="1600200"/>
            <a:ext cx="1524000" cy="1219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5791200" y="1905000"/>
            <a:ext cx="990600" cy="838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2054" idx="3"/>
          </p:cNvCxnSpPr>
          <p:nvPr/>
        </p:nvCxnSpPr>
        <p:spPr>
          <a:xfrm>
            <a:off x="2286000" y="2455069"/>
            <a:ext cx="3505200" cy="66913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2057" idx="1"/>
          </p:cNvCxnSpPr>
          <p:nvPr/>
        </p:nvCxnSpPr>
        <p:spPr>
          <a:xfrm flipV="1">
            <a:off x="3505200" y="3276600"/>
            <a:ext cx="2286000" cy="381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058" idx="3"/>
          </p:cNvCxnSpPr>
          <p:nvPr/>
        </p:nvCxnSpPr>
        <p:spPr>
          <a:xfrm flipV="1">
            <a:off x="2743200" y="3505202"/>
            <a:ext cx="3048000" cy="157876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419600" y="3733800"/>
            <a:ext cx="1371600" cy="1676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876800" y="4267200"/>
            <a:ext cx="1676400" cy="6096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6172200" y="4495800"/>
            <a:ext cx="1600200" cy="76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0800000" flipV="1">
            <a:off x="3505200" y="1828800"/>
            <a:ext cx="1600200" cy="15240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048000" y="1600200"/>
            <a:ext cx="685800" cy="1676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2286000" y="2743200"/>
            <a:ext cx="244500" cy="56673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058" idx="1"/>
          </p:cNvCxnSpPr>
          <p:nvPr/>
        </p:nvCxnSpPr>
        <p:spPr>
          <a:xfrm>
            <a:off x="886265" y="3124200"/>
            <a:ext cx="593187" cy="195977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219200" y="990600"/>
            <a:ext cx="228600" cy="778669"/>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77" name="Rectangle 6"/>
          <p:cNvSpPr>
            <a:spLocks noChangeArrowheads="1"/>
          </p:cNvSpPr>
          <p:nvPr/>
        </p:nvSpPr>
        <p:spPr bwMode="auto">
          <a:xfrm>
            <a:off x="7315200" y="457200"/>
            <a:ext cx="1266092"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a:solidFill>
                  <a:schemeClr val="bg1"/>
                </a:solidFill>
              </a:rPr>
              <a:t>Prey </a:t>
            </a:r>
          </a:p>
          <a:p>
            <a:pPr algn="ctr"/>
            <a:r>
              <a:rPr lang="en-US" dirty="0">
                <a:solidFill>
                  <a:schemeClr val="bg1"/>
                </a:solidFill>
              </a:rPr>
              <a:t>abundance</a:t>
            </a:r>
          </a:p>
        </p:txBody>
      </p:sp>
      <p:cxnSp>
        <p:nvCxnSpPr>
          <p:cNvPr id="45" name="Straight Arrow Connector 44"/>
          <p:cNvCxnSpPr/>
          <p:nvPr/>
        </p:nvCxnSpPr>
        <p:spPr>
          <a:xfrm flipH="1">
            <a:off x="6858000" y="1371600"/>
            <a:ext cx="640080" cy="14478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2061" idx="0"/>
          </p:cNvCxnSpPr>
          <p:nvPr/>
        </p:nvCxnSpPr>
        <p:spPr>
          <a:xfrm>
            <a:off x="2593731" y="1600199"/>
            <a:ext cx="1597269" cy="3810001"/>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6200000" flipH="1">
            <a:off x="2133600" y="2209800"/>
            <a:ext cx="3810000" cy="25908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81" name="Rectangle 6"/>
          <p:cNvSpPr>
            <a:spLocks noChangeArrowheads="1"/>
          </p:cNvSpPr>
          <p:nvPr/>
        </p:nvSpPr>
        <p:spPr bwMode="auto">
          <a:xfrm>
            <a:off x="1758462" y="5715000"/>
            <a:ext cx="1670538" cy="914400"/>
          </a:xfrm>
          <a:prstGeom prst="rect">
            <a:avLst/>
          </a:prstGeom>
          <a:solidFill>
            <a:schemeClr val="accent1"/>
          </a:solidFill>
          <a:ln w="38100">
            <a:solidFill>
              <a:schemeClr val="bg1">
                <a:lumMod val="75000"/>
              </a:schemeClr>
            </a:solidFill>
            <a:miter lim="800000"/>
            <a:headEnd/>
            <a:tailEnd/>
          </a:ln>
        </p:spPr>
        <p:txBody>
          <a:bodyPr wrap="none" anchor="ctr"/>
          <a:lstStyle/>
          <a:p>
            <a:pPr algn="ctr"/>
            <a:r>
              <a:rPr lang="en-US" dirty="0" err="1">
                <a:solidFill>
                  <a:schemeClr val="bg1"/>
                </a:solidFill>
              </a:rPr>
              <a:t>Horiz</a:t>
            </a:r>
            <a:r>
              <a:rPr lang="en-US" dirty="0">
                <a:solidFill>
                  <a:schemeClr val="bg1"/>
                </a:solidFill>
              </a:rPr>
              <a:t>. </a:t>
            </a:r>
            <a:r>
              <a:rPr lang="en-US" dirty="0" err="1" smtClean="0">
                <a:solidFill>
                  <a:schemeClr val="bg1"/>
                </a:solidFill>
              </a:rPr>
              <a:t>dist</a:t>
            </a:r>
            <a:endParaRPr lang="en-US" dirty="0">
              <a:solidFill>
                <a:schemeClr val="bg1"/>
              </a:solidFill>
            </a:endParaRPr>
          </a:p>
          <a:p>
            <a:pPr algn="ctr"/>
            <a:r>
              <a:rPr lang="en-US" dirty="0" smtClean="0">
                <a:solidFill>
                  <a:schemeClr val="bg1"/>
                </a:solidFill>
              </a:rPr>
              <a:t>to </a:t>
            </a:r>
            <a:r>
              <a:rPr lang="en-US" dirty="0" err="1">
                <a:solidFill>
                  <a:schemeClr val="bg1"/>
                </a:solidFill>
              </a:rPr>
              <a:t>ephem</a:t>
            </a:r>
            <a:r>
              <a:rPr lang="en-US" dirty="0">
                <a:solidFill>
                  <a:schemeClr val="bg1"/>
                </a:solidFill>
              </a:rPr>
              <a:t>.</a:t>
            </a:r>
          </a:p>
          <a:p>
            <a:pPr algn="ctr"/>
            <a:r>
              <a:rPr lang="en-US" dirty="0">
                <a:solidFill>
                  <a:schemeClr val="bg1"/>
                </a:solidFill>
              </a:rPr>
              <a:t>pools</a:t>
            </a:r>
          </a:p>
        </p:txBody>
      </p:sp>
      <p:cxnSp>
        <p:nvCxnSpPr>
          <p:cNvPr id="53" name="Straight Arrow Connector 52"/>
          <p:cNvCxnSpPr/>
          <p:nvPr/>
        </p:nvCxnSpPr>
        <p:spPr>
          <a:xfrm rot="16200000" flipH="1">
            <a:off x="647700" y="3238500"/>
            <a:ext cx="4114800" cy="8382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3276600" y="3657600"/>
            <a:ext cx="2514600" cy="2057400"/>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9723" y="99176"/>
            <a:ext cx="8305800" cy="914400"/>
          </a:xfrm>
        </p:spPr>
        <p:txBody>
          <a:bodyPr/>
          <a:lstStyle/>
          <a:p>
            <a:r>
              <a:rPr lang="en-US" sz="2400" dirty="0" smtClean="0"/>
              <a:t>A conceptual approach to the multivariate, uncertainty problem for coastal change (and plovers)</a:t>
            </a:r>
          </a:p>
        </p:txBody>
      </p:sp>
      <p:sp>
        <p:nvSpPr>
          <p:cNvPr id="84995" name="Rectangle 3"/>
          <p:cNvSpPr>
            <a:spLocks noGrp="1" noChangeArrowheads="1"/>
          </p:cNvSpPr>
          <p:nvPr>
            <p:ph idx="1"/>
          </p:nvPr>
        </p:nvSpPr>
        <p:spPr>
          <a:xfrm>
            <a:off x="381000" y="6296480"/>
            <a:ext cx="8305800" cy="568569"/>
          </a:xfrm>
        </p:spPr>
        <p:txBody>
          <a:bodyPr/>
          <a:lstStyle/>
          <a:p>
            <a:pPr marL="228600" indent="-228600">
              <a:buClr>
                <a:schemeClr val="bg1"/>
              </a:buClr>
              <a:buNone/>
            </a:pPr>
            <a:r>
              <a:rPr lang="en-US" sz="2000" dirty="0" smtClean="0"/>
              <a:t>Explicitly include uncertainties, as well as management application</a:t>
            </a:r>
          </a:p>
        </p:txBody>
      </p:sp>
      <p:pic>
        <p:nvPicPr>
          <p:cNvPr id="1026" name="Picture 2" descr="D:\USGS\SLR new start fy2010\SLR project fact sheet\sketch1 +rt v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8478" y="1189224"/>
            <a:ext cx="7627045" cy="4903100"/>
          </a:xfrm>
          <a:prstGeom prst="rect">
            <a:avLst/>
          </a:prstGeom>
          <a:noFill/>
          <a:ln w="25400">
            <a:solidFill>
              <a:schemeClr val="bg1"/>
            </a:solidFill>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71592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PIPLchick"/>
          <p:cNvPicPr>
            <a:picLocks noChangeAspect="1" noChangeArrowheads="1"/>
          </p:cNvPicPr>
          <p:nvPr/>
        </p:nvPicPr>
        <p:blipFill>
          <a:blip r:embed="rId3" cstate="screen"/>
          <a:srcRect/>
          <a:stretch>
            <a:fillRect/>
          </a:stretch>
        </p:blipFill>
        <p:spPr bwMode="auto">
          <a:xfrm>
            <a:off x="154730" y="1651524"/>
            <a:ext cx="3699818" cy="4242826"/>
          </a:xfrm>
          <a:prstGeom prst="rect">
            <a:avLst/>
          </a:prstGeom>
          <a:noFill/>
          <a:ln w="9525">
            <a:noFill/>
            <a:miter lim="800000"/>
            <a:headEnd/>
            <a:tailEnd/>
          </a:ln>
        </p:spPr>
      </p:pic>
      <p:sp>
        <p:nvSpPr>
          <p:cNvPr id="8195" name="Text Box 3"/>
          <p:cNvSpPr txBox="1">
            <a:spLocks noChangeArrowheads="1"/>
          </p:cNvSpPr>
          <p:nvPr/>
        </p:nvSpPr>
        <p:spPr bwMode="auto">
          <a:xfrm>
            <a:off x="2278982" y="5666597"/>
            <a:ext cx="1800665" cy="246221"/>
          </a:xfrm>
          <a:prstGeom prst="rect">
            <a:avLst/>
          </a:prstGeom>
          <a:noFill/>
          <a:ln w="9525">
            <a:noFill/>
            <a:miter lim="800000"/>
            <a:headEnd/>
            <a:tailEnd/>
          </a:ln>
        </p:spPr>
        <p:txBody>
          <a:bodyPr wrap="square">
            <a:spAutoFit/>
          </a:bodyPr>
          <a:lstStyle/>
          <a:p>
            <a:pPr algn="ctr">
              <a:spcBef>
                <a:spcPct val="50000"/>
              </a:spcBef>
            </a:pPr>
            <a:r>
              <a:rPr lang="en-US" sz="1000" b="1" dirty="0">
                <a:solidFill>
                  <a:schemeClr val="bg1"/>
                </a:solidFill>
              </a:rPr>
              <a:t>Bill Byrne, MA F&amp;W</a:t>
            </a:r>
          </a:p>
        </p:txBody>
      </p:sp>
      <p:sp>
        <p:nvSpPr>
          <p:cNvPr id="4" name="TextBox 3"/>
          <p:cNvSpPr txBox="1"/>
          <p:nvPr/>
        </p:nvSpPr>
        <p:spPr>
          <a:xfrm>
            <a:off x="4023361" y="902524"/>
            <a:ext cx="4881488" cy="4555093"/>
          </a:xfrm>
          <a:prstGeom prst="rect">
            <a:avLst/>
          </a:prstGeom>
          <a:noFill/>
        </p:spPr>
        <p:txBody>
          <a:bodyPr wrap="square" rtlCol="0">
            <a:spAutoFit/>
          </a:bodyPr>
          <a:lstStyle/>
          <a:p>
            <a:pPr marL="231775" indent="-231775">
              <a:buFont typeface="Arial" pitchFamily="34" charset="0"/>
              <a:buChar char="•"/>
            </a:pPr>
            <a:r>
              <a:rPr lang="en-US" b="1" dirty="0" smtClean="0">
                <a:solidFill>
                  <a:schemeClr val="bg1"/>
                </a:solidFill>
              </a:rPr>
              <a:t>Atlantic coast breeding population is listed as a threatened species; wintering populations are a mixture birds with threatened and endangered status</a:t>
            </a:r>
          </a:p>
          <a:p>
            <a:pPr marL="231775" indent="-231775">
              <a:buFont typeface="Arial" pitchFamily="34" charset="0"/>
              <a:buChar char="•"/>
            </a:pPr>
            <a:endParaRPr lang="en-US" sz="1400" b="1" dirty="0" smtClean="0">
              <a:solidFill>
                <a:schemeClr val="bg1"/>
              </a:solidFill>
            </a:endParaRPr>
          </a:p>
          <a:p>
            <a:pPr marL="231775" indent="-231775">
              <a:buFont typeface="Arial" pitchFamily="34" charset="0"/>
              <a:buChar char="•"/>
            </a:pPr>
            <a:r>
              <a:rPr lang="en-US" b="1" dirty="0" smtClean="0">
                <a:solidFill>
                  <a:schemeClr val="bg1"/>
                </a:solidFill>
              </a:rPr>
              <a:t>DOI management responsibility</a:t>
            </a:r>
          </a:p>
          <a:p>
            <a:pPr marL="231775" indent="-231775">
              <a:buFont typeface="Arial" pitchFamily="34" charset="0"/>
              <a:buChar char="•"/>
            </a:pPr>
            <a:endParaRPr lang="en-US" sz="1400" b="1" dirty="0" smtClean="0">
              <a:solidFill>
                <a:schemeClr val="bg1"/>
              </a:solidFill>
            </a:endParaRPr>
          </a:p>
          <a:p>
            <a:pPr marL="231775" indent="-231775">
              <a:buFont typeface="Arial" pitchFamily="34" charset="0"/>
              <a:buChar char="•"/>
            </a:pPr>
            <a:r>
              <a:rPr lang="en-US" b="1" dirty="0" smtClean="0">
                <a:solidFill>
                  <a:schemeClr val="bg1"/>
                </a:solidFill>
              </a:rPr>
              <a:t>Lifecycle includes substantial time on federal lands for breeding, migrating, wintering</a:t>
            </a:r>
          </a:p>
          <a:p>
            <a:pPr marL="231775" indent="-231775">
              <a:buFont typeface="Arial" pitchFamily="34" charset="0"/>
              <a:buChar char="•"/>
            </a:pPr>
            <a:endParaRPr lang="en-US" sz="1400" b="1" dirty="0" smtClean="0">
              <a:solidFill>
                <a:schemeClr val="bg1"/>
              </a:solidFill>
            </a:endParaRPr>
          </a:p>
          <a:p>
            <a:pPr marL="231775" indent="-231775">
              <a:buFont typeface="Arial" pitchFamily="34" charset="0"/>
              <a:buChar char="•"/>
            </a:pPr>
            <a:r>
              <a:rPr lang="en-US" b="1" dirty="0" smtClean="0">
                <a:solidFill>
                  <a:schemeClr val="bg1"/>
                </a:solidFill>
              </a:rPr>
              <a:t>Have interesting and specific habitat requirements that we can predict from measurable physical variables</a:t>
            </a:r>
            <a:r>
              <a:rPr lang="en-US" dirty="0" smtClean="0"/>
              <a:t/>
            </a:r>
            <a:br>
              <a:rPr lang="en-US" dirty="0" smtClean="0"/>
            </a:br>
            <a:endParaRPr lang="en-US" sz="1400" b="1" dirty="0" smtClean="0">
              <a:solidFill>
                <a:schemeClr val="bg1"/>
              </a:solidFill>
            </a:endParaRPr>
          </a:p>
          <a:p>
            <a:pPr marL="231775" indent="-231775">
              <a:buFont typeface="Arial" pitchFamily="34" charset="0"/>
              <a:buChar char="•"/>
            </a:pPr>
            <a:r>
              <a:rPr lang="en-US" b="1" dirty="0" smtClean="0">
                <a:solidFill>
                  <a:schemeClr val="bg1"/>
                </a:solidFill>
              </a:rPr>
              <a:t>Can feed predictions back into population dynamics models</a:t>
            </a:r>
          </a:p>
        </p:txBody>
      </p:sp>
      <p:sp>
        <p:nvSpPr>
          <p:cNvPr id="5" name="Rectangle 4"/>
          <p:cNvSpPr/>
          <p:nvPr/>
        </p:nvSpPr>
        <p:spPr>
          <a:xfrm>
            <a:off x="84391" y="107241"/>
            <a:ext cx="9059610" cy="830997"/>
          </a:xfrm>
          <a:prstGeom prst="rect">
            <a:avLst/>
          </a:prstGeom>
        </p:spPr>
        <p:txBody>
          <a:bodyPr wrap="square">
            <a:spAutoFit/>
          </a:bodyPr>
          <a:lstStyle/>
          <a:p>
            <a:pPr lvl="0"/>
            <a:r>
              <a:rPr lang="en-US" sz="2400" b="1" dirty="0" smtClean="0">
                <a:solidFill>
                  <a:srgbClr val="FFFF99"/>
                </a:solidFill>
              </a:rPr>
              <a:t>Decision Support for DOI Agencies:  Why are we starting with Piping Plovers?</a:t>
            </a:r>
          </a:p>
        </p:txBody>
      </p:sp>
      <p:sp>
        <p:nvSpPr>
          <p:cNvPr id="6" name="Rectangle 5"/>
          <p:cNvSpPr/>
          <p:nvPr/>
        </p:nvSpPr>
        <p:spPr>
          <a:xfrm>
            <a:off x="346044" y="1218587"/>
            <a:ext cx="3317190" cy="400110"/>
          </a:xfrm>
          <a:prstGeom prst="rect">
            <a:avLst/>
          </a:prstGeom>
        </p:spPr>
        <p:txBody>
          <a:bodyPr wrap="none">
            <a:spAutoFit/>
          </a:bodyPr>
          <a:lstStyle/>
          <a:p>
            <a:pPr lvl="0"/>
            <a:r>
              <a:rPr lang="en-US" sz="2000" b="1" dirty="0" smtClean="0">
                <a:solidFill>
                  <a:srgbClr val="FFFFFF"/>
                </a:solidFill>
              </a:rPr>
              <a:t>Piping plover, </a:t>
            </a:r>
            <a:r>
              <a:rPr lang="en-US" sz="2000" b="1" i="1" dirty="0" smtClean="0">
                <a:solidFill>
                  <a:srgbClr val="FFFFFF"/>
                </a:solidFill>
              </a:rPr>
              <a:t>C. </a:t>
            </a:r>
            <a:r>
              <a:rPr lang="en-US" sz="2000" b="1" i="1" dirty="0" err="1" smtClean="0">
                <a:solidFill>
                  <a:srgbClr val="FFFFFF"/>
                </a:solidFill>
              </a:rPr>
              <a:t>melodus</a:t>
            </a:r>
            <a:endParaRPr lang="en-US" sz="2000" b="1" dirty="0" smtClean="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4" name="Picture 14" descr="http://t1.gstatic.com/images?q=tbn:ANd9GcSROsTGjQiSEj0Y222mmcbz4IulIo68-04EXKm0hv4Q8czIjKWl1w"/>
          <p:cNvPicPr>
            <a:picLocks noChangeAspect="1" noChangeArrowheads="1"/>
          </p:cNvPicPr>
          <p:nvPr/>
        </p:nvPicPr>
        <p:blipFill>
          <a:blip r:embed="rId3" cstate="print"/>
          <a:srcRect/>
          <a:stretch>
            <a:fillRect/>
          </a:stretch>
        </p:blipFill>
        <p:spPr bwMode="auto">
          <a:xfrm>
            <a:off x="6270101" y="2590800"/>
            <a:ext cx="2873899" cy="2152651"/>
          </a:xfrm>
          <a:prstGeom prst="rect">
            <a:avLst/>
          </a:prstGeom>
          <a:noFill/>
        </p:spPr>
      </p:pic>
      <p:sp>
        <p:nvSpPr>
          <p:cNvPr id="2" name="Title 1"/>
          <p:cNvSpPr>
            <a:spLocks noGrp="1"/>
          </p:cNvSpPr>
          <p:nvPr>
            <p:ph type="title"/>
          </p:nvPr>
        </p:nvSpPr>
        <p:spPr>
          <a:xfrm>
            <a:off x="324730" y="0"/>
            <a:ext cx="8073683" cy="1070317"/>
          </a:xfrm>
        </p:spPr>
        <p:txBody>
          <a:bodyPr/>
          <a:lstStyle/>
          <a:p>
            <a:r>
              <a:rPr lang="en-US" dirty="0" smtClean="0"/>
              <a:t>Piping plover habitat and SLR</a:t>
            </a:r>
            <a:endParaRPr lang="en-US" dirty="0"/>
          </a:p>
        </p:txBody>
      </p:sp>
      <p:pic>
        <p:nvPicPr>
          <p:cNvPr id="15362" name="Picture 2" descr="http://t0.gstatic.com/images?q=tbn:ANd9GcRaJCdgz1xHyY2jEE0iNxsLmtVpnMZ9D3i1oE2f-BjuuQCFLI9n"/>
          <p:cNvPicPr>
            <a:picLocks noChangeAspect="1" noChangeArrowheads="1"/>
          </p:cNvPicPr>
          <p:nvPr/>
        </p:nvPicPr>
        <p:blipFill>
          <a:blip r:embed="rId4" cstate="print"/>
          <a:srcRect/>
          <a:stretch>
            <a:fillRect/>
          </a:stretch>
        </p:blipFill>
        <p:spPr bwMode="auto">
          <a:xfrm>
            <a:off x="0" y="4876800"/>
            <a:ext cx="2977211" cy="1981200"/>
          </a:xfrm>
          <a:prstGeom prst="rect">
            <a:avLst/>
          </a:prstGeom>
          <a:noFill/>
        </p:spPr>
      </p:pic>
      <p:pic>
        <p:nvPicPr>
          <p:cNvPr id="15364" name="Picture 4" descr="http://t3.gstatic.com/images?q=tbn:ANd9GcSqNd01OysA7EZG4dn0w5zHqwaVXG-6xcYISwvERzoAcoVB-8PK"/>
          <p:cNvPicPr>
            <a:picLocks noChangeAspect="1" noChangeArrowheads="1"/>
          </p:cNvPicPr>
          <p:nvPr/>
        </p:nvPicPr>
        <p:blipFill>
          <a:blip r:embed="rId5" cstate="print"/>
          <a:srcRect/>
          <a:stretch>
            <a:fillRect/>
          </a:stretch>
        </p:blipFill>
        <p:spPr bwMode="auto">
          <a:xfrm>
            <a:off x="0" y="2590800"/>
            <a:ext cx="2971800" cy="2295861"/>
          </a:xfrm>
          <a:prstGeom prst="rect">
            <a:avLst/>
          </a:prstGeom>
          <a:noFill/>
        </p:spPr>
      </p:pic>
      <p:sp>
        <p:nvSpPr>
          <p:cNvPr id="10" name="Content Placeholder 9"/>
          <p:cNvSpPr>
            <a:spLocks noGrp="1"/>
          </p:cNvSpPr>
          <p:nvPr>
            <p:ph idx="1"/>
          </p:nvPr>
        </p:nvSpPr>
        <p:spPr>
          <a:xfrm>
            <a:off x="302455" y="949570"/>
            <a:ext cx="8229600" cy="4525963"/>
          </a:xfrm>
        </p:spPr>
        <p:txBody>
          <a:bodyPr/>
          <a:lstStyle/>
          <a:p>
            <a:r>
              <a:rPr lang="en-US" sz="2400" dirty="0" smtClean="0"/>
              <a:t>Breed in dry open areas, sparsely vegetated adjacent to moist substrate habitats</a:t>
            </a:r>
          </a:p>
          <a:p>
            <a:r>
              <a:rPr lang="en-US" sz="2400" dirty="0" smtClean="0"/>
              <a:t>Stopover on migration, and winter in similar habitats</a:t>
            </a:r>
            <a:endParaRPr lang="en-US" sz="2400" dirty="0"/>
          </a:p>
        </p:txBody>
      </p:sp>
      <p:pic>
        <p:nvPicPr>
          <p:cNvPr id="15372" name="Picture 12" descr="http://t2.gstatic.com/images?q=tbn:ANd9GcSip_6De9bUGzOvZ9G3vRM3hkUidVAiuDf_uAuA53qjSCH40lpORQ"/>
          <p:cNvPicPr>
            <a:picLocks noChangeAspect="1" noChangeArrowheads="1"/>
          </p:cNvPicPr>
          <p:nvPr/>
        </p:nvPicPr>
        <p:blipFill>
          <a:blip r:embed="rId6" cstate="print"/>
          <a:srcRect/>
          <a:stretch>
            <a:fillRect/>
          </a:stretch>
        </p:blipFill>
        <p:spPr bwMode="auto">
          <a:xfrm>
            <a:off x="2971800" y="2590800"/>
            <a:ext cx="3332811" cy="2209800"/>
          </a:xfrm>
          <a:prstGeom prst="rect">
            <a:avLst/>
          </a:prstGeom>
          <a:noFill/>
        </p:spPr>
      </p:pic>
      <p:pic>
        <p:nvPicPr>
          <p:cNvPr id="15366" name="Picture 6" descr="http://t0.gstatic.com/images?q=tbn:ANd9GcS-5ynxdh2XMzlJCXlD5TtZv4AfubQc9UfqaKTasdYVksTbS7Y4HQ"/>
          <p:cNvPicPr>
            <a:picLocks noChangeAspect="1" noChangeArrowheads="1"/>
          </p:cNvPicPr>
          <p:nvPr/>
        </p:nvPicPr>
        <p:blipFill>
          <a:blip r:embed="rId7" cstate="print"/>
          <a:srcRect/>
          <a:stretch>
            <a:fillRect/>
          </a:stretch>
        </p:blipFill>
        <p:spPr bwMode="auto">
          <a:xfrm>
            <a:off x="2971800" y="4571998"/>
            <a:ext cx="3048000" cy="2286002"/>
          </a:xfrm>
          <a:prstGeom prst="rect">
            <a:avLst/>
          </a:prstGeom>
          <a:noFill/>
        </p:spPr>
      </p:pic>
      <p:pic>
        <p:nvPicPr>
          <p:cNvPr id="15376" name="Picture 16" descr="http://blaketrask.com/wp/wp-content/uploads/2006/09/icy_dunes.jpg"/>
          <p:cNvPicPr>
            <a:picLocks noChangeAspect="1" noChangeArrowheads="1"/>
          </p:cNvPicPr>
          <p:nvPr/>
        </p:nvPicPr>
        <p:blipFill>
          <a:blip r:embed="rId8" cstate="print"/>
          <a:srcRect/>
          <a:stretch>
            <a:fillRect/>
          </a:stretch>
        </p:blipFill>
        <p:spPr bwMode="auto">
          <a:xfrm>
            <a:off x="5994559" y="4495800"/>
            <a:ext cx="3149441" cy="236577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1"/>
                </a:solidFill>
              </a:rPr>
              <a:t>An Example Bayesian Network for Piping Plover Habitat and SLR effects</a:t>
            </a:r>
            <a:endParaRPr lang="en-US" dirty="0">
              <a:solidFill>
                <a:schemeClr val="tx1"/>
              </a:solidFill>
            </a:endParaRPr>
          </a:p>
        </p:txBody>
      </p:sp>
      <p:sp>
        <p:nvSpPr>
          <p:cNvPr id="3" name="Content Placeholder 2"/>
          <p:cNvSpPr>
            <a:spLocks noGrp="1"/>
          </p:cNvSpPr>
          <p:nvPr>
            <p:ph idx="1"/>
          </p:nvPr>
        </p:nvSpPr>
        <p:spPr/>
        <p:txBody>
          <a:bodyPr/>
          <a:lstStyle/>
          <a:p>
            <a:endParaRPr lang="en-US" dirty="0" smtClean="0"/>
          </a:p>
          <a:p>
            <a:pPr lvl="1">
              <a:buNone/>
            </a:pPr>
            <a:endParaRPr lang="en-US" dirty="0" smtClean="0"/>
          </a:p>
        </p:txBody>
      </p:sp>
      <p:sp>
        <p:nvSpPr>
          <p:cNvPr id="5" name="Right Arrow 4"/>
          <p:cNvSpPr/>
          <p:nvPr/>
        </p:nvSpPr>
        <p:spPr>
          <a:xfrm>
            <a:off x="4038600" y="4849368"/>
            <a:ext cx="7620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76800" y="4419600"/>
            <a:ext cx="1219200" cy="523220"/>
          </a:xfrm>
          <a:prstGeom prst="rect">
            <a:avLst/>
          </a:prstGeom>
          <a:noFill/>
          <a:ln w="19050">
            <a:solidFill>
              <a:schemeClr val="accent1"/>
            </a:solidFill>
          </a:ln>
        </p:spPr>
        <p:txBody>
          <a:bodyPr wrap="square" rtlCol="0">
            <a:spAutoFit/>
          </a:bodyPr>
          <a:lstStyle/>
          <a:p>
            <a:pPr algn="ctr"/>
            <a:r>
              <a:rPr lang="en-US" sz="1400" dirty="0" smtClean="0"/>
              <a:t>Vegetation density</a:t>
            </a:r>
          </a:p>
        </p:txBody>
      </p:sp>
      <p:sp>
        <p:nvSpPr>
          <p:cNvPr id="8" name="TextBox 7"/>
          <p:cNvSpPr txBox="1"/>
          <p:nvPr/>
        </p:nvSpPr>
        <p:spPr>
          <a:xfrm>
            <a:off x="3048000" y="4724400"/>
            <a:ext cx="989428" cy="738664"/>
          </a:xfrm>
          <a:prstGeom prst="rect">
            <a:avLst/>
          </a:prstGeom>
          <a:noFill/>
          <a:ln w="25400">
            <a:solidFill>
              <a:schemeClr val="accent1"/>
            </a:solidFill>
          </a:ln>
        </p:spPr>
        <p:txBody>
          <a:bodyPr wrap="square" rtlCol="0">
            <a:spAutoFit/>
          </a:bodyPr>
          <a:lstStyle/>
          <a:p>
            <a:pPr algn="ctr"/>
            <a:r>
              <a:rPr lang="en-US" sz="1400" dirty="0" smtClean="0"/>
              <a:t>Shoreline change rate</a:t>
            </a:r>
          </a:p>
        </p:txBody>
      </p:sp>
      <p:sp>
        <p:nvSpPr>
          <p:cNvPr id="9" name="TextBox 8"/>
          <p:cNvSpPr txBox="1"/>
          <p:nvPr/>
        </p:nvSpPr>
        <p:spPr>
          <a:xfrm>
            <a:off x="436098" y="3962400"/>
            <a:ext cx="859302" cy="523220"/>
          </a:xfrm>
          <a:prstGeom prst="rect">
            <a:avLst/>
          </a:prstGeom>
          <a:noFill/>
          <a:ln w="19050">
            <a:solidFill>
              <a:schemeClr val="accent1"/>
            </a:solidFill>
          </a:ln>
        </p:spPr>
        <p:txBody>
          <a:bodyPr wrap="square" rtlCol="0">
            <a:spAutoFit/>
          </a:bodyPr>
          <a:lstStyle/>
          <a:p>
            <a:pPr algn="ctr"/>
            <a:r>
              <a:rPr lang="en-US" sz="1400" dirty="0" smtClean="0"/>
              <a:t>Coastal slope</a:t>
            </a:r>
          </a:p>
        </p:txBody>
      </p:sp>
      <p:sp>
        <p:nvSpPr>
          <p:cNvPr id="10" name="TextBox 9"/>
          <p:cNvSpPr txBox="1"/>
          <p:nvPr/>
        </p:nvSpPr>
        <p:spPr>
          <a:xfrm>
            <a:off x="0" y="6172200"/>
            <a:ext cx="1447800" cy="523220"/>
          </a:xfrm>
          <a:prstGeom prst="rect">
            <a:avLst/>
          </a:prstGeom>
          <a:noFill/>
          <a:ln w="19050">
            <a:solidFill>
              <a:schemeClr val="accent1"/>
            </a:solidFill>
          </a:ln>
        </p:spPr>
        <p:txBody>
          <a:bodyPr wrap="square" rtlCol="0">
            <a:spAutoFit/>
          </a:bodyPr>
          <a:lstStyle/>
          <a:p>
            <a:pPr algn="ctr"/>
            <a:r>
              <a:rPr lang="en-US" sz="1400" dirty="0" smtClean="0"/>
              <a:t>Geomorphic setting</a:t>
            </a:r>
          </a:p>
        </p:txBody>
      </p:sp>
      <p:sp>
        <p:nvSpPr>
          <p:cNvPr id="11" name="TextBox 10"/>
          <p:cNvSpPr txBox="1"/>
          <p:nvPr/>
        </p:nvSpPr>
        <p:spPr>
          <a:xfrm>
            <a:off x="1295400" y="3124200"/>
            <a:ext cx="685800" cy="523220"/>
          </a:xfrm>
          <a:prstGeom prst="rect">
            <a:avLst/>
          </a:prstGeom>
          <a:noFill/>
          <a:ln w="19050">
            <a:solidFill>
              <a:schemeClr val="accent1"/>
            </a:solidFill>
          </a:ln>
        </p:spPr>
        <p:txBody>
          <a:bodyPr wrap="square" rtlCol="0">
            <a:spAutoFit/>
          </a:bodyPr>
          <a:lstStyle/>
          <a:p>
            <a:pPr algn="ctr"/>
            <a:r>
              <a:rPr lang="en-US" sz="1400" dirty="0" smtClean="0"/>
              <a:t>Tidal range</a:t>
            </a:r>
          </a:p>
        </p:txBody>
      </p:sp>
      <p:sp>
        <p:nvSpPr>
          <p:cNvPr id="12" name="TextBox 11"/>
          <p:cNvSpPr txBox="1"/>
          <p:nvPr/>
        </p:nvSpPr>
        <p:spPr>
          <a:xfrm>
            <a:off x="2133600" y="3124200"/>
            <a:ext cx="685800" cy="523220"/>
          </a:xfrm>
          <a:prstGeom prst="rect">
            <a:avLst/>
          </a:prstGeom>
          <a:noFill/>
          <a:ln w="19050">
            <a:solidFill>
              <a:schemeClr val="accent1"/>
            </a:solidFill>
          </a:ln>
        </p:spPr>
        <p:txBody>
          <a:bodyPr wrap="square" rtlCol="0">
            <a:spAutoFit/>
          </a:bodyPr>
          <a:lstStyle/>
          <a:p>
            <a:pPr algn="ctr"/>
            <a:r>
              <a:rPr lang="en-US" sz="1400" dirty="0" smtClean="0"/>
              <a:t>Wave height</a:t>
            </a:r>
          </a:p>
        </p:txBody>
      </p:sp>
      <p:sp>
        <p:nvSpPr>
          <p:cNvPr id="13" name="TextBox 12"/>
          <p:cNvSpPr txBox="1"/>
          <p:nvPr/>
        </p:nvSpPr>
        <p:spPr>
          <a:xfrm>
            <a:off x="3048000" y="3123028"/>
            <a:ext cx="890954" cy="524392"/>
          </a:xfrm>
          <a:prstGeom prst="rect">
            <a:avLst/>
          </a:prstGeom>
          <a:noFill/>
          <a:ln w="19050">
            <a:solidFill>
              <a:schemeClr val="accent1"/>
            </a:solidFill>
          </a:ln>
        </p:spPr>
        <p:txBody>
          <a:bodyPr wrap="square" rtlCol="0">
            <a:spAutoFit/>
          </a:bodyPr>
          <a:lstStyle/>
          <a:p>
            <a:pPr algn="ctr"/>
            <a:r>
              <a:rPr lang="en-US" sz="1400" dirty="0" smtClean="0"/>
              <a:t>Relative SLR</a:t>
            </a:r>
          </a:p>
        </p:txBody>
      </p:sp>
      <p:cxnSp>
        <p:nvCxnSpPr>
          <p:cNvPr id="15" name="Straight Arrow Connector 14"/>
          <p:cNvCxnSpPr>
            <a:stCxn id="13" idx="2"/>
            <a:endCxn id="8" idx="0"/>
          </p:cNvCxnSpPr>
          <p:nvPr/>
        </p:nvCxnSpPr>
        <p:spPr>
          <a:xfrm rot="16200000" flipH="1">
            <a:off x="2979605" y="4161291"/>
            <a:ext cx="1076980" cy="49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2"/>
            <a:endCxn id="8" idx="0"/>
          </p:cNvCxnSpPr>
          <p:nvPr/>
        </p:nvCxnSpPr>
        <p:spPr>
          <a:xfrm rot="16200000" flipH="1">
            <a:off x="2471117" y="3652803"/>
            <a:ext cx="1076980" cy="10662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2"/>
            <a:endCxn id="8" idx="0"/>
          </p:cNvCxnSpPr>
          <p:nvPr/>
        </p:nvCxnSpPr>
        <p:spPr>
          <a:xfrm rot="16200000" flipH="1">
            <a:off x="2052017" y="3233703"/>
            <a:ext cx="1076980" cy="19044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3"/>
            <a:endCxn id="8" idx="1"/>
          </p:cNvCxnSpPr>
          <p:nvPr/>
        </p:nvCxnSpPr>
        <p:spPr>
          <a:xfrm>
            <a:off x="1295400" y="4224010"/>
            <a:ext cx="1752600" cy="8697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0" idx="3"/>
            <a:endCxn id="8" idx="1"/>
          </p:cNvCxnSpPr>
          <p:nvPr/>
        </p:nvCxnSpPr>
        <p:spPr>
          <a:xfrm flipV="1">
            <a:off x="1447800" y="5093732"/>
            <a:ext cx="1600200" cy="13400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9" idx="2"/>
            <a:endCxn id="10" idx="0"/>
          </p:cNvCxnSpPr>
          <p:nvPr/>
        </p:nvCxnSpPr>
        <p:spPr>
          <a:xfrm rot="5400000">
            <a:off x="-48465" y="5257986"/>
            <a:ext cx="1686580" cy="1418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2"/>
            <a:endCxn id="10" idx="0"/>
          </p:cNvCxnSpPr>
          <p:nvPr/>
        </p:nvCxnSpPr>
        <p:spPr>
          <a:xfrm rot="5400000">
            <a:off x="-81290" y="4452610"/>
            <a:ext cx="252478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2" idx="2"/>
            <a:endCxn id="10" idx="0"/>
          </p:cNvCxnSpPr>
          <p:nvPr/>
        </p:nvCxnSpPr>
        <p:spPr>
          <a:xfrm rot="5400000">
            <a:off x="337810" y="4033510"/>
            <a:ext cx="2524780" cy="1752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3" idx="2"/>
            <a:endCxn id="10" idx="0"/>
          </p:cNvCxnSpPr>
          <p:nvPr/>
        </p:nvCxnSpPr>
        <p:spPr>
          <a:xfrm rot="5400000">
            <a:off x="846299" y="3525022"/>
            <a:ext cx="2524780" cy="27695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5943600" y="2895600"/>
            <a:ext cx="914400" cy="307777"/>
          </a:xfrm>
          <a:prstGeom prst="rect">
            <a:avLst/>
          </a:prstGeom>
          <a:noFill/>
          <a:ln w="19050">
            <a:solidFill>
              <a:schemeClr val="accent1"/>
            </a:solidFill>
          </a:ln>
        </p:spPr>
        <p:txBody>
          <a:bodyPr wrap="square" rtlCol="0">
            <a:spAutoFit/>
          </a:bodyPr>
          <a:lstStyle/>
          <a:p>
            <a:pPr algn="ctr"/>
            <a:r>
              <a:rPr lang="en-US" sz="1400" dirty="0" smtClean="0"/>
              <a:t>Elevation</a:t>
            </a:r>
          </a:p>
        </p:txBody>
      </p:sp>
      <p:sp>
        <p:nvSpPr>
          <p:cNvPr id="101" name="TextBox 100"/>
          <p:cNvSpPr txBox="1"/>
          <p:nvPr/>
        </p:nvSpPr>
        <p:spPr>
          <a:xfrm>
            <a:off x="6781800" y="6019800"/>
            <a:ext cx="1066800" cy="738664"/>
          </a:xfrm>
          <a:prstGeom prst="rect">
            <a:avLst/>
          </a:prstGeom>
          <a:noFill/>
          <a:ln w="19050">
            <a:solidFill>
              <a:schemeClr val="accent1"/>
            </a:solidFill>
          </a:ln>
        </p:spPr>
        <p:txBody>
          <a:bodyPr wrap="square" rtlCol="0">
            <a:spAutoFit/>
          </a:bodyPr>
          <a:lstStyle/>
          <a:p>
            <a:pPr algn="ctr"/>
            <a:r>
              <a:rPr lang="en-US" sz="1400" dirty="0" smtClean="0"/>
              <a:t>Horizontal distance to sparse </a:t>
            </a:r>
            <a:r>
              <a:rPr lang="en-US" sz="1400" dirty="0" err="1" smtClean="0"/>
              <a:t>veg</a:t>
            </a:r>
            <a:endParaRPr lang="en-US" sz="1400" dirty="0" smtClean="0"/>
          </a:p>
        </p:txBody>
      </p:sp>
      <p:sp>
        <p:nvSpPr>
          <p:cNvPr id="102" name="TextBox 101"/>
          <p:cNvSpPr txBox="1"/>
          <p:nvPr/>
        </p:nvSpPr>
        <p:spPr>
          <a:xfrm>
            <a:off x="7619999" y="4038600"/>
            <a:ext cx="1312985" cy="523220"/>
          </a:xfrm>
          <a:prstGeom prst="rect">
            <a:avLst/>
          </a:prstGeom>
          <a:noFill/>
          <a:ln w="25400">
            <a:solidFill>
              <a:schemeClr val="accent3"/>
            </a:solidFill>
          </a:ln>
        </p:spPr>
        <p:txBody>
          <a:bodyPr wrap="square" rtlCol="0">
            <a:spAutoFit/>
          </a:bodyPr>
          <a:lstStyle/>
          <a:p>
            <a:pPr algn="ctr"/>
            <a:r>
              <a:rPr lang="en-US" sz="1400" dirty="0" smtClean="0"/>
              <a:t>Piping Plover presence</a:t>
            </a:r>
          </a:p>
        </p:txBody>
      </p:sp>
      <p:sp>
        <p:nvSpPr>
          <p:cNvPr id="103" name="TextBox 102"/>
          <p:cNvSpPr txBox="1"/>
          <p:nvPr/>
        </p:nvSpPr>
        <p:spPr>
          <a:xfrm>
            <a:off x="7772400" y="5334000"/>
            <a:ext cx="990600" cy="954107"/>
          </a:xfrm>
          <a:prstGeom prst="rect">
            <a:avLst/>
          </a:prstGeom>
          <a:noFill/>
          <a:ln w="19050">
            <a:solidFill>
              <a:schemeClr val="accent1"/>
            </a:solidFill>
          </a:ln>
        </p:spPr>
        <p:txBody>
          <a:bodyPr wrap="square" rtlCol="0">
            <a:spAutoFit/>
          </a:bodyPr>
          <a:lstStyle/>
          <a:p>
            <a:pPr algn="ctr"/>
            <a:r>
              <a:rPr lang="en-US" sz="1400" dirty="0" smtClean="0"/>
              <a:t>Horizontal distance to moist habitat</a:t>
            </a:r>
          </a:p>
        </p:txBody>
      </p:sp>
      <p:sp>
        <p:nvSpPr>
          <p:cNvPr id="25" name="TextBox 24"/>
          <p:cNvSpPr txBox="1"/>
          <p:nvPr/>
        </p:nvSpPr>
        <p:spPr>
          <a:xfrm>
            <a:off x="7848600" y="2743200"/>
            <a:ext cx="762000" cy="523220"/>
          </a:xfrm>
          <a:prstGeom prst="rect">
            <a:avLst/>
          </a:prstGeom>
          <a:noFill/>
          <a:ln w="19050">
            <a:solidFill>
              <a:schemeClr val="accent1"/>
            </a:solidFill>
          </a:ln>
        </p:spPr>
        <p:txBody>
          <a:bodyPr wrap="square" rtlCol="0">
            <a:spAutoFit/>
          </a:bodyPr>
          <a:lstStyle/>
          <a:p>
            <a:pPr algn="ctr"/>
            <a:r>
              <a:rPr lang="en-US" sz="1400" dirty="0" smtClean="0"/>
              <a:t>Beach width</a:t>
            </a:r>
          </a:p>
        </p:txBody>
      </p:sp>
      <p:sp>
        <p:nvSpPr>
          <p:cNvPr id="27" name="TextBox 26"/>
          <p:cNvSpPr txBox="1"/>
          <p:nvPr/>
        </p:nvSpPr>
        <p:spPr>
          <a:xfrm>
            <a:off x="7010400" y="2743200"/>
            <a:ext cx="685800" cy="523220"/>
          </a:xfrm>
          <a:prstGeom prst="rect">
            <a:avLst/>
          </a:prstGeom>
          <a:noFill/>
          <a:ln w="19050">
            <a:solidFill>
              <a:schemeClr val="accent1"/>
            </a:solidFill>
          </a:ln>
        </p:spPr>
        <p:txBody>
          <a:bodyPr wrap="square" rtlCol="0">
            <a:spAutoFit/>
          </a:bodyPr>
          <a:lstStyle/>
          <a:p>
            <a:pPr algn="ctr"/>
            <a:r>
              <a:rPr lang="en-US" sz="1400" dirty="0" smtClean="0"/>
              <a:t>Dune height</a:t>
            </a:r>
          </a:p>
        </p:txBody>
      </p:sp>
      <p:sp>
        <p:nvSpPr>
          <p:cNvPr id="28" name="TextBox 27"/>
          <p:cNvSpPr txBox="1"/>
          <p:nvPr/>
        </p:nvSpPr>
        <p:spPr>
          <a:xfrm>
            <a:off x="4876800" y="3581400"/>
            <a:ext cx="1219200" cy="523220"/>
          </a:xfrm>
          <a:prstGeom prst="rect">
            <a:avLst/>
          </a:prstGeom>
          <a:noFill/>
          <a:ln w="19050">
            <a:solidFill>
              <a:schemeClr val="accent1"/>
            </a:solidFill>
          </a:ln>
        </p:spPr>
        <p:txBody>
          <a:bodyPr wrap="square" rtlCol="0">
            <a:spAutoFit/>
          </a:bodyPr>
          <a:lstStyle/>
          <a:p>
            <a:pPr algn="ctr"/>
            <a:r>
              <a:rPr lang="en-US" sz="1400" dirty="0" smtClean="0"/>
              <a:t>Geomorphic habitat</a:t>
            </a:r>
          </a:p>
        </p:txBody>
      </p:sp>
      <p:sp>
        <p:nvSpPr>
          <p:cNvPr id="29" name="TextBox 28"/>
          <p:cNvSpPr txBox="1"/>
          <p:nvPr/>
        </p:nvSpPr>
        <p:spPr>
          <a:xfrm>
            <a:off x="5867400" y="5105400"/>
            <a:ext cx="1066800" cy="954107"/>
          </a:xfrm>
          <a:prstGeom prst="rect">
            <a:avLst/>
          </a:prstGeom>
          <a:noFill/>
          <a:ln w="19050">
            <a:solidFill>
              <a:schemeClr val="accent1"/>
            </a:solidFill>
          </a:ln>
        </p:spPr>
        <p:txBody>
          <a:bodyPr wrap="square" rtlCol="0">
            <a:spAutoFit/>
          </a:bodyPr>
          <a:lstStyle/>
          <a:p>
            <a:pPr algn="ctr"/>
            <a:r>
              <a:rPr lang="en-US" sz="1400" dirty="0" smtClean="0"/>
              <a:t>Horizontal distance to ephemeral pools</a:t>
            </a:r>
          </a:p>
        </p:txBody>
      </p:sp>
      <p:cxnSp>
        <p:nvCxnSpPr>
          <p:cNvPr id="31" name="Straight Arrow Connector 30"/>
          <p:cNvCxnSpPr>
            <a:stCxn id="25" idx="2"/>
            <a:endCxn id="102" idx="0"/>
          </p:cNvCxnSpPr>
          <p:nvPr/>
        </p:nvCxnSpPr>
        <p:spPr>
          <a:xfrm rot="16200000" flipH="1">
            <a:off x="7866956" y="3629064"/>
            <a:ext cx="772180" cy="468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27" idx="2"/>
            <a:endCxn id="102" idx="0"/>
          </p:cNvCxnSpPr>
          <p:nvPr/>
        </p:nvCxnSpPr>
        <p:spPr>
          <a:xfrm rot="16200000" flipH="1">
            <a:off x="7428806" y="3190914"/>
            <a:ext cx="772180" cy="923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00" idx="2"/>
            <a:endCxn id="102" idx="0"/>
          </p:cNvCxnSpPr>
          <p:nvPr/>
        </p:nvCxnSpPr>
        <p:spPr>
          <a:xfrm rot="16200000" flipH="1">
            <a:off x="6921035" y="2683142"/>
            <a:ext cx="835223" cy="1875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8" idx="3"/>
            <a:endCxn id="102" idx="1"/>
          </p:cNvCxnSpPr>
          <p:nvPr/>
        </p:nvCxnSpPr>
        <p:spPr>
          <a:xfrm>
            <a:off x="6096000" y="3843010"/>
            <a:ext cx="1523999"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00" idx="2"/>
            <a:endCxn id="28" idx="0"/>
          </p:cNvCxnSpPr>
          <p:nvPr/>
        </p:nvCxnSpPr>
        <p:spPr>
          <a:xfrm rot="5400000">
            <a:off x="5754589" y="2935188"/>
            <a:ext cx="378023"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 idx="3"/>
            <a:endCxn id="102" idx="1"/>
          </p:cNvCxnSpPr>
          <p:nvPr/>
        </p:nvCxnSpPr>
        <p:spPr>
          <a:xfrm flipV="1">
            <a:off x="6096000" y="4300210"/>
            <a:ext cx="1523999"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03" idx="0"/>
            <a:endCxn id="102" idx="2"/>
          </p:cNvCxnSpPr>
          <p:nvPr/>
        </p:nvCxnSpPr>
        <p:spPr>
          <a:xfrm rot="5400000" flipH="1" flipV="1">
            <a:off x="7886006" y="4943514"/>
            <a:ext cx="772180" cy="87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1" idx="0"/>
            <a:endCxn id="102" idx="2"/>
          </p:cNvCxnSpPr>
          <p:nvPr/>
        </p:nvCxnSpPr>
        <p:spPr>
          <a:xfrm rot="5400000" flipH="1" flipV="1">
            <a:off x="7066856" y="4810164"/>
            <a:ext cx="1457980" cy="961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29" idx="3"/>
            <a:endCxn id="102" idx="2"/>
          </p:cNvCxnSpPr>
          <p:nvPr/>
        </p:nvCxnSpPr>
        <p:spPr>
          <a:xfrm flipV="1">
            <a:off x="6934200" y="4561820"/>
            <a:ext cx="1342292" cy="1020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5" idx="2"/>
            <a:endCxn id="7" idx="3"/>
          </p:cNvCxnSpPr>
          <p:nvPr/>
        </p:nvCxnSpPr>
        <p:spPr>
          <a:xfrm rot="5400000">
            <a:off x="6455405" y="2907015"/>
            <a:ext cx="141479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7" idx="2"/>
            <a:endCxn id="7" idx="3"/>
          </p:cNvCxnSpPr>
          <p:nvPr/>
        </p:nvCxnSpPr>
        <p:spPr>
          <a:xfrm rot="5400000">
            <a:off x="6017255" y="3345165"/>
            <a:ext cx="1414790" cy="1257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8" idx="2"/>
            <a:endCxn id="7" idx="0"/>
          </p:cNvCxnSpPr>
          <p:nvPr/>
        </p:nvCxnSpPr>
        <p:spPr>
          <a:xfrm rot="5400000">
            <a:off x="5328910" y="4262110"/>
            <a:ext cx="3149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100" idx="2"/>
            <a:endCxn id="103" idx="0"/>
          </p:cNvCxnSpPr>
          <p:nvPr/>
        </p:nvCxnSpPr>
        <p:spPr>
          <a:xfrm rot="16200000" flipH="1">
            <a:off x="6268939" y="3335238"/>
            <a:ext cx="2130623" cy="1866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00" idx="2"/>
            <a:endCxn id="101" idx="0"/>
          </p:cNvCxnSpPr>
          <p:nvPr/>
        </p:nvCxnSpPr>
        <p:spPr>
          <a:xfrm rot="16200000" flipH="1">
            <a:off x="5449789" y="4154388"/>
            <a:ext cx="2816423"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00" idx="2"/>
            <a:endCxn id="29" idx="0"/>
          </p:cNvCxnSpPr>
          <p:nvPr/>
        </p:nvCxnSpPr>
        <p:spPr>
          <a:xfrm rot="5400000">
            <a:off x="5449789" y="4154388"/>
            <a:ext cx="190202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32935" y="1366911"/>
            <a:ext cx="6629400" cy="1200329"/>
          </a:xfrm>
          <a:prstGeom prst="rect">
            <a:avLst/>
          </a:prstGeom>
          <a:noFill/>
        </p:spPr>
        <p:txBody>
          <a:bodyPr wrap="square" rtlCol="0">
            <a:spAutoFit/>
          </a:bodyPr>
          <a:lstStyle/>
          <a:p>
            <a:r>
              <a:rPr lang="en-US" sz="2400" dirty="0" smtClean="0"/>
              <a:t>We are developing a coupled model predicting climate change effects on piping plover behavior.</a:t>
            </a:r>
            <a:endParaRPr lang="en-US" sz="2400" dirty="0"/>
          </a:p>
        </p:txBody>
      </p:sp>
    </p:spTree>
    <p:extLst>
      <p:ext uri="{BB962C8B-B14F-4D97-AF65-F5344CB8AC3E}">
        <p14:creationId xmlns="" xmlns:p14="http://schemas.microsoft.com/office/powerpoint/2010/main" val="3445243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52400"/>
            <a:ext cx="8305800"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FFFF99"/>
                </a:solidFill>
                <a:effectLst/>
                <a:uLnTx/>
                <a:uFillTx/>
                <a:latin typeface="+mj-lt"/>
                <a:ea typeface="+mj-ea"/>
                <a:cs typeface="+mj-cs"/>
              </a:rPr>
              <a:t>In the end…</a:t>
            </a:r>
            <a:endParaRPr kumimoji="0" lang="en-US" sz="3600" b="1" i="0" u="none" strike="noStrike" kern="0" cap="none" spc="0" normalizeH="0" baseline="0" noProof="0" dirty="0">
              <a:ln>
                <a:noFill/>
              </a:ln>
              <a:solidFill>
                <a:srgbClr val="FFFF99"/>
              </a:solidFill>
              <a:effectLst/>
              <a:uLnTx/>
              <a:uFillTx/>
              <a:latin typeface="+mj-lt"/>
              <a:ea typeface="+mj-ea"/>
              <a:cs typeface="+mj-cs"/>
            </a:endParaRPr>
          </a:p>
        </p:txBody>
      </p:sp>
      <p:sp>
        <p:nvSpPr>
          <p:cNvPr id="3" name="Content Placeholder 2"/>
          <p:cNvSpPr txBox="1">
            <a:spLocks/>
          </p:cNvSpPr>
          <p:nvPr/>
        </p:nvSpPr>
        <p:spPr>
          <a:xfrm>
            <a:off x="338798" y="956603"/>
            <a:ext cx="4838114" cy="46435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FFFF99"/>
              </a:buClr>
              <a:buSzPct val="125000"/>
              <a:buFont typeface="Wingdings" pitchFamily="2" charset="2"/>
              <a:buChar char="§"/>
              <a:tabLst/>
              <a:defRPr/>
            </a:pPr>
            <a:r>
              <a:rPr lang="en-US" sz="2400" b="1" kern="0" dirty="0" smtClean="0">
                <a:solidFill>
                  <a:schemeClr val="bg1"/>
                </a:solidFill>
              </a:rPr>
              <a:t>We will test multiple possible scenarios of the future of our coasts</a:t>
            </a:r>
          </a:p>
          <a:p>
            <a:pPr marL="342900" marR="0" lvl="0" indent="-342900" algn="l" defTabSz="914400" rtl="0" eaLnBrk="0" fontAlgn="base" latinLnBrk="0" hangingPunct="0">
              <a:lnSpc>
                <a:spcPct val="100000"/>
              </a:lnSpc>
              <a:spcBef>
                <a:spcPct val="20000"/>
              </a:spcBef>
              <a:spcAft>
                <a:spcPct val="0"/>
              </a:spcAft>
              <a:buClr>
                <a:srgbClr val="FFFF99"/>
              </a:buClr>
              <a:buSzPct val="125000"/>
              <a:buFont typeface="Wingdings" pitchFamily="2" charset="2"/>
              <a:buChar char="§"/>
              <a:tabLst/>
              <a:defRPr/>
            </a:pPr>
            <a:endParaRPr kumimoji="0" lang="en-US" sz="2400" b="1"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FF99"/>
              </a:buClr>
              <a:buSzPct val="125000"/>
              <a:buFont typeface="Wingdings" pitchFamily="2" charset="2"/>
              <a:buChar char="§"/>
              <a:tabLst/>
              <a:defRPr/>
            </a:pPr>
            <a:r>
              <a:rPr kumimoji="0" lang="en-US" sz="2400" b="1" i="0" u="none" strike="noStrike" kern="0" cap="none" spc="0" normalizeH="0" baseline="0" noProof="0" dirty="0" smtClean="0">
                <a:ln>
                  <a:noFill/>
                </a:ln>
                <a:solidFill>
                  <a:schemeClr val="bg1"/>
                </a:solidFill>
                <a:effectLst/>
                <a:uLnTx/>
                <a:uFillTx/>
                <a:latin typeface="+mn-lt"/>
                <a:ea typeface="+mn-ea"/>
                <a:cs typeface="+mn-cs"/>
              </a:rPr>
              <a:t>We</a:t>
            </a:r>
            <a:r>
              <a:rPr kumimoji="0" lang="en-US" sz="2400" b="1" i="0" u="none" strike="noStrike" kern="0" cap="none" spc="0" normalizeH="0" noProof="0" dirty="0" smtClean="0">
                <a:ln>
                  <a:noFill/>
                </a:ln>
                <a:solidFill>
                  <a:schemeClr val="bg1"/>
                </a:solidFill>
                <a:effectLst/>
                <a:uLnTx/>
                <a:uFillTx/>
                <a:latin typeface="+mn-lt"/>
                <a:ea typeface="+mn-ea"/>
                <a:cs typeface="+mn-cs"/>
              </a:rPr>
              <a:t> will </a:t>
            </a:r>
            <a:r>
              <a:rPr kumimoji="0" lang="en-US" sz="2400" b="1" i="0" u="none" strike="noStrike" kern="0" cap="none" spc="0" normalizeH="0" baseline="0" noProof="0" dirty="0" smtClean="0">
                <a:ln>
                  <a:noFill/>
                </a:ln>
                <a:solidFill>
                  <a:schemeClr val="bg1"/>
                </a:solidFill>
                <a:effectLst/>
                <a:uLnTx/>
                <a:uFillTx/>
                <a:latin typeface="+mn-lt"/>
                <a:ea typeface="+mn-ea"/>
                <a:cs typeface="+mn-cs"/>
              </a:rPr>
              <a:t>incorporate practical application guidelines and case studies </a:t>
            </a:r>
            <a:r>
              <a:rPr kumimoji="0" lang="en-US" sz="2400" b="1" i="0" u="none" strike="noStrike" kern="0" cap="none" spc="0" normalizeH="0" noProof="0" dirty="0" smtClean="0">
                <a:ln>
                  <a:noFill/>
                </a:ln>
                <a:solidFill>
                  <a:schemeClr val="bg1"/>
                </a:solidFill>
                <a:effectLst/>
                <a:uLnTx/>
                <a:uFillTx/>
                <a:latin typeface="+mn-lt"/>
                <a:ea typeface="+mn-ea"/>
                <a:cs typeface="+mn-cs"/>
              </a:rPr>
              <a:t> to </a:t>
            </a:r>
            <a:r>
              <a:rPr kumimoji="0" lang="en-US" sz="2400" b="1" i="0" u="none" strike="noStrike" kern="0" cap="none" spc="0" normalizeH="0" baseline="0" noProof="0" dirty="0" smtClean="0">
                <a:ln>
                  <a:noFill/>
                </a:ln>
                <a:solidFill>
                  <a:schemeClr val="bg1"/>
                </a:solidFill>
                <a:effectLst/>
                <a:uLnTx/>
                <a:uFillTx/>
                <a:latin typeface="+mn-lt"/>
                <a:ea typeface="+mn-ea"/>
                <a:cs typeface="+mn-cs"/>
              </a:rPr>
              <a:t>inform current and near-term decisions regarding coastal stabilization</a:t>
            </a:r>
          </a:p>
          <a:p>
            <a:pPr marL="342900" marR="0" lvl="0" indent="-342900" algn="l" defTabSz="914400" rtl="0" eaLnBrk="0" fontAlgn="base" latinLnBrk="0" hangingPunct="0">
              <a:lnSpc>
                <a:spcPct val="100000"/>
              </a:lnSpc>
              <a:spcBef>
                <a:spcPct val="20000"/>
              </a:spcBef>
              <a:spcAft>
                <a:spcPct val="0"/>
              </a:spcAft>
              <a:buClr>
                <a:srgbClr val="FFFF99"/>
              </a:buClr>
              <a:buSzPct val="125000"/>
              <a:tabLst/>
              <a:defRPr/>
            </a:pPr>
            <a:endParaRPr kumimoji="0" lang="en-US" sz="2400" b="1"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FF99"/>
              </a:buClr>
              <a:buSzPct val="125000"/>
              <a:buFont typeface="Wingdings" pitchFamily="2" charset="2"/>
              <a:buChar char="§"/>
              <a:tabLst/>
              <a:defRPr/>
            </a:pPr>
            <a:r>
              <a:rPr lang="en-US" sz="2400" b="1" kern="0" dirty="0" smtClean="0">
                <a:solidFill>
                  <a:schemeClr val="bg1"/>
                </a:solidFill>
              </a:rPr>
              <a:t>Please come see our poster</a:t>
            </a:r>
            <a:endParaRPr kumimoji="0" lang="en-US" sz="2400" b="1"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FFFF99"/>
              </a:buClr>
              <a:buSzPct val="125000"/>
              <a:buFont typeface="Wingdings" pitchFamily="2" charset="2"/>
              <a:buChar char="§"/>
              <a:tabLst/>
              <a:defRPr/>
            </a:pPr>
            <a:endParaRPr kumimoji="0" lang="en-US" sz="2400" b="1" i="0" u="none" strike="noStrike" kern="0" cap="none" spc="0" normalizeH="0" baseline="0" noProof="0" dirty="0">
              <a:ln>
                <a:noFill/>
              </a:ln>
              <a:solidFill>
                <a:schemeClr val="bg1"/>
              </a:solidFill>
              <a:effectLst/>
              <a:uLnTx/>
              <a:uFillTx/>
              <a:latin typeface="+mn-lt"/>
              <a:ea typeface="+mn-ea"/>
              <a:cs typeface="+mn-cs"/>
            </a:endParaRPr>
          </a:p>
        </p:txBody>
      </p:sp>
      <p:pic>
        <p:nvPicPr>
          <p:cNvPr id="5" name="Picture 4"/>
          <p:cNvPicPr>
            <a:picLocks noChangeAspect="1" noChangeArrowheads="1"/>
          </p:cNvPicPr>
          <p:nvPr/>
        </p:nvPicPr>
        <p:blipFill>
          <a:blip r:embed="rId3" cstate="print"/>
          <a:srcRect/>
          <a:stretch>
            <a:fillRect/>
          </a:stretch>
        </p:blipFill>
        <p:spPr bwMode="auto">
          <a:xfrm>
            <a:off x="5564945" y="4606990"/>
            <a:ext cx="3579055" cy="2251010"/>
          </a:xfrm>
          <a:prstGeom prst="rect">
            <a:avLst/>
          </a:prstGeom>
          <a:noFill/>
          <a:ln w="9525">
            <a:noFill/>
            <a:miter lim="800000"/>
            <a:headEnd/>
            <a:tailEnd/>
          </a:ln>
        </p:spPr>
      </p:pic>
      <p:pic>
        <p:nvPicPr>
          <p:cNvPr id="6" name="Picture 4" descr="aerial_photo_atlantic_city_nj.jpg"/>
          <p:cNvPicPr>
            <a:picLocks noChangeAspect="1"/>
          </p:cNvPicPr>
          <p:nvPr/>
        </p:nvPicPr>
        <p:blipFill>
          <a:blip r:embed="rId4" cstate="print"/>
          <a:srcRect/>
          <a:stretch>
            <a:fillRect/>
          </a:stretch>
        </p:blipFill>
        <p:spPr bwMode="auto">
          <a:xfrm>
            <a:off x="5613009" y="0"/>
            <a:ext cx="3530991" cy="2356329"/>
          </a:xfrm>
          <a:prstGeom prst="rect">
            <a:avLst/>
          </a:prstGeom>
          <a:noFill/>
          <a:ln w="9525">
            <a:noFill/>
            <a:miter lim="800000"/>
            <a:headEnd/>
            <a:tailEnd/>
          </a:ln>
        </p:spPr>
      </p:pic>
      <p:pic>
        <p:nvPicPr>
          <p:cNvPr id="7" name="Picture 10" descr="IMG_4783"/>
          <p:cNvPicPr>
            <a:picLocks noChangeAspect="1" noChangeArrowheads="1"/>
          </p:cNvPicPr>
          <p:nvPr/>
        </p:nvPicPr>
        <p:blipFill>
          <a:blip r:embed="rId5" cstate="print"/>
          <a:srcRect t="30818" b="25352"/>
          <a:stretch>
            <a:fillRect/>
          </a:stretch>
        </p:blipFill>
        <p:spPr bwMode="auto">
          <a:xfrm>
            <a:off x="5576585" y="2307100"/>
            <a:ext cx="3899343" cy="2278967"/>
          </a:xfrm>
          <a:prstGeom prst="rect">
            <a:avLst/>
          </a:prstGeom>
          <a:noFill/>
          <a:ln w="9525">
            <a:solidFill>
              <a:schemeClr val="accent2"/>
            </a:solid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04354" y="116059"/>
            <a:ext cx="7542258" cy="738664"/>
          </a:xfrm>
          <a:prstGeom prst="rect">
            <a:avLst/>
          </a:prstGeom>
          <a:noFill/>
          <a:ln w="9525">
            <a:noFill/>
            <a:miter lim="800000"/>
            <a:headEnd/>
            <a:tailEnd/>
          </a:ln>
        </p:spPr>
        <p:txBody>
          <a:bodyPr wrap="none">
            <a:spAutoFit/>
          </a:bodyPr>
          <a:lstStyle/>
          <a:p>
            <a:pPr fontAlgn="base">
              <a:spcBef>
                <a:spcPct val="0"/>
              </a:spcBef>
              <a:spcAft>
                <a:spcPct val="0"/>
              </a:spcAft>
            </a:pPr>
            <a:r>
              <a:rPr lang="en-US" sz="2400" b="1" dirty="0" smtClean="0">
                <a:solidFill>
                  <a:srgbClr val="FFFF99"/>
                </a:solidFill>
              </a:rPr>
              <a:t>Simple Bayesian Network for Coastal Vulnerability</a:t>
            </a:r>
          </a:p>
          <a:p>
            <a:pPr fontAlgn="base">
              <a:spcBef>
                <a:spcPct val="0"/>
              </a:spcBef>
              <a:spcAft>
                <a:spcPct val="0"/>
              </a:spcAft>
            </a:pPr>
            <a:r>
              <a:rPr lang="en-US" b="1" dirty="0" smtClean="0">
                <a:solidFill>
                  <a:srgbClr val="FFFF99"/>
                </a:solidFill>
              </a:rPr>
              <a:t>(uses existing USGS data from Thieler and </a:t>
            </a:r>
            <a:r>
              <a:rPr lang="en-US" b="1" dirty="0" err="1" smtClean="0">
                <a:solidFill>
                  <a:srgbClr val="FFFF99"/>
                </a:solidFill>
              </a:rPr>
              <a:t>Hammar-Klose</a:t>
            </a:r>
            <a:r>
              <a:rPr lang="en-US" b="1" dirty="0" smtClean="0">
                <a:solidFill>
                  <a:srgbClr val="FFFF99"/>
                </a:solidFill>
              </a:rPr>
              <a:t>, 1999)</a:t>
            </a:r>
          </a:p>
        </p:txBody>
      </p:sp>
      <p:sp>
        <p:nvSpPr>
          <p:cNvPr id="58382" name="Text Box 14"/>
          <p:cNvSpPr txBox="1">
            <a:spLocks noChangeArrowheads="1"/>
          </p:cNvSpPr>
          <p:nvPr/>
        </p:nvSpPr>
        <p:spPr bwMode="auto">
          <a:xfrm>
            <a:off x="4910517" y="1015835"/>
            <a:ext cx="1838965" cy="40011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000" dirty="0" smtClean="0">
                <a:solidFill>
                  <a:schemeClr val="bg1"/>
                </a:solidFill>
              </a:rPr>
              <a:t>Driving Forces</a:t>
            </a:r>
          </a:p>
        </p:txBody>
      </p:sp>
      <p:sp>
        <p:nvSpPr>
          <p:cNvPr id="58383" name="Text Box 15"/>
          <p:cNvSpPr txBox="1">
            <a:spLocks noChangeArrowheads="1"/>
          </p:cNvSpPr>
          <p:nvPr/>
        </p:nvSpPr>
        <p:spPr bwMode="auto">
          <a:xfrm>
            <a:off x="548642" y="3964749"/>
            <a:ext cx="1481496" cy="707886"/>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000" dirty="0" smtClean="0">
                <a:solidFill>
                  <a:schemeClr val="bg1"/>
                </a:solidFill>
              </a:rPr>
              <a:t>Geologic</a:t>
            </a:r>
          </a:p>
          <a:p>
            <a:pPr eaLnBrk="0" fontAlgn="base" hangingPunct="0">
              <a:spcBef>
                <a:spcPct val="0"/>
              </a:spcBef>
              <a:spcAft>
                <a:spcPct val="0"/>
              </a:spcAft>
            </a:pPr>
            <a:r>
              <a:rPr lang="en-US" sz="2000" dirty="0" smtClean="0">
                <a:solidFill>
                  <a:schemeClr val="bg1"/>
                </a:solidFill>
              </a:rPr>
              <a:t>Constraints</a:t>
            </a:r>
          </a:p>
        </p:txBody>
      </p:sp>
      <p:sp>
        <p:nvSpPr>
          <p:cNvPr id="58386" name="Text Box 18"/>
          <p:cNvSpPr txBox="1">
            <a:spLocks noChangeArrowheads="1"/>
          </p:cNvSpPr>
          <p:nvPr/>
        </p:nvSpPr>
        <p:spPr bwMode="auto">
          <a:xfrm>
            <a:off x="6231988" y="5175742"/>
            <a:ext cx="1340432" cy="707886"/>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000" dirty="0" smtClean="0">
                <a:solidFill>
                  <a:schemeClr val="bg1"/>
                </a:solidFill>
              </a:rPr>
              <a:t>Coastal </a:t>
            </a:r>
          </a:p>
          <a:p>
            <a:pPr eaLnBrk="0" fontAlgn="base" hangingPunct="0">
              <a:spcBef>
                <a:spcPct val="0"/>
              </a:spcBef>
              <a:spcAft>
                <a:spcPct val="0"/>
              </a:spcAft>
            </a:pPr>
            <a:r>
              <a:rPr lang="en-US" sz="2000" dirty="0" smtClean="0">
                <a:solidFill>
                  <a:schemeClr val="bg1"/>
                </a:solidFill>
              </a:rPr>
              <a:t>Response</a:t>
            </a:r>
          </a:p>
        </p:txBody>
      </p:sp>
      <p:cxnSp>
        <p:nvCxnSpPr>
          <p:cNvPr id="19" name="Straight Arrow Connector 18"/>
          <p:cNvCxnSpPr>
            <a:stCxn id="14" idx="2"/>
            <a:endCxn id="17" idx="0"/>
          </p:cNvCxnSpPr>
          <p:nvPr/>
        </p:nvCxnSpPr>
        <p:spPr bwMode="auto">
          <a:xfrm rot="5400000">
            <a:off x="6178675" y="3125877"/>
            <a:ext cx="1771527" cy="323558"/>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1" name="Straight Arrow Connector 20"/>
          <p:cNvCxnSpPr>
            <a:stCxn id="13" idx="2"/>
          </p:cNvCxnSpPr>
          <p:nvPr/>
        </p:nvCxnSpPr>
        <p:spPr bwMode="auto">
          <a:xfrm rot="16200000" flipH="1">
            <a:off x="5002207" y="2652902"/>
            <a:ext cx="1787934" cy="1262469"/>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3" name="Straight Arrow Connector 22"/>
          <p:cNvCxnSpPr/>
          <p:nvPr/>
        </p:nvCxnSpPr>
        <p:spPr bwMode="auto">
          <a:xfrm rot="10800000" flipV="1">
            <a:off x="3559126" y="2391507"/>
            <a:ext cx="3108960" cy="2433709"/>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5" name="Straight Arrow Connector 24"/>
          <p:cNvCxnSpPr/>
          <p:nvPr/>
        </p:nvCxnSpPr>
        <p:spPr bwMode="auto">
          <a:xfrm rot="5400000">
            <a:off x="2834643" y="2679896"/>
            <a:ext cx="2461845" cy="1828797"/>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7" name="Straight Arrow Connector 26"/>
          <p:cNvCxnSpPr/>
          <p:nvPr/>
        </p:nvCxnSpPr>
        <p:spPr bwMode="auto">
          <a:xfrm>
            <a:off x="4135902" y="2363371"/>
            <a:ext cx="2023738" cy="2012686"/>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29" name="Straight Arrow Connector 28"/>
          <p:cNvCxnSpPr>
            <a:stCxn id="12" idx="2"/>
            <a:endCxn id="16" idx="0"/>
          </p:cNvCxnSpPr>
          <p:nvPr/>
        </p:nvCxnSpPr>
        <p:spPr bwMode="auto">
          <a:xfrm rot="5400000">
            <a:off x="2075597" y="3027407"/>
            <a:ext cx="2428018" cy="1158235"/>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31" name="Straight Arrow Connector 30"/>
          <p:cNvCxnSpPr>
            <a:stCxn id="15" idx="3"/>
            <a:endCxn id="17" idx="1"/>
          </p:cNvCxnSpPr>
          <p:nvPr/>
        </p:nvCxnSpPr>
        <p:spPr bwMode="auto">
          <a:xfrm>
            <a:off x="2624357" y="3325170"/>
            <a:ext cx="3534348" cy="1263749"/>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33" name="Straight Arrow Connector 32"/>
          <p:cNvCxnSpPr>
            <a:stCxn id="15" idx="2"/>
          </p:cNvCxnSpPr>
          <p:nvPr/>
        </p:nvCxnSpPr>
        <p:spPr bwMode="auto">
          <a:xfrm rot="16200000" flipH="1">
            <a:off x="1646645" y="4103467"/>
            <a:ext cx="1077520" cy="351921"/>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cxnSp>
        <p:nvCxnSpPr>
          <p:cNvPr id="35" name="Straight Arrow Connector 34"/>
          <p:cNvCxnSpPr>
            <a:stCxn id="16" idx="3"/>
          </p:cNvCxnSpPr>
          <p:nvPr/>
        </p:nvCxnSpPr>
        <p:spPr bwMode="auto">
          <a:xfrm flipV="1">
            <a:off x="3899275" y="4803112"/>
            <a:ext cx="2260365" cy="248254"/>
          </a:xfrm>
          <a:prstGeom prst="straightConnector1">
            <a:avLst/>
          </a:prstGeom>
          <a:solidFill>
            <a:schemeClr val="accent1"/>
          </a:solidFill>
          <a:ln w="25400" cap="flat" cmpd="sng" algn="ctr">
            <a:solidFill>
              <a:schemeClr val="bg2"/>
            </a:solidFill>
            <a:prstDash val="solid"/>
            <a:round/>
            <a:headEnd type="none" w="med" len="med"/>
            <a:tailEnd type="arrow"/>
          </a:ln>
          <a:effectLst/>
        </p:spPr>
      </p:cxnSp>
      <p:sp>
        <p:nvSpPr>
          <p:cNvPr id="12" name="TextBox 11"/>
          <p:cNvSpPr txBox="1"/>
          <p:nvPr/>
        </p:nvSpPr>
        <p:spPr>
          <a:xfrm>
            <a:off x="3305908" y="1561518"/>
            <a:ext cx="1125629" cy="830997"/>
          </a:xfrm>
          <a:prstGeom prst="rect">
            <a:avLst/>
          </a:prstGeom>
          <a:solidFill>
            <a:schemeClr val="accent1">
              <a:lumMod val="75000"/>
            </a:schemeClr>
          </a:solidFill>
          <a:ln>
            <a:noFill/>
          </a:ln>
        </p:spPr>
        <p:txBody>
          <a:bodyPr wrap="none" rtlCol="0">
            <a:spAutoFit/>
          </a:bodyPr>
          <a:lstStyle/>
          <a:p>
            <a:pPr algn="ctr"/>
            <a:r>
              <a:rPr lang="en-US" sz="2400" dirty="0" smtClean="0">
                <a:solidFill>
                  <a:schemeClr val="bg1"/>
                </a:solidFill>
              </a:rPr>
              <a:t>Tide</a:t>
            </a:r>
          </a:p>
          <a:p>
            <a:pPr algn="ctr"/>
            <a:r>
              <a:rPr lang="en-US" sz="2400" dirty="0" smtClean="0">
                <a:solidFill>
                  <a:schemeClr val="bg1"/>
                </a:solidFill>
              </a:rPr>
              <a:t>Range</a:t>
            </a:r>
            <a:endParaRPr lang="en-US" sz="2400" dirty="0">
              <a:solidFill>
                <a:schemeClr val="bg1"/>
              </a:solidFill>
            </a:endParaRPr>
          </a:p>
        </p:txBody>
      </p:sp>
      <p:sp>
        <p:nvSpPr>
          <p:cNvPr id="13" name="TextBox 12"/>
          <p:cNvSpPr txBox="1"/>
          <p:nvPr/>
        </p:nvSpPr>
        <p:spPr>
          <a:xfrm>
            <a:off x="4726972" y="1559173"/>
            <a:ext cx="1075936" cy="830997"/>
          </a:xfrm>
          <a:prstGeom prst="rect">
            <a:avLst/>
          </a:prstGeom>
          <a:solidFill>
            <a:schemeClr val="accent1">
              <a:lumMod val="75000"/>
            </a:schemeClr>
          </a:solidFill>
          <a:ln>
            <a:noFill/>
          </a:ln>
        </p:spPr>
        <p:txBody>
          <a:bodyPr wrap="none" rtlCol="0">
            <a:spAutoFit/>
          </a:bodyPr>
          <a:lstStyle/>
          <a:p>
            <a:pPr algn="ctr"/>
            <a:r>
              <a:rPr lang="en-US" sz="2400" dirty="0" smtClean="0">
                <a:solidFill>
                  <a:schemeClr val="bg1"/>
                </a:solidFill>
              </a:rPr>
              <a:t>Wave</a:t>
            </a:r>
          </a:p>
          <a:p>
            <a:pPr algn="ctr"/>
            <a:r>
              <a:rPr lang="en-US" sz="2400" dirty="0" smtClean="0">
                <a:solidFill>
                  <a:schemeClr val="bg1"/>
                </a:solidFill>
              </a:rPr>
              <a:t>Height</a:t>
            </a:r>
            <a:endParaRPr lang="en-US" sz="2400" dirty="0">
              <a:solidFill>
                <a:schemeClr val="bg1"/>
              </a:solidFill>
            </a:endParaRPr>
          </a:p>
        </p:txBody>
      </p:sp>
      <p:sp>
        <p:nvSpPr>
          <p:cNvPr id="14" name="TextBox 13"/>
          <p:cNvSpPr txBox="1"/>
          <p:nvPr/>
        </p:nvSpPr>
        <p:spPr>
          <a:xfrm>
            <a:off x="6098343" y="1570896"/>
            <a:ext cx="2255747" cy="830997"/>
          </a:xfrm>
          <a:prstGeom prst="rect">
            <a:avLst/>
          </a:prstGeom>
          <a:solidFill>
            <a:schemeClr val="accent1">
              <a:lumMod val="75000"/>
            </a:schemeClr>
          </a:solidFill>
          <a:ln>
            <a:noFill/>
          </a:ln>
        </p:spPr>
        <p:txBody>
          <a:bodyPr wrap="none" rtlCol="0">
            <a:spAutoFit/>
          </a:bodyPr>
          <a:lstStyle/>
          <a:p>
            <a:pPr algn="ctr"/>
            <a:r>
              <a:rPr lang="en-US" sz="2400" dirty="0" smtClean="0">
                <a:solidFill>
                  <a:schemeClr val="bg1"/>
                </a:solidFill>
              </a:rPr>
              <a:t>Relative</a:t>
            </a:r>
          </a:p>
          <a:p>
            <a:pPr algn="ctr"/>
            <a:r>
              <a:rPr lang="en-US" sz="2400" dirty="0" smtClean="0">
                <a:solidFill>
                  <a:schemeClr val="bg1"/>
                </a:solidFill>
              </a:rPr>
              <a:t>Sea-level Rise</a:t>
            </a:r>
            <a:endParaRPr lang="en-US" sz="2400" dirty="0">
              <a:solidFill>
                <a:schemeClr val="bg1"/>
              </a:solidFill>
            </a:endParaRPr>
          </a:p>
        </p:txBody>
      </p:sp>
      <p:sp>
        <p:nvSpPr>
          <p:cNvPr id="15" name="TextBox 14"/>
          <p:cNvSpPr txBox="1"/>
          <p:nvPr/>
        </p:nvSpPr>
        <p:spPr>
          <a:xfrm>
            <a:off x="1394533" y="2909671"/>
            <a:ext cx="1229824" cy="830997"/>
          </a:xfrm>
          <a:prstGeom prst="rect">
            <a:avLst/>
          </a:prstGeom>
          <a:solidFill>
            <a:srgbClr val="00B050"/>
          </a:solidFill>
          <a:ln>
            <a:noFill/>
          </a:ln>
        </p:spPr>
        <p:txBody>
          <a:bodyPr wrap="none" rtlCol="0">
            <a:spAutoFit/>
          </a:bodyPr>
          <a:lstStyle/>
          <a:p>
            <a:pPr algn="ctr"/>
            <a:r>
              <a:rPr lang="en-US" sz="2400" dirty="0" smtClean="0">
                <a:solidFill>
                  <a:schemeClr val="bg1"/>
                </a:solidFill>
              </a:rPr>
              <a:t>Coastal</a:t>
            </a:r>
          </a:p>
          <a:p>
            <a:pPr algn="ctr"/>
            <a:r>
              <a:rPr lang="en-US" sz="2400" dirty="0" smtClean="0">
                <a:solidFill>
                  <a:schemeClr val="bg1"/>
                </a:solidFill>
              </a:rPr>
              <a:t>Slope</a:t>
            </a:r>
            <a:endParaRPr lang="en-US" sz="2400" dirty="0">
              <a:solidFill>
                <a:schemeClr val="bg1"/>
              </a:solidFill>
            </a:endParaRPr>
          </a:p>
        </p:txBody>
      </p:sp>
      <p:sp>
        <p:nvSpPr>
          <p:cNvPr id="16" name="TextBox 15"/>
          <p:cNvSpPr txBox="1"/>
          <p:nvPr/>
        </p:nvSpPr>
        <p:spPr>
          <a:xfrm>
            <a:off x="1521701" y="4820533"/>
            <a:ext cx="2377574" cy="461665"/>
          </a:xfrm>
          <a:prstGeom prst="rect">
            <a:avLst/>
          </a:prstGeom>
          <a:solidFill>
            <a:srgbClr val="00B050"/>
          </a:solidFill>
          <a:ln>
            <a:noFill/>
          </a:ln>
        </p:spPr>
        <p:txBody>
          <a:bodyPr wrap="none" rtlCol="0">
            <a:spAutoFit/>
          </a:bodyPr>
          <a:lstStyle/>
          <a:p>
            <a:pPr algn="ctr"/>
            <a:r>
              <a:rPr lang="en-US" sz="2400" dirty="0" smtClean="0">
                <a:solidFill>
                  <a:schemeClr val="bg1"/>
                </a:solidFill>
              </a:rPr>
              <a:t>Geomorphology</a:t>
            </a:r>
            <a:endParaRPr lang="en-US" sz="2400" dirty="0">
              <a:solidFill>
                <a:schemeClr val="bg1"/>
              </a:solidFill>
            </a:endParaRPr>
          </a:p>
        </p:txBody>
      </p:sp>
      <p:sp>
        <p:nvSpPr>
          <p:cNvPr id="17" name="TextBox 16"/>
          <p:cNvSpPr txBox="1"/>
          <p:nvPr/>
        </p:nvSpPr>
        <p:spPr>
          <a:xfrm>
            <a:off x="6158705" y="4173420"/>
            <a:ext cx="1487907" cy="830997"/>
          </a:xfrm>
          <a:prstGeom prst="rect">
            <a:avLst/>
          </a:prstGeom>
          <a:solidFill>
            <a:srgbClr val="FF0000"/>
          </a:solidFill>
          <a:ln>
            <a:noFill/>
          </a:ln>
        </p:spPr>
        <p:txBody>
          <a:bodyPr wrap="none" rtlCol="0">
            <a:spAutoFit/>
          </a:bodyPr>
          <a:lstStyle/>
          <a:p>
            <a:pPr algn="ctr"/>
            <a:r>
              <a:rPr lang="en-US" sz="2400" dirty="0" smtClean="0">
                <a:solidFill>
                  <a:schemeClr val="bg1"/>
                </a:solidFill>
              </a:rPr>
              <a:t>Shoreline</a:t>
            </a:r>
          </a:p>
          <a:p>
            <a:pPr algn="ctr"/>
            <a:r>
              <a:rPr lang="en-US" sz="2400" dirty="0" smtClean="0">
                <a:solidFill>
                  <a:schemeClr val="bg1"/>
                </a:solidFill>
              </a:rPr>
              <a:t>Change</a:t>
            </a:r>
            <a:endParaRPr lang="en-US" sz="2400" dirty="0">
              <a:solidFill>
                <a:schemeClr val="bg1"/>
              </a:solidFill>
            </a:endParaRPr>
          </a:p>
        </p:txBody>
      </p:sp>
      <p:sp>
        <p:nvSpPr>
          <p:cNvPr id="22" name="Text Box 8"/>
          <p:cNvSpPr txBox="1">
            <a:spLocks noChangeArrowheads="1"/>
          </p:cNvSpPr>
          <p:nvPr/>
        </p:nvSpPr>
        <p:spPr bwMode="auto">
          <a:xfrm>
            <a:off x="7433467" y="6581001"/>
            <a:ext cx="1710533" cy="276999"/>
          </a:xfrm>
          <a:prstGeom prst="rect">
            <a:avLst/>
          </a:prstGeom>
          <a:noFill/>
          <a:ln w="12700">
            <a:noFill/>
            <a:miter lim="800000"/>
            <a:headEnd/>
            <a:tailEnd/>
          </a:ln>
          <a:effectLst/>
        </p:spPr>
        <p:txBody>
          <a:bodyPr wrap="none">
            <a:spAutoFit/>
          </a:bodyPr>
          <a:lstStyle/>
          <a:p>
            <a:r>
              <a:rPr lang="en-US" sz="1200" dirty="0" smtClean="0">
                <a:solidFill>
                  <a:schemeClr val="bg1"/>
                </a:solidFill>
              </a:rPr>
              <a:t>(Gutierrez et al., 2011)</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Text Box 5"/>
          <p:cNvSpPr txBox="1">
            <a:spLocks noChangeArrowheads="1"/>
          </p:cNvSpPr>
          <p:nvPr/>
        </p:nvSpPr>
        <p:spPr bwMode="auto">
          <a:xfrm>
            <a:off x="56272" y="56272"/>
            <a:ext cx="7261924" cy="738664"/>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2400" b="1" dirty="0" smtClean="0">
                <a:solidFill>
                  <a:srgbClr val="FFFF99"/>
                </a:solidFill>
              </a:rPr>
              <a:t>Mapping Erosion Risk Using Bayesian Networks</a:t>
            </a:r>
          </a:p>
          <a:p>
            <a:pPr eaLnBrk="0" fontAlgn="base" hangingPunct="0">
              <a:spcBef>
                <a:spcPct val="0"/>
              </a:spcBef>
              <a:spcAft>
                <a:spcPct val="0"/>
              </a:spcAft>
            </a:pPr>
            <a:r>
              <a:rPr lang="en-US" b="1" dirty="0" smtClean="0">
                <a:solidFill>
                  <a:srgbClr val="FFFF99"/>
                </a:solidFill>
              </a:rPr>
              <a:t>Probability of shoreline erosion &gt;2 m/yr</a:t>
            </a:r>
          </a:p>
        </p:txBody>
      </p:sp>
      <p:sp>
        <p:nvSpPr>
          <p:cNvPr id="68615" name="Line 7"/>
          <p:cNvSpPr>
            <a:spLocks noChangeShapeType="1"/>
          </p:cNvSpPr>
          <p:nvPr/>
        </p:nvSpPr>
        <p:spPr bwMode="auto">
          <a:xfrm flipH="1" flipV="1">
            <a:off x="4997548" y="5440680"/>
            <a:ext cx="381000" cy="152400"/>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16" name="Line 8"/>
          <p:cNvSpPr>
            <a:spLocks noChangeShapeType="1"/>
          </p:cNvSpPr>
          <p:nvPr/>
        </p:nvSpPr>
        <p:spPr bwMode="auto">
          <a:xfrm>
            <a:off x="5226148" y="2392680"/>
            <a:ext cx="228600" cy="228600"/>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17" name="Line 9"/>
          <p:cNvSpPr>
            <a:spLocks noChangeShapeType="1"/>
          </p:cNvSpPr>
          <p:nvPr/>
        </p:nvSpPr>
        <p:spPr bwMode="auto">
          <a:xfrm>
            <a:off x="5911948" y="1706880"/>
            <a:ext cx="228600" cy="457200"/>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18" name="Text Box 10"/>
          <p:cNvSpPr txBox="1">
            <a:spLocks noChangeArrowheads="1"/>
          </p:cNvSpPr>
          <p:nvPr/>
        </p:nvSpPr>
        <p:spPr bwMode="auto">
          <a:xfrm>
            <a:off x="5372686" y="5456994"/>
            <a:ext cx="725488"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Miami</a:t>
            </a:r>
          </a:p>
        </p:txBody>
      </p:sp>
      <p:sp>
        <p:nvSpPr>
          <p:cNvPr id="68619" name="Text Box 11"/>
          <p:cNvSpPr txBox="1">
            <a:spLocks noChangeArrowheads="1"/>
          </p:cNvSpPr>
          <p:nvPr/>
        </p:nvSpPr>
        <p:spPr bwMode="auto">
          <a:xfrm>
            <a:off x="4704471" y="2196099"/>
            <a:ext cx="590550"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D.C.</a:t>
            </a:r>
          </a:p>
        </p:txBody>
      </p:sp>
      <p:sp>
        <p:nvSpPr>
          <p:cNvPr id="68620" name="Text Box 12"/>
          <p:cNvSpPr txBox="1">
            <a:spLocks noChangeArrowheads="1"/>
          </p:cNvSpPr>
          <p:nvPr/>
        </p:nvSpPr>
        <p:spPr bwMode="auto">
          <a:xfrm>
            <a:off x="4896632" y="1500554"/>
            <a:ext cx="1063625"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New York</a:t>
            </a:r>
          </a:p>
        </p:txBody>
      </p:sp>
      <p:sp>
        <p:nvSpPr>
          <p:cNvPr id="68621" name="Line 13"/>
          <p:cNvSpPr>
            <a:spLocks noChangeShapeType="1"/>
          </p:cNvSpPr>
          <p:nvPr/>
        </p:nvSpPr>
        <p:spPr bwMode="auto">
          <a:xfrm>
            <a:off x="6673948" y="1325880"/>
            <a:ext cx="228600" cy="457200"/>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22" name="Text Box 14"/>
          <p:cNvSpPr txBox="1">
            <a:spLocks noChangeArrowheads="1"/>
          </p:cNvSpPr>
          <p:nvPr/>
        </p:nvSpPr>
        <p:spPr bwMode="auto">
          <a:xfrm>
            <a:off x="5917760" y="1107733"/>
            <a:ext cx="815975"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Boston</a:t>
            </a:r>
          </a:p>
        </p:txBody>
      </p:sp>
      <p:sp>
        <p:nvSpPr>
          <p:cNvPr id="68623" name="Text Box 15"/>
          <p:cNvSpPr txBox="1">
            <a:spLocks noChangeArrowheads="1"/>
          </p:cNvSpPr>
          <p:nvPr/>
        </p:nvSpPr>
        <p:spPr bwMode="auto">
          <a:xfrm>
            <a:off x="5434819" y="4097218"/>
            <a:ext cx="1165225" cy="336550"/>
          </a:xfrm>
          <a:prstGeom prst="rect">
            <a:avLst/>
          </a:prstGeom>
          <a:noFill/>
          <a:ln w="12700">
            <a:noFill/>
            <a:miter lim="800000"/>
            <a:headEnd/>
            <a:tailEnd/>
          </a:ln>
          <a:effectLst/>
        </p:spPr>
        <p:txBody>
          <a:bodyPr wrap="none">
            <a:spAutoFit/>
          </a:bodyPr>
          <a:lstStyle/>
          <a:p>
            <a:pPr eaLnBrk="0" fontAlgn="base" hangingPunct="0">
              <a:spcBef>
                <a:spcPct val="0"/>
              </a:spcBef>
              <a:spcAft>
                <a:spcPct val="0"/>
              </a:spcAft>
            </a:pPr>
            <a:r>
              <a:rPr lang="en-US" sz="1600" dirty="0" smtClean="0">
                <a:solidFill>
                  <a:srgbClr val="000000"/>
                </a:solidFill>
              </a:rPr>
              <a:t>Charleston</a:t>
            </a:r>
          </a:p>
        </p:txBody>
      </p:sp>
      <p:sp>
        <p:nvSpPr>
          <p:cNvPr id="68625" name="Line 17"/>
          <p:cNvSpPr>
            <a:spLocks noChangeShapeType="1"/>
          </p:cNvSpPr>
          <p:nvPr/>
        </p:nvSpPr>
        <p:spPr bwMode="auto">
          <a:xfrm flipH="1" flipV="1">
            <a:off x="5073748" y="3992879"/>
            <a:ext cx="370449" cy="241495"/>
          </a:xfrm>
          <a:prstGeom prst="line">
            <a:avLst/>
          </a:prstGeom>
          <a:noFill/>
          <a:ln w="12700">
            <a:solidFill>
              <a:schemeClr val="tx1"/>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sp>
        <p:nvSpPr>
          <p:cNvPr id="68634" name="Line 26"/>
          <p:cNvSpPr>
            <a:spLocks noChangeShapeType="1"/>
          </p:cNvSpPr>
          <p:nvPr/>
        </p:nvSpPr>
        <p:spPr bwMode="auto">
          <a:xfrm flipV="1">
            <a:off x="2655481" y="3854546"/>
            <a:ext cx="2380753" cy="611128"/>
          </a:xfrm>
          <a:prstGeom prst="line">
            <a:avLst/>
          </a:prstGeom>
          <a:noFill/>
          <a:ln w="38100">
            <a:solidFill>
              <a:schemeClr val="hlink"/>
            </a:solidFill>
            <a:round/>
            <a:headEnd/>
            <a:tailEnd type="triangle" w="med" len="med"/>
          </a:ln>
          <a:effectLst/>
        </p:spPr>
        <p:txBody>
          <a:bodyPr/>
          <a:lstStyle/>
          <a:p>
            <a:pPr eaLnBrk="0" fontAlgn="base" hangingPunct="0">
              <a:spcBef>
                <a:spcPct val="0"/>
              </a:spcBef>
              <a:spcAft>
                <a:spcPct val="0"/>
              </a:spcAft>
            </a:pPr>
            <a:endParaRPr lang="en-US" sz="3200" i="1" smtClean="0">
              <a:solidFill>
                <a:srgbClr val="000000"/>
              </a:solidFill>
            </a:endParaRPr>
          </a:p>
        </p:txBody>
      </p:sp>
      <p:pic>
        <p:nvPicPr>
          <p:cNvPr id="29" name="Picture 28" descr="pErosion_clipped2.jpg"/>
          <p:cNvPicPr>
            <a:picLocks noChangeAspect="1"/>
          </p:cNvPicPr>
          <p:nvPr/>
        </p:nvPicPr>
        <p:blipFill>
          <a:blip r:embed="rId3" cstate="screen"/>
          <a:srcRect/>
          <a:stretch>
            <a:fillRect/>
          </a:stretch>
        </p:blipFill>
        <p:spPr>
          <a:xfrm>
            <a:off x="1315301" y="1108730"/>
            <a:ext cx="6189085" cy="5684875"/>
          </a:xfrm>
          <a:prstGeom prst="rect">
            <a:avLst/>
          </a:prstGeom>
        </p:spPr>
      </p:pic>
      <p:sp>
        <p:nvSpPr>
          <p:cNvPr id="15" name="Rectangle 14"/>
          <p:cNvSpPr/>
          <p:nvPr/>
        </p:nvSpPr>
        <p:spPr bwMode="auto">
          <a:xfrm>
            <a:off x="4137239" y="1262209"/>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6" name="Rectangle 15"/>
          <p:cNvSpPr/>
          <p:nvPr/>
        </p:nvSpPr>
        <p:spPr bwMode="auto">
          <a:xfrm>
            <a:off x="3375239" y="1274363"/>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7" name="Rectangle 16"/>
          <p:cNvSpPr/>
          <p:nvPr/>
        </p:nvSpPr>
        <p:spPr bwMode="auto">
          <a:xfrm>
            <a:off x="2613238" y="1286518"/>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8" name="Rectangle 17"/>
          <p:cNvSpPr/>
          <p:nvPr/>
        </p:nvSpPr>
        <p:spPr bwMode="auto">
          <a:xfrm>
            <a:off x="1842823" y="1265013"/>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19" name="Rectangle 18"/>
          <p:cNvSpPr/>
          <p:nvPr/>
        </p:nvSpPr>
        <p:spPr bwMode="auto">
          <a:xfrm>
            <a:off x="4138174" y="6682226"/>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20" name="Rectangle 19"/>
          <p:cNvSpPr/>
          <p:nvPr/>
        </p:nvSpPr>
        <p:spPr bwMode="auto">
          <a:xfrm>
            <a:off x="3378979" y="6691575"/>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21" name="Rectangle 20"/>
          <p:cNvSpPr/>
          <p:nvPr/>
        </p:nvSpPr>
        <p:spPr bwMode="auto">
          <a:xfrm>
            <a:off x="2614173" y="6684095"/>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22" name="Rectangle 21"/>
          <p:cNvSpPr/>
          <p:nvPr/>
        </p:nvSpPr>
        <p:spPr bwMode="auto">
          <a:xfrm>
            <a:off x="1846564" y="6668200"/>
            <a:ext cx="92562" cy="72927"/>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1" u="none" strike="noStrike" cap="none" normalizeH="0" baseline="0" dirty="0" smtClean="0">
              <a:solidFill>
                <a:schemeClr val="bg1"/>
              </a:solidFill>
              <a:effectLst/>
              <a:latin typeface="Arial" charset="0"/>
            </a:endParaRPr>
          </a:p>
        </p:txBody>
      </p:sp>
      <p:sp>
        <p:nvSpPr>
          <p:cNvPr id="23" name="Text Box 8"/>
          <p:cNvSpPr txBox="1">
            <a:spLocks noChangeArrowheads="1"/>
          </p:cNvSpPr>
          <p:nvPr/>
        </p:nvSpPr>
        <p:spPr bwMode="auto">
          <a:xfrm>
            <a:off x="7433467" y="6581001"/>
            <a:ext cx="1710533" cy="276999"/>
          </a:xfrm>
          <a:prstGeom prst="rect">
            <a:avLst/>
          </a:prstGeom>
          <a:noFill/>
          <a:ln w="12700">
            <a:noFill/>
            <a:miter lim="800000"/>
            <a:headEnd/>
            <a:tailEnd/>
          </a:ln>
          <a:effectLst/>
        </p:spPr>
        <p:txBody>
          <a:bodyPr wrap="none">
            <a:spAutoFit/>
          </a:bodyPr>
          <a:lstStyle/>
          <a:p>
            <a:r>
              <a:rPr lang="en-US" sz="1200" dirty="0" smtClean="0">
                <a:solidFill>
                  <a:schemeClr val="bg1"/>
                </a:solidFill>
              </a:rPr>
              <a:t>(Gutierrez et al., 2011)</a:t>
            </a:r>
            <a:endParaRPr lang="en-US" sz="1200"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sktop">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sk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1" u="none" strike="noStrike" cap="none" normalizeH="0" baseline="0" smtClean="0">
            <a:ln>
              <a:noFill/>
            </a:ln>
            <a:solidFill>
              <a:schemeClr val="tx1"/>
            </a:solidFill>
            <a:effectLst/>
            <a:latin typeface="Arial" charset="0"/>
          </a:defRPr>
        </a:defPPr>
      </a:lstStyle>
    </a:lnDef>
  </a:objectDefaults>
  <a:extraClrSchemeLst>
    <a:extraClrScheme>
      <a:clrScheme name="Deskto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skto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skto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skto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skto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skto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skto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10310</TotalTime>
  <Words>2026</Words>
  <Application>Microsoft Office PowerPoint</Application>
  <PresentationFormat>On-screen Show (4:3)</PresentationFormat>
  <Paragraphs>183</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Desktop</vt:lpstr>
      <vt:lpstr>Forecast effects of accelerating sea-level rise (SLR) on the habitat of Atlantic Coast piping plovers and identify responsive conservation strategies</vt:lpstr>
      <vt:lpstr>A conceptual approach to the multivariate, uncertainty problem for coastal change (and plovers)</vt:lpstr>
      <vt:lpstr>Slide 3</vt:lpstr>
      <vt:lpstr>Piping plover habitat and SLR</vt:lpstr>
      <vt:lpstr>An Example Bayesian Network for Piping Plover Habitat and SLR effects</vt:lpstr>
      <vt:lpstr>Slide 6</vt:lpstr>
      <vt:lpstr>Slide 7</vt:lpstr>
      <vt:lpstr>Slide 8</vt:lpstr>
      <vt:lpstr>Slide 9</vt:lpstr>
      <vt:lpstr>Slide 10</vt:lpstr>
      <vt:lpstr>Application of a Bayesian network to an uncertain future: Probability of shoreline erosion &gt;1 m/yr at Assateague Island National Seashore</vt:lpstr>
      <vt:lpstr>Slide 12</vt:lpstr>
    </vt:vector>
  </TitlesOfParts>
  <Company>USGS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rthieler</dc:creator>
  <cp:lastModifiedBy>amilliken</cp:lastModifiedBy>
  <cp:revision>580</cp:revision>
  <dcterms:created xsi:type="dcterms:W3CDTF">2009-09-21T17:57:21Z</dcterms:created>
  <dcterms:modified xsi:type="dcterms:W3CDTF">2011-06-09T20:28:13Z</dcterms:modified>
</cp:coreProperties>
</file>