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527" r:id="rId3"/>
    <p:sldId id="535" r:id="rId4"/>
    <p:sldId id="541" r:id="rId5"/>
    <p:sldId id="516" r:id="rId6"/>
    <p:sldId id="518" r:id="rId7"/>
    <p:sldId id="574" r:id="rId8"/>
    <p:sldId id="560" r:id="rId9"/>
    <p:sldId id="553" r:id="rId10"/>
    <p:sldId id="551" r:id="rId11"/>
    <p:sldId id="555" r:id="rId12"/>
    <p:sldId id="566" r:id="rId13"/>
    <p:sldId id="575" r:id="rId14"/>
    <p:sldId id="567" r:id="rId15"/>
    <p:sldId id="570" r:id="rId16"/>
    <p:sldId id="576" r:id="rId17"/>
    <p:sldId id="577" r:id="rId18"/>
    <p:sldId id="578" r:id="rId19"/>
    <p:sldId id="579" r:id="rId20"/>
  </p:sldIdLst>
  <p:sldSz cx="9144000" cy="6858000" type="screen4x3"/>
  <p:notesSz cx="6858000" cy="9296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7FF"/>
    <a:srgbClr val="003300"/>
    <a:srgbClr val="009900"/>
    <a:srgbClr val="81C9FF"/>
    <a:srgbClr val="CCECFF"/>
    <a:srgbClr val="00365D"/>
    <a:srgbClr val="66FF66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6012" autoAdjust="0"/>
    <p:restoredTop sz="85814" autoAdjust="0"/>
  </p:normalViewPr>
  <p:slideViewPr>
    <p:cSldViewPr>
      <p:cViewPr>
        <p:scale>
          <a:sx n="66" d="100"/>
          <a:sy n="66" d="100"/>
        </p:scale>
        <p:origin x="-1092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834"/>
    </p:cViewPr>
  </p:sorterViewPr>
  <p:notesViewPr>
    <p:cSldViewPr>
      <p:cViewPr>
        <p:scale>
          <a:sx n="75" d="100"/>
          <a:sy n="75" d="100"/>
        </p:scale>
        <p:origin x="-3132" y="216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7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7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DEF5A5C-4B90-48D7-9454-F8573E169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5790"/>
            <a:ext cx="548640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92B5069E-F7E1-4766-B75B-F5E40D4F7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9F9A0E-B9CB-43F9-A7BF-D5AB067547D1}" type="slidenum">
              <a:rPr lang="en-US"/>
              <a:pPr/>
              <a:t>1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895F0-3F70-42D6-9A1E-B5768C5A7114}" type="slidenum">
              <a:rPr lang="en-US"/>
              <a:pPr/>
              <a:t>2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895F0-3F70-42D6-9A1E-B5768C5A7114}" type="slidenum">
              <a:rPr lang="en-US"/>
              <a:pPr/>
              <a:t>3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ADF4BA-F8B1-4C7E-BC6E-BB43C08FBA31}" type="slidenum">
              <a:rPr lang="en-US"/>
              <a:pPr/>
              <a:t>7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F32F5-09C7-4ED5-9441-2D4CFA46A509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Elevation: 30m DEM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E142F-4584-451D-9CA2-B9CE434AFFE1}" type="slidenum">
              <a:rPr lang="en-US"/>
              <a:pPr/>
              <a:t>12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BD871E-0DCE-4A35-A740-35F11DEE427C}" type="slidenum">
              <a:rPr lang="en-US"/>
              <a:pPr/>
              <a:t>13</a:t>
            </a:fld>
            <a:endParaRPr lang="en-US"/>
          </a:p>
        </p:txBody>
      </p:sp>
      <p:sp>
        <p:nvSpPr>
          <p:cNvPr id="17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0C2F2-EB6D-49EB-A0CE-DFB6DED848A2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FE56D-69A6-40A1-A6F4-5B4B1A20E104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13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27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0" y="5319713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7261225" y="0"/>
            <a:ext cx="0" cy="533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Picture 10" descr="TNCLogoPrimary_Rev_WhtCMY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" descr="oystercatcher_Alex 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228600"/>
            <a:ext cx="17526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25"/>
          <p:cNvSpPr>
            <a:spLocks noChangeShapeType="1"/>
          </p:cNvSpPr>
          <p:nvPr userDrawn="1"/>
        </p:nvSpPr>
        <p:spPr bwMode="auto">
          <a:xfrm>
            <a:off x="2028825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Line 26"/>
          <p:cNvSpPr>
            <a:spLocks noChangeShapeType="1"/>
          </p:cNvSpPr>
          <p:nvPr userDrawn="1"/>
        </p:nvSpPr>
        <p:spPr bwMode="auto">
          <a:xfrm>
            <a:off x="6096000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Line 27"/>
          <p:cNvSpPr>
            <a:spLocks noChangeShapeType="1"/>
          </p:cNvSpPr>
          <p:nvPr userDrawn="1"/>
        </p:nvSpPr>
        <p:spPr bwMode="auto">
          <a:xfrm>
            <a:off x="3810000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Line 32"/>
          <p:cNvSpPr>
            <a:spLocks noChangeShapeType="1"/>
          </p:cNvSpPr>
          <p:nvPr userDrawn="1"/>
        </p:nvSpPr>
        <p:spPr bwMode="auto">
          <a:xfrm flipH="1">
            <a:off x="7273925" y="4019550"/>
            <a:ext cx="1828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Line 36"/>
          <p:cNvSpPr>
            <a:spLocks noChangeShapeType="1"/>
          </p:cNvSpPr>
          <p:nvPr userDrawn="1"/>
        </p:nvSpPr>
        <p:spPr bwMode="auto">
          <a:xfrm flipH="1">
            <a:off x="7258050" y="1228725"/>
            <a:ext cx="18732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Line 37"/>
          <p:cNvSpPr>
            <a:spLocks noChangeShapeType="1"/>
          </p:cNvSpPr>
          <p:nvPr userDrawn="1"/>
        </p:nvSpPr>
        <p:spPr bwMode="auto">
          <a:xfrm flipH="1">
            <a:off x="7261225" y="2767013"/>
            <a:ext cx="18732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Line 42"/>
          <p:cNvSpPr>
            <a:spLocks noChangeShapeType="1"/>
          </p:cNvSpPr>
          <p:nvPr userDrawn="1"/>
        </p:nvSpPr>
        <p:spPr bwMode="auto">
          <a:xfrm>
            <a:off x="7267575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Line 20"/>
          <p:cNvSpPr>
            <a:spLocks noChangeShapeType="1"/>
          </p:cNvSpPr>
          <p:nvPr userDrawn="1"/>
        </p:nvSpPr>
        <p:spPr bwMode="auto">
          <a:xfrm>
            <a:off x="9118600" y="0"/>
            <a:ext cx="0" cy="6858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Line 48"/>
          <p:cNvSpPr>
            <a:spLocks noChangeShapeType="1"/>
          </p:cNvSpPr>
          <p:nvPr userDrawn="1"/>
        </p:nvSpPr>
        <p:spPr bwMode="auto">
          <a:xfrm flipH="1">
            <a:off x="3175" y="6848475"/>
            <a:ext cx="9140825" cy="79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Line 49"/>
          <p:cNvSpPr>
            <a:spLocks noChangeShapeType="1"/>
          </p:cNvSpPr>
          <p:nvPr userDrawn="1"/>
        </p:nvSpPr>
        <p:spPr bwMode="auto">
          <a:xfrm>
            <a:off x="19050" y="5305425"/>
            <a:ext cx="0" cy="15716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Line 50"/>
          <p:cNvSpPr>
            <a:spLocks noChangeShapeType="1"/>
          </p:cNvSpPr>
          <p:nvPr userDrawn="1"/>
        </p:nvSpPr>
        <p:spPr bwMode="auto">
          <a:xfrm flipH="1">
            <a:off x="7248525" y="12700"/>
            <a:ext cx="18891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3400" y="1828800"/>
            <a:ext cx="6400800" cy="1828800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dirty="0" smtClean="0"/>
              <a:t>Conservation Status of Fish, Wildlife, and Natural Habitats in the Northeast Landscape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3400" y="3657600"/>
            <a:ext cx="6400800" cy="6858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The Nature Conservancy</a:t>
            </a:r>
          </a:p>
          <a:p>
            <a:r>
              <a:rPr lang="en-US" dirty="0" smtClean="0"/>
              <a:t>Eastern Conservation Science</a:t>
            </a:r>
          </a:p>
        </p:txBody>
      </p:sp>
      <p:pic>
        <p:nvPicPr>
          <p:cNvPr id="30" name="Picture 29" descr="easternsmallfootedbat.jpg"/>
          <p:cNvPicPr>
            <a:picLocks noChangeAspect="1"/>
          </p:cNvPicPr>
          <p:nvPr userDrawn="1"/>
        </p:nvPicPr>
        <p:blipFill>
          <a:blip r:embed="rId4" cstate="print"/>
          <a:srcRect l="15926" t="43334" r="36666" b="27777"/>
          <a:stretch>
            <a:fillRect/>
          </a:stretch>
        </p:blipFill>
        <p:spPr>
          <a:xfrm>
            <a:off x="9601200" y="2514600"/>
            <a:ext cx="1828799" cy="1485899"/>
          </a:xfrm>
          <a:prstGeom prst="rect">
            <a:avLst/>
          </a:prstGeom>
        </p:spPr>
      </p:pic>
      <p:pic>
        <p:nvPicPr>
          <p:cNvPr id="36" name="Picture 35" descr="woodthrush_usfws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601200" y="4562475"/>
            <a:ext cx="1990725" cy="2295525"/>
          </a:xfrm>
          <a:prstGeom prst="rect">
            <a:avLst/>
          </a:prstGeom>
        </p:spPr>
      </p:pic>
      <p:pic>
        <p:nvPicPr>
          <p:cNvPr id="38" name="Picture 37" descr="NH_preserve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753600" y="152400"/>
            <a:ext cx="1761822" cy="2347154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 bwMode="auto">
          <a:xfrm>
            <a:off x="0" y="5257800"/>
            <a:ext cx="9144000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29" name="Picture 28" descr="marbled_salamander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6200" y="5318760"/>
            <a:ext cx="2366750" cy="1463040"/>
          </a:xfrm>
          <a:prstGeom prst="rect">
            <a:avLst/>
          </a:prstGeom>
        </p:spPr>
      </p:pic>
      <p:pic>
        <p:nvPicPr>
          <p:cNvPr id="35" name="Picture 34" descr="RoseateTern_usfws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514600" y="5318760"/>
            <a:ext cx="1960391" cy="1463040"/>
          </a:xfrm>
          <a:prstGeom prst="rect">
            <a:avLst/>
          </a:prstGeom>
        </p:spPr>
      </p:pic>
      <p:sp>
        <p:nvSpPr>
          <p:cNvPr id="46" name="Rectangle 45"/>
          <p:cNvSpPr/>
          <p:nvPr userDrawn="1"/>
        </p:nvSpPr>
        <p:spPr bwMode="auto">
          <a:xfrm>
            <a:off x="7086600" y="-228600"/>
            <a:ext cx="2057400" cy="571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1" name="Picture 30" descr="easternboxturtle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162800" y="2743200"/>
            <a:ext cx="1920240" cy="1166915"/>
          </a:xfrm>
          <a:prstGeom prst="rect">
            <a:avLst/>
          </a:prstGeom>
        </p:spPr>
      </p:pic>
      <p:pic>
        <p:nvPicPr>
          <p:cNvPr id="33" name="Picture 32" descr="thousand_acre_swamp_NY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7162801" y="3982118"/>
            <a:ext cx="1920240" cy="1285888"/>
          </a:xfrm>
          <a:prstGeom prst="rect">
            <a:avLst/>
          </a:prstGeom>
        </p:spPr>
      </p:pic>
      <p:pic>
        <p:nvPicPr>
          <p:cNvPr id="34" name="Picture 33" descr="mud sunfish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7162800" y="1219200"/>
            <a:ext cx="1920240" cy="1442580"/>
          </a:xfrm>
          <a:prstGeom prst="rect">
            <a:avLst/>
          </a:prstGeom>
        </p:spPr>
      </p:pic>
      <p:pic>
        <p:nvPicPr>
          <p:cNvPr id="40" name="Picture 39" descr="CIMG0208.JPG"/>
          <p:cNvPicPr>
            <a:picLocks noChangeAspect="1"/>
          </p:cNvPicPr>
          <p:nvPr userDrawn="1"/>
        </p:nvPicPr>
        <p:blipFill>
          <a:blip r:embed="rId12" cstate="print"/>
          <a:srcRect t="16667"/>
          <a:stretch>
            <a:fillRect/>
          </a:stretch>
        </p:blipFill>
        <p:spPr>
          <a:xfrm>
            <a:off x="7162800" y="-76200"/>
            <a:ext cx="1920240" cy="1200150"/>
          </a:xfrm>
          <a:prstGeom prst="rect">
            <a:avLst/>
          </a:prstGeom>
        </p:spPr>
      </p:pic>
      <p:pic>
        <p:nvPicPr>
          <p:cNvPr id="32" name="Picture 31" descr="529948055_ddbc0fa735_o.jpg"/>
          <p:cNvPicPr>
            <a:picLocks noChangeAspect="1"/>
          </p:cNvPicPr>
          <p:nvPr userDrawn="1"/>
        </p:nvPicPr>
        <p:blipFill>
          <a:blip r:embed="rId13" cstate="print"/>
          <a:srcRect l="5714" r="11538" b="17493"/>
          <a:stretch>
            <a:fillRect/>
          </a:stretch>
        </p:blipFill>
        <p:spPr>
          <a:xfrm>
            <a:off x="7162800" y="5334000"/>
            <a:ext cx="1905000" cy="1447800"/>
          </a:xfrm>
          <a:prstGeom prst="rect">
            <a:avLst/>
          </a:prstGeom>
        </p:spPr>
      </p:pic>
      <p:pic>
        <p:nvPicPr>
          <p:cNvPr id="37" name="Picture 36" descr="Menyanthes_trifoliata.jpg"/>
          <p:cNvPicPr>
            <a:picLocks noChangeAspect="1"/>
          </p:cNvPicPr>
          <p:nvPr userDrawn="1"/>
        </p:nvPicPr>
        <p:blipFill>
          <a:blip r:embed="rId14" cstate="print"/>
          <a:srcRect t="17778" b="23391"/>
          <a:stretch>
            <a:fillRect/>
          </a:stretch>
        </p:blipFill>
        <p:spPr>
          <a:xfrm>
            <a:off x="4571999" y="5334000"/>
            <a:ext cx="2479525" cy="14478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6553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240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240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C3B0B8-EBA9-4E23-9D4C-E5E754000FAC}" type="datetimeFigureOut">
              <a:rPr lang="en-US" smtClean="0"/>
              <a:pPr/>
              <a:t>6/7/2011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393B53-FDC3-471F-835E-80A9874B6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C3B0B8-EBA9-4E23-9D4C-E5E754000FAC}" type="datetimeFigureOut">
              <a:rPr lang="en-US" smtClean="0"/>
              <a:pPr/>
              <a:t>6/7/2011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393B53-FDC3-471F-835E-80A9874B6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E249075-0157-40B2-975A-BD9E2D27CE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7_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  <a:prstGeom prst="rect">
            <a:avLst/>
          </a:prstGeom>
        </p:spPr>
        <p:txBody>
          <a:bodyPr/>
          <a:lstStyle/>
          <a:p>
            <a:fld id="{9198F5E5-F31D-46E5-977E-F61B2F7B2F2F}" type="datetimeFigureOut">
              <a:rPr lang="en-US" smtClean="0"/>
              <a:pPr/>
              <a:t>6/7/2011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/>
          <a:lstStyle/>
          <a:p>
            <a:fld id="{567BF618-17B2-4812-8539-516C80B084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1143000"/>
            <a:ext cx="9144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1219200"/>
            <a:ext cx="9144000" cy="7315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219200" y="0"/>
            <a:ext cx="762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6" descr="salt_marsh_sparrow_usfws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0744" cy="113720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895195896_7d5d64c8a4_b.jpg"/>
          <p:cNvPicPr>
            <a:picLocks noChangeAspect="1"/>
          </p:cNvPicPr>
          <p:nvPr userDrawn="1"/>
        </p:nvPicPr>
        <p:blipFill>
          <a:blip r:embed="rId2" cstate="print"/>
          <a:srcRect l="26250" r="38000"/>
          <a:stretch>
            <a:fillRect/>
          </a:stretch>
        </p:blipFill>
        <p:spPr>
          <a:xfrm>
            <a:off x="-86204" y="0"/>
            <a:ext cx="18388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 descr="NHFO070516_D002.jpg"/>
          <p:cNvPicPr>
            <a:picLocks noChangeAspect="1"/>
          </p:cNvPicPr>
          <p:nvPr userDrawn="1"/>
        </p:nvPicPr>
        <p:blipFill>
          <a:blip r:embed="rId2" cstate="print"/>
          <a:srcRect t="14980" b="45075"/>
          <a:stretch>
            <a:fillRect/>
          </a:stretch>
        </p:blipFill>
        <p:spPr>
          <a:xfrm rot="16200000">
            <a:off x="-2590799" y="2514600"/>
            <a:ext cx="6858000" cy="18288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071105_D176.jpg"/>
          <p:cNvPicPr>
            <a:picLocks noChangeAspect="1"/>
          </p:cNvPicPr>
          <p:nvPr userDrawn="1"/>
        </p:nvPicPr>
        <p:blipFill>
          <a:blip r:embed="rId2" cstate="print"/>
          <a:srcRect l="37118" r="28733"/>
          <a:stretch>
            <a:fillRect/>
          </a:stretch>
        </p:blipFill>
        <p:spPr>
          <a:xfrm>
            <a:off x="-76200" y="-228600"/>
            <a:ext cx="1828800" cy="7156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NH_preserve.jpg"/>
          <p:cNvPicPr>
            <a:picLocks noChangeAspect="1"/>
          </p:cNvPicPr>
          <p:nvPr userDrawn="1"/>
        </p:nvPicPr>
        <p:blipFill>
          <a:blip r:embed="rId3" cstate="print"/>
          <a:srcRect l="16276" r="49678"/>
          <a:stretch>
            <a:fillRect/>
          </a:stretch>
        </p:blipFill>
        <p:spPr>
          <a:xfrm>
            <a:off x="9829800" y="0"/>
            <a:ext cx="17526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CIMG0220.JPG"/>
          <p:cNvPicPr>
            <a:picLocks noChangeAspect="1"/>
          </p:cNvPicPr>
          <p:nvPr userDrawn="1"/>
        </p:nvPicPr>
        <p:blipFill>
          <a:blip r:embed="rId2" cstate="print"/>
          <a:srcRect l="11860" r="52592"/>
          <a:stretch>
            <a:fillRect/>
          </a:stretch>
        </p:blipFill>
        <p:spPr>
          <a:xfrm>
            <a:off x="-75735" y="0"/>
            <a:ext cx="1828335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046052049_9f495b92ab_o.jpg"/>
          <p:cNvPicPr>
            <a:picLocks noChangeAspect="1"/>
          </p:cNvPicPr>
          <p:nvPr userDrawn="1"/>
        </p:nvPicPr>
        <p:blipFill>
          <a:blip r:embed="rId2" cstate="print"/>
          <a:srcRect l="40041" r="18667"/>
          <a:stretch>
            <a:fillRect/>
          </a:stretch>
        </p:blipFill>
        <p:spPr>
          <a:xfrm>
            <a:off x="-152400" y="0"/>
            <a:ext cx="189569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st Lakes Preserve PA.jpg"/>
          <p:cNvPicPr>
            <a:picLocks noChangeAspect="1"/>
          </p:cNvPicPr>
          <p:nvPr userDrawn="1"/>
        </p:nvPicPr>
        <p:blipFill>
          <a:blip r:embed="rId2" cstate="print"/>
          <a:srcRect l="29167" r="53333"/>
          <a:stretch>
            <a:fillRect/>
          </a:stretch>
        </p:blipFill>
        <p:spPr>
          <a:xfrm>
            <a:off x="-152400" y="-745764"/>
            <a:ext cx="1905000" cy="7603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04800" y="0"/>
            <a:ext cx="2057400" cy="6858000"/>
            <a:chOff x="-3062278" y="152400"/>
            <a:chExt cx="2376478" cy="8099203"/>
          </a:xfrm>
        </p:grpSpPr>
        <p:pic>
          <p:nvPicPr>
            <p:cNvPr id="6" name="Picture 5" descr="Species.jp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895600" y="152400"/>
              <a:ext cx="2194560" cy="1463040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  <p:pic>
          <p:nvPicPr>
            <p:cNvPr id="8" name="Picture 7" descr="mud sunfish.jp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-2946569" y="6553200"/>
              <a:ext cx="2260769" cy="1698403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  <p:pic>
          <p:nvPicPr>
            <p:cNvPr id="9" name="Picture 8" descr="marbled_salamander.jp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-2904629" y="1676401"/>
              <a:ext cx="2218829" cy="1371600"/>
            </a:xfrm>
            <a:prstGeom prst="rect">
              <a:avLst/>
            </a:prstGeom>
            <a:noFill/>
            <a:ln w="63500">
              <a:solidFill>
                <a:schemeClr val="bg1"/>
              </a:solidFill>
            </a:ln>
          </p:spPr>
        </p:pic>
        <p:pic>
          <p:nvPicPr>
            <p:cNvPr id="12" name="Picture 11" descr="pipingplover3_USFWS.jpg"/>
            <p:cNvPicPr>
              <a:picLocks noChangeAspect="1"/>
            </p:cNvPicPr>
            <p:nvPr userDrawn="1"/>
          </p:nvPicPr>
          <p:blipFill>
            <a:blip r:embed="rId5" cstate="print"/>
            <a:srcRect b="24217"/>
            <a:stretch>
              <a:fillRect/>
            </a:stretch>
          </p:blipFill>
          <p:spPr>
            <a:xfrm>
              <a:off x="-3062278" y="4800600"/>
              <a:ext cx="2376478" cy="1676400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  <p:pic>
          <p:nvPicPr>
            <p:cNvPr id="15" name="Picture 14" descr="Rhexia_virginica.jp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-2895600" y="3124200"/>
              <a:ext cx="2195038" cy="1600200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easternsmallfootedbat.jpg"/>
          <p:cNvPicPr>
            <a:picLocks noChangeAspect="1"/>
          </p:cNvPicPr>
          <p:nvPr userDrawn="1"/>
        </p:nvPicPr>
        <p:blipFill>
          <a:blip r:embed="rId7" cstate="print"/>
          <a:srcRect l="8518" t="44487" r="33704" b="25598"/>
          <a:stretch>
            <a:fillRect/>
          </a:stretch>
        </p:blipFill>
        <p:spPr>
          <a:xfrm>
            <a:off x="10515600" y="228600"/>
            <a:ext cx="2207623" cy="1524000"/>
          </a:xfrm>
          <a:prstGeom prst="rect">
            <a:avLst/>
          </a:prstGeom>
        </p:spPr>
      </p:pic>
      <p:pic>
        <p:nvPicPr>
          <p:cNvPr id="11" name="Picture 10" descr="woodthrush_usfws.jpg"/>
          <p:cNvPicPr>
            <a:picLocks noChangeAspect="1"/>
          </p:cNvPicPr>
          <p:nvPr userDrawn="1"/>
        </p:nvPicPr>
        <p:blipFill>
          <a:blip r:embed="rId8" cstate="print"/>
          <a:srcRect t="13278" b="20332"/>
          <a:stretch>
            <a:fillRect/>
          </a:stretch>
        </p:blipFill>
        <p:spPr>
          <a:xfrm>
            <a:off x="10439400" y="3657600"/>
            <a:ext cx="2286000" cy="1750048"/>
          </a:xfrm>
          <a:prstGeom prst="rect">
            <a:avLst/>
          </a:prstGeom>
        </p:spPr>
      </p:pic>
      <p:pic>
        <p:nvPicPr>
          <p:cNvPr id="13" name="Picture 12" descr="easterncottontail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0439400" y="5562600"/>
            <a:ext cx="2286000" cy="1788160"/>
          </a:xfrm>
          <a:prstGeom prst="rect">
            <a:avLst/>
          </a:prstGeom>
        </p:spPr>
      </p:pic>
      <p:pic>
        <p:nvPicPr>
          <p:cNvPr id="14" name="Picture 13" descr="Menyanthes_trifoliata.jpg"/>
          <p:cNvPicPr>
            <a:picLocks noChangeAspect="1"/>
          </p:cNvPicPr>
          <p:nvPr userDrawn="1"/>
        </p:nvPicPr>
        <p:blipFill>
          <a:blip r:embed="rId10" cstate="print"/>
          <a:srcRect l="16069" t="22740" b="15906"/>
          <a:stretch>
            <a:fillRect/>
          </a:stretch>
        </p:blipFill>
        <p:spPr>
          <a:xfrm>
            <a:off x="10439400" y="1828800"/>
            <a:ext cx="2388112" cy="1732597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EBF7FF"/>
          </a:solidFill>
          <a:ln w="9525">
            <a:solidFill>
              <a:srgbClr val="81C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365D"/>
              </a:solidFill>
              <a:latin typeface="Arial" charset="0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152400"/>
            <a:ext cx="655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Overview</a:t>
            </a:r>
            <a:endParaRPr lang="en-GB" smtClean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</p:txBody>
      </p:sp>
      <p:sp>
        <p:nvSpPr>
          <p:cNvPr id="1046" name="Line 22"/>
          <p:cNvSpPr>
            <a:spLocks noChangeShapeType="1"/>
          </p:cNvSpPr>
          <p:nvPr userDrawn="1"/>
        </p:nvSpPr>
        <p:spPr bwMode="auto">
          <a:xfrm>
            <a:off x="0" y="115252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74" r:id="rId2"/>
    <p:sldLayoutId id="2147483697" r:id="rId3"/>
    <p:sldLayoutId id="2147483676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684" r:id="rId10"/>
    <p:sldLayoutId id="2147483703" r:id="rId11"/>
    <p:sldLayoutId id="2147483704" r:id="rId12"/>
    <p:sldLayoutId id="2147483705" r:id="rId13"/>
    <p:sldLayoutId id="2147483706" r:id="rId1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45000"/>
        </a:spcAft>
        <a:buFont typeface="Wingdings" pitchFamily="2" charset="2"/>
        <a:buChar char="v"/>
        <a:defRPr sz="2400">
          <a:solidFill>
            <a:srgbClr val="00365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45000"/>
        </a:spcAft>
        <a:buChar char="•"/>
        <a:defRPr sz="2000">
          <a:solidFill>
            <a:srgbClr val="00365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45000"/>
        </a:spcAft>
        <a:buFont typeface="Wingdings" pitchFamily="2" charset="2"/>
        <a:buChar char="§"/>
        <a:defRPr>
          <a:solidFill>
            <a:srgbClr val="00365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65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nserveonline.org/workspaces/ecs/documents/northeast-conservation-status-report-april-2011/" TargetMode="Externa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6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152400" y="3962400"/>
            <a:ext cx="3429000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Mark Anderson </a:t>
            </a:r>
            <a:r>
              <a:rPr lang="en-US" dirty="0" smtClean="0">
                <a:solidFill>
                  <a:schemeClr val="bg1"/>
                </a:solidFill>
              </a:rPr>
              <a:t>and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Arlene Olivero Sheldon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Conservation Status of Fish, Wildlife and Natural Habitats in the  Northeast and Mid Atlantic Region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berkshires_ecols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0"/>
            <a:ext cx="794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13" descr="ecol_sys_legend_310c.jpg"/>
          <p:cNvPicPr>
            <a:picLocks noChangeAspect="1"/>
          </p:cNvPicPr>
          <p:nvPr/>
        </p:nvPicPr>
        <p:blipFill>
          <a:blip r:embed="rId3" cstate="print"/>
          <a:srcRect t="50658"/>
          <a:stretch>
            <a:fillRect/>
          </a:stretch>
        </p:blipFill>
        <p:spPr bwMode="auto">
          <a:xfrm>
            <a:off x="6163424" y="838200"/>
            <a:ext cx="2980576" cy="473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10800000" flipV="1">
            <a:off x="2362200" y="1981200"/>
            <a:ext cx="6096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2514600" y="4572000"/>
            <a:ext cx="685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914400" y="4267200"/>
            <a:ext cx="12192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4038600" y="2971800"/>
            <a:ext cx="685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2362200" y="2438400"/>
            <a:ext cx="4572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49" name="TextBox 39"/>
          <p:cNvSpPr txBox="1">
            <a:spLocks noChangeArrowheads="1"/>
          </p:cNvSpPr>
          <p:nvPr/>
        </p:nvSpPr>
        <p:spPr bwMode="auto">
          <a:xfrm>
            <a:off x="6477000" y="228600"/>
            <a:ext cx="23262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UPLAND</a:t>
            </a:r>
            <a:endParaRPr lang="en-US" sz="3600" b="1" dirty="0">
              <a:solidFill>
                <a:schemeClr val="bg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0800000">
            <a:off x="1828800" y="3657600"/>
            <a:ext cx="609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2057400" y="2133600"/>
            <a:ext cx="7620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1676400" y="1143000"/>
            <a:ext cx="685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53200" y="5685472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Underlying patterns</a:t>
            </a:r>
          </a:p>
          <a:p>
            <a:r>
              <a:rPr lang="en-US" dirty="0" smtClean="0"/>
              <a:t>Related to physical </a:t>
            </a:r>
          </a:p>
          <a:p>
            <a:r>
              <a:rPr lang="en-US" dirty="0" smtClean="0"/>
              <a:t>Features.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berkshires_ecols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0"/>
            <a:ext cx="794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 descr="ecol_sys_legend_310.jpg"/>
          <p:cNvPicPr>
            <a:picLocks noChangeAspect="1"/>
          </p:cNvPicPr>
          <p:nvPr/>
        </p:nvPicPr>
        <p:blipFill>
          <a:blip r:embed="rId3" cstate="print"/>
          <a:srcRect b="48323"/>
          <a:stretch>
            <a:fillRect/>
          </a:stretch>
        </p:blipFill>
        <p:spPr bwMode="auto">
          <a:xfrm>
            <a:off x="5791200" y="1066800"/>
            <a:ext cx="3581400" cy="500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10800000">
            <a:off x="4876800" y="4495800"/>
            <a:ext cx="4572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200400" y="2514600"/>
            <a:ext cx="7620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1676400" y="1447800"/>
            <a:ext cx="3886200" cy="2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4648200" y="2438400"/>
            <a:ext cx="4572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 flipV="1">
            <a:off x="1524000" y="3810000"/>
            <a:ext cx="609600" cy="152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73" name="TextBox 39"/>
          <p:cNvSpPr txBox="1">
            <a:spLocks noChangeArrowheads="1"/>
          </p:cNvSpPr>
          <p:nvPr/>
        </p:nvSpPr>
        <p:spPr bwMode="auto">
          <a:xfrm>
            <a:off x="6477000" y="228600"/>
            <a:ext cx="27638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WETLAND</a:t>
            </a:r>
            <a:endParaRPr lang="en-US" sz="3600" b="1" dirty="0">
              <a:solidFill>
                <a:schemeClr val="bg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0800000">
            <a:off x="4343400" y="2590800"/>
            <a:ext cx="609600" cy="152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usjr-background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00638"/>
            <a:ext cx="9144000" cy="1757362"/>
          </a:xfrm>
          <a:prstGeom prst="rect">
            <a:avLst/>
          </a:prstGeom>
          <a:noFill/>
        </p:spPr>
      </p:pic>
      <p:sp>
        <p:nvSpPr>
          <p:cNvPr id="135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7543800" cy="1143000"/>
          </a:xfrm>
        </p:spPr>
        <p:txBody>
          <a:bodyPr/>
          <a:lstStyle/>
          <a:p>
            <a:r>
              <a:rPr lang="en-US" dirty="0" smtClean="0"/>
              <a:t>Mapping Rivers </a:t>
            </a:r>
            <a:r>
              <a:rPr lang="en-US" dirty="0"/>
              <a:t>Systems</a:t>
            </a:r>
          </a:p>
        </p:txBody>
      </p:sp>
      <p:pic>
        <p:nvPicPr>
          <p:cNvPr id="135172" name="Picture 4" descr="PhotoUpperRes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76400"/>
            <a:ext cx="2819400" cy="2044700"/>
          </a:xfrm>
          <a:prstGeom prst="rect">
            <a:avLst/>
          </a:prstGeom>
          <a:noFill/>
        </p:spPr>
      </p:pic>
      <p:pic>
        <p:nvPicPr>
          <p:cNvPr id="135173" name="Picture 5" descr="shelbourne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447800"/>
            <a:ext cx="2667000" cy="1814513"/>
          </a:xfrm>
          <a:prstGeom prst="rect">
            <a:avLst/>
          </a:prstGeom>
          <a:noFill/>
        </p:spPr>
      </p:pic>
      <p:pic>
        <p:nvPicPr>
          <p:cNvPr id="135174" name="Picture 6" descr="Salmon-river-and-pool_-Gaspé peninsul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1143000"/>
            <a:ext cx="3200400" cy="2401888"/>
          </a:xfrm>
          <a:prstGeom prst="rect">
            <a:avLst/>
          </a:prstGeom>
          <a:noFill/>
        </p:spPr>
      </p:pic>
      <p:pic>
        <p:nvPicPr>
          <p:cNvPr id="135175" name="Picture 7" descr="maine_7_afterthebigrapi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838200"/>
            <a:ext cx="3200400" cy="2155825"/>
          </a:xfrm>
          <a:prstGeom prst="rect">
            <a:avLst/>
          </a:prstGeom>
          <a:noFill/>
        </p:spPr>
      </p:pic>
      <p:pic>
        <p:nvPicPr>
          <p:cNvPr id="135176" name="Picture 8" descr="balsam poplar floodplain 2 (Middle Aspy River - Cape North 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886200"/>
            <a:ext cx="2667000" cy="1766888"/>
          </a:xfrm>
          <a:prstGeom prst="rect">
            <a:avLst/>
          </a:prstGeom>
          <a:noFill/>
        </p:spPr>
      </p:pic>
      <p:pic>
        <p:nvPicPr>
          <p:cNvPr id="135177" name="Picture 9" descr="sand-cherr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38400" y="3810000"/>
            <a:ext cx="2286000" cy="1639888"/>
          </a:xfrm>
          <a:prstGeom prst="rect">
            <a:avLst/>
          </a:prstGeom>
          <a:noFill/>
        </p:spPr>
      </p:pic>
      <p:pic>
        <p:nvPicPr>
          <p:cNvPr id="135178" name="Picture 10" descr="cicumneutral-hardwoo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3581400"/>
            <a:ext cx="2667000" cy="1916113"/>
          </a:xfrm>
          <a:prstGeom prst="rect">
            <a:avLst/>
          </a:prstGeom>
          <a:noFill/>
        </p:spPr>
      </p:pic>
      <p:pic>
        <p:nvPicPr>
          <p:cNvPr id="135179" name="Picture 11" descr="rM floodplain underr flooding (by Peter Hope, Parks Canada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400" y="3124200"/>
            <a:ext cx="2805113" cy="188118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regional_geolog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5584" y="3962400"/>
            <a:ext cx="2708416" cy="3505200"/>
          </a:xfrm>
          <a:prstGeom prst="rect">
            <a:avLst/>
          </a:prstGeom>
          <a:noFill/>
        </p:spPr>
      </p:pic>
      <p:pic>
        <p:nvPicPr>
          <p:cNvPr id="8" name="Picture 4" descr="regional_gradi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276600"/>
            <a:ext cx="2767295" cy="3581400"/>
          </a:xfrm>
          <a:prstGeom prst="rect">
            <a:avLst/>
          </a:prstGeom>
          <a:noFill/>
        </p:spPr>
      </p:pic>
      <p:pic>
        <p:nvPicPr>
          <p:cNvPr id="7" name="Picture 4" descr="regional_te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514600"/>
            <a:ext cx="2768124" cy="3581400"/>
          </a:xfrm>
          <a:prstGeom prst="rect">
            <a:avLst/>
          </a:prstGeom>
          <a:noFill/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7696200" cy="1143000"/>
          </a:xfrm>
        </p:spPr>
        <p:txBody>
          <a:bodyPr/>
          <a:lstStyle/>
          <a:p>
            <a:r>
              <a:rPr lang="en-US" sz="3600" dirty="0" smtClean="0"/>
              <a:t> </a:t>
            </a:r>
            <a:r>
              <a:rPr lang="en-US" sz="3600" dirty="0"/>
              <a:t>Key Habitat Variables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066800" y="5791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6" name="Picture 5" descr="regional_siz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676400"/>
            <a:ext cx="2743200" cy="355021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1219200"/>
            <a:ext cx="3596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SIZE (Drainage Area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95600" y="1905000"/>
            <a:ext cx="214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05400" y="2743200"/>
            <a:ext cx="1511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Gradient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3352800"/>
            <a:ext cx="2252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Geology (pH)</a:t>
            </a:r>
            <a:endParaRPr 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regional_com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4925" y="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0" y="228600"/>
            <a:ext cx="3810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Results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NEAFWA </a:t>
            </a:r>
            <a:r>
              <a:rPr lang="en-US" dirty="0" smtClean="0">
                <a:solidFill>
                  <a:schemeClr val="bg1"/>
                </a:solidFill>
              </a:rPr>
              <a:t>Stream Classification </a:t>
            </a:r>
            <a:r>
              <a:rPr lang="en-US" dirty="0">
                <a:solidFill>
                  <a:schemeClr val="bg1"/>
                </a:solidFill>
              </a:rPr>
              <a:t>includes 257 types,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simplified map groups them into 96 types.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From</a:t>
            </a:r>
          </a:p>
          <a:p>
            <a:r>
              <a:rPr lang="en-US" dirty="0" smtClean="0"/>
              <a:t>Very </a:t>
            </a:r>
            <a:r>
              <a:rPr lang="en-US" dirty="0"/>
              <a:t>high gradient, acidic, </a:t>
            </a:r>
            <a:r>
              <a:rPr lang="en-US" dirty="0" smtClean="0"/>
              <a:t>cold headwater creek</a:t>
            </a:r>
            <a:endParaRPr lang="en-US" dirty="0"/>
          </a:p>
          <a:p>
            <a:r>
              <a:rPr lang="en-US" dirty="0"/>
              <a:t>(1a_6_1_1)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</a:t>
            </a:r>
          </a:p>
          <a:p>
            <a:r>
              <a:rPr lang="en-US" dirty="0" smtClean="0"/>
              <a:t>Very </a:t>
            </a:r>
            <a:r>
              <a:rPr lang="en-US" dirty="0"/>
              <a:t>low gradient, calcareous, </a:t>
            </a:r>
            <a:r>
              <a:rPr lang="en-US" dirty="0" smtClean="0"/>
              <a:t>warm Great River</a:t>
            </a:r>
            <a:endParaRPr lang="en-US" dirty="0"/>
          </a:p>
          <a:p>
            <a:r>
              <a:rPr lang="en-US" dirty="0"/>
              <a:t>(5_1_3_3)</a:t>
            </a:r>
          </a:p>
          <a:p>
            <a:endParaRPr lang="en-US" dirty="0"/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0" y="5867400"/>
            <a:ext cx="33137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Code =  </a:t>
            </a:r>
          </a:p>
          <a:p>
            <a:r>
              <a:rPr lang="en-US" dirty="0" smtClean="0"/>
              <a:t>Size</a:t>
            </a:r>
            <a:r>
              <a:rPr lang="en-US" dirty="0"/>
              <a:t>, Gradient,  Geo, Temp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838200" y="762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dirty="0">
                <a:solidFill>
                  <a:schemeClr val="bg1"/>
                </a:solidFill>
              </a:rPr>
              <a:t>High gradient acidic cold headwater stream</a:t>
            </a:r>
            <a:r>
              <a:rPr lang="en-US" sz="3600" dirty="0"/>
              <a:t>.  </a:t>
            </a:r>
          </a:p>
          <a:p>
            <a:pPr>
              <a:spcBef>
                <a:spcPct val="20000"/>
              </a:spcBef>
            </a:pPr>
            <a:r>
              <a:rPr lang="en-US" sz="2400" dirty="0">
                <a:solidFill>
                  <a:schemeClr val="bg1"/>
                </a:solidFill>
              </a:rPr>
              <a:t>Regional Size Class (1b): Northeast Headwaters</a:t>
            </a:r>
          </a:p>
          <a:p>
            <a:pPr>
              <a:spcBef>
                <a:spcPct val="20000"/>
              </a:spcBef>
            </a:pPr>
            <a:r>
              <a:rPr lang="en-US" sz="2400" dirty="0"/>
              <a:t>Regional Gradient </a:t>
            </a:r>
            <a:r>
              <a:rPr lang="en-US" sz="2400" dirty="0" smtClean="0"/>
              <a:t>Class</a:t>
            </a:r>
          </a:p>
          <a:p>
            <a:pPr>
              <a:spcBef>
                <a:spcPct val="20000"/>
              </a:spcBef>
            </a:pPr>
            <a:r>
              <a:rPr lang="en-US" sz="2400" dirty="0" smtClean="0"/>
              <a:t>(</a:t>
            </a:r>
            <a:r>
              <a:rPr lang="en-US" sz="2400" dirty="0"/>
              <a:t>5): High</a:t>
            </a:r>
          </a:p>
          <a:p>
            <a:pPr>
              <a:spcBef>
                <a:spcPct val="20000"/>
              </a:spcBef>
            </a:pPr>
            <a:r>
              <a:rPr lang="en-US" sz="2400" dirty="0"/>
              <a:t>Regional Norton Geology </a:t>
            </a:r>
            <a:r>
              <a:rPr lang="en-US" sz="2400" dirty="0" smtClean="0"/>
              <a:t>Class</a:t>
            </a:r>
          </a:p>
          <a:p>
            <a:pPr>
              <a:spcBef>
                <a:spcPct val="20000"/>
              </a:spcBef>
            </a:pPr>
            <a:r>
              <a:rPr lang="en-US" sz="2400" dirty="0" smtClean="0"/>
              <a:t>(</a:t>
            </a:r>
            <a:r>
              <a:rPr lang="en-US" sz="2400" dirty="0"/>
              <a:t>1): Low Buffering Capacity, Acidic</a:t>
            </a:r>
          </a:p>
          <a:p>
            <a:pPr>
              <a:spcBef>
                <a:spcPct val="20000"/>
              </a:spcBef>
            </a:pPr>
            <a:r>
              <a:rPr lang="en-US" sz="2400" dirty="0"/>
              <a:t>Regional Temperature </a:t>
            </a:r>
            <a:r>
              <a:rPr lang="en-US" sz="2400" dirty="0" smtClean="0"/>
              <a:t>Class</a:t>
            </a:r>
          </a:p>
          <a:p>
            <a:pPr>
              <a:spcBef>
                <a:spcPct val="20000"/>
              </a:spcBef>
            </a:pPr>
            <a:r>
              <a:rPr lang="en-US" sz="2400" dirty="0" smtClean="0"/>
              <a:t>(</a:t>
            </a:r>
            <a:r>
              <a:rPr lang="en-US" sz="2400" dirty="0"/>
              <a:t>1): Cold</a:t>
            </a:r>
          </a:p>
          <a:p>
            <a:pPr>
              <a:spcBef>
                <a:spcPct val="20000"/>
              </a:spcBef>
            </a:pPr>
            <a:endParaRPr lang="en-US" sz="2000" u="sng" dirty="0"/>
          </a:p>
          <a:p>
            <a:pPr>
              <a:spcBef>
                <a:spcPct val="20000"/>
              </a:spcBef>
            </a:pPr>
            <a:r>
              <a:rPr lang="en-US" sz="2000" u="sng" dirty="0"/>
              <a:t>1b511: </a:t>
            </a:r>
            <a:endParaRPr lang="en-US" sz="2000" u="sng" dirty="0" smtClean="0"/>
          </a:p>
          <a:p>
            <a:pPr>
              <a:spcBef>
                <a:spcPct val="20000"/>
              </a:spcBef>
            </a:pPr>
            <a:r>
              <a:rPr lang="en-US" sz="2000" u="sng" dirty="0" smtClean="0"/>
              <a:t>High </a:t>
            </a:r>
            <a:r>
              <a:rPr lang="en-US" sz="2000" u="sng" dirty="0"/>
              <a:t>gradient acidic cold headwater stream</a:t>
            </a:r>
          </a:p>
          <a:p>
            <a:pPr>
              <a:spcBef>
                <a:spcPct val="20000"/>
              </a:spcBef>
            </a:pPr>
            <a:r>
              <a:rPr lang="en-US" dirty="0"/>
              <a:t>Linked State Names: </a:t>
            </a:r>
          </a:p>
          <a:p>
            <a:pPr>
              <a:spcBef>
                <a:spcPct val="20000"/>
              </a:spcBef>
            </a:pPr>
            <a:r>
              <a:rPr lang="en-US" dirty="0"/>
              <a:t>MA Small Streams, </a:t>
            </a:r>
          </a:p>
          <a:p>
            <a:pPr>
              <a:spcBef>
                <a:spcPct val="20000"/>
              </a:spcBef>
            </a:pPr>
            <a:r>
              <a:rPr lang="en-US" dirty="0"/>
              <a:t>VT Cold headwater acidic streams, </a:t>
            </a:r>
          </a:p>
          <a:p>
            <a:pPr>
              <a:spcBef>
                <a:spcPct val="20000"/>
              </a:spcBef>
            </a:pPr>
            <a:r>
              <a:rPr lang="en-US" dirty="0"/>
              <a:t>NY Coldwater Stream, </a:t>
            </a:r>
          </a:p>
          <a:p>
            <a:pPr>
              <a:spcBef>
                <a:spcPct val="20000"/>
              </a:spcBef>
            </a:pPr>
            <a:r>
              <a:rPr lang="en-US" dirty="0"/>
              <a:t>CT Coldwater Stream, </a:t>
            </a:r>
          </a:p>
        </p:txBody>
      </p:sp>
      <p:pic>
        <p:nvPicPr>
          <p:cNvPr id="17412" name="Picture 4" descr="Field Day with Andy and Alison May 2004 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095096"/>
            <a:ext cx="3429000" cy="576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reek_cold_high_ac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295400"/>
            <a:ext cx="2828993" cy="2057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:\SITES\Penobscot River Restoration\Photos\Bewsaw_Aerials9-09\NCM09002_090921_c_225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l="10745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Colin Apse &amp; Erik martin,</a:t>
            </a:r>
          </a:p>
          <a:p>
            <a:r>
              <a:rPr lang="en-US" dirty="0" smtClean="0"/>
              <a:t>The nature conservancy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NEAFWA Aquatic Connectivity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800600" y="2133600"/>
            <a:ext cx="4038600" cy="4148328"/>
          </a:xfrm>
        </p:spPr>
        <p:txBody>
          <a:bodyPr>
            <a:normAutofit fontScale="55000" lnSpcReduction="20000"/>
          </a:bodyPr>
          <a:lstStyle/>
          <a:p>
            <a:endParaRPr lang="en-US" sz="2900" dirty="0" smtClean="0"/>
          </a:p>
          <a:p>
            <a:r>
              <a:rPr lang="en-US" sz="2900" dirty="0" smtClean="0"/>
              <a:t>Dams and other barriers to the free movement of fish and other aquatic organisms have had a negative impact on the health and viability of these populations for well over a century in the eastern United States.  </a:t>
            </a:r>
          </a:p>
          <a:p>
            <a:endParaRPr lang="en-US" sz="2900" dirty="0" smtClean="0"/>
          </a:p>
          <a:p>
            <a:r>
              <a:rPr lang="en-US" sz="2900" dirty="0" smtClean="0"/>
              <a:t>Removing or otherwise mitigating dams can improve the health of aquatic ecosystems and allow fish populations to recover.  </a:t>
            </a:r>
          </a:p>
          <a:p>
            <a:endParaRPr lang="en-US" sz="2900" dirty="0" smtClean="0"/>
          </a:p>
          <a:p>
            <a:r>
              <a:rPr lang="en-US" sz="2900" dirty="0" smtClean="0"/>
              <a:t>Given the financial and organizational obstacles to dam removal projects, it is critical that managers focus their efforts and resources where they can have the greatest ecological impact.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33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590800"/>
            <a:ext cx="2192866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09600" y="1447800"/>
            <a:ext cx="8077200" cy="877163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i="1" dirty="0" smtClean="0"/>
              <a:t>This project endeavors to produce a tiered list of dams in the Northeast US based on their potential ecological benefit if remediated for fish passage, and develop a tool that allows managers to re-rank dams at multiple spatial scales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49952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Data Collection &amp; Preparation</a:t>
            </a:r>
          </a:p>
          <a:p>
            <a:pPr lvl="1"/>
            <a:r>
              <a:rPr lang="en-US" sz="2000" dirty="0" smtClean="0"/>
              <a:t>Dams, waterfalls, anadromous fish habitat collected from states &amp; other sources, processed, iteratively reviewed with state contacts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Metrics calculated in GIS for every dam. Metrics grouped in 5 categories.  The Barrier Analysis Tool (BAT), an ArcGIS plug-in developed for this project, was used to calculate many of the metrics.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Connectivity Status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Connectivity Improvement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Watershed &amp; Local Condition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Ecological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Size Class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Ranking</a:t>
            </a:r>
          </a:p>
          <a:p>
            <a:pPr lvl="1"/>
            <a:r>
              <a:rPr lang="en-US" sz="2000" dirty="0" smtClean="0"/>
              <a:t>Dams ranked based on the metrics calculated in GIS and weighted based on relative weights developed by workgroup for anadromous fish and resident fish scenarios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&amp; Utility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draft of results are currently being reviewed by state workgroup participants</a:t>
            </a:r>
          </a:p>
          <a:p>
            <a:endParaRPr lang="en-US" sz="2400" dirty="0" smtClean="0"/>
          </a:p>
          <a:p>
            <a:r>
              <a:rPr lang="en-US" sz="2400" dirty="0" smtClean="0"/>
              <a:t>Final results: end of August</a:t>
            </a:r>
          </a:p>
          <a:p>
            <a:endParaRPr lang="en-US" dirty="0" smtClean="0"/>
          </a:p>
          <a:p>
            <a:r>
              <a:rPr lang="en-US" sz="2000" dirty="0" smtClean="0"/>
              <a:t>Potential utility of results (as suggested by workgroup participants)</a:t>
            </a:r>
          </a:p>
          <a:p>
            <a:pPr lvl="1"/>
            <a:r>
              <a:rPr lang="en-US" sz="1800" dirty="0" smtClean="0"/>
              <a:t>Project evaluation</a:t>
            </a:r>
          </a:p>
          <a:p>
            <a:pPr lvl="1"/>
            <a:r>
              <a:rPr lang="en-US" sz="1800" dirty="0" smtClean="0"/>
              <a:t>Communicating with owners/funders</a:t>
            </a:r>
          </a:p>
          <a:p>
            <a:pPr lvl="1"/>
            <a:r>
              <a:rPr lang="en-US" sz="1800" dirty="0" smtClean="0"/>
              <a:t>Grant writing</a:t>
            </a:r>
          </a:p>
          <a:p>
            <a:pPr lvl="1"/>
            <a:r>
              <a:rPr lang="en-US" sz="1800" dirty="0" smtClean="0"/>
              <a:t>Justifying projects during funding allocation</a:t>
            </a:r>
          </a:p>
          <a:p>
            <a:pPr lvl="1"/>
            <a:r>
              <a:rPr lang="en-US" sz="1800" dirty="0" smtClean="0"/>
              <a:t>Bring attention to new projects that may not have been looked at before</a:t>
            </a:r>
          </a:p>
          <a:p>
            <a:pPr lvl="1"/>
            <a:r>
              <a:rPr lang="en-US" sz="1800" dirty="0" smtClean="0"/>
              <a:t>Developing basin-level plans</a:t>
            </a:r>
          </a:p>
          <a:p>
            <a:pPr lvl="1"/>
            <a:r>
              <a:rPr lang="en-US" sz="1800" dirty="0" smtClean="0"/>
              <a:t>Local-level communication</a:t>
            </a:r>
          </a:p>
          <a:p>
            <a:pPr lvl="1"/>
            <a:r>
              <a:rPr lang="en-US" sz="1800" dirty="0" smtClean="0"/>
              <a:t>Inform advocacy efforts</a:t>
            </a:r>
          </a:p>
          <a:p>
            <a:pPr lvl="1"/>
            <a:r>
              <a:rPr lang="en-US" sz="1800" dirty="0" smtClean="0"/>
              <a:t>Stimulate proactive action rather than opportunistic removals</a:t>
            </a:r>
            <a:endParaRPr lang="en-US" sz="1800" dirty="0"/>
          </a:p>
        </p:txBody>
      </p:sp>
      <p:pic>
        <p:nvPicPr>
          <p:cNvPr id="5" name="Content Placeholder 9" descr="NEAFWA0518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00600" y="1400469"/>
            <a:ext cx="4038600" cy="4623800"/>
          </a:xfr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3657600"/>
            <a:ext cx="1063438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7"/>
          <p:cNvSpPr>
            <a:spLocks noGrp="1" noChangeArrowheads="1"/>
          </p:cNvSpPr>
          <p:nvPr>
            <p:ph idx="1"/>
          </p:nvPr>
        </p:nvSpPr>
        <p:spPr>
          <a:xfrm>
            <a:off x="4648200" y="1524000"/>
            <a:ext cx="3962400" cy="4953000"/>
          </a:xfrm>
        </p:spPr>
        <p:txBody>
          <a:bodyPr/>
          <a:lstStyle/>
          <a:p>
            <a:pPr eaLnBrk="1" hangingPunct="1"/>
            <a:r>
              <a:rPr lang="en-US" dirty="0" smtClean="0"/>
              <a:t>Guiding Document</a:t>
            </a:r>
          </a:p>
          <a:p>
            <a:pPr eaLnBrk="1" hangingPunct="1"/>
            <a:r>
              <a:rPr lang="en-US" dirty="0" smtClean="0"/>
              <a:t>Advisory Committee </a:t>
            </a:r>
          </a:p>
          <a:p>
            <a:pPr eaLnBrk="1" hangingPunct="1"/>
            <a:r>
              <a:rPr lang="en-US" dirty="0" smtClean="0"/>
              <a:t>Secured Lands</a:t>
            </a:r>
          </a:p>
          <a:p>
            <a:pPr eaLnBrk="1" hangingPunct="1"/>
            <a:r>
              <a:rPr lang="en-US" dirty="0" smtClean="0"/>
              <a:t>Habitats &amp; Species</a:t>
            </a:r>
          </a:p>
          <a:p>
            <a:pPr lvl="1" eaLnBrk="1" hangingPunct="1"/>
            <a:r>
              <a:rPr lang="en-US" dirty="0" smtClean="0"/>
              <a:t>Forest</a:t>
            </a:r>
          </a:p>
          <a:p>
            <a:pPr lvl="1" eaLnBrk="1" hangingPunct="1"/>
            <a:r>
              <a:rPr lang="en-US" dirty="0" smtClean="0"/>
              <a:t>Wetland</a:t>
            </a:r>
          </a:p>
          <a:p>
            <a:pPr lvl="1" eaLnBrk="1" hangingPunct="1"/>
            <a:r>
              <a:rPr lang="en-US" dirty="0" smtClean="0"/>
              <a:t>Unique habitats</a:t>
            </a:r>
          </a:p>
          <a:p>
            <a:pPr lvl="1" eaLnBrk="1" hangingPunct="1"/>
            <a:r>
              <a:rPr lang="en-US" dirty="0" smtClean="0"/>
              <a:t>Rivers and Streams</a:t>
            </a:r>
          </a:p>
          <a:p>
            <a:pPr lvl="1" eaLnBrk="1" hangingPunct="1"/>
            <a:r>
              <a:rPr lang="en-US" dirty="0" smtClean="0"/>
              <a:t>Lakes and Ponds</a:t>
            </a:r>
          </a:p>
          <a:p>
            <a:pPr lvl="1" eaLnBrk="1" hangingPunct="1"/>
            <a:r>
              <a:rPr lang="en-US" dirty="0" err="1" smtClean="0"/>
              <a:t>SGCN</a:t>
            </a:r>
            <a:r>
              <a:rPr lang="en-US" dirty="0" smtClean="0"/>
              <a:t> Species. </a:t>
            </a:r>
          </a:p>
          <a:p>
            <a:pPr eaLnBrk="1" hangingPunct="1">
              <a:buNone/>
            </a:pPr>
            <a:endParaRPr lang="en-US" dirty="0" smtClean="0"/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6934200" y="7086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51318"/>
            <a:ext cx="4212399" cy="540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arbled_salamand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1"/>
            <a:ext cx="1752600" cy="1083394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6477000" cy="6096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Arial" charset="0"/>
              </a:rPr>
              <a:t>Report and Advisory Committee</a:t>
            </a:r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6934200" y="7086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6" name="Picture 5" descr="marbled_salaman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7932" y="1"/>
            <a:ext cx="1146067" cy="1066800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015" t="2000" r="547"/>
          <a:stretch>
            <a:fillRect/>
          </a:stretch>
        </p:blipFill>
        <p:spPr bwMode="auto">
          <a:xfrm>
            <a:off x="152400" y="1447800"/>
            <a:ext cx="4038600" cy="494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191000" y="1219200"/>
            <a:ext cx="4953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Representatives from 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every State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00365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Jenny Dickson and Rick Jacobson of CT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Robert Coxe and Kevin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Kalasz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DE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DFW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John O'Leary and Thomas O'Shea of MA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DFW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Glenn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Therres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Lynn Davidson, Scott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Stranko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and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L.Limpert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MD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DNR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George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Matula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Sandy Ritchie of ME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DIFW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Jim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Oehler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John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Kanter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Matt Carpenter, Steve Fuller,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John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Tash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NH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DFG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Dave Jenkins, Kris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Schantz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and Miriam Dunne of NJ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DFW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Tracey Tomajer, Greg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Edinger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Dan Rosenblatt,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Erin White of NY DEC;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Brauning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Lisa Williams of PA GC,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Dave Day of PA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FBC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Jeffrey Wagner of PA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WPC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Jon Kart and Rod Wentworth of VT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DFW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Gary Foster of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WV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CNR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Becky Gwynn of VA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DGIF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Dave Tilton, Genevieve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Pullis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LaRouche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Ron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Essig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Ken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Sprankle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USFWS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Don Faber-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Langendoen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NatureServe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 Lambert of American Bird Conservancy,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Dave Chadwick of the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AFWA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Mary Anne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Theising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USEPA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James McKenna of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USGS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54864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: </a:t>
            </a:r>
            <a:r>
              <a:rPr lang="en-US" sz="1400" dirty="0" smtClean="0">
                <a:solidFill>
                  <a:schemeClr val="bg1"/>
                </a:solidFill>
                <a:hlinkClick r:id="rId5"/>
              </a:rPr>
              <a:t>http://conserveonline.org/workspaces/ecs/documents/northeast-conservation-status-report-april-2011/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kern="0" baseline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Example: Forests: Age Structure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F_m1_forest_type_wlab"/>
          <p:cNvPicPr/>
          <p:nvPr/>
        </p:nvPicPr>
        <p:blipFill>
          <a:blip r:embed="rId2" cstate="print"/>
          <a:srcRect l="5882" t="3636" r="5882" b="3636"/>
          <a:stretch>
            <a:fillRect/>
          </a:stretch>
        </p:blipFill>
        <p:spPr bwMode="auto">
          <a:xfrm>
            <a:off x="0" y="1143000"/>
            <a:ext cx="4648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876801" y="3733800"/>
            <a:ext cx="4114800" cy="2895600"/>
            <a:chOff x="169" y="391"/>
            <a:chExt cx="6399" cy="4178"/>
          </a:xfrm>
        </p:grpSpPr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3401" y="391"/>
              <a:ext cx="3102" cy="1861"/>
            </a:xfrm>
            <a:prstGeom prst="rect">
              <a:avLst/>
            </a:prstGeom>
            <a:noFill/>
          </p:spPr>
        </p:pic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169" y="391"/>
              <a:ext cx="6399" cy="4178"/>
              <a:chOff x="169" y="391"/>
              <a:chExt cx="6399" cy="4178"/>
            </a:xfrm>
          </p:grpSpPr>
          <p:pic>
            <p:nvPicPr>
              <p:cNvPr id="16389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169" y="391"/>
                <a:ext cx="3141" cy="1887"/>
              </a:xfrm>
              <a:prstGeom prst="rect">
                <a:avLst/>
              </a:prstGeom>
              <a:noFill/>
            </p:spPr>
          </p:pic>
          <p:pic>
            <p:nvPicPr>
              <p:cNvPr id="16388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169" y="2682"/>
                <a:ext cx="3141" cy="1887"/>
              </a:xfrm>
              <a:prstGeom prst="rect">
                <a:avLst/>
              </a:prstGeom>
              <a:noFill/>
            </p:spPr>
          </p:pic>
          <p:pic>
            <p:nvPicPr>
              <p:cNvPr id="16387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3414" y="2682"/>
                <a:ext cx="3154" cy="1887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7" cstate="print"/>
          <a:srcRect r="45833"/>
          <a:stretch>
            <a:fillRect/>
          </a:stretch>
        </p:blipFill>
        <p:spPr bwMode="auto">
          <a:xfrm>
            <a:off x="4876800" y="1295400"/>
            <a:ext cx="19812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010400" y="1752600"/>
            <a:ext cx="1609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LANDFIRE MAP</a:t>
            </a:r>
          </a:p>
          <a:p>
            <a:r>
              <a:rPr lang="en-US" dirty="0" smtClean="0"/>
              <a:t>FIA data</a:t>
            </a:r>
          </a:p>
          <a:p>
            <a:r>
              <a:rPr lang="en-US" dirty="0" smtClean="0"/>
              <a:t>6952 stands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Example: Rivers: Connected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Networks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400" y="1752600"/>
            <a:ext cx="1311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FIA data</a:t>
            </a:r>
          </a:p>
          <a:p>
            <a:r>
              <a:rPr lang="en-US" dirty="0" smtClean="0"/>
              <a:t>6952 stands</a:t>
            </a:r>
          </a:p>
        </p:txBody>
      </p:sp>
      <p:pic>
        <p:nvPicPr>
          <p:cNvPr id="15" name="Picture 14" descr="m7_river_damnetworks.jpg"/>
          <p:cNvPicPr/>
          <p:nvPr/>
        </p:nvPicPr>
        <p:blipFill>
          <a:blip r:embed="rId2" cstate="print"/>
          <a:srcRect l="5085" t="3636" r="5085" b="3636"/>
          <a:stretch>
            <a:fillRect/>
          </a:stretch>
        </p:blipFill>
        <p:spPr>
          <a:xfrm>
            <a:off x="5638800" y="1600200"/>
            <a:ext cx="3505200" cy="5257800"/>
          </a:xfrm>
          <a:prstGeom prst="rect">
            <a:avLst/>
          </a:prstGeom>
        </p:spPr>
      </p:pic>
      <p:pic>
        <p:nvPicPr>
          <p:cNvPr id="16" name="Picture 15" descr="m6_river_fallsnetworks.jpg"/>
          <p:cNvPicPr/>
          <p:nvPr/>
        </p:nvPicPr>
        <p:blipFill>
          <a:blip r:embed="rId3" cstate="print"/>
          <a:srcRect l="4918" t="3636" r="4918" b="3636"/>
          <a:stretch>
            <a:fillRect/>
          </a:stretch>
        </p:blipFill>
        <p:spPr>
          <a:xfrm>
            <a:off x="0" y="1676400"/>
            <a:ext cx="3505200" cy="5181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" y="1307068"/>
            <a:ext cx="242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Original State:</a:t>
            </a:r>
            <a:r>
              <a:rPr lang="en-US" dirty="0" smtClean="0"/>
              <a:t> falls only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10200" y="1295400"/>
            <a:ext cx="288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Current State:</a:t>
            </a:r>
            <a:r>
              <a:rPr lang="en-US" dirty="0" smtClean="0"/>
              <a:t> falls and dams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33800" y="1981200"/>
            <a:ext cx="18288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Original </a:t>
            </a:r>
            <a:r>
              <a:rPr lang="en-US" dirty="0" smtClean="0"/>
              <a:t> = 41 %  in networks over 5,000 miles</a:t>
            </a:r>
          </a:p>
          <a:p>
            <a:r>
              <a:rPr lang="en-US" b="1" dirty="0" smtClean="0"/>
              <a:t>Current</a:t>
            </a:r>
            <a:r>
              <a:rPr lang="en-US" dirty="0" smtClean="0"/>
              <a:t> =    0 %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Original</a:t>
            </a:r>
            <a:r>
              <a:rPr lang="en-US" dirty="0" smtClean="0"/>
              <a:t> =     3 %  in networks 1-25 miles</a:t>
            </a:r>
          </a:p>
          <a:p>
            <a:r>
              <a:rPr lang="en-US" b="1" dirty="0" smtClean="0"/>
              <a:t>Current</a:t>
            </a:r>
            <a:r>
              <a:rPr lang="en-US" dirty="0" smtClean="0"/>
              <a:t>  = 23 %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315200" cy="838200"/>
          </a:xfrm>
        </p:spPr>
        <p:txBody>
          <a:bodyPr/>
          <a:lstStyle/>
          <a:p>
            <a:r>
              <a:rPr lang="en-US" dirty="0" smtClean="0"/>
              <a:t>Example: Securement by Category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752600" y="114300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19200"/>
            <a:ext cx="6324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33600" y="1371601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Concern trumps Responsibility?</a:t>
            </a:r>
            <a:endParaRPr 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76200"/>
            <a:ext cx="7315200" cy="1143000"/>
          </a:xfrm>
        </p:spPr>
        <p:txBody>
          <a:bodyPr/>
          <a:lstStyle/>
          <a:p>
            <a:r>
              <a:rPr lang="en-US" dirty="0" smtClean="0"/>
              <a:t>Mapping Terrestrial Habitats </a:t>
            </a:r>
            <a:br>
              <a:rPr lang="en-US" dirty="0" smtClean="0"/>
            </a:br>
            <a:r>
              <a:rPr lang="en-US" sz="1800" dirty="0" smtClean="0"/>
              <a:t>Base </a:t>
            </a:r>
            <a:r>
              <a:rPr lang="en-US" sz="1800" dirty="0" smtClean="0"/>
              <a:t>on </a:t>
            </a:r>
            <a:r>
              <a:rPr lang="en-US" sz="1800" dirty="0" err="1" smtClean="0"/>
              <a:t>NatureServe</a:t>
            </a:r>
            <a:r>
              <a:rPr lang="en-US" sz="1800" dirty="0" smtClean="0"/>
              <a:t> Ecological Systems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7315200" y="5791200"/>
            <a:ext cx="15954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Tidal marsh &amp; Beach</a:t>
            </a:r>
          </a:p>
        </p:txBody>
      </p:sp>
      <p:pic>
        <p:nvPicPr>
          <p:cNvPr id="137220" name="Picture 4" descr="bigreedmaine_5_silliker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743200"/>
            <a:ext cx="2209800" cy="1603375"/>
          </a:xfrm>
          <a:prstGeom prst="rect">
            <a:avLst/>
          </a:prstGeom>
          <a:noFill/>
        </p:spPr>
      </p:pic>
      <p:graphicFrame>
        <p:nvGraphicFramePr>
          <p:cNvPr id="137221" name="Object 5"/>
          <p:cNvGraphicFramePr>
            <a:graphicFrameLocks noChangeAspect="1"/>
          </p:cNvGraphicFramePr>
          <p:nvPr>
            <p:ph idx="1"/>
          </p:nvPr>
        </p:nvGraphicFramePr>
        <p:xfrm>
          <a:off x="4191000" y="3886200"/>
          <a:ext cx="2416175" cy="2263775"/>
        </p:xfrm>
        <a:graphic>
          <a:graphicData uri="http://schemas.openxmlformats.org/presentationml/2006/ole">
            <p:oleObj spid="_x0000_s1026" name="CorelPhotoPaint.Image.8" r:id="rId5" imgW="6819048" imgH="6387302" progId="">
              <p:embed/>
            </p:oleObj>
          </a:graphicData>
        </a:graphic>
      </p:graphicFrame>
      <p:pic>
        <p:nvPicPr>
          <p:cNvPr id="137222" name="Picture 6" descr="DSCN148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17526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3" name="Picture 7" descr="SVA 5-13-04 05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428750"/>
            <a:ext cx="2362200" cy="1771650"/>
          </a:xfrm>
          <a:prstGeom prst="rect">
            <a:avLst/>
          </a:prstGeom>
          <a:noFill/>
        </p:spPr>
      </p:pic>
      <p:pic>
        <p:nvPicPr>
          <p:cNvPr id="137224" name="Picture 8" descr="lMt spruce fir N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838200"/>
            <a:ext cx="1539875" cy="2057400"/>
          </a:xfrm>
          <a:prstGeom prst="rect">
            <a:avLst/>
          </a:prstGeom>
          <a:noFill/>
        </p:spPr>
      </p:pic>
      <p:pic>
        <p:nvPicPr>
          <p:cNvPr id="137225" name="Picture 9" descr="acadiaspruc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4724400"/>
            <a:ext cx="2286000" cy="1714500"/>
          </a:xfrm>
          <a:prstGeom prst="rect">
            <a:avLst/>
          </a:prstGeom>
          <a:noFill/>
        </p:spPr>
      </p:pic>
      <p:pic>
        <p:nvPicPr>
          <p:cNvPr id="13722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19400" y="4191000"/>
            <a:ext cx="1447800" cy="2201863"/>
          </a:xfrm>
          <a:prstGeom prst="rect">
            <a:avLst/>
          </a:prstGeom>
          <a:noFill/>
        </p:spPr>
      </p:pic>
      <p:pic>
        <p:nvPicPr>
          <p:cNvPr id="137227" name="Picture 11" descr="Mt fir forest NY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77000" y="3352800"/>
            <a:ext cx="2205038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yst_n_atl_lcc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5470" y="1066800"/>
            <a:ext cx="7390162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324600" cy="1143000"/>
          </a:xfrm>
        </p:spPr>
        <p:txBody>
          <a:bodyPr/>
          <a:lstStyle/>
          <a:p>
            <a:r>
              <a:rPr lang="en-US" sz="4400" dirty="0" smtClean="0"/>
              <a:t>Terrestrial Habitats</a:t>
            </a:r>
            <a:endParaRPr lang="en-US" sz="4400" dirty="0"/>
          </a:p>
        </p:txBody>
      </p:sp>
      <p:pic>
        <p:nvPicPr>
          <p:cNvPr id="4" name="Picture 3" descr="sys_napstl_5_legend.jpg"/>
          <p:cNvPicPr>
            <a:picLocks noChangeAspect="1"/>
          </p:cNvPicPr>
          <p:nvPr/>
        </p:nvPicPr>
        <p:blipFill>
          <a:blip r:embed="rId3" cstate="print"/>
          <a:srcRect r="51207"/>
          <a:stretch>
            <a:fillRect/>
          </a:stretch>
        </p:blipFill>
        <p:spPr>
          <a:xfrm>
            <a:off x="6096000" y="523875"/>
            <a:ext cx="3048000" cy="3743325"/>
          </a:xfrm>
          <a:prstGeom prst="rect">
            <a:avLst/>
          </a:prstGeom>
        </p:spPr>
      </p:pic>
      <p:pic>
        <p:nvPicPr>
          <p:cNvPr id="5" name="Picture 4" descr="sys_napstl_5_legend.jpg"/>
          <p:cNvPicPr>
            <a:picLocks noChangeAspect="1"/>
          </p:cNvPicPr>
          <p:nvPr/>
        </p:nvPicPr>
        <p:blipFill>
          <a:blip r:embed="rId3" cstate="print"/>
          <a:srcRect l="49472" t="12468" b="16285"/>
          <a:stretch>
            <a:fillRect/>
          </a:stretch>
        </p:blipFill>
        <p:spPr>
          <a:xfrm>
            <a:off x="6096000" y="4191000"/>
            <a:ext cx="3048000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90600"/>
            <a:ext cx="1981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Systems types determined by </a:t>
            </a:r>
          </a:p>
          <a:p>
            <a:r>
              <a:rPr lang="en-US" dirty="0" smtClean="0"/>
              <a:t>Previous RCN grant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600" dirty="0"/>
              <a:t> </a:t>
            </a:r>
            <a:r>
              <a:rPr lang="en-US" sz="3600" dirty="0" smtClean="0"/>
              <a:t>                </a:t>
            </a:r>
            <a:r>
              <a:rPr lang="en-US" sz="3600" dirty="0" smtClean="0">
                <a:solidFill>
                  <a:schemeClr val="bg1"/>
                </a:solidFill>
              </a:rPr>
              <a:t>Data Driven: </a:t>
            </a:r>
          </a:p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Wall to wall grids and confirming </a:t>
            </a:r>
            <a:r>
              <a:rPr lang="en-US" sz="3600" dirty="0" smtClean="0">
                <a:solidFill>
                  <a:schemeClr val="bg1"/>
                </a:solidFill>
              </a:rPr>
              <a:t>points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6934200" y="1295400"/>
            <a:ext cx="1981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Categorical Aspect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Shaded</a:t>
            </a:r>
          </a:p>
          <a:p>
            <a:r>
              <a:rPr lang="en-US" sz="2400" dirty="0" smtClean="0"/>
              <a:t>Relief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Rugosity</a:t>
            </a:r>
            <a:endParaRPr lang="en-US" sz="2400" dirty="0"/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4114800" y="1295400"/>
            <a:ext cx="2133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NWI</a:t>
            </a:r>
          </a:p>
          <a:p>
            <a:r>
              <a:rPr lang="en-US" sz="2400" dirty="0" smtClean="0"/>
              <a:t>Wetland</a:t>
            </a:r>
          </a:p>
          <a:p>
            <a:r>
              <a:rPr lang="en-US" sz="2400" dirty="0" smtClean="0"/>
              <a:t>              </a:t>
            </a:r>
          </a:p>
          <a:p>
            <a:endParaRPr lang="en-US" sz="2400" dirty="0" smtClean="0"/>
          </a:p>
          <a:p>
            <a:r>
              <a:rPr lang="en-US" sz="2400" dirty="0" smtClean="0"/>
              <a:t>Canopy </a:t>
            </a:r>
          </a:p>
          <a:p>
            <a:r>
              <a:rPr lang="en-US" sz="2400" dirty="0" smtClean="0"/>
              <a:t>closure                           </a:t>
            </a:r>
          </a:p>
          <a:p>
            <a:endParaRPr lang="en-US" sz="2400" dirty="0" smtClean="0"/>
          </a:p>
          <a:p>
            <a:r>
              <a:rPr lang="en-US" sz="2400" dirty="0" smtClean="0"/>
              <a:t>Landforms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Aspect</a:t>
            </a:r>
            <a:endParaRPr lang="en-US" sz="2400" dirty="0"/>
          </a:p>
        </p:txBody>
      </p:sp>
      <p:pic>
        <p:nvPicPr>
          <p:cNvPr id="12293" name="Picture 5" descr="elev_lne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 l="15096" r="13074"/>
          <a:stretch>
            <a:fillRect/>
          </a:stretch>
        </p:blipFill>
        <p:spPr>
          <a:xfrm>
            <a:off x="0" y="1295400"/>
            <a:ext cx="926897" cy="1119186"/>
          </a:xfrm>
          <a:noFill/>
        </p:spPr>
      </p:pic>
      <p:pic>
        <p:nvPicPr>
          <p:cNvPr id="12294" name="Picture 5" descr="geology_l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514600"/>
            <a:ext cx="990600" cy="86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4" descr="landcover_l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07201"/>
            <a:ext cx="990600" cy="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7" descr="landform_simp_zo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962400"/>
            <a:ext cx="804862" cy="69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5" descr="canopy_zoo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2667000"/>
            <a:ext cx="866775" cy="7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7" descr="landcover_zoo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371600"/>
            <a:ext cx="990599" cy="86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lordville_aspec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0" y="1371600"/>
            <a:ext cx="904490" cy="9144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4" descr="lordville_aspect_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0400" y="5334000"/>
            <a:ext cx="834122" cy="84362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5" descr="lordville_sai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400" y="2590800"/>
            <a:ext cx="838399" cy="84742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5" descr="solrad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" y="4495800"/>
            <a:ext cx="990600" cy="85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climate1_precip_wq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638800"/>
            <a:ext cx="1026610" cy="89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tri_zoo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43600" y="3886200"/>
            <a:ext cx="849330" cy="73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066800" y="1219200"/>
            <a:ext cx="2103461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Elevation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Geology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err="1" smtClean="0"/>
              <a:t>Landcover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Solar</a:t>
            </a:r>
          </a:p>
          <a:p>
            <a:r>
              <a:rPr lang="en-US" sz="2400" dirty="0" smtClean="0"/>
              <a:t>radiation</a:t>
            </a:r>
          </a:p>
          <a:p>
            <a:endParaRPr lang="en-US" sz="2400" dirty="0" smtClean="0"/>
          </a:p>
          <a:p>
            <a:r>
              <a:rPr lang="en-US" sz="2400" dirty="0" smtClean="0"/>
              <a:t>Precipitation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43600" y="4876800"/>
            <a:ext cx="2895600" cy="13849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Over 10,000 </a:t>
            </a:r>
          </a:p>
          <a:p>
            <a:r>
              <a:rPr lang="en-US" sz="2800" dirty="0" smtClean="0"/>
              <a:t>FIA and NHP </a:t>
            </a:r>
          </a:p>
          <a:p>
            <a:r>
              <a:rPr lang="en-US" sz="2800" dirty="0" smtClean="0"/>
              <a:t>data points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7018</TotalTime>
  <Words>843</Words>
  <Application>Microsoft Office PowerPoint</Application>
  <PresentationFormat>On-screen Show (4:3)</PresentationFormat>
  <Paragraphs>191</Paragraphs>
  <Slides>19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Default Design</vt:lpstr>
      <vt:lpstr>CorelPhotoPaint.Image.8</vt:lpstr>
      <vt:lpstr>Conservation Status of Fish, Wildlife and Natural Habitats in the  Northeast and Mid Atlantic Region</vt:lpstr>
      <vt:lpstr>Project Overview</vt:lpstr>
      <vt:lpstr>Report and Advisory Committee</vt:lpstr>
      <vt:lpstr>Slide 4</vt:lpstr>
      <vt:lpstr>Slide 5</vt:lpstr>
      <vt:lpstr>Example: Securement by Category</vt:lpstr>
      <vt:lpstr>Mapping Terrestrial Habitats  Base on NatureServe Ecological Systems </vt:lpstr>
      <vt:lpstr>Terrestrial Habitats</vt:lpstr>
      <vt:lpstr>Slide 9</vt:lpstr>
      <vt:lpstr>Slide 10</vt:lpstr>
      <vt:lpstr>Slide 11</vt:lpstr>
      <vt:lpstr>Mapping Rivers Systems</vt:lpstr>
      <vt:lpstr> Key Habitat Variables</vt:lpstr>
      <vt:lpstr>Slide 14</vt:lpstr>
      <vt:lpstr>Slide 15</vt:lpstr>
      <vt:lpstr>NEAFWA Aquatic Connectivity</vt:lpstr>
      <vt:lpstr>Purpose</vt:lpstr>
      <vt:lpstr>Methods</vt:lpstr>
      <vt:lpstr>Status &amp; Utility</vt:lpstr>
    </vt:vector>
  </TitlesOfParts>
  <Company>The Nature Conservancy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 Odell</dc:creator>
  <dc:description>jodell@tnc.org</dc:description>
  <cp:lastModifiedBy>TNC_User</cp:lastModifiedBy>
  <cp:revision>360</cp:revision>
  <dcterms:created xsi:type="dcterms:W3CDTF">2007-09-03T01:33:31Z</dcterms:created>
  <dcterms:modified xsi:type="dcterms:W3CDTF">2011-06-07T21:24:52Z</dcterms:modified>
</cp:coreProperties>
</file>