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0077-4503-9143-A62E-9ADBF19ADE77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542CB-952C-F840-A281-33D5DB34F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397-43A2-2849-9CA7-2BCEF694D8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397-43A2-2849-9CA7-2BCEF694D8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397-43A2-2849-9CA7-2BCEF694D8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7E397-43A2-2849-9CA7-2BCEF694D8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3BB7653-9C42-F24B-AE62-1D460CE8DAFD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C84E849B-66BC-1B42-B646-C08DBBEE8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10" Type="http://schemas.openxmlformats.org/officeDocument/2006/relationships/image" Target="../media/image13.gif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2.png"/><Relationship Id="rId3" Type="http://schemas.openxmlformats.org/officeDocument/2006/relationships/image" Target="../media/image6.pdf"/><Relationship Id="rId6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74584"/>
            <a:ext cx="91440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Development of Noninvasive Monitoring Tools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New England Cottontail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Populations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519" y="4815608"/>
            <a:ext cx="7372507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333333"/>
                </a:solidFill>
                <a:latin typeface="Rockwell"/>
                <a:cs typeface="Rockwell"/>
              </a:rPr>
              <a:t>Project Director: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  Adrienne Kovach, University of New Hampshire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333333"/>
                </a:solidFill>
                <a:latin typeface="Rockwell"/>
                <a:cs typeface="Rockwell"/>
              </a:rPr>
              <a:t>Graduate Student:  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Daniel Brubaker, University of New Hampshire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2008" y="5669209"/>
            <a:ext cx="718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Rockwell"/>
                <a:cs typeface="Rockwell"/>
              </a:rPr>
              <a:t>Partners: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  Kate O’Brien, Walter </a:t>
            </a:r>
            <a:r>
              <a:rPr lang="en-US" dirty="0" err="1" smtClean="0">
                <a:solidFill>
                  <a:srgbClr val="333333"/>
                </a:solidFill>
                <a:latin typeface="Rockwell"/>
                <a:cs typeface="Rockwell"/>
              </a:rPr>
              <a:t>Jakubas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, Anthony </a:t>
            </a:r>
            <a:r>
              <a:rPr lang="en-US" dirty="0" err="1" smtClean="0">
                <a:solidFill>
                  <a:srgbClr val="333333"/>
                </a:solidFill>
                <a:latin typeface="Rockwell"/>
                <a:cs typeface="Rockwell"/>
              </a:rPr>
              <a:t>Tur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, Steve Fuller, 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	Kelly Boland, Heidi 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Holman, Paul Novak, Howard Kilpatrick, 	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	Eileen </a:t>
            </a:r>
            <a:r>
              <a:rPr lang="en-US" dirty="0" err="1" smtClean="0">
                <a:solidFill>
                  <a:srgbClr val="333333"/>
                </a:solidFill>
                <a:latin typeface="Rockwell"/>
                <a:cs typeface="Rockwell"/>
              </a:rPr>
              <a:t>McGourty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, David </a:t>
            </a:r>
            <a:r>
              <a:rPr lang="en-US" dirty="0" err="1" smtClean="0">
                <a:solidFill>
                  <a:srgbClr val="333333"/>
                </a:solidFill>
                <a:latin typeface="Rockwell"/>
                <a:cs typeface="Rockwell"/>
              </a:rPr>
              <a:t>Scarpitti</a:t>
            </a:r>
            <a:endParaRPr lang="en-US" dirty="0" smtClean="0">
              <a:solidFill>
                <a:srgbClr val="333333"/>
              </a:solidFill>
              <a:latin typeface="Rockwell"/>
              <a:cs typeface="Rockwell"/>
            </a:endParaRPr>
          </a:p>
          <a:p>
            <a:endParaRPr lang="en-US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pic>
        <p:nvPicPr>
          <p:cNvPr id="9" name="Content Placeholder 5" descr="rhcbun2_USFWS.jpg"/>
          <p:cNvPicPr>
            <a:picLocks noChangeAspect="1"/>
          </p:cNvPicPr>
          <p:nvPr/>
        </p:nvPicPr>
        <p:blipFill>
          <a:blip r:embed="rId2">
            <a:alphaModFix amt="84000"/>
          </a:blip>
          <a:srcRect l="16459" t="10244" r="13693" b="21266"/>
          <a:stretch>
            <a:fillRect/>
          </a:stretch>
        </p:blipFill>
        <p:spPr>
          <a:xfrm>
            <a:off x="2460759" y="1664866"/>
            <a:ext cx="4236866" cy="3115343"/>
          </a:xfrm>
          <a:prstGeom prst="rect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953" y="784462"/>
            <a:ext cx="792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NEAFWA RCN project developed in response to need for tools to evaluate management actions for NEC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3067" y="2477777"/>
            <a:ext cx="74380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  Adaptive management of New England 	cottontails requires knowledge of both patch 	occupancy and abundance. </a:t>
            </a:r>
          </a:p>
          <a:p>
            <a:pPr>
              <a:buFont typeface="Wingdings" charset="2"/>
              <a:buChar char="Ø"/>
            </a:pPr>
            <a:endParaRPr lang="en-US" sz="2400" dirty="0" smtClean="0">
              <a:solidFill>
                <a:srgbClr val="333333"/>
              </a:solidFill>
              <a:latin typeface="Rockwell"/>
              <a:cs typeface="Rockwell"/>
            </a:endParaRPr>
          </a:p>
          <a:p>
            <a:pPr>
              <a:buFont typeface="Wingdings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  </a:t>
            </a: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Current monitoring approaches are </a:t>
            </a: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suitable for 	evaluating the species’ distribution on a range-	wide scale, but may not be optimal for detecting 	cottontails on a patch-specific scale.</a:t>
            </a:r>
            <a:endParaRPr lang="en-US" sz="24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665" y="2024004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  <a:latin typeface="Rockwell"/>
                <a:cs typeface="Rockwell"/>
              </a:rPr>
              <a:t>Problem</a:t>
            </a:r>
            <a:endParaRPr lang="en-US" sz="2400" u="sng" dirty="0">
              <a:solidFill>
                <a:srgbClr val="800000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67" y="2677009"/>
            <a:ext cx="72474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SzPct val="75000"/>
              <a:buFont typeface="+mj-ea"/>
              <a:buAutoNum type="circleNumDbPlain"/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Determine </a:t>
            </a:r>
            <a:r>
              <a:rPr lang="en-US" sz="2400" dirty="0" smtClean="0">
                <a:solidFill>
                  <a:srgbClr val="921F07"/>
                </a:solidFill>
                <a:latin typeface="Rockwell"/>
                <a:cs typeface="Rockwell"/>
              </a:rPr>
              <a:t>detection</a:t>
            </a: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 rates and factors that affect detection of NEC during winter surveys range-wide </a:t>
            </a:r>
          </a:p>
          <a:p>
            <a:pPr marL="514350" indent="-514350">
              <a:buSzPct val="75000"/>
              <a:buFont typeface="+mj-ea"/>
              <a:buAutoNum type="circleNumDbPlain"/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Develop genetic </a:t>
            </a:r>
            <a:r>
              <a:rPr lang="en-US" sz="2400" dirty="0" smtClean="0">
                <a:solidFill>
                  <a:srgbClr val="921F07"/>
                </a:solidFill>
                <a:latin typeface="Rockwell"/>
                <a:cs typeface="Rockwell"/>
              </a:rPr>
              <a:t>population estimation </a:t>
            </a: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protocol &amp; apply to sites range-wide</a:t>
            </a:r>
          </a:p>
          <a:p>
            <a:endParaRPr lang="en-US" sz="24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665" y="2285496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800000"/>
                </a:solidFill>
                <a:latin typeface="Rockwell"/>
                <a:cs typeface="Rockwell"/>
              </a:rPr>
              <a:t>Objectives</a:t>
            </a:r>
            <a:endParaRPr lang="en-US" sz="2400" u="sng" dirty="0">
              <a:solidFill>
                <a:srgbClr val="800000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21" y="572798"/>
            <a:ext cx="818057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Rockwell"/>
                <a:cs typeface="Rockwell"/>
              </a:rPr>
              <a:t>Goal:  </a:t>
            </a:r>
            <a:r>
              <a:rPr lang="en-US" sz="2400" dirty="0" smtClean="0">
                <a:solidFill>
                  <a:schemeClr val="bg2"/>
                </a:solidFill>
                <a:latin typeface="Rockwell"/>
                <a:cs typeface="Rockwell"/>
              </a:rPr>
              <a:t>Develop optimal monitoring protocols for tracking patch-specific New England cottontail occupancy and abundance and for performance evaluation.   </a:t>
            </a:r>
            <a:endParaRPr lang="en-US" sz="2400" dirty="0">
              <a:solidFill>
                <a:schemeClr val="bg2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tection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86600" y="1692579"/>
            <a:ext cx="4892634" cy="4217158"/>
          </a:xfrm>
          <a:prstGeom prst="rect">
            <a:avLst/>
          </a:prstGeom>
        </p:spPr>
      </p:pic>
      <p:pic>
        <p:nvPicPr>
          <p:cNvPr id="10" name="Picture 4" descr="C:\Users\Daniel\Desktop\UNH\Research\Poster\Feb8 Poster\NYSDEC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5942" y="4161764"/>
            <a:ext cx="698611" cy="707926"/>
          </a:xfrm>
          <a:prstGeom prst="rect">
            <a:avLst/>
          </a:prstGeom>
          <a:noFill/>
        </p:spPr>
      </p:pic>
      <p:pic>
        <p:nvPicPr>
          <p:cNvPr id="11" name="Picture 6" descr="C:\Users\Daniel\Desktop\UNH\Research\Poster\Feb8 Poster\masthead_hom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4777" y="4453467"/>
            <a:ext cx="741062" cy="74699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9051" y="5909737"/>
            <a:ext cx="760406" cy="724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4777" y="1936821"/>
            <a:ext cx="790633" cy="8776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4777" y="2814424"/>
            <a:ext cx="746809" cy="825203"/>
          </a:xfrm>
          <a:prstGeom prst="rect">
            <a:avLst/>
          </a:prstGeom>
        </p:spPr>
      </p:pic>
      <p:pic>
        <p:nvPicPr>
          <p:cNvPr id="15" name="Picture 14" descr="FWS col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4777" y="5552863"/>
            <a:ext cx="596375" cy="7137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453" y="1545255"/>
            <a:ext cx="2829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Complete surveys: 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38 detection sites    (≥4 </a:t>
            </a:r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surveys per site)	</a:t>
            </a:r>
            <a:endParaRPr lang="en-US" sz="2000" dirty="0" smtClean="0">
              <a:solidFill>
                <a:srgbClr val="333333"/>
              </a:solidFill>
              <a:latin typeface="Rockwell"/>
              <a:cs typeface="Rockwell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23 population sites    (1 exhaustive survey)</a:t>
            </a:r>
            <a:endParaRPr lang="en-US" sz="20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18" name="Title 8"/>
          <p:cNvSpPr txBox="1">
            <a:spLocks/>
          </p:cNvSpPr>
          <p:nvPr/>
        </p:nvSpPr>
        <p:spPr>
          <a:xfrm>
            <a:off x="201355" y="156107"/>
            <a:ext cx="901114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Range-wide Detection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&amp; Population Estimation Sites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Rockwell"/>
              <a:ea typeface="+mj-ea"/>
              <a:cs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937729" y="1670192"/>
            <a:ext cx="5501642" cy="2019300"/>
            <a:chOff x="1741794" y="2705596"/>
            <a:chExt cx="5501642" cy="2019300"/>
          </a:xfrm>
        </p:grpSpPr>
        <p:pic>
          <p:nvPicPr>
            <p:cNvPr id="6" name="Picture 2" descr="C:\Eudora_1\Attach\Restriction2.JPG"/>
            <p:cNvPicPr>
              <a:picLocks noChangeAspect="1" noChangeArrowheads="1"/>
            </p:cNvPicPr>
            <p:nvPr/>
          </p:nvPicPr>
          <p:blipFill>
            <a:blip r:embed="rId3"/>
            <a:srcRect l="32069" t="60116" r="9190" b="5492"/>
            <a:stretch>
              <a:fillRect/>
            </a:stretch>
          </p:blipFill>
          <p:spPr bwMode="auto">
            <a:xfrm>
              <a:off x="4637012" y="2705596"/>
              <a:ext cx="2606424" cy="1908875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0" dir="270000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2" descr="C:\Eudora_1\Attach\Restriction2.JPG"/>
            <p:cNvPicPr>
              <a:picLocks noChangeAspect="1" noChangeArrowheads="1"/>
            </p:cNvPicPr>
            <p:nvPr/>
          </p:nvPicPr>
          <p:blipFill>
            <a:blip r:embed="rId3"/>
            <a:srcRect r="45382" b="79176"/>
            <a:stretch>
              <a:fillRect/>
            </a:stretch>
          </p:blipFill>
          <p:spPr bwMode="auto">
            <a:xfrm>
              <a:off x="1741794" y="3010396"/>
              <a:ext cx="2423468" cy="1155804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0" dir="270000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2" descr="C:\Eudora_1\Attach\Restriction2.JPG"/>
            <p:cNvPicPr>
              <a:picLocks noChangeAspect="1" noChangeArrowheads="1"/>
            </p:cNvPicPr>
            <p:nvPr/>
          </p:nvPicPr>
          <p:blipFill>
            <a:blip r:embed="rId3"/>
            <a:srcRect l="59153" r="8123" b="87362"/>
            <a:stretch>
              <a:fillRect/>
            </a:stretch>
          </p:blipFill>
          <p:spPr bwMode="auto">
            <a:xfrm>
              <a:off x="2953528" y="4023401"/>
              <a:ext cx="1452034" cy="701495"/>
            </a:xfrm>
            <a:prstGeom prst="rect">
              <a:avLst/>
            </a:prstGeom>
            <a:noFill/>
            <a:ln w="38100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0" dir="270000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618065" y="155575"/>
            <a:ext cx="7402512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Rockwell"/>
                <a:cs typeface="Rockwell"/>
              </a:rPr>
              <a:t>Approach: Genetic </a:t>
            </a:r>
            <a:r>
              <a:rPr lang="en-US" sz="3200" dirty="0" smtClean="0">
                <a:solidFill>
                  <a:schemeClr val="bg2"/>
                </a:solidFill>
                <a:latin typeface="Rockwell"/>
                <a:cs typeface="Rockwell"/>
              </a:rPr>
              <a:t>Monitoring </a:t>
            </a:r>
            <a:br>
              <a:rPr lang="en-US" sz="3200" dirty="0" smtClean="0">
                <a:solidFill>
                  <a:schemeClr val="bg2"/>
                </a:solidFill>
                <a:latin typeface="Rockwell"/>
                <a:cs typeface="Rockwell"/>
              </a:rPr>
            </a:br>
            <a:r>
              <a:rPr lang="en-US" sz="3200" dirty="0" smtClean="0">
                <a:solidFill>
                  <a:schemeClr val="bg2"/>
                </a:solidFill>
                <a:latin typeface="Rockwell"/>
                <a:cs typeface="Rockwell"/>
              </a:rPr>
              <a:t>via Fecal Pellet Surveys</a:t>
            </a:r>
            <a:endParaRPr lang="en-US" sz="3200" dirty="0">
              <a:solidFill>
                <a:schemeClr val="bg2"/>
              </a:solidFill>
              <a:latin typeface="Rockwell"/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4834" y="1775568"/>
            <a:ext cx="233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Rockwell"/>
                <a:cs typeface="Rockwell"/>
              </a:rPr>
              <a:t>D</a:t>
            </a:r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iagnostic </a:t>
            </a:r>
            <a:r>
              <a:rPr lang="en-US" sz="2000" dirty="0" err="1" smtClean="0">
                <a:solidFill>
                  <a:srgbClr val="333333"/>
                </a:solidFill>
                <a:latin typeface="Rockwell"/>
                <a:cs typeface="Rockwell"/>
              </a:rPr>
              <a:t>mtDNA</a:t>
            </a:r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 test for species id</a:t>
            </a:r>
            <a:endParaRPr lang="en-US" sz="20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pic>
        <p:nvPicPr>
          <p:cNvPr id="22" name="Picture 21" descr="Microsat multiplex pic- genotype at 4 loci.jpg"/>
          <p:cNvPicPr>
            <a:picLocks noChangeAspect="1"/>
          </p:cNvPicPr>
          <p:nvPr/>
        </p:nvPicPr>
        <p:blipFill>
          <a:blip r:embed="rId4"/>
          <a:srcRect l="2500" t="32989" r="937" b="27213"/>
          <a:stretch>
            <a:fillRect/>
          </a:stretch>
        </p:blipFill>
        <p:spPr>
          <a:xfrm>
            <a:off x="531604" y="4273474"/>
            <a:ext cx="5545667" cy="17142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00768" y="2946130"/>
            <a:ext cx="152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Rockwell"/>
                <a:cs typeface="Rockwell"/>
              </a:rPr>
              <a:t>occupancy</a:t>
            </a:r>
            <a:endParaRPr lang="en-US" sz="2000" dirty="0">
              <a:solidFill>
                <a:srgbClr val="800000"/>
              </a:solidFill>
              <a:latin typeface="Rockwell"/>
              <a:cs typeface="Rockwel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618871" y="2730282"/>
            <a:ext cx="4626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273633" y="3779825"/>
            <a:ext cx="799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09131" y="3918857"/>
            <a:ext cx="23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Rockwell"/>
                <a:cs typeface="Rockwell"/>
              </a:rPr>
              <a:t>u</a:t>
            </a:r>
            <a:r>
              <a:rPr lang="en-US" dirty="0" smtClean="0">
                <a:solidFill>
                  <a:srgbClr val="333333"/>
                </a:solidFill>
                <a:latin typeface="Rockwell"/>
                <a:cs typeface="Rockwell"/>
              </a:rPr>
              <a:t>nique genotypes</a:t>
            </a:r>
            <a:endParaRPr lang="en-US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1175" y="4319169"/>
            <a:ext cx="329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Rockwell"/>
                <a:cs typeface="Rockwell"/>
              </a:rPr>
              <a:t>Genetic mark-recapture</a:t>
            </a:r>
            <a:endParaRPr lang="en-US" sz="20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5079" y="5264328"/>
            <a:ext cx="294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Rockwell"/>
                <a:cs typeface="Rockwell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latin typeface="Rockwell"/>
                <a:cs typeface="Rockwell"/>
              </a:rPr>
              <a:t>opulation estimation</a:t>
            </a:r>
            <a:endParaRPr lang="en-US" sz="2000" dirty="0">
              <a:solidFill>
                <a:srgbClr val="800000"/>
              </a:solidFill>
              <a:latin typeface="Rockwell"/>
              <a:cs typeface="Rockwell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327825" y="5032196"/>
            <a:ext cx="4626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39399" y="155575"/>
            <a:ext cx="8911673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Rockwell"/>
                <a:cs typeface="Rockwell"/>
              </a:rPr>
              <a:t>A Problem of Detection?</a:t>
            </a:r>
            <a:endParaRPr lang="en-US" sz="32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729" y="1487498"/>
            <a:ext cx="787818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Covariates analyzed in an occupancy modeling </a:t>
            </a: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framework to </a:t>
            </a:r>
            <a:r>
              <a:rPr lang="en-US" sz="2400" dirty="0" smtClean="0">
                <a:solidFill>
                  <a:srgbClr val="800000"/>
                </a:solidFill>
                <a:latin typeface="Rockwell"/>
                <a:cs typeface="Rockwell"/>
              </a:rPr>
              <a:t>evaluate factors that influence detection:</a:t>
            </a:r>
            <a:endParaRPr lang="en-US" sz="2400" dirty="0" smtClean="0">
              <a:solidFill>
                <a:srgbClr val="800000"/>
              </a:solidFill>
              <a:latin typeface="Rockwell"/>
              <a:cs typeface="Rockwell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	</a:t>
            </a:r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snow conditions (depth; powder; days since snow)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temperature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weather events (wind, rain)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observer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search effort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patch size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prior knowledge</a:t>
            </a:r>
          </a:p>
          <a:p>
            <a:r>
              <a:rPr lang="en-US" sz="2200" dirty="0" smtClean="0">
                <a:solidFill>
                  <a:srgbClr val="333333"/>
                </a:solidFill>
                <a:latin typeface="Rockwell"/>
                <a:cs typeface="Rockwell"/>
              </a:rPr>
              <a:t>	habitat (stem density) </a:t>
            </a:r>
          </a:p>
          <a:p>
            <a:endParaRPr lang="en-US" sz="2400" dirty="0">
              <a:solidFill>
                <a:srgbClr val="333333"/>
              </a:solidFill>
              <a:latin typeface="Rockwell"/>
              <a:cs typeface="Rockwell"/>
            </a:endParaRPr>
          </a:p>
          <a:p>
            <a:endParaRPr lang="en-US" sz="2400" dirty="0">
              <a:solidFill>
                <a:srgbClr val="333333"/>
              </a:solidFill>
              <a:latin typeface="Rockwell"/>
              <a:cs typeface="Rockwell"/>
            </a:endParaRPr>
          </a:p>
        </p:txBody>
      </p:sp>
      <p:pic>
        <p:nvPicPr>
          <p:cNvPr id="5" name="Picture 4" descr="Kettle Cove pellets.JPG"/>
          <p:cNvPicPr>
            <a:picLocks noChangeAspect="1"/>
          </p:cNvPicPr>
          <p:nvPr/>
        </p:nvPicPr>
        <p:blipFill>
          <a:blip r:embed="rId3"/>
          <a:srcRect l="27934" t="1088" r="31690"/>
          <a:stretch>
            <a:fillRect/>
          </a:stretch>
        </p:blipFill>
        <p:spPr>
          <a:xfrm rot="5400000">
            <a:off x="5167955" y="3449047"/>
            <a:ext cx="1648378" cy="2692074"/>
          </a:xfrm>
          <a:prstGeom prst="rect">
            <a:avLst/>
          </a:prstGeom>
          <a:ln w="254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6" name="Content Placeholder 6" descr="cottontail tracks.jpg"/>
          <p:cNvPicPr>
            <a:picLocks noChangeAspect="1"/>
          </p:cNvPicPr>
          <p:nvPr/>
        </p:nvPicPr>
        <p:blipFill>
          <a:blip r:embed="rId4"/>
          <a:srcRect l="393" r="123"/>
          <a:stretch>
            <a:fillRect/>
          </a:stretch>
        </p:blipFill>
        <p:spPr>
          <a:xfrm>
            <a:off x="7590485" y="3425271"/>
            <a:ext cx="1383147" cy="2194002"/>
          </a:xfrm>
          <a:prstGeom prst="rect">
            <a:avLst/>
          </a:prstGeom>
          <a:ln w="254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39399" y="155575"/>
            <a:ext cx="891167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Rockwell"/>
                <a:ea typeface="+mj-ea"/>
                <a:cs typeface="Rockwell"/>
              </a:rPr>
              <a:t>Project Status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>
                <a:outerShdw blurRad="50800" dist="12700" dir="2700000" sx="100500" sy="100500" algn="tl" rotWithShape="0">
                  <a:prstClr val="black">
                    <a:alpha val="60000"/>
                  </a:prstClr>
                </a:outerShdw>
              </a:effectLst>
              <a:uLnTx/>
              <a:uFillTx/>
              <a:latin typeface="Rockwell"/>
              <a:ea typeface="+mj-ea"/>
              <a:cs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714" y="1357282"/>
            <a:ext cx="7580571" cy="37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  2 field seasons completed (winters 2010 and 2011).	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  265 pellet samples collected &amp; analyzed in Year 1, served as pilot,		as poor survey conditions prevented sufficient detection visits.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  Genetic species identifications for up to 550 Year 2 pellet samples 	to be completed by August, enabling modeling of detection 	factors on all 38 range-wide sites by September. </a:t>
            </a: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  Preliminary </a:t>
            </a: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results for 22 detection sites in ME/NH indicate snow </a:t>
            </a: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	conditions (depth &amp; powder) and </a:t>
            </a: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prior knowledge of NEC </a:t>
            </a: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activity	influence </a:t>
            </a: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detection. </a:t>
            </a:r>
            <a:endParaRPr lang="en-US" dirty="0" smtClean="0">
              <a:solidFill>
                <a:schemeClr val="bg2"/>
              </a:solidFill>
              <a:latin typeface="Rockwell"/>
              <a:cs typeface="Rockwell"/>
            </a:endParaRPr>
          </a:p>
          <a:p>
            <a:pPr>
              <a:spcAft>
                <a:spcPts val="1200"/>
              </a:spcAft>
              <a:buFont typeface="Wingdings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Rockwell"/>
                <a:cs typeface="Rockwell"/>
              </a:rPr>
              <a:t>  Genotyping of up to 500 population estimation samples underway; 	abundance estimates to be completed by December.  </a:t>
            </a:r>
            <a:endParaRPr lang="en-US" dirty="0">
              <a:solidFill>
                <a:schemeClr val="bg2"/>
              </a:solidFill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9144000" cy="1143000"/>
          </a:xfrm>
          <a:effectLst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Rockwell"/>
                <a:cs typeface="Rockwell"/>
              </a:rPr>
              <a:t>Detection </a:t>
            </a:r>
            <a:r>
              <a:rPr lang="en-US" sz="3200" dirty="0" smtClean="0">
                <a:solidFill>
                  <a:srgbClr val="33333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Rockwell"/>
                <a:cs typeface="Rockwell"/>
              </a:rPr>
              <a:t>&amp; Population Monitoring Outcomes    </a:t>
            </a:r>
            <a:endParaRPr lang="en-US" sz="3200" dirty="0">
              <a:solidFill>
                <a:srgbClr val="33333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Rockwell"/>
              <a:cs typeface="Rockwel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880" y="1275107"/>
            <a:ext cx="835514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Evaluation of presence/absence survey protocol and factors that influence detection 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	– guidelines for optimal survey </a:t>
            </a:r>
          </a:p>
          <a:p>
            <a:endParaRPr lang="en-US" sz="2400" dirty="0" smtClean="0">
              <a:solidFill>
                <a:srgbClr val="333333"/>
              </a:solidFill>
              <a:latin typeface="Rockwell"/>
              <a:cs typeface="Rockwell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First patch-specific abundance estimates 	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Rockwell"/>
                <a:cs typeface="Rockwell"/>
              </a:rPr>
              <a:t>	– establish baseline</a:t>
            </a:r>
          </a:p>
          <a:p>
            <a:endParaRPr lang="en-US" sz="2400" dirty="0" smtClean="0">
              <a:solidFill>
                <a:srgbClr val="333333"/>
              </a:solidFill>
              <a:latin typeface="Rockwell"/>
              <a:cs typeface="Rockwell"/>
            </a:endParaRPr>
          </a:p>
          <a:p>
            <a:r>
              <a:rPr lang="en-US" sz="2400" dirty="0" smtClean="0">
                <a:solidFill>
                  <a:srgbClr val="800000"/>
                </a:solidFill>
                <a:latin typeface="Rockwell"/>
                <a:cs typeface="Rockwell"/>
              </a:rPr>
              <a:t>Tools for monitoring effectiveness of management actions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087" y="4626066"/>
            <a:ext cx="2456448" cy="223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112</TotalTime>
  <Words>471</Words>
  <Application>Microsoft Macintosh PowerPoint</Application>
  <PresentationFormat>On-screen Show (4:3)</PresentationFormat>
  <Paragraphs>52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Precedent</vt:lpstr>
      <vt:lpstr>Slide 1</vt:lpstr>
      <vt:lpstr>Slide 2</vt:lpstr>
      <vt:lpstr>Slide 3</vt:lpstr>
      <vt:lpstr>Slide 4</vt:lpstr>
      <vt:lpstr>Approach: Genetic Monitoring  via Fecal Pellet Surveys</vt:lpstr>
      <vt:lpstr>A Problem of Detection?</vt:lpstr>
      <vt:lpstr>Slide 7</vt:lpstr>
      <vt:lpstr>Detection &amp; Population Monitoring Outcomes    </vt:lpstr>
    </vt:vector>
  </TitlesOfParts>
  <Company>university of new hampshire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 Kovach</dc:creator>
  <cp:lastModifiedBy>Adrienne Kovach</cp:lastModifiedBy>
  <cp:revision>4</cp:revision>
  <dcterms:created xsi:type="dcterms:W3CDTF">2011-06-06T10:14:04Z</dcterms:created>
  <dcterms:modified xsi:type="dcterms:W3CDTF">2011-06-06T11:06:26Z</dcterms:modified>
</cp:coreProperties>
</file>