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2" r:id="rId3"/>
    <p:sldId id="292" r:id="rId4"/>
    <p:sldId id="283" r:id="rId5"/>
    <p:sldId id="28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DE2E"/>
    <a:srgbClr val="469054"/>
    <a:srgbClr val="2F5739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5CDD3-2310-4355-88F1-F12899C9E6E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1B86A-BDC8-40BE-83B1-4496820DA2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Supplied for contact </a:t>
            </a:r>
            <a:r>
              <a:rPr lang="en-US" smtClean="0"/>
              <a:t>info only if needed.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1B86A-BDC8-40BE-83B1-4496820DA23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1B86A-BDC8-40BE-83B1-4496820DA23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1B86A-BDC8-40BE-83B1-4496820DA23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1B86A-BDC8-40BE-83B1-4496820DA23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1B86A-BDC8-40BE-83B1-4496820DA23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1DEB-D674-44F9-BE3A-80D79F691B05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602B-96D0-4FB2-B225-349066B98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1DEB-D674-44F9-BE3A-80D79F691B05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602B-96D0-4FB2-B225-349066B98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1DEB-D674-44F9-BE3A-80D79F691B05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602B-96D0-4FB2-B225-349066B98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1DEB-D674-44F9-BE3A-80D79F691B05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602B-96D0-4FB2-B225-349066B98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1DEB-D674-44F9-BE3A-80D79F691B05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602B-96D0-4FB2-B225-349066B98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1DEB-D674-44F9-BE3A-80D79F691B05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602B-96D0-4FB2-B225-349066B98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1DEB-D674-44F9-BE3A-80D79F691B05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602B-96D0-4FB2-B225-349066B98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1DEB-D674-44F9-BE3A-80D79F691B05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602B-96D0-4FB2-B225-349066B98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1DEB-D674-44F9-BE3A-80D79F691B05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602B-96D0-4FB2-B225-349066B98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1DEB-D674-44F9-BE3A-80D79F691B05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602B-96D0-4FB2-B225-349066B98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1DEB-D674-44F9-BE3A-80D79F691B05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602B-96D0-4FB2-B225-349066B98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2F5739"/>
            </a:gs>
            <a:gs pos="100000">
              <a:srgbClr val="46905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F1DEB-D674-44F9-BE3A-80D79F691B05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C602B-96D0-4FB2-B225-349066B98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01000" cy="2914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 Regional Initiative to Support Biomass Energy Development Practices Benefitting Early-Succession SGCN </a:t>
            </a:r>
            <a:br>
              <a:rPr lang="en-US" sz="4000" dirty="0"/>
            </a:br>
            <a:r>
              <a:rPr lang="en-US" sz="4000" dirty="0"/>
              <a:t>in the Northeast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886200"/>
            <a:ext cx="6019800" cy="2133600"/>
          </a:xfrm>
        </p:spPr>
        <p:txBody>
          <a:bodyPr/>
          <a:lstStyle/>
          <a:p>
            <a:pPr algn="l"/>
            <a:r>
              <a:rPr lang="en-US" sz="2800" dirty="0"/>
              <a:t>Scott D. Klopfer</a:t>
            </a:r>
          </a:p>
          <a:p>
            <a:pPr algn="l"/>
            <a:r>
              <a:rPr lang="en-US" sz="2800" dirty="0" smtClean="0"/>
              <a:t>Conservation </a:t>
            </a:r>
            <a:r>
              <a:rPr lang="en-US" sz="2800" dirty="0"/>
              <a:t>Management Institute</a:t>
            </a:r>
          </a:p>
          <a:p>
            <a:pPr algn="l"/>
            <a:r>
              <a:rPr lang="en-US" sz="2800" dirty="0"/>
              <a:t>Virginia Tech</a:t>
            </a:r>
          </a:p>
        </p:txBody>
      </p:sp>
      <p:pic>
        <p:nvPicPr>
          <p:cNvPr id="2053" name="Picture 5" descr="CMILogo high qual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0"/>
            <a:ext cx="2246313" cy="2246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Evaluate Potential Impacts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r>
              <a:rPr lang="en-US" dirty="0"/>
              <a:t>Biomass practices</a:t>
            </a:r>
          </a:p>
          <a:p>
            <a:pPr lvl="1"/>
            <a:r>
              <a:rPr lang="en-US" dirty="0"/>
              <a:t>Examine process (planting, management, harvest impacts)</a:t>
            </a:r>
          </a:p>
          <a:p>
            <a:r>
              <a:rPr lang="en-US" dirty="0" smtClean="0"/>
              <a:t>SGCNs</a:t>
            </a:r>
            <a:endParaRPr lang="en-US" dirty="0"/>
          </a:p>
          <a:p>
            <a:pPr lvl="1"/>
            <a:r>
              <a:rPr lang="en-US" dirty="0"/>
              <a:t>Look at SGCN needs and status</a:t>
            </a:r>
          </a:p>
          <a:p>
            <a:pPr lvl="1"/>
            <a:r>
              <a:rPr lang="en-US" dirty="0" smtClean="0"/>
              <a:t>Evaluate </a:t>
            </a:r>
            <a:r>
              <a:rPr lang="en-US" dirty="0"/>
              <a:t>impacts</a:t>
            </a:r>
          </a:p>
          <a:p>
            <a:endParaRPr lang="en-US" dirty="0"/>
          </a:p>
        </p:txBody>
      </p:sp>
      <p:pic>
        <p:nvPicPr>
          <p:cNvPr id="5" name="Picture 4" descr="willowfie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1828800"/>
            <a:ext cx="2476500" cy="3943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72200" y="5410200"/>
            <a:ext cx="19411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http://www.esf.edu/willow/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Total net SGCN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FF00"/>
                </a:solidFill>
              </a:rPr>
              <a:t># positively impacted - # negatively impacted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So,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FF00"/>
                </a:solidFill>
              </a:rPr>
              <a:t>11 positive – 19 negative =  </a:t>
            </a:r>
            <a:r>
              <a:rPr lang="en-US" dirty="0" smtClean="0">
                <a:solidFill>
                  <a:srgbClr val="FF0000"/>
                </a:solidFill>
              </a:rPr>
              <a:t>-8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5" descr="boboli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810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143000"/>
          <a:ext cx="8686799" cy="4953000"/>
        </p:xfrm>
        <a:graphic>
          <a:graphicData uri="http://schemas.openxmlformats.org/drawingml/2006/table">
            <a:tbl>
              <a:tblPr/>
              <a:tblGrid>
                <a:gridCol w="2252840"/>
                <a:gridCol w="1328560"/>
                <a:gridCol w="1382485"/>
                <a:gridCol w="1212334"/>
                <a:gridCol w="1555987"/>
                <a:gridCol w="954593"/>
              </a:tblGrid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All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SGCN (470)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Existing </a:t>
                      </a:r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Land </a:t>
                      </a:r>
                      <a:r>
                        <a:rPr lang="en-US" sz="1800" b="0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Cover</a:t>
                      </a:r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  <a:endParaRPr lang="en-US" sz="1800" b="0" i="0" u="none" strike="noStrike" dirty="0" smtClean="0">
                        <a:solidFill>
                          <a:srgbClr val="FFFF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Row Crop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Mature Deciduous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Mature Coniferous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Shrubland / Young forest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Pasture / Hay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Native NWSG mix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Monoculture grass (dedicated)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Dedicated </a:t>
                      </a:r>
                      <a:r>
                        <a:rPr lang="en-US" sz="1800" b="0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mono. </a:t>
                      </a:r>
                      <a:r>
                        <a:rPr lang="en-US" sz="1800" b="0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deciduous </a:t>
                      </a:r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woody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Dedicated </a:t>
                      </a:r>
                      <a:r>
                        <a:rPr lang="en-US" sz="1800" b="0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mono. </a:t>
                      </a:r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coniferous woody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Native early </a:t>
                      </a:r>
                      <a:r>
                        <a:rPr lang="en-US" sz="1800" b="0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successional </a:t>
                      </a:r>
                      <a:endParaRPr lang="en-US" sz="18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Thinned timber stand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234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234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New biomass activities that involve planting grass or woody material should be focused on existing row crop or pasture land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best option for forested systems is to utilize practices that result in native regeneration and decrease </a:t>
            </a:r>
            <a:r>
              <a:rPr lang="en-US" dirty="0" smtClean="0"/>
              <a:t>fragmentation</a:t>
            </a:r>
          </a:p>
          <a:p>
            <a:r>
              <a:rPr lang="en-US" dirty="0" smtClean="0"/>
              <a:t>Wildlife managers and biologists must work cooperatively with biomass developers early in the process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226</Words>
  <Application>Microsoft Office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Regional Initiative to Support Biomass Energy Development Practices Benefitting Early-Succession SGCN  in the Northeast </vt:lpstr>
      <vt:lpstr>Evaluate Potential Impacts</vt:lpstr>
      <vt:lpstr>Basic Analysis</vt:lpstr>
      <vt:lpstr>Slide 4</vt:lpstr>
      <vt:lpstr>Summary points</vt:lpstr>
    </vt:vector>
  </TitlesOfParts>
  <Company>CMI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Regional Initiative to Support Biomass Energy Development Practices Benefitting Early-Succession SGCN  in the Northeast</dc:title>
  <dc:creator>Scott Klopfer</dc:creator>
  <cp:lastModifiedBy>Windows User</cp:lastModifiedBy>
  <cp:revision>64</cp:revision>
  <dcterms:created xsi:type="dcterms:W3CDTF">2010-04-23T13:10:22Z</dcterms:created>
  <dcterms:modified xsi:type="dcterms:W3CDTF">2011-06-03T14:59:22Z</dcterms:modified>
</cp:coreProperties>
</file>