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09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1AF039-8744-45AB-AE9D-B0890A5D05F0}" type="datetimeFigureOut">
              <a:rPr lang="en-US" smtClean="0"/>
              <a:pPr/>
              <a:t>6/3/2011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E8AD8F-70DC-4EA6-948A-AC336787B5E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DE8AD8F-70DC-4EA6-948A-AC336787B5E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SGCN</a:t>
            </a:r>
            <a:r>
              <a:rPr lang="en-US" baseline="0" dirty="0" smtClean="0"/>
              <a:t>s in the Northeast are subjected to a number of threats and stressors. Invasive plants and animals often impact SGCNs either directly or indirectly. While all invasive species are detrimental to native fish and wildlife, some are likely to affect more SGCNs than others. Those may be the most significant threat.</a:t>
            </a:r>
          </a:p>
          <a:p>
            <a:endParaRPr lang="en-US" dirty="0"/>
          </a:p>
        </p:txBody>
      </p:sp>
      <p:sp>
        <p:nvSpPr>
          <p:cNvPr id="4" name="Slide Number Placeholder 3"/>
          <p:cNvSpPr>
            <a:spLocks noGrp="1"/>
          </p:cNvSpPr>
          <p:nvPr>
            <p:ph type="sldNum" sz="quarter" idx="10"/>
          </p:nvPr>
        </p:nvSpPr>
        <p:spPr/>
        <p:txBody>
          <a:bodyPr/>
          <a:lstStyle/>
          <a:p>
            <a:fld id="{9DE8AD8F-70DC-4EA6-948A-AC336787B5E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DE8AD8F-70DC-4EA6-948A-AC336787B5E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DE8AD8F-70DC-4EA6-948A-AC336787B5E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DE8AD8F-70DC-4EA6-948A-AC336787B5E4}"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FFFF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B6253C27-34D7-41F3-B2A1-CD1B24951B56}" type="datetimeFigureOut">
              <a:rPr lang="en-US" smtClean="0"/>
              <a:pPr/>
              <a:t>6/3/2011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0C0E83-DF37-4906-A07C-102EFFBD34F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253C27-34D7-41F3-B2A1-CD1B24951B56}" type="datetimeFigureOut">
              <a:rPr lang="en-US" smtClean="0"/>
              <a:pPr/>
              <a:t>6/3/2011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0C0E83-DF37-4906-A07C-102EFFBD34F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253C27-34D7-41F3-B2A1-CD1B24951B56}" type="datetimeFigureOut">
              <a:rPr lang="en-US" smtClean="0"/>
              <a:pPr/>
              <a:t>6/3/2011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0C0E83-DF37-4906-A07C-102EFFBD34F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253C27-34D7-41F3-B2A1-CD1B24951B56}" type="datetimeFigureOut">
              <a:rPr lang="en-US" smtClean="0"/>
              <a:pPr/>
              <a:t>6/3/2011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0C0E83-DF37-4906-A07C-102EFFBD34F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253C27-34D7-41F3-B2A1-CD1B24951B56}" type="datetimeFigureOut">
              <a:rPr lang="en-US" smtClean="0"/>
              <a:pPr/>
              <a:t>6/3/2011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0C0E83-DF37-4906-A07C-102EFFBD34F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253C27-34D7-41F3-B2A1-CD1B24951B56}" type="datetimeFigureOut">
              <a:rPr lang="en-US" smtClean="0"/>
              <a:pPr/>
              <a:t>6/3/2011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0C0E83-DF37-4906-A07C-102EFFBD34F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253C27-34D7-41F3-B2A1-CD1B24951B56}" type="datetimeFigureOut">
              <a:rPr lang="en-US" smtClean="0"/>
              <a:pPr/>
              <a:t>6/3/2011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0C0E83-DF37-4906-A07C-102EFFBD34F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253C27-34D7-41F3-B2A1-CD1B24951B56}" type="datetimeFigureOut">
              <a:rPr lang="en-US" smtClean="0"/>
              <a:pPr/>
              <a:t>6/3/2011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0C0E83-DF37-4906-A07C-102EFFBD34F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253C27-34D7-41F3-B2A1-CD1B24951B56}" type="datetimeFigureOut">
              <a:rPr lang="en-US" smtClean="0"/>
              <a:pPr/>
              <a:t>6/3/2011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0C0E83-DF37-4906-A07C-102EFFBD34F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253C27-34D7-41F3-B2A1-CD1B24951B56}" type="datetimeFigureOut">
              <a:rPr lang="en-US" smtClean="0"/>
              <a:pPr/>
              <a:t>6/3/2011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0C0E83-DF37-4906-A07C-102EFFBD34F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253C27-34D7-41F3-B2A1-CD1B24951B56}" type="datetimeFigureOut">
              <a:rPr lang="en-US" smtClean="0"/>
              <a:pPr/>
              <a:t>6/3/2011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0C0E83-DF37-4906-A07C-102EFFBD34F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gs>
            <a:gs pos="50000">
              <a:schemeClr val="accent3">
                <a:lumMod val="50000"/>
              </a:schemeClr>
            </a:gs>
            <a:gs pos="100000">
              <a:schemeClr val="accent3">
                <a:lumMod val="40000"/>
                <a:lumOff val="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253C27-34D7-41F3-B2A1-CD1B24951B56}" type="datetimeFigureOut">
              <a:rPr lang="en-US" smtClean="0"/>
              <a:pPr/>
              <a:t>6/3/2011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0C0E83-DF37-4906-A07C-102EFFBD34F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rgbClr val="FFFF0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2457450"/>
          </a:xfrm>
        </p:spPr>
        <p:txBody>
          <a:bodyPr>
            <a:normAutofit/>
          </a:bodyPr>
          <a:lstStyle/>
          <a:p>
            <a:r>
              <a:rPr lang="en-US" dirty="0" smtClean="0"/>
              <a:t>Identifying Relationships Between Invasive </a:t>
            </a:r>
            <a:r>
              <a:rPr lang="en-US" dirty="0"/>
              <a:t>S</a:t>
            </a:r>
            <a:r>
              <a:rPr lang="en-US" dirty="0" smtClean="0"/>
              <a:t>pecies and SGCNs in the Northeast Region</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Scott D. Klopfer</a:t>
            </a:r>
          </a:p>
          <a:p>
            <a:r>
              <a:rPr lang="en-US" dirty="0" smtClean="0"/>
              <a:t>Conservation Management Institute </a:t>
            </a:r>
          </a:p>
          <a:p>
            <a:r>
              <a:rPr lang="en-US" dirty="0" smtClean="0"/>
              <a:t>at Virginia Tech</a:t>
            </a:r>
          </a:p>
          <a:p>
            <a:r>
              <a:rPr lang="en-US" dirty="0" smtClean="0"/>
              <a:t>College of Natural Resources and Environment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Yellow%20Iris.jpg"/>
          <p:cNvPicPr>
            <a:picLocks noChangeAspect="1"/>
          </p:cNvPicPr>
          <p:nvPr/>
        </p:nvPicPr>
        <p:blipFill>
          <a:blip r:embed="rId3" cstate="print"/>
          <a:stretch>
            <a:fillRect/>
          </a:stretch>
        </p:blipFill>
        <p:spPr>
          <a:xfrm>
            <a:off x="3581400" y="4038600"/>
            <a:ext cx="3053080" cy="2580640"/>
          </a:xfrm>
          <a:prstGeom prst="rect">
            <a:avLst/>
          </a:prstGeom>
        </p:spPr>
      </p:pic>
      <p:pic>
        <p:nvPicPr>
          <p:cNvPr id="4" name="Picture 3" descr="garlic mustard.jpg"/>
          <p:cNvPicPr>
            <a:picLocks noChangeAspect="1"/>
          </p:cNvPicPr>
          <p:nvPr/>
        </p:nvPicPr>
        <p:blipFill>
          <a:blip r:embed="rId4" cstate="print"/>
          <a:stretch>
            <a:fillRect/>
          </a:stretch>
        </p:blipFill>
        <p:spPr>
          <a:xfrm>
            <a:off x="457200" y="304800"/>
            <a:ext cx="1930400" cy="2895600"/>
          </a:xfrm>
          <a:prstGeom prst="rect">
            <a:avLst/>
          </a:prstGeom>
        </p:spPr>
      </p:pic>
      <p:sp>
        <p:nvSpPr>
          <p:cNvPr id="5" name="Rectangle 4"/>
          <p:cNvSpPr/>
          <p:nvPr/>
        </p:nvSpPr>
        <p:spPr>
          <a:xfrm>
            <a:off x="457200" y="2895600"/>
            <a:ext cx="1923925" cy="246221"/>
          </a:xfrm>
          <a:prstGeom prst="rect">
            <a:avLst/>
          </a:prstGeom>
        </p:spPr>
        <p:txBody>
          <a:bodyPr wrap="none">
            <a:spAutoFit/>
          </a:bodyPr>
          <a:lstStyle/>
          <a:p>
            <a:r>
              <a:rPr lang="en-US" sz="1000" dirty="0" smtClean="0">
                <a:solidFill>
                  <a:schemeClr val="bg1"/>
                </a:solidFill>
              </a:rPr>
              <a:t>Chris Evans, River to River CWMA</a:t>
            </a:r>
            <a:endParaRPr lang="en-US" sz="1000" dirty="0">
              <a:solidFill>
                <a:schemeClr val="bg1"/>
              </a:solidFill>
            </a:endParaRPr>
          </a:p>
        </p:txBody>
      </p:sp>
      <p:grpSp>
        <p:nvGrpSpPr>
          <p:cNvPr id="11" name="Group 10"/>
          <p:cNvGrpSpPr/>
          <p:nvPr/>
        </p:nvGrpSpPr>
        <p:grpSpPr>
          <a:xfrm>
            <a:off x="5867400" y="381000"/>
            <a:ext cx="2971800" cy="2075021"/>
            <a:chOff x="5867400" y="609600"/>
            <a:chExt cx="2540000" cy="1694021"/>
          </a:xfrm>
        </p:grpSpPr>
        <p:pic>
          <p:nvPicPr>
            <p:cNvPr id="6" name="Picture 5" descr="eurasian milfoil.jpg"/>
            <p:cNvPicPr>
              <a:picLocks noChangeAspect="1"/>
            </p:cNvPicPr>
            <p:nvPr/>
          </p:nvPicPr>
          <p:blipFill>
            <a:blip r:embed="rId5" cstate="print"/>
            <a:stretch>
              <a:fillRect/>
            </a:stretch>
          </p:blipFill>
          <p:spPr>
            <a:xfrm>
              <a:off x="5867400" y="609600"/>
              <a:ext cx="2540000" cy="1689100"/>
            </a:xfrm>
            <a:prstGeom prst="rect">
              <a:avLst/>
            </a:prstGeom>
          </p:spPr>
        </p:pic>
        <p:sp>
          <p:nvSpPr>
            <p:cNvPr id="7" name="Rectangle 6"/>
            <p:cNvSpPr/>
            <p:nvPr/>
          </p:nvSpPr>
          <p:spPr>
            <a:xfrm>
              <a:off x="5943600" y="2057400"/>
              <a:ext cx="1795684" cy="246221"/>
            </a:xfrm>
            <a:prstGeom prst="rect">
              <a:avLst/>
            </a:prstGeom>
          </p:spPr>
          <p:txBody>
            <a:bodyPr wrap="none">
              <a:spAutoFit/>
            </a:bodyPr>
            <a:lstStyle/>
            <a:p>
              <a:r>
                <a:rPr lang="en-US" sz="1000" dirty="0" smtClean="0">
                  <a:solidFill>
                    <a:schemeClr val="bg1"/>
                  </a:solidFill>
                </a:rPr>
                <a:t>Alison Fox-University of Florida</a:t>
              </a:r>
              <a:endParaRPr lang="en-US" sz="1000" dirty="0">
                <a:solidFill>
                  <a:schemeClr val="bg1"/>
                </a:solidFill>
              </a:endParaRPr>
            </a:p>
          </p:txBody>
        </p:sp>
      </p:grpSp>
      <p:grpSp>
        <p:nvGrpSpPr>
          <p:cNvPr id="10" name="Group 9"/>
          <p:cNvGrpSpPr/>
          <p:nvPr/>
        </p:nvGrpSpPr>
        <p:grpSpPr>
          <a:xfrm>
            <a:off x="1066800" y="4267200"/>
            <a:ext cx="2715147" cy="2019300"/>
            <a:chOff x="609600" y="4191000"/>
            <a:chExt cx="3096147" cy="2324100"/>
          </a:xfrm>
        </p:grpSpPr>
        <p:pic>
          <p:nvPicPr>
            <p:cNvPr id="8" name="Picture 7" descr="nile_tilapia.jpg"/>
            <p:cNvPicPr>
              <a:picLocks noChangeAspect="1"/>
            </p:cNvPicPr>
            <p:nvPr/>
          </p:nvPicPr>
          <p:blipFill>
            <a:blip r:embed="rId6" cstate="print"/>
            <a:stretch>
              <a:fillRect/>
            </a:stretch>
          </p:blipFill>
          <p:spPr>
            <a:xfrm>
              <a:off x="609600" y="4191000"/>
              <a:ext cx="3096147" cy="2324100"/>
            </a:xfrm>
            <a:prstGeom prst="rect">
              <a:avLst/>
            </a:prstGeom>
          </p:spPr>
        </p:pic>
        <p:sp>
          <p:nvSpPr>
            <p:cNvPr id="9" name="Rectangle 8"/>
            <p:cNvSpPr/>
            <p:nvPr/>
          </p:nvSpPr>
          <p:spPr>
            <a:xfrm>
              <a:off x="685800" y="6248400"/>
              <a:ext cx="1106393" cy="246221"/>
            </a:xfrm>
            <a:prstGeom prst="rect">
              <a:avLst/>
            </a:prstGeom>
          </p:spPr>
          <p:txBody>
            <a:bodyPr wrap="none">
              <a:spAutoFit/>
            </a:bodyPr>
            <a:lstStyle/>
            <a:p>
              <a:r>
                <a:rPr lang="en-US" sz="1000" dirty="0" smtClean="0">
                  <a:solidFill>
                    <a:schemeClr val="bg1"/>
                  </a:solidFill>
                </a:rPr>
                <a:t>Pam Fuller, USGS </a:t>
              </a:r>
              <a:endParaRPr lang="en-US" sz="1000" dirty="0">
                <a:solidFill>
                  <a:schemeClr val="bg1"/>
                </a:solidFill>
              </a:endParaRPr>
            </a:p>
          </p:txBody>
        </p:sp>
      </p:grpSp>
      <p:grpSp>
        <p:nvGrpSpPr>
          <p:cNvPr id="14" name="Group 13"/>
          <p:cNvGrpSpPr/>
          <p:nvPr/>
        </p:nvGrpSpPr>
        <p:grpSpPr>
          <a:xfrm>
            <a:off x="6400800" y="2438400"/>
            <a:ext cx="1905000" cy="1162110"/>
            <a:chOff x="6400800" y="2971800"/>
            <a:chExt cx="1905000" cy="1162110"/>
          </a:xfrm>
        </p:grpSpPr>
        <p:pic>
          <p:nvPicPr>
            <p:cNvPr id="12" name="Picture 11" descr="mittencrab.jpg"/>
            <p:cNvPicPr>
              <a:picLocks noChangeAspect="1"/>
            </p:cNvPicPr>
            <p:nvPr/>
          </p:nvPicPr>
          <p:blipFill>
            <a:blip r:embed="rId7" cstate="print"/>
            <a:stretch>
              <a:fillRect/>
            </a:stretch>
          </p:blipFill>
          <p:spPr>
            <a:xfrm>
              <a:off x="6400800" y="2971800"/>
              <a:ext cx="1905000" cy="1152525"/>
            </a:xfrm>
            <a:prstGeom prst="rect">
              <a:avLst/>
            </a:prstGeom>
          </p:spPr>
        </p:pic>
        <p:sp>
          <p:nvSpPr>
            <p:cNvPr id="13" name="Rectangle 12"/>
            <p:cNvSpPr/>
            <p:nvPr/>
          </p:nvSpPr>
          <p:spPr>
            <a:xfrm>
              <a:off x="6553200" y="3733800"/>
              <a:ext cx="1632234" cy="400110"/>
            </a:xfrm>
            <a:prstGeom prst="rect">
              <a:avLst/>
            </a:prstGeom>
          </p:spPr>
          <p:txBody>
            <a:bodyPr wrap="square">
              <a:spAutoFit/>
            </a:bodyPr>
            <a:lstStyle/>
            <a:p>
              <a:r>
                <a:rPr lang="en-US" sz="1000" dirty="0" smtClean="0">
                  <a:solidFill>
                    <a:schemeClr val="bg1">
                      <a:lumMod val="75000"/>
                    </a:schemeClr>
                  </a:solidFill>
                </a:rPr>
                <a:t>Lee Mecum, California Dept. of Fish and Game </a:t>
              </a:r>
              <a:endParaRPr lang="en-US" sz="1000" dirty="0">
                <a:solidFill>
                  <a:schemeClr val="bg1">
                    <a:lumMod val="75000"/>
                  </a:schemeClr>
                </a:solidFill>
              </a:endParaRPr>
            </a:p>
          </p:txBody>
        </p:sp>
      </p:grpSp>
      <p:pic>
        <p:nvPicPr>
          <p:cNvPr id="17" name="Picture 16" descr="cattleegret.png"/>
          <p:cNvPicPr>
            <a:picLocks noChangeAspect="1"/>
          </p:cNvPicPr>
          <p:nvPr/>
        </p:nvPicPr>
        <p:blipFill>
          <a:blip r:embed="rId8" cstate="print"/>
          <a:stretch>
            <a:fillRect/>
          </a:stretch>
        </p:blipFill>
        <p:spPr>
          <a:xfrm>
            <a:off x="2514600" y="228600"/>
            <a:ext cx="3048000" cy="2028305"/>
          </a:xfrm>
          <a:prstGeom prst="rect">
            <a:avLst/>
          </a:prstGeom>
        </p:spPr>
      </p:pic>
      <p:pic>
        <p:nvPicPr>
          <p:cNvPr id="18" name="Picture 17" descr="zebramussles.jpg"/>
          <p:cNvPicPr>
            <a:picLocks noChangeAspect="1"/>
          </p:cNvPicPr>
          <p:nvPr/>
        </p:nvPicPr>
        <p:blipFill>
          <a:blip r:embed="rId9" cstate="print"/>
          <a:stretch>
            <a:fillRect/>
          </a:stretch>
        </p:blipFill>
        <p:spPr>
          <a:xfrm>
            <a:off x="381000" y="2971800"/>
            <a:ext cx="2744594" cy="1704975"/>
          </a:xfrm>
          <a:prstGeom prst="rect">
            <a:avLst/>
          </a:prstGeom>
        </p:spPr>
      </p:pic>
      <p:pic>
        <p:nvPicPr>
          <p:cNvPr id="19" name="Picture 18" descr="texas-feral-hog-regulations.jpg"/>
          <p:cNvPicPr>
            <a:picLocks noChangeAspect="1"/>
          </p:cNvPicPr>
          <p:nvPr/>
        </p:nvPicPr>
        <p:blipFill>
          <a:blip r:embed="rId10" cstate="print"/>
          <a:stretch>
            <a:fillRect/>
          </a:stretch>
        </p:blipFill>
        <p:spPr>
          <a:xfrm>
            <a:off x="6019800" y="3733800"/>
            <a:ext cx="2865120" cy="1938528"/>
          </a:xfrm>
          <a:prstGeom prst="rect">
            <a:avLst/>
          </a:prstGeom>
        </p:spPr>
      </p:pic>
      <p:sp>
        <p:nvSpPr>
          <p:cNvPr id="15" name="Oval 14"/>
          <p:cNvSpPr/>
          <p:nvPr/>
        </p:nvSpPr>
        <p:spPr>
          <a:xfrm>
            <a:off x="2971800" y="1981200"/>
            <a:ext cx="3352800" cy="2895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smtClean="0"/>
              <a:t>SGCN</a:t>
            </a:r>
            <a:endParaRPr lang="en-US" sz="7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a:t>
            </a:r>
            <a:r>
              <a:rPr lang="en-US" dirty="0" err="1"/>
              <a:t>i</a:t>
            </a:r>
            <a:r>
              <a:rPr lang="en-US" dirty="0" err="1" smtClean="0"/>
              <a:t>nvasives</a:t>
            </a:r>
            <a:r>
              <a:rPr lang="en-US" dirty="0" smtClean="0"/>
              <a:t> are the most important…</a:t>
            </a:r>
            <a:endParaRPr lang="en-US" dirty="0"/>
          </a:p>
        </p:txBody>
      </p:sp>
      <p:sp>
        <p:nvSpPr>
          <p:cNvPr id="3" name="Content Placeholder 2"/>
          <p:cNvSpPr>
            <a:spLocks noGrp="1"/>
          </p:cNvSpPr>
          <p:nvPr>
            <p:ph idx="1"/>
          </p:nvPr>
        </p:nvSpPr>
        <p:spPr>
          <a:xfrm>
            <a:off x="457200" y="1600201"/>
            <a:ext cx="8229600" cy="2438400"/>
          </a:xfrm>
        </p:spPr>
        <p:txBody>
          <a:bodyPr/>
          <a:lstStyle/>
          <a:p>
            <a:r>
              <a:rPr lang="en-US" dirty="0" smtClean="0"/>
              <a:t>Those that impact the most SGCN?</a:t>
            </a:r>
          </a:p>
          <a:p>
            <a:r>
              <a:rPr lang="en-US" dirty="0" smtClean="0"/>
              <a:t>Those that change ecosystem processes?</a:t>
            </a:r>
          </a:p>
          <a:p>
            <a:r>
              <a:rPr lang="en-US" dirty="0" smtClean="0"/>
              <a:t>Those listed in the majority of the Northeastern states?</a:t>
            </a:r>
          </a:p>
          <a:p>
            <a:endParaRPr lang="en-US" dirty="0"/>
          </a:p>
          <a:p>
            <a:pPr>
              <a:buNone/>
            </a:pPr>
            <a:endParaRPr lang="en-US" dirty="0" smtClean="0"/>
          </a:p>
          <a:p>
            <a:endParaRPr lang="en-US" dirty="0"/>
          </a:p>
        </p:txBody>
      </p:sp>
      <p:sp>
        <p:nvSpPr>
          <p:cNvPr id="4" name="TextBox 3"/>
          <p:cNvSpPr txBox="1"/>
          <p:nvPr/>
        </p:nvSpPr>
        <p:spPr>
          <a:xfrm>
            <a:off x="381001" y="4114800"/>
            <a:ext cx="8229600" cy="2339102"/>
          </a:xfrm>
          <a:prstGeom prst="rect">
            <a:avLst/>
          </a:prstGeom>
          <a:noFill/>
        </p:spPr>
        <p:txBody>
          <a:bodyPr wrap="square" rtlCol="0">
            <a:spAutoFit/>
          </a:bodyPr>
          <a:lstStyle/>
          <a:p>
            <a:pPr algn="ctr"/>
            <a:r>
              <a:rPr lang="en-US" sz="3200" dirty="0" smtClean="0">
                <a:solidFill>
                  <a:srgbClr val="FFFF00"/>
                </a:solidFill>
              </a:rPr>
              <a:t>The objective of this project was to gather information to begin to answer these questions and to develop lists for the region                      and each state.</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igure 1.jpg"/>
          <p:cNvPicPr/>
          <p:nvPr/>
        </p:nvPicPr>
        <p:blipFill>
          <a:blip r:embed="rId3" cstate="print"/>
          <a:stretch>
            <a:fillRect/>
          </a:stretch>
        </p:blipFill>
        <p:spPr>
          <a:xfrm>
            <a:off x="533400" y="457200"/>
            <a:ext cx="2209800" cy="1219200"/>
          </a:xfrm>
          <a:prstGeom prst="rect">
            <a:avLst/>
          </a:prstGeom>
        </p:spPr>
      </p:pic>
      <p:sp>
        <p:nvSpPr>
          <p:cNvPr id="5" name="TextBox 4"/>
          <p:cNvSpPr txBox="1"/>
          <p:nvPr/>
        </p:nvSpPr>
        <p:spPr>
          <a:xfrm>
            <a:off x="3276600" y="228600"/>
            <a:ext cx="5257800" cy="5262979"/>
          </a:xfrm>
          <a:prstGeom prst="rect">
            <a:avLst/>
          </a:prstGeom>
          <a:noFill/>
        </p:spPr>
        <p:txBody>
          <a:bodyPr wrap="square" rtlCol="0">
            <a:spAutoFit/>
          </a:bodyPr>
          <a:lstStyle/>
          <a:p>
            <a:pPr marL="457200" indent="-457200">
              <a:buAutoNum type="arabicPeriod"/>
            </a:pPr>
            <a:r>
              <a:rPr lang="en-US" sz="2400" dirty="0" smtClean="0">
                <a:solidFill>
                  <a:schemeClr val="bg1"/>
                </a:solidFill>
              </a:rPr>
              <a:t>Compiled a list of SGCNs in the Northeast (terrestrials and fish)</a:t>
            </a:r>
          </a:p>
          <a:p>
            <a:pPr marL="457200" indent="-457200"/>
            <a:endParaRPr lang="en-US" sz="2400" dirty="0">
              <a:solidFill>
                <a:schemeClr val="bg1"/>
              </a:solidFill>
            </a:endParaRPr>
          </a:p>
          <a:p>
            <a:pPr marL="457200" indent="-457200">
              <a:buAutoNum type="arabicPeriod" startAt="2"/>
            </a:pPr>
            <a:r>
              <a:rPr lang="en-US" sz="2400" dirty="0" smtClean="0">
                <a:solidFill>
                  <a:schemeClr val="bg1"/>
                </a:solidFill>
              </a:rPr>
              <a:t>Compiled a list of invasive species</a:t>
            </a:r>
          </a:p>
          <a:p>
            <a:pPr marL="457200" indent="-457200">
              <a:buAutoNum type="arabicPeriod" startAt="2"/>
            </a:pPr>
            <a:endParaRPr lang="en-US" sz="2400" dirty="0" smtClean="0">
              <a:solidFill>
                <a:schemeClr val="bg1"/>
              </a:solidFill>
            </a:endParaRPr>
          </a:p>
          <a:p>
            <a:pPr marL="457200" indent="-457200">
              <a:buAutoNum type="arabicPeriod" startAt="2"/>
            </a:pPr>
            <a:r>
              <a:rPr lang="en-US" sz="2400" dirty="0" smtClean="0">
                <a:solidFill>
                  <a:schemeClr val="bg1"/>
                </a:solidFill>
              </a:rPr>
              <a:t>Created matrices to classify interaction between SGCNs and invasive species by habitat</a:t>
            </a:r>
          </a:p>
          <a:p>
            <a:pPr marL="457200" indent="-457200">
              <a:buAutoNum type="arabicPeriod" startAt="2"/>
            </a:pPr>
            <a:endParaRPr lang="en-US" sz="2400" dirty="0" smtClean="0">
              <a:solidFill>
                <a:schemeClr val="bg1"/>
              </a:solidFill>
            </a:endParaRPr>
          </a:p>
          <a:p>
            <a:pPr marL="457200" indent="-457200">
              <a:buAutoNum type="arabicPeriod" startAt="2"/>
            </a:pPr>
            <a:r>
              <a:rPr lang="en-US" sz="2400" dirty="0" smtClean="0">
                <a:solidFill>
                  <a:schemeClr val="bg1"/>
                </a:solidFill>
              </a:rPr>
              <a:t>Developed ranking criteria</a:t>
            </a:r>
          </a:p>
          <a:p>
            <a:pPr marL="457200" indent="-457200">
              <a:buAutoNum type="arabicPeriod" startAt="2"/>
            </a:pPr>
            <a:endParaRPr lang="en-US" sz="2400" dirty="0" smtClean="0">
              <a:solidFill>
                <a:schemeClr val="bg1"/>
              </a:solidFill>
            </a:endParaRPr>
          </a:p>
          <a:p>
            <a:pPr marL="457200" indent="-457200">
              <a:buAutoNum type="arabicPeriod" startAt="2"/>
            </a:pPr>
            <a:r>
              <a:rPr lang="en-US" sz="2400" dirty="0" smtClean="0">
                <a:solidFill>
                  <a:schemeClr val="bg1"/>
                </a:solidFill>
              </a:rPr>
              <a:t>Created ranked lists of the most important invasive species based on those criteria</a:t>
            </a:r>
            <a:endParaRPr lang="en-US" sz="2400" dirty="0">
              <a:solidFill>
                <a:schemeClr val="bg1"/>
              </a:solidFill>
            </a:endParaRPr>
          </a:p>
        </p:txBody>
      </p:sp>
      <p:pic>
        <p:nvPicPr>
          <p:cNvPr id="6" name="Picture 5" descr="garlic mustard.jpg"/>
          <p:cNvPicPr>
            <a:picLocks noChangeAspect="1"/>
          </p:cNvPicPr>
          <p:nvPr/>
        </p:nvPicPr>
        <p:blipFill>
          <a:blip r:embed="rId4" cstate="print"/>
          <a:stretch>
            <a:fillRect/>
          </a:stretch>
        </p:blipFill>
        <p:spPr>
          <a:xfrm>
            <a:off x="2286000" y="838200"/>
            <a:ext cx="762000" cy="1143000"/>
          </a:xfrm>
          <a:prstGeom prst="rect">
            <a:avLst/>
          </a:prstGeom>
        </p:spPr>
      </p:pic>
      <p:pic>
        <p:nvPicPr>
          <p:cNvPr id="7" name="Picture 6" descr="bogtrtle.jpg"/>
          <p:cNvPicPr>
            <a:picLocks noChangeAspect="1"/>
          </p:cNvPicPr>
          <p:nvPr/>
        </p:nvPicPr>
        <p:blipFill>
          <a:blip r:embed="rId5" cstate="print"/>
          <a:stretch>
            <a:fillRect/>
          </a:stretch>
        </p:blipFill>
        <p:spPr>
          <a:xfrm>
            <a:off x="152400" y="228600"/>
            <a:ext cx="1143000" cy="810260"/>
          </a:xfrm>
          <a:prstGeom prst="rect">
            <a:avLst/>
          </a:prstGeom>
        </p:spPr>
      </p:pic>
      <p:graphicFrame>
        <p:nvGraphicFramePr>
          <p:cNvPr id="8" name="Table 7"/>
          <p:cNvGraphicFramePr>
            <a:graphicFrameLocks noGrp="1"/>
          </p:cNvGraphicFramePr>
          <p:nvPr/>
        </p:nvGraphicFramePr>
        <p:xfrm>
          <a:off x="533400" y="2209800"/>
          <a:ext cx="990600" cy="1097280"/>
        </p:xfrm>
        <a:graphic>
          <a:graphicData uri="http://schemas.openxmlformats.org/drawingml/2006/table">
            <a:tbl>
              <a:tblPr firstRow="1" bandRow="1">
                <a:tableStyleId>{5C22544A-7EE6-4342-B048-85BDC9FD1C3A}</a:tableStyleId>
              </a:tblPr>
              <a:tblGrid>
                <a:gridCol w="247650"/>
                <a:gridCol w="247650"/>
                <a:gridCol w="247650"/>
                <a:gridCol w="247650"/>
              </a:tblGrid>
              <a:tr h="264160">
                <a:tc>
                  <a:txBody>
                    <a:bodyPr/>
                    <a:lstStyle/>
                    <a:p>
                      <a:endParaRPr lang="en-US" dirty="0"/>
                    </a:p>
                  </a:txBody>
                  <a:tcPr/>
                </a:tc>
                <a:tc>
                  <a:txBody>
                    <a:bodyPr/>
                    <a:lstStyle/>
                    <a:p>
                      <a:r>
                        <a:rPr lang="en-US" dirty="0" smtClean="0"/>
                        <a:t>S</a:t>
                      </a:r>
                      <a:endParaRPr lang="en-US" dirty="0"/>
                    </a:p>
                  </a:txBody>
                  <a:tcPr/>
                </a:tc>
                <a:tc>
                  <a:txBody>
                    <a:bodyPr/>
                    <a:lstStyle/>
                    <a:p>
                      <a:r>
                        <a:rPr lang="en-US" dirty="0" smtClean="0"/>
                        <a:t>S</a:t>
                      </a:r>
                      <a:endParaRPr lang="en-US" dirty="0"/>
                    </a:p>
                  </a:txBody>
                  <a:tcPr/>
                </a:tc>
                <a:tc>
                  <a:txBody>
                    <a:bodyPr/>
                    <a:lstStyle/>
                    <a:p>
                      <a:r>
                        <a:rPr lang="en-US" dirty="0" smtClean="0"/>
                        <a:t>S</a:t>
                      </a:r>
                      <a:endParaRPr lang="en-US" dirty="0"/>
                    </a:p>
                  </a:txBody>
                  <a:tcPr/>
                </a:tc>
              </a:tr>
              <a:tr h="264160">
                <a:tc>
                  <a:txBody>
                    <a:bodyPr/>
                    <a:lstStyle/>
                    <a:p>
                      <a:r>
                        <a:rPr lang="en-US" dirty="0" smtClean="0"/>
                        <a:t>I</a:t>
                      </a:r>
                      <a:endParaRPr lang="en-US" dirty="0"/>
                    </a:p>
                  </a:txBody>
                  <a:tcPr/>
                </a:tc>
                <a:tc>
                  <a:txBody>
                    <a:bodyPr/>
                    <a:lstStyle/>
                    <a:p>
                      <a:r>
                        <a:rPr lang="en-US" dirty="0" smtClean="0"/>
                        <a:t>2</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264160">
                <a:tc>
                  <a:txBody>
                    <a:bodyPr/>
                    <a:lstStyle/>
                    <a:p>
                      <a:r>
                        <a:rPr lang="en-US" dirty="0" smtClean="0"/>
                        <a:t>I</a:t>
                      </a:r>
                      <a:endParaRPr lang="en-US" dirty="0"/>
                    </a:p>
                  </a:txBody>
                  <a:tcPr/>
                </a:tc>
                <a:tc>
                  <a:txBody>
                    <a:bodyPr/>
                    <a:lstStyle/>
                    <a:p>
                      <a:r>
                        <a:rPr lang="en-US" dirty="0" smtClean="0"/>
                        <a:t>0</a:t>
                      </a:r>
                      <a:endParaRPr lang="en-US" dirty="0"/>
                    </a:p>
                  </a:txBody>
                  <a:tcPr/>
                </a:tc>
                <a:tc>
                  <a:txBody>
                    <a:bodyPr/>
                    <a:lstStyle/>
                    <a:p>
                      <a:r>
                        <a:rPr lang="en-US" dirty="0" smtClean="0"/>
                        <a:t>3</a:t>
                      </a:r>
                      <a:endParaRPr lang="en-US" dirty="0"/>
                    </a:p>
                  </a:txBody>
                  <a:tcPr/>
                </a:tc>
                <a:tc>
                  <a:txBody>
                    <a:bodyPr/>
                    <a:lstStyle/>
                    <a:p>
                      <a:r>
                        <a:rPr lang="en-US" dirty="0" smtClean="0"/>
                        <a:t>0</a:t>
                      </a:r>
                      <a:endParaRPr lang="en-US" dirty="0"/>
                    </a:p>
                  </a:txBody>
                  <a:tcPr/>
                </a:tc>
              </a:tr>
            </a:tbl>
          </a:graphicData>
        </a:graphic>
      </p:graphicFrame>
      <p:graphicFrame>
        <p:nvGraphicFramePr>
          <p:cNvPr id="10" name="Table 9"/>
          <p:cNvGraphicFramePr>
            <a:graphicFrameLocks noGrp="1"/>
          </p:cNvGraphicFramePr>
          <p:nvPr/>
        </p:nvGraphicFramePr>
        <p:xfrm>
          <a:off x="1828800" y="2209800"/>
          <a:ext cx="990600" cy="1097280"/>
        </p:xfrm>
        <a:graphic>
          <a:graphicData uri="http://schemas.openxmlformats.org/drawingml/2006/table">
            <a:tbl>
              <a:tblPr firstRow="1" bandRow="1">
                <a:tableStyleId>{F5AB1C69-6EDB-4FF4-983F-18BD219EF322}</a:tableStyleId>
              </a:tblPr>
              <a:tblGrid>
                <a:gridCol w="247650"/>
                <a:gridCol w="247650"/>
                <a:gridCol w="247650"/>
                <a:gridCol w="247650"/>
              </a:tblGrid>
              <a:tr h="264160">
                <a:tc>
                  <a:txBody>
                    <a:bodyPr/>
                    <a:lstStyle/>
                    <a:p>
                      <a:endParaRPr lang="en-US" dirty="0"/>
                    </a:p>
                  </a:txBody>
                  <a:tcPr/>
                </a:tc>
                <a:tc>
                  <a:txBody>
                    <a:bodyPr/>
                    <a:lstStyle/>
                    <a:p>
                      <a:r>
                        <a:rPr lang="en-US" dirty="0" smtClean="0"/>
                        <a:t>S</a:t>
                      </a:r>
                      <a:endParaRPr lang="en-US" dirty="0"/>
                    </a:p>
                  </a:txBody>
                  <a:tcPr/>
                </a:tc>
                <a:tc>
                  <a:txBody>
                    <a:bodyPr/>
                    <a:lstStyle/>
                    <a:p>
                      <a:r>
                        <a:rPr lang="en-US" dirty="0" smtClean="0"/>
                        <a:t>S</a:t>
                      </a:r>
                      <a:endParaRPr lang="en-US" dirty="0"/>
                    </a:p>
                  </a:txBody>
                  <a:tcPr/>
                </a:tc>
                <a:tc>
                  <a:txBody>
                    <a:bodyPr/>
                    <a:lstStyle/>
                    <a:p>
                      <a:r>
                        <a:rPr lang="en-US" dirty="0" smtClean="0"/>
                        <a:t>S</a:t>
                      </a:r>
                      <a:endParaRPr lang="en-US" dirty="0"/>
                    </a:p>
                  </a:txBody>
                  <a:tcPr/>
                </a:tc>
              </a:tr>
              <a:tr h="264160">
                <a:tc>
                  <a:txBody>
                    <a:bodyPr/>
                    <a:lstStyle/>
                    <a:p>
                      <a:r>
                        <a:rPr lang="en-US" dirty="0" smtClean="0"/>
                        <a:t>I</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264160">
                <a:tc>
                  <a:txBody>
                    <a:bodyPr/>
                    <a:lstStyle/>
                    <a:p>
                      <a:r>
                        <a:rPr lang="en-US" dirty="0" smtClean="0"/>
                        <a:t>I</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bl>
          </a:graphicData>
        </a:graphic>
      </p:graphicFrame>
      <p:sp>
        <p:nvSpPr>
          <p:cNvPr id="11" name="TextBox 10"/>
          <p:cNvSpPr txBox="1"/>
          <p:nvPr/>
        </p:nvSpPr>
        <p:spPr>
          <a:xfrm>
            <a:off x="1524000" y="2590800"/>
            <a:ext cx="304892" cy="369332"/>
          </a:xfrm>
          <a:prstGeom prst="rect">
            <a:avLst/>
          </a:prstGeom>
          <a:noFill/>
        </p:spPr>
        <p:txBody>
          <a:bodyPr wrap="none" rtlCol="0">
            <a:spAutoFit/>
          </a:bodyPr>
          <a:lstStyle/>
          <a:p>
            <a:r>
              <a:rPr lang="en-US" dirty="0" smtClean="0">
                <a:solidFill>
                  <a:schemeClr val="bg1"/>
                </a:solidFill>
              </a:rPr>
              <a:t>X</a:t>
            </a: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1" name="Rectangle 3"/>
          <p:cNvSpPr>
            <a:spLocks noChangeArrowheads="1"/>
          </p:cNvSpPr>
          <p:nvPr/>
        </p:nvSpPr>
        <p:spPr bwMode="auto">
          <a:xfrm>
            <a:off x="45720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4" name="Rectangle 6"/>
          <p:cNvSpPr>
            <a:spLocks noChangeArrowheads="1"/>
          </p:cNvSpPr>
          <p:nvPr/>
        </p:nvSpPr>
        <p:spPr bwMode="auto">
          <a:xfrm>
            <a:off x="45720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2055" name="Picture 7"/>
          <p:cNvPicPr>
            <a:picLocks noChangeAspect="1" noChangeArrowheads="1"/>
          </p:cNvPicPr>
          <p:nvPr/>
        </p:nvPicPr>
        <p:blipFill>
          <a:blip r:embed="rId6" cstate="print"/>
          <a:srcRect/>
          <a:stretch>
            <a:fillRect/>
          </a:stretch>
        </p:blipFill>
        <p:spPr bwMode="auto">
          <a:xfrm>
            <a:off x="762000" y="3581400"/>
            <a:ext cx="1981200" cy="466725"/>
          </a:xfrm>
          <a:prstGeom prst="rect">
            <a:avLst/>
          </a:prstGeom>
          <a:noFill/>
          <a:ln w="9525">
            <a:noFill/>
            <a:miter lim="800000"/>
            <a:headEnd/>
            <a:tailEnd/>
          </a:ln>
        </p:spPr>
      </p:pic>
      <p:pic>
        <p:nvPicPr>
          <p:cNvPr id="2058" name="Picture 10"/>
          <p:cNvPicPr>
            <a:picLocks noChangeAspect="1" noChangeArrowheads="1"/>
          </p:cNvPicPr>
          <p:nvPr/>
        </p:nvPicPr>
        <p:blipFill>
          <a:blip r:embed="rId7" cstate="print"/>
          <a:srcRect/>
          <a:stretch>
            <a:fillRect/>
          </a:stretch>
        </p:blipFill>
        <p:spPr bwMode="auto">
          <a:xfrm>
            <a:off x="228600" y="4419600"/>
            <a:ext cx="2971800" cy="175123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Products</a:t>
            </a:r>
            <a:endParaRPr lang="en-US" dirty="0"/>
          </a:p>
        </p:txBody>
      </p:sp>
      <p:sp>
        <p:nvSpPr>
          <p:cNvPr id="3" name="Content Placeholder 2"/>
          <p:cNvSpPr>
            <a:spLocks noGrp="1"/>
          </p:cNvSpPr>
          <p:nvPr>
            <p:ph idx="1"/>
          </p:nvPr>
        </p:nvSpPr>
        <p:spPr>
          <a:xfrm>
            <a:off x="457200" y="1417637"/>
            <a:ext cx="8077200" cy="4525963"/>
          </a:xfrm>
        </p:spPr>
        <p:txBody>
          <a:bodyPr>
            <a:normAutofit/>
          </a:bodyPr>
          <a:lstStyle/>
          <a:p>
            <a:r>
              <a:rPr lang="en-US" dirty="0" smtClean="0"/>
              <a:t>General </a:t>
            </a:r>
            <a:r>
              <a:rPr lang="en-US" dirty="0" smtClean="0"/>
              <a:t>habitat classifications for </a:t>
            </a:r>
            <a:r>
              <a:rPr lang="en-US" dirty="0" smtClean="0"/>
              <a:t>both SGCN and invasive species</a:t>
            </a:r>
            <a:endParaRPr lang="en-US" dirty="0" smtClean="0"/>
          </a:p>
          <a:p>
            <a:r>
              <a:rPr lang="en-US" dirty="0" smtClean="0"/>
              <a:t>All base data to permit customized analysis</a:t>
            </a:r>
          </a:p>
          <a:p>
            <a:r>
              <a:rPr lang="en-US" dirty="0" smtClean="0"/>
              <a:t>Lists of the “most important” invasive species by:</a:t>
            </a:r>
          </a:p>
          <a:p>
            <a:pPr lvl="1"/>
            <a:r>
              <a:rPr lang="en-US" dirty="0" smtClean="0"/>
              <a:t>Region</a:t>
            </a:r>
          </a:p>
          <a:p>
            <a:pPr lvl="1"/>
            <a:r>
              <a:rPr lang="en-US" dirty="0" smtClean="0"/>
              <a:t>State</a:t>
            </a:r>
          </a:p>
          <a:p>
            <a:pPr lvl="1"/>
            <a:r>
              <a:rPr lang="en-US" dirty="0" smtClean="0"/>
              <a:t>SGCN Taxonomic group</a:t>
            </a:r>
          </a:p>
        </p:txBody>
      </p:sp>
      <p:grpSp>
        <p:nvGrpSpPr>
          <p:cNvPr id="4" name="Group 3"/>
          <p:cNvGrpSpPr/>
          <p:nvPr/>
        </p:nvGrpSpPr>
        <p:grpSpPr>
          <a:xfrm>
            <a:off x="5181600" y="3657600"/>
            <a:ext cx="3429000" cy="2362200"/>
            <a:chOff x="5867400" y="609600"/>
            <a:chExt cx="2540000" cy="1694021"/>
          </a:xfrm>
        </p:grpSpPr>
        <p:pic>
          <p:nvPicPr>
            <p:cNvPr id="5" name="Picture 4" descr="eurasian milfoil.jpg"/>
            <p:cNvPicPr>
              <a:picLocks noChangeAspect="1"/>
            </p:cNvPicPr>
            <p:nvPr/>
          </p:nvPicPr>
          <p:blipFill>
            <a:blip r:embed="rId3" cstate="print"/>
            <a:stretch>
              <a:fillRect/>
            </a:stretch>
          </p:blipFill>
          <p:spPr>
            <a:xfrm>
              <a:off x="5867400" y="609600"/>
              <a:ext cx="2540000" cy="1689100"/>
            </a:xfrm>
            <a:prstGeom prst="rect">
              <a:avLst/>
            </a:prstGeom>
          </p:spPr>
        </p:pic>
        <p:sp>
          <p:nvSpPr>
            <p:cNvPr id="6" name="Rectangle 5"/>
            <p:cNvSpPr/>
            <p:nvPr/>
          </p:nvSpPr>
          <p:spPr>
            <a:xfrm>
              <a:off x="5943600" y="2057400"/>
              <a:ext cx="1795684" cy="246221"/>
            </a:xfrm>
            <a:prstGeom prst="rect">
              <a:avLst/>
            </a:prstGeom>
          </p:spPr>
          <p:txBody>
            <a:bodyPr wrap="none">
              <a:spAutoFit/>
            </a:bodyPr>
            <a:lstStyle/>
            <a:p>
              <a:r>
                <a:rPr lang="en-US" sz="1000" dirty="0" smtClean="0">
                  <a:solidFill>
                    <a:schemeClr val="bg1"/>
                  </a:solidFill>
                </a:rPr>
                <a:t>Alison Fox-University of Florida</a:t>
              </a:r>
              <a:endParaRPr lang="en-US" sz="1000" dirty="0">
                <a:solidFill>
                  <a:schemeClr val="bg1"/>
                </a:solidFill>
              </a:endParaRPr>
            </a:p>
          </p:txBody>
        </p:sp>
      </p:grpSp>
      <p:sp>
        <p:nvSpPr>
          <p:cNvPr id="7" name="TextBox 6"/>
          <p:cNvSpPr txBox="1"/>
          <p:nvPr/>
        </p:nvSpPr>
        <p:spPr>
          <a:xfrm>
            <a:off x="5181600" y="6019800"/>
            <a:ext cx="3429000" cy="646331"/>
          </a:xfrm>
          <a:prstGeom prst="rect">
            <a:avLst/>
          </a:prstGeom>
          <a:noFill/>
        </p:spPr>
        <p:txBody>
          <a:bodyPr wrap="square" rtlCol="0">
            <a:spAutoFit/>
          </a:bodyPr>
          <a:lstStyle/>
          <a:p>
            <a:pPr algn="ctr"/>
            <a:r>
              <a:rPr lang="en-US" dirty="0" smtClean="0">
                <a:solidFill>
                  <a:srgbClr val="FFFF00"/>
                </a:solidFill>
                <a:effectLst>
                  <a:outerShdw blurRad="38100" dist="38100" dir="2700000" algn="tl">
                    <a:srgbClr val="000000">
                      <a:alpha val="43137"/>
                    </a:srgbClr>
                  </a:outerShdw>
                </a:effectLst>
              </a:rPr>
              <a:t>SCGN Enemy Number One: Eurasian milfoil</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dirty="0" smtClean="0">
            <a:solidFill>
              <a:schemeClr val="bg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284</Words>
  <Application>Microsoft Office PowerPoint</Application>
  <PresentationFormat>On-screen Show (4:3)</PresentationFormat>
  <Paragraphs>63</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Identifying Relationships Between Invasive Species and SGCNs in the Northeast Region</vt:lpstr>
      <vt:lpstr>Slide 2</vt:lpstr>
      <vt:lpstr>Which invasives are the most important…</vt:lpstr>
      <vt:lpstr>Slide 4</vt:lpstr>
      <vt:lpstr>Products</vt:lpstr>
    </vt:vector>
  </TitlesOfParts>
  <Company>FUJITSU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Identifying Relationships Between Invasive Species and SGCNs in the Northeast Region</dc:title>
  <dc:creator>Windows User</dc:creator>
  <cp:lastModifiedBy>Windows User</cp:lastModifiedBy>
  <cp:revision>15</cp:revision>
  <dcterms:created xsi:type="dcterms:W3CDTF">2011-06-03T17:41:43Z</dcterms:created>
  <dcterms:modified xsi:type="dcterms:W3CDTF">2011-06-03T18:30:00Z</dcterms:modified>
</cp:coreProperties>
</file>