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64" autoAdjust="0"/>
  </p:normalViewPr>
  <p:slideViewPr>
    <p:cSldViewPr>
      <p:cViewPr varScale="1">
        <p:scale>
          <a:sx n="56" d="100"/>
          <a:sy n="5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5C4C-DA26-4BBB-BC3D-8C35201D5DC0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EBD6-4AE0-43D9-BCCC-4D7ABB99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Staying Connected in the Northern Appalachians</a:t>
            </a:r>
          </a:p>
          <a:p>
            <a:pPr eaLnBrk="1" hangingPunct="1"/>
            <a:endParaRPr lang="en-US" b="1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Vision: An entire </a:t>
            </a:r>
            <a:r>
              <a:rPr lang="en-US" dirty="0" err="1" smtClean="0">
                <a:latin typeface="Arial" charset="0"/>
              </a:rPr>
              <a:t>ecoregion</a:t>
            </a:r>
            <a:r>
              <a:rPr lang="en-US" dirty="0" smtClean="0">
                <a:latin typeface="Arial" charset="0"/>
              </a:rPr>
              <a:t> with functioning habitat linkages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Staying Connected Goal: To maintain, enhance and restore habitat connectivity for Species of Greatest Conservation Need across the Northern Appalachian </a:t>
            </a:r>
            <a:r>
              <a:rPr lang="en-US" dirty="0" err="1" smtClean="0">
                <a:latin typeface="Arial" charset="0"/>
              </a:rPr>
              <a:t>Ecoregion</a:t>
            </a:r>
            <a:r>
              <a:rPr lang="en-US" dirty="0" smtClean="0">
                <a:latin typeface="Arial" charset="0"/>
              </a:rPr>
              <a:t> in order to mitigate the impacts of habitat fragmentation and climate change.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Approach: This will be achieved by deploying a suite of related strategies within and across key connectivity linkage areas throughout the </a:t>
            </a:r>
            <a:r>
              <a:rPr lang="en-US" dirty="0" err="1" smtClean="0">
                <a:latin typeface="Arial" charset="0"/>
              </a:rPr>
              <a:t>ecoregion</a:t>
            </a:r>
            <a:r>
              <a:rPr lang="en-US" dirty="0" smtClean="0">
                <a:latin typeface="Arial" charset="0"/>
              </a:rPr>
              <a:t>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Linkage Areas: Based on a suite of areas identified under </a:t>
            </a:r>
            <a:r>
              <a:rPr lang="en-US" dirty="0" err="1" smtClean="0">
                <a:latin typeface="Arial" charset="0"/>
              </a:rPr>
              <a:t>theTwo</a:t>
            </a:r>
            <a:r>
              <a:rPr lang="en-US" dirty="0" smtClean="0">
                <a:latin typeface="Arial" charset="0"/>
              </a:rPr>
              <a:t> Countries, One Forest umbrella through a collaborative, science-based, partner-engagement process.  These are the places where regional-scale connectivity is most at-risk.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 Hill Plateau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Adirondack Mountains (NY)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Adirondack Mountains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Mountains (NY-VT)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Taconic Mountains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Southern Green Mountains (NY-VT)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Northern Green Mountains (VT-Canada)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Worcester Range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Northeast Kingdom (VT)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Northeast Kingdom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Northern NH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Western Maine Mountains (VT-NH-ME)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Maine’s North Woods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Quebec’s Gaspe Peninsula (ME-Canada)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EBD6-4AE0-43D9-BCCC-4D7ABB9916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Tracked animal crossings through winter tracking (3 mo)</a:t>
            </a:r>
          </a:p>
          <a:p>
            <a:r>
              <a:rPr lang="en-US" sz="1200" baseline="0" dirty="0" smtClean="0"/>
              <a:t>Digitized crossings along the road and overlaid on aerial photography</a:t>
            </a:r>
          </a:p>
          <a:p>
            <a:r>
              <a:rPr lang="en-US" sz="1200" baseline="0" dirty="0" smtClean="0"/>
              <a:t>Inventoried road infrastructure along the road (culverts, guardrails, fences, bridges, road type, media)</a:t>
            </a:r>
          </a:p>
          <a:p>
            <a:r>
              <a:rPr lang="en-US" sz="1200" baseline="0" dirty="0" smtClean="0"/>
              <a:t>Developing model designed to identify stretches of road that have higher permeability potential. Can use to focus field survey and more detail analysis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EBD6-4AE0-43D9-BCCC-4D7ABB9916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597D-C6D6-4377-A37D-A6906E79721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D375-78F3-411A-A968-7D6BAEAC5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aying_Connected_overview_landcover_conservation_link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497282"/>
            <a:ext cx="5643283" cy="436071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0" y="0"/>
            <a:ext cx="64008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Staying Connected in the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Northern Appalachians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6" descr="FinalLogo.Colo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57500" cy="114300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8600" y="2514600"/>
            <a:ext cx="32004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b="1" u="sng" baseline="0" dirty="0" smtClean="0"/>
              <a:t>Key Strategies</a:t>
            </a:r>
            <a:endParaRPr lang="en-US" sz="2200" b="1" u="sng" dirty="0" smtClean="0"/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Conservation </a:t>
            </a:r>
            <a:r>
              <a:rPr lang="en-US" sz="2000" i="1" dirty="0" smtClean="0"/>
              <a:t>science</a:t>
            </a:r>
            <a:endParaRPr lang="en-US" sz="2000" i="1" dirty="0" smtClean="0"/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Targeted land protection</a:t>
            </a:r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Technical assistance to local communities</a:t>
            </a:r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Increase the permeability of key roads </a:t>
            </a:r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Model conservation easement language</a:t>
            </a:r>
          </a:p>
          <a:p>
            <a:pPr marL="287338" indent="-287338">
              <a:spcAft>
                <a:spcPts val="200"/>
              </a:spcAft>
              <a:buFont typeface="+mj-lt"/>
              <a:buAutoNum type="arabicPeriod"/>
            </a:pPr>
            <a:r>
              <a:rPr lang="en-US" sz="2000" i="1" dirty="0" smtClean="0"/>
              <a:t>Measures framework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b="1" u="sng" baseline="0" dirty="0" smtClean="0"/>
              <a:t>Geography</a:t>
            </a:r>
            <a:r>
              <a:rPr lang="en-US" sz="2200" baseline="0" dirty="0" smtClean="0"/>
              <a:t>: 7 linkage areas across the Northern Appalachians where regional connectivity is at risk. </a:t>
            </a:r>
          </a:p>
          <a:p>
            <a:pPr>
              <a:spcAft>
                <a:spcPts val="600"/>
              </a:spcAft>
            </a:pPr>
            <a:r>
              <a:rPr lang="en-US" sz="2200" b="1" u="sng" dirty="0" smtClean="0"/>
              <a:t>Partners</a:t>
            </a:r>
            <a:r>
              <a:rPr lang="en-US" sz="2200" dirty="0" smtClean="0"/>
              <a:t>: 21 State agency and NGO partners across NY, VT, NH, and 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3505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Key Funders</a:t>
            </a:r>
            <a:r>
              <a:rPr lang="en-US" sz="1600" b="1" dirty="0" smtClean="0"/>
              <a:t>: (1) USFWS Competitive State Wildlife Grant; (2) WCS/Duke Wildlife Action Opportunities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ircuitScape_VT_NH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59635"/>
            <a:ext cx="7543800" cy="389816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0" y="0"/>
            <a:ext cx="64008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Circuitscape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 model areas of concentrated and diffuse flow patterns in northeastern VT – northern NH – western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6" descr="FinalLogo.Col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0" cy="11430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09600" y="5410200"/>
            <a:ext cx="83169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u="sng" baseline="0" dirty="0" smtClean="0"/>
              <a:t>Red</a:t>
            </a:r>
            <a:r>
              <a:rPr lang="en-US" sz="2200" dirty="0" smtClean="0"/>
              <a:t>: concentrated flow pattern (= energy funneling here) </a:t>
            </a:r>
          </a:p>
          <a:p>
            <a:pPr>
              <a:spcAft>
                <a:spcPts val="600"/>
              </a:spcAft>
            </a:pPr>
            <a:r>
              <a:rPr lang="en-US" sz="2200" b="1" u="sng" baseline="0" dirty="0" smtClean="0"/>
              <a:t>Orange</a:t>
            </a:r>
            <a:r>
              <a:rPr lang="en-US" sz="2200" baseline="0" dirty="0" smtClean="0"/>
              <a:t>:</a:t>
            </a:r>
            <a:r>
              <a:rPr lang="en-US" sz="2200" dirty="0" smtClean="0"/>
              <a:t> diffuse flow pattern (= highly permeable landscape pattern)</a:t>
            </a:r>
          </a:p>
          <a:p>
            <a:pPr>
              <a:spcAft>
                <a:spcPts val="600"/>
              </a:spcAft>
            </a:pPr>
            <a:r>
              <a:rPr lang="en-US" sz="2200" b="1" u="sng" baseline="0" dirty="0" smtClean="0"/>
              <a:t>Green</a:t>
            </a:r>
            <a:r>
              <a:rPr lang="en-US" sz="2200" baseline="0" dirty="0" smtClean="0"/>
              <a:t>:</a:t>
            </a:r>
            <a:r>
              <a:rPr lang="en-US" sz="2200" dirty="0" smtClean="0"/>
              <a:t> area of low flow (=impermeable landscape pattern)</a:t>
            </a:r>
            <a:endParaRPr lang="en-US" sz="2200" b="1" u="sng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0668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Road crossing and habitat linkage priorities     in the Adirondacks-Greens Linkage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raft greens- adks prior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3051" y="1143000"/>
            <a:ext cx="4402749" cy="5697676"/>
          </a:xfrm>
        </p:spPr>
      </p:pic>
      <p:pic>
        <p:nvPicPr>
          <p:cNvPr id="5" name="Content Placeholder 6" descr="FinalLogo.Col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0" cy="114300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7488" y="1371600"/>
            <a:ext cx="3668712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u="sng" baseline="0" dirty="0" smtClean="0"/>
              <a:t>Science Inputs</a:t>
            </a:r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Least cost path, Fun Conn, &amp; </a:t>
            </a:r>
            <a:r>
              <a:rPr lang="en-US" sz="2200" dirty="0" err="1" smtClean="0"/>
              <a:t>circuitscape</a:t>
            </a:r>
            <a:r>
              <a:rPr lang="en-US" sz="2200" dirty="0" smtClean="0"/>
              <a:t> GIS models</a:t>
            </a:r>
            <a:endParaRPr lang="en-US" sz="2200" dirty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Selective </a:t>
            </a:r>
            <a:r>
              <a:rPr lang="en-US" sz="2200" dirty="0" err="1" smtClean="0"/>
              <a:t>groundtruthing</a:t>
            </a:r>
            <a:endParaRPr lang="en-US" sz="2200" baseline="0" dirty="0" smtClean="0"/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r>
              <a:rPr lang="en-US" sz="2200" baseline="0" dirty="0" smtClean="0"/>
              <a:t>Wildlife</a:t>
            </a:r>
            <a:r>
              <a:rPr lang="en-US" sz="2200" dirty="0" smtClean="0"/>
              <a:t> tracking surveys</a:t>
            </a:r>
          </a:p>
          <a:p>
            <a:pPr marL="285750" indent="-285750">
              <a:spcAft>
                <a:spcPts val="600"/>
              </a:spcAft>
              <a:buFont typeface="+mj-lt"/>
              <a:buAutoNum type="arabicPeriod"/>
            </a:pPr>
            <a:endParaRPr lang="en-US" sz="2200" baseline="0" dirty="0" smtClean="0"/>
          </a:p>
          <a:p>
            <a:pPr marL="285750" indent="-285750">
              <a:spcAft>
                <a:spcPts val="600"/>
              </a:spcAft>
            </a:pPr>
            <a:r>
              <a:rPr lang="en-US" sz="2200" b="1" u="sng" dirty="0" smtClean="0"/>
              <a:t>Outputs to Guide Action</a:t>
            </a:r>
          </a:p>
          <a:p>
            <a:pPr marL="287338" indent="-287338">
              <a:spcAft>
                <a:spcPts val="600"/>
              </a:spcAft>
              <a:buFont typeface="+mj-lt"/>
              <a:buAutoNum type="arabicPeriod"/>
            </a:pPr>
            <a:r>
              <a:rPr lang="en-US" sz="2200" i="1" dirty="0" smtClean="0"/>
              <a:t>Structural connectivity priorities </a:t>
            </a:r>
            <a:r>
              <a:rPr lang="en-US" sz="2200" dirty="0" smtClean="0"/>
              <a:t>for land protection and community planning strategies</a:t>
            </a:r>
          </a:p>
          <a:p>
            <a:pPr marL="287338" indent="-287338">
              <a:spcAft>
                <a:spcPts val="600"/>
              </a:spcAft>
              <a:buFont typeface="+mj-lt"/>
              <a:buAutoNum type="arabicPeriod"/>
            </a:pPr>
            <a:r>
              <a:rPr lang="en-US" sz="2200" i="1" dirty="0" smtClean="0"/>
              <a:t>Priority road segments </a:t>
            </a:r>
            <a:r>
              <a:rPr lang="en-US" sz="2200" dirty="0" smtClean="0"/>
              <a:t>for road crossing strategies</a:t>
            </a:r>
            <a:endParaRPr lang="en-US" sz="2200" baseline="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9906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Wildlife Crossing and Road Infrastructure Inventory in the Black River Valley, NY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FinalLogo.Color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67000" cy="1066800"/>
          </a:xfrm>
        </p:spPr>
      </p:pic>
      <p:pic>
        <p:nvPicPr>
          <p:cNvPr id="4" name="Picture 6" descr="C:\Users\dbryant\AppData\Local\Microsoft\Windows\Temporary Internet Files\Content.Outlook\ZO103P8A\tracking_wspecies.jpg"/>
          <p:cNvPicPr>
            <a:picLocks noChangeAspect="1" noChangeArrowheads="1"/>
          </p:cNvPicPr>
          <p:nvPr/>
        </p:nvPicPr>
        <p:blipFill>
          <a:blip r:embed="rId4" cstate="print"/>
          <a:srcRect l="15476" r="5952"/>
          <a:stretch>
            <a:fillRect/>
          </a:stretch>
        </p:blipFill>
        <p:spPr bwMode="auto">
          <a:xfrm>
            <a:off x="4038600" y="1600199"/>
            <a:ext cx="502920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7488" y="1277938"/>
            <a:ext cx="36687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baseline="0" dirty="0" smtClean="0"/>
              <a:t>Objectives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2100" dirty="0" smtClean="0"/>
              <a:t>Develop data on wildlife road crossings, road infrastructure, and adjoining land cover and use patterns</a:t>
            </a:r>
            <a:endParaRPr lang="en-US" sz="2100" dirty="0"/>
          </a:p>
          <a:p>
            <a:pPr marL="285750" indent="-285750">
              <a:buFont typeface="+mj-lt"/>
              <a:buAutoNum type="arabicPeriod"/>
            </a:pPr>
            <a:endParaRPr lang="en-US" sz="2100" baseline="0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100" baseline="0" dirty="0" smtClean="0"/>
              <a:t>Inform NY DOT road management plans (e.g.,</a:t>
            </a:r>
            <a:r>
              <a:rPr lang="en-US" sz="2100" dirty="0" smtClean="0"/>
              <a:t> </a:t>
            </a:r>
            <a:r>
              <a:rPr lang="en-US" sz="2100" baseline="0" dirty="0" smtClean="0"/>
              <a:t>rights of way management, signage, fencing, culvert retrofits) </a:t>
            </a:r>
          </a:p>
          <a:p>
            <a:pPr marL="285750" indent="-285750">
              <a:buFont typeface="+mj-lt"/>
              <a:buAutoNum type="arabicPeriod"/>
            </a:pPr>
            <a:endParaRPr lang="en-US" sz="2100" baseline="0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100" baseline="0" dirty="0" smtClean="0"/>
              <a:t>Develop remote model to predict potential road permeability over large areas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489</Words>
  <Application>Microsoft Office PowerPoint</Application>
  <PresentationFormat>On-screen Show (4:3)</PresentationFormat>
  <Paragraphs>55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Road crossing and habitat linkage priorities     in the Adirondacks-Greens Linkage</vt:lpstr>
      <vt:lpstr>Wildlife Crossing and Road Infrastructure Inventory in the Black River Valley, NY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Zankel</dc:creator>
  <cp:lastModifiedBy>Mark Zankel</cp:lastModifiedBy>
  <cp:revision>14</cp:revision>
  <dcterms:created xsi:type="dcterms:W3CDTF">2011-06-10T15:40:45Z</dcterms:created>
  <dcterms:modified xsi:type="dcterms:W3CDTF">2011-06-10T20:42:58Z</dcterms:modified>
</cp:coreProperties>
</file>