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2" r:id="rId2"/>
    <p:sldMasterId id="2147483824" r:id="rId3"/>
    <p:sldMasterId id="2147483836" r:id="rId4"/>
  </p:sldMasterIdLst>
  <p:notesMasterIdLst>
    <p:notesMasterId r:id="rId24"/>
  </p:notesMasterIdLst>
  <p:handoutMasterIdLst>
    <p:handoutMasterId r:id="rId25"/>
  </p:handoutMasterIdLst>
  <p:sldIdLst>
    <p:sldId id="1294" r:id="rId5"/>
    <p:sldId id="1321" r:id="rId6"/>
    <p:sldId id="1322" r:id="rId7"/>
    <p:sldId id="1323" r:id="rId8"/>
    <p:sldId id="1308" r:id="rId9"/>
    <p:sldId id="1324" r:id="rId10"/>
    <p:sldId id="1325" r:id="rId11"/>
    <p:sldId id="1326" r:id="rId12"/>
    <p:sldId id="1291" r:id="rId13"/>
    <p:sldId id="1292" r:id="rId14"/>
    <p:sldId id="1313" r:id="rId15"/>
    <p:sldId id="1316" r:id="rId16"/>
    <p:sldId id="1317" r:id="rId17"/>
    <p:sldId id="1318" r:id="rId18"/>
    <p:sldId id="1319" r:id="rId19"/>
    <p:sldId id="1304" r:id="rId20"/>
    <p:sldId id="1314" r:id="rId21"/>
    <p:sldId id="1315" r:id="rId22"/>
    <p:sldId id="1320"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9900"/>
    <a:srgbClr val="009900"/>
    <a:srgbClr val="FFFFFF"/>
    <a:srgbClr val="339933"/>
    <a:srgbClr val="000000"/>
    <a:srgbClr val="CC3300"/>
    <a:srgbClr val="FFFF00"/>
    <a:srgbClr val="99CC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94157" autoAdjust="0"/>
  </p:normalViewPr>
  <p:slideViewPr>
    <p:cSldViewPr>
      <p:cViewPr>
        <p:scale>
          <a:sx n="66" d="100"/>
          <a:sy n="66" d="100"/>
        </p:scale>
        <p:origin x="-1158"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49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49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49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9525D8B-A5DD-4674-9C34-20D80FA2A14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B689BAF-D30C-4EAE-A25E-0419942193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689BAF-D30C-4EAE-A25E-041994219381}"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689BAF-D30C-4EAE-A25E-04199421938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a:t>
            </a:r>
            <a:r>
              <a:rPr lang="en-US" baseline="0" dirty="0" smtClean="0"/>
              <a:t> projects funded last year include a regional climate change vulnerability assessment and landscape change analyses and related decision support tools for coastal aquatic and </a:t>
            </a:r>
            <a:r>
              <a:rPr lang="en-US" baseline="0" dirty="0" err="1" smtClean="0"/>
              <a:t>terrrestrial</a:t>
            </a:r>
            <a:r>
              <a:rPr lang="en-US" baseline="0" dirty="0" smtClean="0"/>
              <a:t> systems.  What these project have in common is that they are foundational projects that help us understand how land use change and climate change are going to affect landscapes habitats and species and how that information should inform our decisions</a:t>
            </a:r>
            <a:endParaRPr lang="en-US" dirty="0"/>
          </a:p>
        </p:txBody>
      </p:sp>
      <p:sp>
        <p:nvSpPr>
          <p:cNvPr id="4" name="Slide Number Placeholder 3"/>
          <p:cNvSpPr>
            <a:spLocks noGrp="1"/>
          </p:cNvSpPr>
          <p:nvPr>
            <p:ph type="sldNum" sz="quarter" idx="10"/>
          </p:nvPr>
        </p:nvSpPr>
        <p:spPr/>
        <p:txBody>
          <a:bodyPr/>
          <a:lstStyle/>
          <a:p>
            <a:pPr>
              <a:defRPr/>
            </a:pPr>
            <a:fld id="{FB689BAF-D30C-4EAE-A25E-041994219381}"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689BAF-D30C-4EAE-A25E-041994219381}"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689BAF-D30C-4EAE-A25E-041994219381}"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689BAF-D30C-4EAE-A25E-041994219381}"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689BAF-D30C-4EAE-A25E-041994219381}"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689BAF-D30C-4EAE-A25E-041994219381}"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3AD39A-8B0A-4CA1-8A4A-7D4E463A0D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1B20FF-3E3A-4AA5-BD52-93E8F3C1FB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FBDAB2-71B2-4CC0-B124-44EF504C01E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3AD39A-8B0A-4CA1-8A4A-7D4E463A0DD8}"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3B7592-9883-4095-8831-34900D489CC5}"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3CB5F7-A1C0-415B-8061-92CCB3C807C2}"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7372E7-9A9C-431D-BBF6-381D36CF16F2}"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A5370E-B604-4E99-BADB-29CA4F015F48}"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5A38A0-2B26-4DD4-A96C-E04C2FE0F70A}"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1458C7-EC1D-4A57-898D-558BC59B7D32}"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C16BB1-2461-48C9-A645-8BE45C298455}"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3B7592-9883-4095-8831-34900D489CC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78161-A6AA-41F1-ADB2-C8D338C59A8C}"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1B20FF-3E3A-4AA5-BD52-93E8F3C1FBAD}"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FBDAB2-71B2-4CC0-B124-44EF504C01E9}"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2FB50B-91A9-4C05-A2B4-CA0CAE20FD4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30E134-FB1D-4BA8-88E5-95E636880B2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C9627C-6050-4BD7-9A46-A4434DCB2AC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38F685-CE7C-4153-9532-04974B1BD80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4023D9-DD1B-4692-AB73-D79B90A6A08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10DF4A0-C867-46AA-9E13-AFF31EAAAA8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2F2F17C-000C-4391-8C80-6622AC76B60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3CB5F7-A1C0-415B-8061-92CCB3C807C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D9EA74-D9CE-4F18-B454-FDAC8338E2C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1AD0735-C825-4809-8B2E-16BA3B84B07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C956D-EB94-42ED-B266-CBB40603247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D16551-FC79-4911-AD29-57B9C1753F8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3AD39A-8B0A-4CA1-8A4A-7D4E463A0DD8}"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3B7592-9883-4095-8831-34900D489CC5}"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3CB5F7-A1C0-415B-8061-92CCB3C807C2}"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7372E7-9A9C-431D-BBF6-381D36CF16F2}"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A5370E-B604-4E99-BADB-29CA4F015F48}"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5A38A0-2B26-4DD4-A96C-E04C2FE0F70A}"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7372E7-9A9C-431D-BBF6-381D36CF16F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1458C7-EC1D-4A57-898D-558BC59B7D32}"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C16BB1-2461-48C9-A645-8BE45C298455}"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78161-A6AA-41F1-ADB2-C8D338C59A8C}"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1B20FF-3E3A-4AA5-BD52-93E8F3C1FBAD}"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FBDAB2-71B2-4CC0-B124-44EF504C01E9}" type="slidenum">
              <a:rPr lang="en-US">
                <a:solidFill>
                  <a:srgbClr val="FFFFCC"/>
                </a:solidFill>
              </a:rPr>
              <a:pPr>
                <a:defRPr/>
              </a:pPr>
              <a:t>‹#›</a:t>
            </a:fld>
            <a:endParaRPr lang="en-US">
              <a:solidFill>
                <a:srgbClr val="FFFFC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A5370E-B604-4E99-BADB-29CA4F015F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5A38A0-2B26-4DD4-A96C-E04C2FE0F7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1458C7-EC1D-4A57-898D-558BC59B7D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C16BB1-2461-48C9-A645-8BE45C29845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A78161-A6AA-41F1-ADB2-C8D338C59A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E42871E-7BF2-43DE-A97C-7A13EAC0484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FFFFCC"/>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FFFFCC"/>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E42871E-7BF2-43DE-A97C-7A13EAC04845}" type="slidenum">
              <a:rPr lang="en-US">
                <a:solidFill>
                  <a:srgbClr val="FFFFCC"/>
                </a:solidFill>
              </a:rPr>
              <a:pPr>
                <a:defRPr/>
              </a:pPr>
              <a:t>‹#›</a:t>
            </a:fld>
            <a:endParaRPr lang="en-US">
              <a:solidFill>
                <a:srgbClr val="FFFFCC"/>
              </a:solidFill>
            </a:endParaRPr>
          </a:p>
        </p:txBody>
      </p:sp>
    </p:spTree>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4974AB">
                <a:alpha val="50000"/>
              </a:srgbClr>
            </a:gs>
            <a:gs pos="100000">
              <a:srgbClr val="92B3D3">
                <a:alpha val="4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CDE2635-1CFE-403D-9D66-59BBB3A661FF}" type="slidenum">
              <a:rPr lang="en-US">
                <a:solidFill>
                  <a:prstClr val="black">
                    <a:tint val="75000"/>
                  </a:prstClr>
                </a:solidFill>
              </a:rPr>
              <a:pPr>
                <a:defRPr/>
              </a:pPr>
              <a:t>‹#›</a:t>
            </a:fld>
            <a:endParaRPr lang="en-US">
              <a:solidFill>
                <a:prstClr val="black">
                  <a:tint val="75000"/>
                </a:prstClr>
              </a:solidFill>
            </a:endParaRPr>
          </a:p>
        </p:txBody>
      </p:sp>
      <p:pic>
        <p:nvPicPr>
          <p:cNvPr id="1031" name="Picture 8" descr="Pine.png"/>
          <p:cNvPicPr>
            <a:picLocks noChangeAspect="1"/>
          </p:cNvPicPr>
          <p:nvPr userDrawn="1"/>
        </p:nvPicPr>
        <p:blipFill>
          <a:blip r:embed="rId13" cstate="print"/>
          <a:srcRect/>
          <a:stretch>
            <a:fillRect/>
          </a:stretch>
        </p:blipFill>
        <p:spPr bwMode="auto">
          <a:xfrm>
            <a:off x="7239000" y="-152400"/>
            <a:ext cx="1733550" cy="2262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FFFFCC"/>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FFFFCC"/>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E42871E-7BF2-43DE-A97C-7A13EAC04845}" type="slidenum">
              <a:rPr lang="en-US">
                <a:solidFill>
                  <a:srgbClr val="FFFFCC"/>
                </a:solidFill>
              </a:rPr>
              <a:pPr>
                <a:defRPr/>
              </a:pPr>
              <a:t>‹#›</a:t>
            </a:fld>
            <a:endParaRPr lang="en-US">
              <a:solidFill>
                <a:srgbClr val="FFFFCC"/>
              </a:solidFill>
            </a:endParaRPr>
          </a:p>
        </p:txBody>
      </p:sp>
    </p:spTree>
  </p:cSld>
  <p:clrMap bg1="dk2" tx1="lt1" bg2="dk1"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5800" cy="1143000"/>
          </a:xfrm>
        </p:spPr>
        <p:txBody>
          <a:bodyPr/>
          <a:lstStyle/>
          <a:p>
            <a:r>
              <a:rPr lang="en-US" dirty="0" smtClean="0"/>
              <a:t>North Atlantic LCC</a:t>
            </a:r>
            <a:br>
              <a:rPr lang="en-US" dirty="0" smtClean="0"/>
            </a:br>
            <a:r>
              <a:rPr lang="en-US" dirty="0" smtClean="0"/>
              <a:t>Science Needs and Projects</a:t>
            </a:r>
            <a:br>
              <a:rPr lang="en-US" dirty="0" smtClean="0"/>
            </a:br>
            <a:r>
              <a:rPr lang="en-US" dirty="0" smtClean="0"/>
              <a:t>Background</a:t>
            </a:r>
            <a:endParaRPr lang="en-US" dirty="0"/>
          </a:p>
        </p:txBody>
      </p:sp>
      <p:sp>
        <p:nvSpPr>
          <p:cNvPr id="3" name="Content Placeholder 2"/>
          <p:cNvSpPr>
            <a:spLocks noGrp="1"/>
          </p:cNvSpPr>
          <p:nvPr>
            <p:ph idx="1"/>
          </p:nvPr>
        </p:nvSpPr>
        <p:spPr>
          <a:xfrm>
            <a:off x="533400" y="2514600"/>
            <a:ext cx="7772400" cy="4114800"/>
          </a:xfrm>
        </p:spPr>
        <p:txBody>
          <a:bodyPr/>
          <a:lstStyle/>
          <a:p>
            <a:r>
              <a:rPr lang="en-US" dirty="0" smtClean="0"/>
              <a:t>Vision and Mission</a:t>
            </a:r>
          </a:p>
          <a:p>
            <a:r>
              <a:rPr lang="en-US" dirty="0" smtClean="0"/>
              <a:t>2010 </a:t>
            </a:r>
            <a:r>
              <a:rPr lang="en-US" dirty="0" smtClean="0"/>
              <a:t>Projects (review, status, next steps)</a:t>
            </a:r>
          </a:p>
          <a:p>
            <a:r>
              <a:rPr lang="en-US" dirty="0" smtClean="0"/>
              <a:t>2011 </a:t>
            </a:r>
            <a:r>
              <a:rPr lang="en-US" dirty="0" smtClean="0"/>
              <a:t>Science Needs </a:t>
            </a:r>
            <a:r>
              <a:rPr lang="en-US" dirty="0" smtClean="0"/>
              <a:t>Assessment, </a:t>
            </a:r>
            <a:r>
              <a:rPr lang="en-US" dirty="0" smtClean="0"/>
              <a:t>Workshop </a:t>
            </a:r>
            <a:r>
              <a:rPr lang="en-US" dirty="0" smtClean="0"/>
              <a:t>&amp; </a:t>
            </a:r>
            <a:r>
              <a:rPr lang="en-US" dirty="0" smtClean="0"/>
              <a:t>Strategic Plan</a:t>
            </a:r>
          </a:p>
          <a:p>
            <a:r>
              <a:rPr lang="en-US" dirty="0" smtClean="0"/>
              <a:t>2011 Projects approved and status</a:t>
            </a:r>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143000"/>
          </a:xfrm>
        </p:spPr>
        <p:txBody>
          <a:bodyPr/>
          <a:lstStyle/>
          <a:p>
            <a:r>
              <a:rPr lang="en-US" dirty="0" smtClean="0"/>
              <a:t>North Atlantic LCC</a:t>
            </a:r>
            <a:br>
              <a:rPr lang="en-US" dirty="0" smtClean="0"/>
            </a:br>
            <a:r>
              <a:rPr lang="en-US" dirty="0" smtClean="0"/>
              <a:t>2011 Needs Review Results (8a)</a:t>
            </a:r>
            <a:br>
              <a:rPr lang="en-US" dirty="0" smtClean="0"/>
            </a:br>
            <a:endParaRPr lang="en-US" dirty="0"/>
          </a:p>
        </p:txBody>
      </p:sp>
      <p:sp>
        <p:nvSpPr>
          <p:cNvPr id="3" name="Content Placeholder 2"/>
          <p:cNvSpPr>
            <a:spLocks noGrp="1"/>
          </p:cNvSpPr>
          <p:nvPr>
            <p:ph idx="1"/>
          </p:nvPr>
        </p:nvSpPr>
        <p:spPr>
          <a:xfrm>
            <a:off x="533400" y="1676400"/>
            <a:ext cx="7924800" cy="4114800"/>
          </a:xfrm>
        </p:spPr>
        <p:txBody>
          <a:bodyPr/>
          <a:lstStyle/>
          <a:p>
            <a:r>
              <a:rPr lang="en-US" dirty="0" smtClean="0"/>
              <a:t>17 top common science needs</a:t>
            </a:r>
            <a:endParaRPr lang="en-US" sz="1600" dirty="0" smtClean="0"/>
          </a:p>
          <a:p>
            <a:pPr lvl="1"/>
            <a:r>
              <a:rPr lang="en-US" dirty="0" smtClean="0"/>
              <a:t>3 aquatic, 4 coastal,  6 terrestrial, 4 multiple</a:t>
            </a:r>
          </a:p>
          <a:p>
            <a:r>
              <a:rPr lang="en-US" dirty="0" smtClean="0"/>
              <a:t>4 top information management needs</a:t>
            </a:r>
            <a:endParaRPr lang="en-US" sz="2000" dirty="0" smtClean="0"/>
          </a:p>
          <a:p>
            <a:r>
              <a:rPr lang="en-US" dirty="0" smtClean="0"/>
              <a:t>Linked to about 80 more specific needs and projects</a:t>
            </a:r>
          </a:p>
          <a:p>
            <a:endParaRPr lang="en-US" dirty="0" smtClean="0"/>
          </a:p>
          <a:p>
            <a:r>
              <a:rPr lang="en-US" dirty="0" smtClean="0"/>
              <a:t>Top needs with clearly articulated projects supported by regional partnership</a:t>
            </a:r>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143000"/>
          </a:xfrm>
        </p:spPr>
        <p:txBody>
          <a:bodyPr/>
          <a:lstStyle/>
          <a:p>
            <a:r>
              <a:rPr lang="en-US" dirty="0" smtClean="0"/>
              <a:t>North Atlantic LCC</a:t>
            </a:r>
            <a:br>
              <a:rPr lang="en-US" dirty="0" smtClean="0"/>
            </a:br>
            <a:r>
              <a:rPr lang="en-US" dirty="0" smtClean="0"/>
              <a:t>Recommended Projects</a:t>
            </a:r>
            <a:endParaRPr lang="en-US" dirty="0"/>
          </a:p>
        </p:txBody>
      </p:sp>
      <p:sp>
        <p:nvSpPr>
          <p:cNvPr id="3" name="Content Placeholder 2"/>
          <p:cNvSpPr>
            <a:spLocks noGrp="1"/>
          </p:cNvSpPr>
          <p:nvPr>
            <p:ph idx="1"/>
          </p:nvPr>
        </p:nvSpPr>
        <p:spPr>
          <a:xfrm>
            <a:off x="533400" y="2209800"/>
            <a:ext cx="7924800" cy="4114800"/>
          </a:xfrm>
        </p:spPr>
        <p:txBody>
          <a:bodyPr/>
          <a:lstStyle/>
          <a:p>
            <a:r>
              <a:rPr lang="en-US" dirty="0" smtClean="0"/>
              <a:t>Assessing Priority Amphibian and Reptile Conservation Areas (PARCAs) and Vulnerability to Climate Change</a:t>
            </a:r>
          </a:p>
          <a:p>
            <a:r>
              <a:rPr lang="en-US" dirty="0" smtClean="0"/>
              <a:t>Mapping the Distribution, Abundance and Risk Assessment of Marine Birds in the Northwest Atlantic</a:t>
            </a:r>
          </a:p>
          <a:p>
            <a:pPr>
              <a:buNone/>
            </a:pPr>
            <a:endParaRPr lang="en-US" sz="2000"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3200" dirty="0" smtClean="0"/>
              <a:t>Assessing Priority Amphibian and Reptile Conservation Areas (PARCAs) and Vulnerability to Climate Change</a:t>
            </a:r>
          </a:p>
        </p:txBody>
      </p:sp>
      <p:sp>
        <p:nvSpPr>
          <p:cNvPr id="3" name="Content Placeholder 2"/>
          <p:cNvSpPr>
            <a:spLocks noGrp="1"/>
          </p:cNvSpPr>
          <p:nvPr>
            <p:ph idx="1"/>
          </p:nvPr>
        </p:nvSpPr>
        <p:spPr>
          <a:xfrm>
            <a:off x="533400" y="1828800"/>
            <a:ext cx="7924800" cy="4114800"/>
          </a:xfrm>
        </p:spPr>
        <p:txBody>
          <a:bodyPr/>
          <a:lstStyle/>
          <a:p>
            <a:pPr>
              <a:buNone/>
            </a:pPr>
            <a:r>
              <a:rPr lang="en-US" dirty="0" smtClean="0"/>
              <a:t>AFWA, UGA, MCFWRU, NEPARC</a:t>
            </a:r>
          </a:p>
          <a:p>
            <a:r>
              <a:rPr lang="en-US" dirty="0" smtClean="0"/>
              <a:t>Identify PARCAs</a:t>
            </a:r>
          </a:p>
          <a:p>
            <a:r>
              <a:rPr lang="en-US" dirty="0" smtClean="0"/>
              <a:t>Project regions of climate suitability for priority amphibians and reptiles</a:t>
            </a:r>
          </a:p>
          <a:p>
            <a:r>
              <a:rPr lang="en-US" dirty="0" smtClean="0"/>
              <a:t>Assessment of resiliency of PARCAs identified with respect to those that may provide </a:t>
            </a:r>
            <a:r>
              <a:rPr lang="en-US" dirty="0" err="1" smtClean="0"/>
              <a:t>refugia</a:t>
            </a:r>
            <a:r>
              <a:rPr lang="en-US" dirty="0" smtClean="0"/>
              <a:t> as the climate changes</a:t>
            </a:r>
            <a:endParaRPr lang="en-US" sz="2000" dirty="0" smtClean="0"/>
          </a:p>
          <a:p>
            <a:r>
              <a:rPr lang="en-US" dirty="0" smtClean="0"/>
              <a:t>Identify data gaps</a:t>
            </a:r>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3200" dirty="0" smtClean="0"/>
              <a:t>Assessing Priority Amphibian and Reptile Conservation Areas (PARCAs) and Vulnerability to Climate Change</a:t>
            </a:r>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13</a:t>
            </a:fld>
            <a:endParaRPr lang="en-US" dirty="0"/>
          </a:p>
        </p:txBody>
      </p:sp>
      <p:sp>
        <p:nvSpPr>
          <p:cNvPr id="5" name="Content Placeholder 4"/>
          <p:cNvSpPr>
            <a:spLocks noGrp="1"/>
          </p:cNvSpPr>
          <p:nvPr>
            <p:ph idx="1"/>
          </p:nvPr>
        </p:nvSpPr>
        <p:spPr/>
        <p:txBody>
          <a:bodyPr/>
          <a:lstStyle/>
          <a:p>
            <a:endParaRPr lang="en-US"/>
          </a:p>
        </p:txBody>
      </p:sp>
      <p:pic>
        <p:nvPicPr>
          <p:cNvPr id="560130" name="Picture 2"/>
          <p:cNvPicPr>
            <a:picLocks noChangeAspect="1" noChangeArrowheads="1"/>
          </p:cNvPicPr>
          <p:nvPr/>
        </p:nvPicPr>
        <p:blipFill>
          <a:blip r:embed="rId3" cstate="print"/>
          <a:srcRect/>
          <a:stretch>
            <a:fillRect/>
          </a:stretch>
        </p:blipFill>
        <p:spPr bwMode="auto">
          <a:xfrm>
            <a:off x="395288" y="204788"/>
            <a:ext cx="8353425" cy="644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3200" dirty="0" smtClean="0"/>
              <a:t>Mapping the Distribution, Abundance and Risk Assessment of Marine Birds in the Northwest Atlantic</a:t>
            </a:r>
          </a:p>
        </p:txBody>
      </p:sp>
      <p:sp>
        <p:nvSpPr>
          <p:cNvPr id="3" name="Content Placeholder 2"/>
          <p:cNvSpPr>
            <a:spLocks noGrp="1"/>
          </p:cNvSpPr>
          <p:nvPr>
            <p:ph idx="1"/>
          </p:nvPr>
        </p:nvSpPr>
        <p:spPr>
          <a:xfrm>
            <a:off x="533400" y="1447800"/>
            <a:ext cx="7924800" cy="4114800"/>
          </a:xfrm>
        </p:spPr>
        <p:txBody>
          <a:bodyPr/>
          <a:lstStyle/>
          <a:p>
            <a:pPr>
              <a:buNone/>
            </a:pPr>
            <a:r>
              <a:rPr lang="en-US" dirty="0" smtClean="0"/>
              <a:t>ACJV, BRI, NOAA, CUNY, FWS, USGS, DE</a:t>
            </a:r>
          </a:p>
          <a:p>
            <a:pPr>
              <a:buNone/>
            </a:pPr>
            <a:r>
              <a:rPr lang="en-US" dirty="0" smtClean="0"/>
              <a:t>	Series of maps depicting the distribution, abundance and  areas of high, medium and low risk to marine birds from offshore activities in the northwestern Atlantic Ocean</a:t>
            </a:r>
          </a:p>
          <a:p>
            <a:pPr lvl="0"/>
            <a:r>
              <a:rPr lang="en-US" dirty="0" smtClean="0"/>
              <a:t>Collation of historical and extant survey efforts and analyses</a:t>
            </a:r>
          </a:p>
          <a:p>
            <a:pPr lvl="0"/>
            <a:r>
              <a:rPr lang="en-US" dirty="0" smtClean="0"/>
              <a:t>Predictive Modeling</a:t>
            </a:r>
          </a:p>
          <a:p>
            <a:r>
              <a:rPr lang="en-US" dirty="0" smtClean="0"/>
              <a:t>Risk Assessment</a:t>
            </a:r>
          </a:p>
          <a:p>
            <a:r>
              <a:rPr lang="en-US" dirty="0" smtClean="0"/>
              <a:t>Model Validation</a:t>
            </a:r>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3200" dirty="0" smtClean="0"/>
              <a:t>Mapping the Distribution, Abundance and Risk Assessment of Marine Birds in the Northwest Atlantic</a:t>
            </a:r>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15</a:t>
            </a:fld>
            <a:endParaRPr lang="en-US" dirty="0"/>
          </a:p>
        </p:txBody>
      </p:sp>
      <p:sp>
        <p:nvSpPr>
          <p:cNvPr id="5" name="Content Placeholder 4"/>
          <p:cNvSpPr>
            <a:spLocks noGrp="1"/>
          </p:cNvSpPr>
          <p:nvPr>
            <p:ph idx="1"/>
          </p:nvPr>
        </p:nvSpPr>
        <p:spPr/>
        <p:txBody>
          <a:bodyPr/>
          <a:lstStyle/>
          <a:p>
            <a:endParaRPr lang="en-US"/>
          </a:p>
        </p:txBody>
      </p:sp>
      <p:pic>
        <p:nvPicPr>
          <p:cNvPr id="8" name="Picture 7" descr="hotspot_abund_map.jpg"/>
          <p:cNvPicPr/>
          <p:nvPr/>
        </p:nvPicPr>
        <p:blipFill>
          <a:blip r:embed="rId3" cstate="print"/>
          <a:srcRect l="11504" t="6349" r="14273" b="42010"/>
          <a:stretch>
            <a:fillRect/>
          </a:stretch>
        </p:blipFill>
        <p:spPr bwMode="auto">
          <a:xfrm>
            <a:off x="1752600" y="1905000"/>
            <a:ext cx="5181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624538" y="339682"/>
            <a:ext cx="8286670" cy="6882216"/>
            <a:chOff x="913067" y="313045"/>
            <a:chExt cx="11037384" cy="9166730"/>
          </a:xfrm>
          <a:noFill/>
        </p:grpSpPr>
        <p:grpSp>
          <p:nvGrpSpPr>
            <p:cNvPr id="3" name="Group 30"/>
            <p:cNvGrpSpPr/>
            <p:nvPr/>
          </p:nvGrpSpPr>
          <p:grpSpPr>
            <a:xfrm>
              <a:off x="4262707" y="759221"/>
              <a:ext cx="3806286" cy="1341659"/>
              <a:chOff x="3738995" y="145916"/>
              <a:chExt cx="8681388" cy="1341659"/>
            </a:xfrm>
            <a:grpFill/>
          </p:grpSpPr>
          <p:sp>
            <p:nvSpPr>
              <p:cNvPr id="20" name="TextBox 19"/>
              <p:cNvSpPr txBox="1"/>
              <p:nvPr/>
            </p:nvSpPr>
            <p:spPr>
              <a:xfrm>
                <a:off x="3738995" y="257751"/>
                <a:ext cx="8681388" cy="1229824"/>
              </a:xfrm>
              <a:prstGeom prst="rect">
                <a:avLst/>
              </a:prstGeom>
              <a:grpFill/>
            </p:spPr>
            <p:txBody>
              <a:bodyPr wrap="square" rtlCol="0">
                <a:spAutoFit/>
              </a:bodyPr>
              <a:lstStyle/>
              <a:p>
                <a:pPr algn="ctr"/>
                <a:endParaRPr lang="en-US" sz="900" dirty="0" smtClean="0"/>
              </a:p>
              <a:p>
                <a:pPr algn="ctr"/>
                <a:r>
                  <a:rPr lang="en-US" sz="1200" b="1" i="1" dirty="0" smtClean="0"/>
                  <a:t>Which species/habitats to conserve, when, how much, and who will work on it?</a:t>
                </a:r>
              </a:p>
              <a:p>
                <a:pPr algn="ctr"/>
                <a:endParaRPr lang="en-US" sz="900" dirty="0"/>
              </a:p>
            </p:txBody>
          </p:sp>
          <p:sp>
            <p:nvSpPr>
              <p:cNvPr id="7" name="TextBox 6"/>
              <p:cNvSpPr txBox="1"/>
              <p:nvPr/>
            </p:nvSpPr>
            <p:spPr>
              <a:xfrm>
                <a:off x="5209805" y="145916"/>
                <a:ext cx="5295730" cy="450758"/>
              </a:xfrm>
              <a:prstGeom prst="rect">
                <a:avLst/>
              </a:prstGeom>
              <a:grpFill/>
            </p:spPr>
            <p:txBody>
              <a:bodyPr wrap="square" lIns="121789" tIns="60894" rIns="121789" bIns="60894" rtlCol="0">
                <a:spAutoFit/>
              </a:bodyPr>
              <a:lstStyle/>
              <a:p>
                <a:pPr algn="ctr"/>
                <a:r>
                  <a:rPr lang="en-US" sz="1400" b="1" u="sng" dirty="0" smtClean="0"/>
                  <a:t>GOAL-SETTING</a:t>
                </a:r>
              </a:p>
            </p:txBody>
          </p:sp>
        </p:grpSp>
        <p:grpSp>
          <p:nvGrpSpPr>
            <p:cNvPr id="4" name="Group 31"/>
            <p:cNvGrpSpPr/>
            <p:nvPr/>
          </p:nvGrpSpPr>
          <p:grpSpPr>
            <a:xfrm>
              <a:off x="1197652" y="2251686"/>
              <a:ext cx="4098449" cy="958229"/>
              <a:chOff x="707008" y="2151327"/>
              <a:chExt cx="4098449" cy="958229"/>
            </a:xfrm>
            <a:grpFill/>
          </p:grpSpPr>
          <p:sp>
            <p:nvSpPr>
              <p:cNvPr id="25" name="TextBox 24"/>
              <p:cNvSpPr txBox="1"/>
              <p:nvPr/>
            </p:nvSpPr>
            <p:spPr>
              <a:xfrm>
                <a:off x="707008" y="2494644"/>
                <a:ext cx="3107488" cy="614912"/>
              </a:xfrm>
              <a:prstGeom prst="rect">
                <a:avLst/>
              </a:prstGeom>
              <a:grpFill/>
            </p:spPr>
            <p:txBody>
              <a:bodyPr wrap="square" rtlCol="0">
                <a:spAutoFit/>
              </a:bodyPr>
              <a:lstStyle/>
              <a:p>
                <a:pPr algn="ctr"/>
                <a:r>
                  <a:rPr lang="en-US" sz="1200" b="1" i="1" dirty="0" smtClean="0"/>
                  <a:t>What do we know about the status of priority wildlife?</a:t>
                </a:r>
                <a:endParaRPr lang="en-US" sz="1200" dirty="0" smtClean="0"/>
              </a:p>
            </p:txBody>
          </p:sp>
          <p:sp>
            <p:nvSpPr>
              <p:cNvPr id="8" name="TextBox 7"/>
              <p:cNvSpPr txBox="1"/>
              <p:nvPr/>
            </p:nvSpPr>
            <p:spPr>
              <a:xfrm>
                <a:off x="707009" y="2151327"/>
                <a:ext cx="4098448" cy="450758"/>
              </a:xfrm>
              <a:prstGeom prst="rect">
                <a:avLst/>
              </a:prstGeom>
              <a:grpFill/>
            </p:spPr>
            <p:txBody>
              <a:bodyPr wrap="square" lIns="121789" tIns="60894" rIns="121789" bIns="60894" rtlCol="0">
                <a:spAutoFit/>
              </a:bodyPr>
              <a:lstStyle/>
              <a:p>
                <a:r>
                  <a:rPr lang="en-US" sz="1400" b="1" u="sng" dirty="0" smtClean="0"/>
                  <a:t>BIOLOGICAL ASSESSMENT</a:t>
                </a:r>
                <a:endParaRPr lang="en-US" sz="1400" b="1" u="sng" dirty="0"/>
              </a:p>
            </p:txBody>
          </p:sp>
        </p:grpSp>
        <p:sp>
          <p:nvSpPr>
            <p:cNvPr id="12" name="Oval 11"/>
            <p:cNvSpPr/>
            <p:nvPr/>
          </p:nvSpPr>
          <p:spPr>
            <a:xfrm>
              <a:off x="4573069" y="3095277"/>
              <a:ext cx="3061026" cy="275250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endParaRPr lang="en-US"/>
            </a:p>
          </p:txBody>
        </p:sp>
        <p:grpSp>
          <p:nvGrpSpPr>
            <p:cNvPr id="14" name="Group 28"/>
            <p:cNvGrpSpPr/>
            <p:nvPr/>
          </p:nvGrpSpPr>
          <p:grpSpPr>
            <a:xfrm>
              <a:off x="8620972" y="4155282"/>
              <a:ext cx="3329479" cy="902340"/>
              <a:chOff x="8687878" y="3831903"/>
              <a:chExt cx="3044825" cy="902340"/>
            </a:xfrm>
            <a:grpFill/>
          </p:grpSpPr>
          <p:sp>
            <p:nvSpPr>
              <p:cNvPr id="5" name="TextBox 4"/>
              <p:cNvSpPr txBox="1"/>
              <p:nvPr/>
            </p:nvSpPr>
            <p:spPr>
              <a:xfrm>
                <a:off x="8687878" y="3831903"/>
                <a:ext cx="3044825" cy="450758"/>
              </a:xfrm>
              <a:prstGeom prst="rect">
                <a:avLst/>
              </a:prstGeom>
              <a:grpFill/>
            </p:spPr>
            <p:txBody>
              <a:bodyPr wrap="square" lIns="121789" tIns="60894" rIns="121789" bIns="60894" rtlCol="0">
                <a:spAutoFit/>
              </a:bodyPr>
              <a:lstStyle/>
              <a:p>
                <a:pPr algn="ctr"/>
                <a:r>
                  <a:rPr lang="en-US" sz="1400" b="1" u="sng" dirty="0" smtClean="0"/>
                  <a:t>SCIENCE TRANSLATION</a:t>
                </a:r>
                <a:endParaRPr lang="en-US" sz="1400" b="1" u="sng" dirty="0"/>
              </a:p>
            </p:txBody>
          </p:sp>
          <p:sp>
            <p:nvSpPr>
              <p:cNvPr id="17" name="TextBox 16"/>
              <p:cNvSpPr txBox="1"/>
              <p:nvPr/>
            </p:nvSpPr>
            <p:spPr>
              <a:xfrm>
                <a:off x="8832850" y="4119331"/>
                <a:ext cx="2771620" cy="614912"/>
              </a:xfrm>
              <a:prstGeom prst="rect">
                <a:avLst/>
              </a:prstGeom>
              <a:grpFill/>
            </p:spPr>
            <p:txBody>
              <a:bodyPr wrap="square" rtlCol="0">
                <a:spAutoFit/>
              </a:bodyPr>
              <a:lstStyle/>
              <a:p>
                <a:pPr algn="ctr"/>
                <a:r>
                  <a:rPr lang="en-US" sz="1200" b="1" i="1" dirty="0" smtClean="0"/>
                  <a:t>How do we maximize the utility of science?</a:t>
                </a:r>
              </a:p>
            </p:txBody>
          </p:sp>
        </p:grpSp>
        <p:grpSp>
          <p:nvGrpSpPr>
            <p:cNvPr id="15" name="Group 27"/>
            <p:cNvGrpSpPr/>
            <p:nvPr/>
          </p:nvGrpSpPr>
          <p:grpSpPr>
            <a:xfrm>
              <a:off x="7823662" y="6535411"/>
              <a:ext cx="3795375" cy="1167535"/>
              <a:chOff x="8191645" y="5576425"/>
              <a:chExt cx="3795375" cy="1167535"/>
            </a:xfrm>
            <a:grpFill/>
          </p:grpSpPr>
          <p:sp>
            <p:nvSpPr>
              <p:cNvPr id="10" name="TextBox 9"/>
              <p:cNvSpPr txBox="1"/>
              <p:nvPr/>
            </p:nvSpPr>
            <p:spPr>
              <a:xfrm>
                <a:off x="8365745" y="5576425"/>
                <a:ext cx="3621275" cy="450758"/>
              </a:xfrm>
              <a:prstGeom prst="rect">
                <a:avLst/>
              </a:prstGeom>
              <a:grpFill/>
            </p:spPr>
            <p:txBody>
              <a:bodyPr wrap="square" lIns="121789" tIns="60894" rIns="121789" bIns="60894" rtlCol="0">
                <a:spAutoFit/>
              </a:bodyPr>
              <a:lstStyle/>
              <a:p>
                <a:r>
                  <a:rPr lang="en-US" sz="1400" b="1" u="sng" dirty="0" smtClean="0"/>
                  <a:t>CONSERVATION ADOPTION</a:t>
                </a:r>
                <a:endParaRPr lang="en-US" sz="1400" b="1" u="sng" dirty="0"/>
              </a:p>
            </p:txBody>
          </p:sp>
          <p:sp>
            <p:nvSpPr>
              <p:cNvPr id="18" name="TextBox 17"/>
              <p:cNvSpPr txBox="1"/>
              <p:nvPr/>
            </p:nvSpPr>
            <p:spPr>
              <a:xfrm>
                <a:off x="8191645" y="5883083"/>
                <a:ext cx="3741238" cy="860877"/>
              </a:xfrm>
              <a:prstGeom prst="rect">
                <a:avLst/>
              </a:prstGeom>
              <a:grpFill/>
            </p:spPr>
            <p:txBody>
              <a:bodyPr wrap="square" rtlCol="0">
                <a:spAutoFit/>
              </a:bodyPr>
              <a:lstStyle/>
              <a:p>
                <a:pPr algn="ctr"/>
                <a:r>
                  <a:rPr lang="en-US" sz="1200" b="1" i="1" dirty="0" smtClean="0"/>
                  <a:t>How do we get the right people in the right places to adopt prescribed  conservation actions?</a:t>
                </a:r>
              </a:p>
            </p:txBody>
          </p:sp>
        </p:grpSp>
        <p:grpSp>
          <p:nvGrpSpPr>
            <p:cNvPr id="16" name="Group 30"/>
            <p:cNvGrpSpPr/>
            <p:nvPr/>
          </p:nvGrpSpPr>
          <p:grpSpPr>
            <a:xfrm>
              <a:off x="4366789" y="3818881"/>
              <a:ext cx="3450802" cy="1586931"/>
              <a:chOff x="4272001" y="3077326"/>
              <a:chExt cx="3450802" cy="1586931"/>
            </a:xfrm>
            <a:grpFill/>
          </p:grpSpPr>
          <p:sp>
            <p:nvSpPr>
              <p:cNvPr id="13" name="TextBox 12"/>
              <p:cNvSpPr txBox="1"/>
              <p:nvPr/>
            </p:nvSpPr>
            <p:spPr>
              <a:xfrm>
                <a:off x="4272001" y="3077326"/>
                <a:ext cx="3450802" cy="737718"/>
              </a:xfrm>
              <a:prstGeom prst="rect">
                <a:avLst/>
              </a:prstGeom>
              <a:grpFill/>
            </p:spPr>
            <p:txBody>
              <a:bodyPr wrap="square" lIns="121789" tIns="60894" rIns="121789" bIns="60894" rtlCol="0">
                <a:spAutoFit/>
              </a:bodyPr>
              <a:lstStyle/>
              <a:p>
                <a:pPr algn="ctr"/>
                <a:r>
                  <a:rPr lang="en-US" sz="1400" b="1" u="sng" dirty="0" smtClean="0"/>
                  <a:t>INFORMATION MANAGEMENT</a:t>
                </a:r>
                <a:endParaRPr lang="en-US" sz="1400" b="1" u="sng" dirty="0"/>
              </a:p>
            </p:txBody>
          </p:sp>
          <p:sp>
            <p:nvSpPr>
              <p:cNvPr id="19" name="TextBox 18"/>
              <p:cNvSpPr txBox="1"/>
              <p:nvPr/>
            </p:nvSpPr>
            <p:spPr>
              <a:xfrm>
                <a:off x="4623261" y="3803380"/>
                <a:ext cx="2804527" cy="860877"/>
              </a:xfrm>
              <a:prstGeom prst="rect">
                <a:avLst/>
              </a:prstGeom>
              <a:grpFill/>
            </p:spPr>
            <p:txBody>
              <a:bodyPr wrap="square" rtlCol="0">
                <a:spAutoFit/>
              </a:bodyPr>
              <a:lstStyle/>
              <a:p>
                <a:pPr lvl="0" algn="ctr"/>
                <a:r>
                  <a:rPr lang="en-US" sz="1200" b="1" i="1" dirty="0" smtClean="0"/>
                  <a:t>How will we manage the demand for and creation of data?</a:t>
                </a:r>
              </a:p>
            </p:txBody>
          </p:sp>
        </p:grpSp>
        <p:grpSp>
          <p:nvGrpSpPr>
            <p:cNvPr id="26" name="Group 29"/>
            <p:cNvGrpSpPr/>
            <p:nvPr/>
          </p:nvGrpSpPr>
          <p:grpSpPr>
            <a:xfrm>
              <a:off x="7388797" y="2035897"/>
              <a:ext cx="3470821" cy="1155227"/>
              <a:chOff x="7014244" y="1942282"/>
              <a:chExt cx="4773181" cy="1155227"/>
            </a:xfrm>
            <a:grpFill/>
          </p:grpSpPr>
          <p:sp>
            <p:nvSpPr>
              <p:cNvPr id="6" name="TextBox 5"/>
              <p:cNvSpPr txBox="1"/>
              <p:nvPr/>
            </p:nvSpPr>
            <p:spPr>
              <a:xfrm>
                <a:off x="7293400" y="1942282"/>
                <a:ext cx="4494025" cy="450758"/>
              </a:xfrm>
              <a:prstGeom prst="rect">
                <a:avLst/>
              </a:prstGeom>
              <a:grpFill/>
            </p:spPr>
            <p:txBody>
              <a:bodyPr wrap="square" lIns="121789" tIns="60894" rIns="121789" bIns="60894" rtlCol="0">
                <a:spAutoFit/>
              </a:bodyPr>
              <a:lstStyle/>
              <a:p>
                <a:r>
                  <a:rPr lang="en-US" sz="1400" b="1" u="sng" dirty="0" smtClean="0"/>
                  <a:t>CONSERVATION DESIGN</a:t>
                </a:r>
                <a:endParaRPr lang="en-US" sz="1400" b="1" u="sng" dirty="0"/>
              </a:p>
            </p:txBody>
          </p:sp>
          <p:sp>
            <p:nvSpPr>
              <p:cNvPr id="21" name="TextBox 20"/>
              <p:cNvSpPr txBox="1"/>
              <p:nvPr/>
            </p:nvSpPr>
            <p:spPr>
              <a:xfrm>
                <a:off x="7014244" y="2236632"/>
                <a:ext cx="4724400" cy="860877"/>
              </a:xfrm>
              <a:prstGeom prst="rect">
                <a:avLst/>
              </a:prstGeom>
              <a:grpFill/>
            </p:spPr>
            <p:txBody>
              <a:bodyPr wrap="square" rtlCol="0">
                <a:spAutoFit/>
              </a:bodyPr>
              <a:lstStyle/>
              <a:p>
                <a:pPr algn="ctr"/>
                <a:r>
                  <a:rPr lang="en-US" sz="1200" b="1" i="1" dirty="0" smtClean="0"/>
                  <a:t>Where are the best places to conserve the most species and habitats?</a:t>
                </a:r>
              </a:p>
            </p:txBody>
          </p:sp>
        </p:grpSp>
        <p:grpSp>
          <p:nvGrpSpPr>
            <p:cNvPr id="27" name="Group 35"/>
            <p:cNvGrpSpPr/>
            <p:nvPr/>
          </p:nvGrpSpPr>
          <p:grpSpPr>
            <a:xfrm>
              <a:off x="4416973" y="7574165"/>
              <a:ext cx="3462453" cy="1905610"/>
              <a:chOff x="4721154" y="6877214"/>
              <a:chExt cx="2412090" cy="1905610"/>
            </a:xfrm>
            <a:grpFill/>
          </p:grpSpPr>
          <p:sp>
            <p:nvSpPr>
              <p:cNvPr id="11" name="TextBox 10"/>
              <p:cNvSpPr txBox="1"/>
              <p:nvPr/>
            </p:nvSpPr>
            <p:spPr>
              <a:xfrm>
                <a:off x="5023824" y="6877214"/>
                <a:ext cx="1822820" cy="450758"/>
              </a:xfrm>
              <a:prstGeom prst="rect">
                <a:avLst/>
              </a:prstGeom>
              <a:grpFill/>
            </p:spPr>
            <p:txBody>
              <a:bodyPr wrap="square" lIns="121789" tIns="60894" rIns="121789" bIns="60894" rtlCol="0">
                <a:spAutoFit/>
              </a:bodyPr>
              <a:lstStyle/>
              <a:p>
                <a:r>
                  <a:rPr lang="en-US" sz="1400" b="1" u="sng" dirty="0" smtClean="0"/>
                  <a:t>ACTION DELIVERY</a:t>
                </a:r>
                <a:endParaRPr lang="en-US" sz="1400" b="1" u="sng" dirty="0"/>
              </a:p>
            </p:txBody>
          </p:sp>
          <p:sp>
            <p:nvSpPr>
              <p:cNvPr id="22" name="TextBox 21"/>
              <p:cNvSpPr txBox="1"/>
              <p:nvPr/>
            </p:nvSpPr>
            <p:spPr>
              <a:xfrm>
                <a:off x="4721154" y="7184053"/>
                <a:ext cx="2412090" cy="1598771"/>
              </a:xfrm>
              <a:prstGeom prst="rect">
                <a:avLst/>
              </a:prstGeom>
              <a:grpFill/>
            </p:spPr>
            <p:txBody>
              <a:bodyPr wrap="square" rtlCol="0">
                <a:spAutoFit/>
              </a:bodyPr>
              <a:lstStyle/>
              <a:p>
                <a:pPr algn="ctr"/>
                <a:r>
                  <a:rPr lang="en-US" sz="1200" b="1" i="1" dirty="0" smtClean="0"/>
                  <a:t>How will we most efficiently put conservation on the ground?</a:t>
                </a:r>
              </a:p>
              <a:p>
                <a:pPr algn="ctr"/>
                <a:endParaRPr lang="en-US" sz="1200" dirty="0" smtClean="0"/>
              </a:p>
              <a:p>
                <a:pPr algn="ctr"/>
                <a:endParaRPr lang="en-US" sz="1200" dirty="0" smtClean="0"/>
              </a:p>
              <a:p>
                <a:pPr algn="ctr"/>
                <a:endParaRPr lang="en-US" sz="1200" dirty="0" smtClean="0"/>
              </a:p>
              <a:p>
                <a:pPr algn="ctr"/>
                <a:endParaRPr lang="en-US" sz="1200" dirty="0"/>
              </a:p>
            </p:txBody>
          </p:sp>
        </p:grpSp>
        <p:sp>
          <p:nvSpPr>
            <p:cNvPr id="23" name="TextBox 22"/>
            <p:cNvSpPr txBox="1"/>
            <p:nvPr/>
          </p:nvSpPr>
          <p:spPr>
            <a:xfrm>
              <a:off x="913067" y="6765877"/>
              <a:ext cx="3207828" cy="860877"/>
            </a:xfrm>
            <a:prstGeom prst="rect">
              <a:avLst/>
            </a:prstGeom>
            <a:grpFill/>
          </p:spPr>
          <p:txBody>
            <a:bodyPr wrap="square" rtlCol="0">
              <a:spAutoFit/>
            </a:bodyPr>
            <a:lstStyle/>
            <a:p>
              <a:pPr algn="ctr"/>
              <a:r>
                <a:rPr lang="en-US" sz="1200" b="1" i="1" dirty="0" smtClean="0"/>
                <a:t>What new information will we gather to support conservation?</a:t>
              </a:r>
            </a:p>
          </p:txBody>
        </p:sp>
        <p:grpSp>
          <p:nvGrpSpPr>
            <p:cNvPr id="28" name="Group 32"/>
            <p:cNvGrpSpPr/>
            <p:nvPr/>
          </p:nvGrpSpPr>
          <p:grpSpPr>
            <a:xfrm>
              <a:off x="1096158" y="4168498"/>
              <a:ext cx="3450803" cy="896570"/>
              <a:chOff x="527457" y="4491877"/>
              <a:chExt cx="3450803" cy="896570"/>
            </a:xfrm>
            <a:grpFill/>
          </p:grpSpPr>
          <p:sp>
            <p:nvSpPr>
              <p:cNvPr id="9" name="TextBox 8"/>
              <p:cNvSpPr txBox="1"/>
              <p:nvPr/>
            </p:nvSpPr>
            <p:spPr>
              <a:xfrm>
                <a:off x="527457" y="4491877"/>
                <a:ext cx="3450803" cy="450758"/>
              </a:xfrm>
              <a:prstGeom prst="rect">
                <a:avLst/>
              </a:prstGeom>
              <a:grpFill/>
            </p:spPr>
            <p:txBody>
              <a:bodyPr wrap="square" lIns="121789" tIns="60894" rIns="121789" bIns="60894" rtlCol="0">
                <a:spAutoFit/>
              </a:bodyPr>
              <a:lstStyle/>
              <a:p>
                <a:r>
                  <a:rPr lang="en-US" sz="1400" b="1" u="sng" dirty="0" smtClean="0"/>
                  <a:t>PRIORITIES/TRIAGE</a:t>
                </a:r>
                <a:endParaRPr lang="en-US" sz="1400" b="1" u="sng" dirty="0"/>
              </a:p>
            </p:txBody>
          </p:sp>
          <p:sp>
            <p:nvSpPr>
              <p:cNvPr id="24" name="TextBox 23"/>
              <p:cNvSpPr txBox="1"/>
              <p:nvPr/>
            </p:nvSpPr>
            <p:spPr>
              <a:xfrm>
                <a:off x="549352" y="4773535"/>
                <a:ext cx="2752486" cy="614912"/>
              </a:xfrm>
              <a:prstGeom prst="rect">
                <a:avLst/>
              </a:prstGeom>
              <a:grpFill/>
            </p:spPr>
            <p:txBody>
              <a:bodyPr wrap="square" rtlCol="0">
                <a:spAutoFit/>
              </a:bodyPr>
              <a:lstStyle/>
              <a:p>
                <a:r>
                  <a:rPr lang="en-US" sz="1200" b="1" i="1" dirty="0" smtClean="0"/>
                  <a:t>Which issues demand immediate attention?</a:t>
                </a:r>
                <a:endParaRPr lang="en-US" sz="1200" dirty="0" smtClean="0"/>
              </a:p>
            </p:txBody>
          </p:sp>
        </p:grpSp>
        <p:sp>
          <p:nvSpPr>
            <p:cNvPr id="37" name="TextBox 36"/>
            <p:cNvSpPr txBox="1"/>
            <p:nvPr/>
          </p:nvSpPr>
          <p:spPr>
            <a:xfrm>
              <a:off x="1010258" y="313045"/>
              <a:ext cx="3200400" cy="1414297"/>
            </a:xfrm>
            <a:prstGeom prst="rect">
              <a:avLst/>
            </a:prstGeom>
            <a:grpFill/>
          </p:spPr>
          <p:txBody>
            <a:bodyPr wrap="square" rtlCol="0">
              <a:spAutoFit/>
            </a:bodyPr>
            <a:lstStyle/>
            <a:p>
              <a:r>
                <a:rPr lang="en-US" sz="2100" b="1" dirty="0" smtClean="0"/>
                <a:t>Northeast </a:t>
              </a:r>
            </a:p>
            <a:p>
              <a:r>
                <a:rPr lang="en-US" sz="2100" b="1" dirty="0" smtClean="0"/>
                <a:t>Conservation Framework</a:t>
              </a:r>
            </a:p>
          </p:txBody>
        </p:sp>
      </p:grpSp>
      <p:sp>
        <p:nvSpPr>
          <p:cNvPr id="32" name="TextBox 31"/>
          <p:cNvSpPr txBox="1"/>
          <p:nvPr/>
        </p:nvSpPr>
        <p:spPr>
          <a:xfrm>
            <a:off x="410227" y="4800600"/>
            <a:ext cx="3089318" cy="461651"/>
          </a:xfrm>
          <a:prstGeom prst="rect">
            <a:avLst/>
          </a:prstGeom>
          <a:noFill/>
        </p:spPr>
        <p:txBody>
          <a:bodyPr wrap="square" lIns="91427" tIns="45713" rIns="91427" bIns="45713" rtlCol="0">
            <a:spAutoFit/>
          </a:bodyPr>
          <a:lstStyle/>
          <a:p>
            <a:pPr algn="ctr"/>
            <a:r>
              <a:rPr lang="en-US" sz="1200" b="1" u="sng" dirty="0" smtClean="0"/>
              <a:t>MONITORING, EVALUATION AND RESEARCH</a:t>
            </a:r>
            <a:endParaRPr lang="en-US" sz="1200" b="1" u="sng" dirty="0"/>
          </a:p>
        </p:txBody>
      </p:sp>
      <p:sp>
        <p:nvSpPr>
          <p:cNvPr id="34" name="Freeform 33"/>
          <p:cNvSpPr/>
          <p:nvPr/>
        </p:nvSpPr>
        <p:spPr>
          <a:xfrm>
            <a:off x="5426675" y="1524000"/>
            <a:ext cx="3318697" cy="4717143"/>
          </a:xfrm>
          <a:custGeom>
            <a:avLst/>
            <a:gdLst>
              <a:gd name="connsiteX0" fmla="*/ 117782 w 3318697"/>
              <a:gd name="connsiteY0" fmla="*/ 130629 h 4717143"/>
              <a:gd name="connsiteX1" fmla="*/ 117782 w 3318697"/>
              <a:gd name="connsiteY1" fmla="*/ 130629 h 4717143"/>
              <a:gd name="connsiteX2" fmla="*/ 16182 w 3318697"/>
              <a:gd name="connsiteY2" fmla="*/ 232229 h 4717143"/>
              <a:gd name="connsiteX3" fmla="*/ 30696 w 3318697"/>
              <a:gd name="connsiteY3" fmla="*/ 377371 h 4717143"/>
              <a:gd name="connsiteX4" fmla="*/ 45211 w 3318697"/>
              <a:gd name="connsiteY4" fmla="*/ 449943 h 4717143"/>
              <a:gd name="connsiteX5" fmla="*/ 88754 w 3318697"/>
              <a:gd name="connsiteY5" fmla="*/ 493486 h 4717143"/>
              <a:gd name="connsiteX6" fmla="*/ 161325 w 3318697"/>
              <a:gd name="connsiteY6" fmla="*/ 566057 h 4717143"/>
              <a:gd name="connsiteX7" fmla="*/ 204868 w 3318697"/>
              <a:gd name="connsiteY7" fmla="*/ 624114 h 4717143"/>
              <a:gd name="connsiteX8" fmla="*/ 248411 w 3318697"/>
              <a:gd name="connsiteY8" fmla="*/ 653143 h 4717143"/>
              <a:gd name="connsiteX9" fmla="*/ 291954 w 3318697"/>
              <a:gd name="connsiteY9" fmla="*/ 783771 h 4717143"/>
              <a:gd name="connsiteX10" fmla="*/ 364525 w 3318697"/>
              <a:gd name="connsiteY10" fmla="*/ 870857 h 4717143"/>
              <a:gd name="connsiteX11" fmla="*/ 437096 w 3318697"/>
              <a:gd name="connsiteY11" fmla="*/ 943429 h 4717143"/>
              <a:gd name="connsiteX12" fmla="*/ 480639 w 3318697"/>
              <a:gd name="connsiteY12" fmla="*/ 1030514 h 4717143"/>
              <a:gd name="connsiteX13" fmla="*/ 509668 w 3318697"/>
              <a:gd name="connsiteY13" fmla="*/ 1146629 h 4717143"/>
              <a:gd name="connsiteX14" fmla="*/ 538696 w 3318697"/>
              <a:gd name="connsiteY14" fmla="*/ 1204686 h 4717143"/>
              <a:gd name="connsiteX15" fmla="*/ 611268 w 3318697"/>
              <a:gd name="connsiteY15" fmla="*/ 1349829 h 4717143"/>
              <a:gd name="connsiteX16" fmla="*/ 625782 w 3318697"/>
              <a:gd name="connsiteY16" fmla="*/ 1407886 h 4717143"/>
              <a:gd name="connsiteX17" fmla="*/ 683839 w 3318697"/>
              <a:gd name="connsiteY17" fmla="*/ 1567543 h 4717143"/>
              <a:gd name="connsiteX18" fmla="*/ 712868 w 3318697"/>
              <a:gd name="connsiteY18" fmla="*/ 1654629 h 4717143"/>
              <a:gd name="connsiteX19" fmla="*/ 698354 w 3318697"/>
              <a:gd name="connsiteY19" fmla="*/ 2075543 h 4717143"/>
              <a:gd name="connsiteX20" fmla="*/ 669325 w 3318697"/>
              <a:gd name="connsiteY20" fmla="*/ 2191657 h 4717143"/>
              <a:gd name="connsiteX21" fmla="*/ 640296 w 3318697"/>
              <a:gd name="connsiteY21" fmla="*/ 2307771 h 4717143"/>
              <a:gd name="connsiteX22" fmla="*/ 625782 w 3318697"/>
              <a:gd name="connsiteY22" fmla="*/ 2365829 h 4717143"/>
              <a:gd name="connsiteX23" fmla="*/ 596754 w 3318697"/>
              <a:gd name="connsiteY23" fmla="*/ 2467429 h 4717143"/>
              <a:gd name="connsiteX24" fmla="*/ 567725 w 3318697"/>
              <a:gd name="connsiteY24" fmla="*/ 2627086 h 4717143"/>
              <a:gd name="connsiteX25" fmla="*/ 524182 w 3318697"/>
              <a:gd name="connsiteY25" fmla="*/ 2670629 h 4717143"/>
              <a:gd name="connsiteX26" fmla="*/ 495154 w 3318697"/>
              <a:gd name="connsiteY26" fmla="*/ 2743200 h 4717143"/>
              <a:gd name="connsiteX27" fmla="*/ 480639 w 3318697"/>
              <a:gd name="connsiteY27" fmla="*/ 2801257 h 4717143"/>
              <a:gd name="connsiteX28" fmla="*/ 451611 w 3318697"/>
              <a:gd name="connsiteY28" fmla="*/ 2888343 h 4717143"/>
              <a:gd name="connsiteX29" fmla="*/ 422582 w 3318697"/>
              <a:gd name="connsiteY29" fmla="*/ 3048000 h 4717143"/>
              <a:gd name="connsiteX30" fmla="*/ 393554 w 3318697"/>
              <a:gd name="connsiteY30" fmla="*/ 3178629 h 4717143"/>
              <a:gd name="connsiteX31" fmla="*/ 393554 w 3318697"/>
              <a:gd name="connsiteY31" fmla="*/ 3831771 h 4717143"/>
              <a:gd name="connsiteX32" fmla="*/ 422582 w 3318697"/>
              <a:gd name="connsiteY32" fmla="*/ 3947886 h 4717143"/>
              <a:gd name="connsiteX33" fmla="*/ 480639 w 3318697"/>
              <a:gd name="connsiteY33" fmla="*/ 4078514 h 4717143"/>
              <a:gd name="connsiteX34" fmla="*/ 495154 w 3318697"/>
              <a:gd name="connsiteY34" fmla="*/ 4136571 h 4717143"/>
              <a:gd name="connsiteX35" fmla="*/ 582239 w 3318697"/>
              <a:gd name="connsiteY35" fmla="*/ 4209143 h 4717143"/>
              <a:gd name="connsiteX36" fmla="*/ 640296 w 3318697"/>
              <a:gd name="connsiteY36" fmla="*/ 4296229 h 4717143"/>
              <a:gd name="connsiteX37" fmla="*/ 698354 w 3318697"/>
              <a:gd name="connsiteY37" fmla="*/ 4339771 h 4717143"/>
              <a:gd name="connsiteX38" fmla="*/ 712868 w 3318697"/>
              <a:gd name="connsiteY38" fmla="*/ 4383314 h 4717143"/>
              <a:gd name="connsiteX39" fmla="*/ 756411 w 3318697"/>
              <a:gd name="connsiteY39" fmla="*/ 4426857 h 4717143"/>
              <a:gd name="connsiteX40" fmla="*/ 785439 w 3318697"/>
              <a:gd name="connsiteY40" fmla="*/ 4470400 h 4717143"/>
              <a:gd name="connsiteX41" fmla="*/ 872525 w 3318697"/>
              <a:gd name="connsiteY41" fmla="*/ 4513943 h 4717143"/>
              <a:gd name="connsiteX42" fmla="*/ 930582 w 3318697"/>
              <a:gd name="connsiteY42" fmla="*/ 4528457 h 4717143"/>
              <a:gd name="connsiteX43" fmla="*/ 1293439 w 3318697"/>
              <a:gd name="connsiteY43" fmla="*/ 4542971 h 4717143"/>
              <a:gd name="connsiteX44" fmla="*/ 1424068 w 3318697"/>
              <a:gd name="connsiteY44" fmla="*/ 4630057 h 4717143"/>
              <a:gd name="connsiteX45" fmla="*/ 1467611 w 3318697"/>
              <a:gd name="connsiteY45" fmla="*/ 4659086 h 4717143"/>
              <a:gd name="connsiteX46" fmla="*/ 1598239 w 3318697"/>
              <a:gd name="connsiteY46" fmla="*/ 4717143 h 4717143"/>
              <a:gd name="connsiteX47" fmla="*/ 2048182 w 3318697"/>
              <a:gd name="connsiteY47" fmla="*/ 4702629 h 4717143"/>
              <a:gd name="connsiteX48" fmla="*/ 2091725 w 3318697"/>
              <a:gd name="connsiteY48" fmla="*/ 4688114 h 4717143"/>
              <a:gd name="connsiteX49" fmla="*/ 2149782 w 3318697"/>
              <a:gd name="connsiteY49" fmla="*/ 4673600 h 4717143"/>
              <a:gd name="connsiteX50" fmla="*/ 2280411 w 3318697"/>
              <a:gd name="connsiteY50" fmla="*/ 4630057 h 4717143"/>
              <a:gd name="connsiteX51" fmla="*/ 2396525 w 3318697"/>
              <a:gd name="connsiteY51" fmla="*/ 4557486 h 4717143"/>
              <a:gd name="connsiteX52" fmla="*/ 2512639 w 3318697"/>
              <a:gd name="connsiteY52" fmla="*/ 4542971 h 4717143"/>
              <a:gd name="connsiteX53" fmla="*/ 2628754 w 3318697"/>
              <a:gd name="connsiteY53" fmla="*/ 4499429 h 4717143"/>
              <a:gd name="connsiteX54" fmla="*/ 2744868 w 3318697"/>
              <a:gd name="connsiteY54" fmla="*/ 4470400 h 4717143"/>
              <a:gd name="connsiteX55" fmla="*/ 2802925 w 3318697"/>
              <a:gd name="connsiteY55" fmla="*/ 4455886 h 4717143"/>
              <a:gd name="connsiteX56" fmla="*/ 2904525 w 3318697"/>
              <a:gd name="connsiteY56" fmla="*/ 4383314 h 4717143"/>
              <a:gd name="connsiteX57" fmla="*/ 2919039 w 3318697"/>
              <a:gd name="connsiteY57" fmla="*/ 4339771 h 4717143"/>
              <a:gd name="connsiteX58" fmla="*/ 2948068 w 3318697"/>
              <a:gd name="connsiteY58" fmla="*/ 4296229 h 4717143"/>
              <a:gd name="connsiteX59" fmla="*/ 2991611 w 3318697"/>
              <a:gd name="connsiteY59" fmla="*/ 4180114 h 4717143"/>
              <a:gd name="connsiteX60" fmla="*/ 3020639 w 3318697"/>
              <a:gd name="connsiteY60" fmla="*/ 4136571 h 4717143"/>
              <a:gd name="connsiteX61" fmla="*/ 3035154 w 3318697"/>
              <a:gd name="connsiteY61" fmla="*/ 4064000 h 4717143"/>
              <a:gd name="connsiteX62" fmla="*/ 3049668 w 3318697"/>
              <a:gd name="connsiteY62" fmla="*/ 4020457 h 4717143"/>
              <a:gd name="connsiteX63" fmla="*/ 3064182 w 3318697"/>
              <a:gd name="connsiteY63" fmla="*/ 3947886 h 4717143"/>
              <a:gd name="connsiteX64" fmla="*/ 3078696 w 3318697"/>
              <a:gd name="connsiteY64" fmla="*/ 3889829 h 4717143"/>
              <a:gd name="connsiteX65" fmla="*/ 3093211 w 3318697"/>
              <a:gd name="connsiteY65" fmla="*/ 3817257 h 4717143"/>
              <a:gd name="connsiteX66" fmla="*/ 3122239 w 3318697"/>
              <a:gd name="connsiteY66" fmla="*/ 3744686 h 4717143"/>
              <a:gd name="connsiteX67" fmla="*/ 3136754 w 3318697"/>
              <a:gd name="connsiteY67" fmla="*/ 3701143 h 4717143"/>
              <a:gd name="connsiteX68" fmla="*/ 3165782 w 3318697"/>
              <a:gd name="connsiteY68" fmla="*/ 3657600 h 4717143"/>
              <a:gd name="connsiteX69" fmla="*/ 3194811 w 3318697"/>
              <a:gd name="connsiteY69" fmla="*/ 3570514 h 4717143"/>
              <a:gd name="connsiteX70" fmla="*/ 3238354 w 3318697"/>
              <a:gd name="connsiteY70" fmla="*/ 3454400 h 4717143"/>
              <a:gd name="connsiteX71" fmla="*/ 3223839 w 3318697"/>
              <a:gd name="connsiteY71" fmla="*/ 3294743 h 4717143"/>
              <a:gd name="connsiteX72" fmla="*/ 3252868 w 3318697"/>
              <a:gd name="connsiteY72" fmla="*/ 3077029 h 4717143"/>
              <a:gd name="connsiteX73" fmla="*/ 3267382 w 3318697"/>
              <a:gd name="connsiteY73" fmla="*/ 3033486 h 4717143"/>
              <a:gd name="connsiteX74" fmla="*/ 3281896 w 3318697"/>
              <a:gd name="connsiteY74" fmla="*/ 2946400 h 4717143"/>
              <a:gd name="connsiteX75" fmla="*/ 3281896 w 3318697"/>
              <a:gd name="connsiteY75" fmla="*/ 2569029 h 4717143"/>
              <a:gd name="connsiteX76" fmla="*/ 3310925 w 3318697"/>
              <a:gd name="connsiteY76" fmla="*/ 2452914 h 4717143"/>
              <a:gd name="connsiteX77" fmla="*/ 3296411 w 3318697"/>
              <a:gd name="connsiteY77" fmla="*/ 1407886 h 4717143"/>
              <a:gd name="connsiteX78" fmla="*/ 3238354 w 3318697"/>
              <a:gd name="connsiteY78" fmla="*/ 1320800 h 4717143"/>
              <a:gd name="connsiteX79" fmla="*/ 3165782 w 3318697"/>
              <a:gd name="connsiteY79" fmla="*/ 1190171 h 4717143"/>
              <a:gd name="connsiteX80" fmla="*/ 3122239 w 3318697"/>
              <a:gd name="connsiteY80" fmla="*/ 1088571 h 4717143"/>
              <a:gd name="connsiteX81" fmla="*/ 3064182 w 3318697"/>
              <a:gd name="connsiteY81" fmla="*/ 972457 h 4717143"/>
              <a:gd name="connsiteX82" fmla="*/ 3020639 w 3318697"/>
              <a:gd name="connsiteY82" fmla="*/ 870857 h 4717143"/>
              <a:gd name="connsiteX83" fmla="*/ 2962582 w 3318697"/>
              <a:gd name="connsiteY83" fmla="*/ 740229 h 4717143"/>
              <a:gd name="connsiteX84" fmla="*/ 2933554 w 3318697"/>
              <a:gd name="connsiteY84" fmla="*/ 609600 h 4717143"/>
              <a:gd name="connsiteX85" fmla="*/ 2904525 w 3318697"/>
              <a:gd name="connsiteY85" fmla="*/ 566057 h 4717143"/>
              <a:gd name="connsiteX86" fmla="*/ 2875496 w 3318697"/>
              <a:gd name="connsiteY86" fmla="*/ 493486 h 4717143"/>
              <a:gd name="connsiteX87" fmla="*/ 2817439 w 3318697"/>
              <a:gd name="connsiteY87" fmla="*/ 391886 h 4717143"/>
              <a:gd name="connsiteX88" fmla="*/ 2773896 w 3318697"/>
              <a:gd name="connsiteY88" fmla="*/ 362857 h 4717143"/>
              <a:gd name="connsiteX89" fmla="*/ 2657782 w 3318697"/>
              <a:gd name="connsiteY89" fmla="*/ 275771 h 4717143"/>
              <a:gd name="connsiteX90" fmla="*/ 2570696 w 3318697"/>
              <a:gd name="connsiteY90" fmla="*/ 203200 h 4717143"/>
              <a:gd name="connsiteX91" fmla="*/ 2498125 w 3318697"/>
              <a:gd name="connsiteY91" fmla="*/ 145143 h 4717143"/>
              <a:gd name="connsiteX92" fmla="*/ 2440068 w 3318697"/>
              <a:gd name="connsiteY92" fmla="*/ 116114 h 4717143"/>
              <a:gd name="connsiteX93" fmla="*/ 2396525 w 3318697"/>
              <a:gd name="connsiteY93" fmla="*/ 72571 h 4717143"/>
              <a:gd name="connsiteX94" fmla="*/ 2294925 w 3318697"/>
              <a:gd name="connsiteY94" fmla="*/ 58057 h 4717143"/>
              <a:gd name="connsiteX95" fmla="*/ 2149782 w 3318697"/>
              <a:gd name="connsiteY95" fmla="*/ 14514 h 4717143"/>
              <a:gd name="connsiteX96" fmla="*/ 2091725 w 3318697"/>
              <a:gd name="connsiteY96" fmla="*/ 0 h 4717143"/>
              <a:gd name="connsiteX97" fmla="*/ 945096 w 3318697"/>
              <a:gd name="connsiteY97" fmla="*/ 14514 h 4717143"/>
              <a:gd name="connsiteX98" fmla="*/ 901554 w 3318697"/>
              <a:gd name="connsiteY98" fmla="*/ 29029 h 4717143"/>
              <a:gd name="connsiteX99" fmla="*/ 146811 w 3318697"/>
              <a:gd name="connsiteY99" fmla="*/ 58057 h 4717143"/>
              <a:gd name="connsiteX100" fmla="*/ 45211 w 3318697"/>
              <a:gd name="connsiteY100" fmla="*/ 72571 h 4717143"/>
              <a:gd name="connsiteX101" fmla="*/ 30696 w 3318697"/>
              <a:gd name="connsiteY101" fmla="*/ 203200 h 4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318697" h="4717143">
                <a:moveTo>
                  <a:pt x="117782" y="130629"/>
                </a:moveTo>
                <a:lnTo>
                  <a:pt x="117782" y="130629"/>
                </a:lnTo>
                <a:cubicBezTo>
                  <a:pt x="83915" y="164496"/>
                  <a:pt x="32122" y="187065"/>
                  <a:pt x="16182" y="232229"/>
                </a:cubicBezTo>
                <a:cubicBezTo>
                  <a:pt x="0" y="278079"/>
                  <a:pt x="24270" y="329176"/>
                  <a:pt x="30696" y="377371"/>
                </a:cubicBezTo>
                <a:cubicBezTo>
                  <a:pt x="33957" y="401824"/>
                  <a:pt x="34178" y="427878"/>
                  <a:pt x="45211" y="449943"/>
                </a:cubicBezTo>
                <a:cubicBezTo>
                  <a:pt x="54391" y="468302"/>
                  <a:pt x="74240" y="478972"/>
                  <a:pt x="88754" y="493486"/>
                </a:cubicBezTo>
                <a:cubicBezTo>
                  <a:pt x="118565" y="582920"/>
                  <a:pt x="77627" y="494317"/>
                  <a:pt x="161325" y="566057"/>
                </a:cubicBezTo>
                <a:cubicBezTo>
                  <a:pt x="179692" y="581800"/>
                  <a:pt x="187763" y="607009"/>
                  <a:pt x="204868" y="624114"/>
                </a:cubicBezTo>
                <a:cubicBezTo>
                  <a:pt x="217203" y="636449"/>
                  <a:pt x="233897" y="643467"/>
                  <a:pt x="248411" y="653143"/>
                </a:cubicBezTo>
                <a:cubicBezTo>
                  <a:pt x="314369" y="752082"/>
                  <a:pt x="239808" y="627333"/>
                  <a:pt x="291954" y="783771"/>
                </a:cubicBezTo>
                <a:cubicBezTo>
                  <a:pt x="303967" y="819809"/>
                  <a:pt x="342067" y="843907"/>
                  <a:pt x="364525" y="870857"/>
                </a:cubicBezTo>
                <a:cubicBezTo>
                  <a:pt x="425002" y="943429"/>
                  <a:pt x="357268" y="890209"/>
                  <a:pt x="437096" y="943429"/>
                </a:cubicBezTo>
                <a:cubicBezTo>
                  <a:pt x="473581" y="1052876"/>
                  <a:pt x="424365" y="917966"/>
                  <a:pt x="480639" y="1030514"/>
                </a:cubicBezTo>
                <a:cubicBezTo>
                  <a:pt x="502367" y="1073970"/>
                  <a:pt x="493103" y="1096933"/>
                  <a:pt x="509668" y="1146629"/>
                </a:cubicBezTo>
                <a:cubicBezTo>
                  <a:pt x="516510" y="1167155"/>
                  <a:pt x="529909" y="1184914"/>
                  <a:pt x="538696" y="1204686"/>
                </a:cubicBezTo>
                <a:cubicBezTo>
                  <a:pt x="595131" y="1331664"/>
                  <a:pt x="535990" y="1224366"/>
                  <a:pt x="611268" y="1349829"/>
                </a:cubicBezTo>
                <a:cubicBezTo>
                  <a:pt x="616106" y="1369181"/>
                  <a:pt x="620050" y="1388779"/>
                  <a:pt x="625782" y="1407886"/>
                </a:cubicBezTo>
                <a:cubicBezTo>
                  <a:pt x="662078" y="1528871"/>
                  <a:pt x="644275" y="1458741"/>
                  <a:pt x="683839" y="1567543"/>
                </a:cubicBezTo>
                <a:cubicBezTo>
                  <a:pt x="694296" y="1596300"/>
                  <a:pt x="703192" y="1625600"/>
                  <a:pt x="712868" y="1654629"/>
                </a:cubicBezTo>
                <a:cubicBezTo>
                  <a:pt x="708030" y="1794934"/>
                  <a:pt x="709700" y="1935614"/>
                  <a:pt x="698354" y="2075543"/>
                </a:cubicBezTo>
                <a:cubicBezTo>
                  <a:pt x="695130" y="2115308"/>
                  <a:pt x="679001" y="2152952"/>
                  <a:pt x="669325" y="2191657"/>
                </a:cubicBezTo>
                <a:lnTo>
                  <a:pt x="640296" y="2307771"/>
                </a:lnTo>
                <a:cubicBezTo>
                  <a:pt x="635458" y="2327124"/>
                  <a:pt x="632090" y="2346904"/>
                  <a:pt x="625782" y="2365829"/>
                </a:cubicBezTo>
                <a:cubicBezTo>
                  <a:pt x="611947" y="2407334"/>
                  <a:pt x="605868" y="2421861"/>
                  <a:pt x="596754" y="2467429"/>
                </a:cubicBezTo>
                <a:cubicBezTo>
                  <a:pt x="596195" y="2470226"/>
                  <a:pt x="572912" y="2616713"/>
                  <a:pt x="567725" y="2627086"/>
                </a:cubicBezTo>
                <a:cubicBezTo>
                  <a:pt x="558545" y="2645445"/>
                  <a:pt x="538696" y="2656115"/>
                  <a:pt x="524182" y="2670629"/>
                </a:cubicBezTo>
                <a:cubicBezTo>
                  <a:pt x="514506" y="2694819"/>
                  <a:pt x="503393" y="2718483"/>
                  <a:pt x="495154" y="2743200"/>
                </a:cubicBezTo>
                <a:cubicBezTo>
                  <a:pt x="488846" y="2762124"/>
                  <a:pt x="486371" y="2782150"/>
                  <a:pt x="480639" y="2801257"/>
                </a:cubicBezTo>
                <a:cubicBezTo>
                  <a:pt x="471846" y="2830565"/>
                  <a:pt x="461287" y="2859314"/>
                  <a:pt x="451611" y="2888343"/>
                </a:cubicBezTo>
                <a:cubicBezTo>
                  <a:pt x="414709" y="3146642"/>
                  <a:pt x="456802" y="2876898"/>
                  <a:pt x="422582" y="3048000"/>
                </a:cubicBezTo>
                <a:cubicBezTo>
                  <a:pt x="397038" y="3175722"/>
                  <a:pt x="421801" y="3093887"/>
                  <a:pt x="393554" y="3178629"/>
                </a:cubicBezTo>
                <a:cubicBezTo>
                  <a:pt x="376932" y="3461189"/>
                  <a:pt x="366468" y="3506740"/>
                  <a:pt x="393554" y="3831771"/>
                </a:cubicBezTo>
                <a:cubicBezTo>
                  <a:pt x="396867" y="3871529"/>
                  <a:pt x="409965" y="3910037"/>
                  <a:pt x="422582" y="3947886"/>
                </a:cubicBezTo>
                <a:cubicBezTo>
                  <a:pt x="457127" y="4051520"/>
                  <a:pt x="434638" y="4009511"/>
                  <a:pt x="480639" y="4078514"/>
                </a:cubicBezTo>
                <a:cubicBezTo>
                  <a:pt x="485477" y="4097866"/>
                  <a:pt x="485257" y="4119251"/>
                  <a:pt x="495154" y="4136571"/>
                </a:cubicBezTo>
                <a:cubicBezTo>
                  <a:pt x="512348" y="4166660"/>
                  <a:pt x="554492" y="4190645"/>
                  <a:pt x="582239" y="4209143"/>
                </a:cubicBezTo>
                <a:cubicBezTo>
                  <a:pt x="601591" y="4238172"/>
                  <a:pt x="617118" y="4270153"/>
                  <a:pt x="640296" y="4296229"/>
                </a:cubicBezTo>
                <a:cubicBezTo>
                  <a:pt x="656367" y="4314309"/>
                  <a:pt x="682867" y="4321187"/>
                  <a:pt x="698354" y="4339771"/>
                </a:cubicBezTo>
                <a:cubicBezTo>
                  <a:pt x="708149" y="4351524"/>
                  <a:pt x="704381" y="4370584"/>
                  <a:pt x="712868" y="4383314"/>
                </a:cubicBezTo>
                <a:cubicBezTo>
                  <a:pt x="724254" y="4400393"/>
                  <a:pt x="743270" y="4411088"/>
                  <a:pt x="756411" y="4426857"/>
                </a:cubicBezTo>
                <a:cubicBezTo>
                  <a:pt x="767578" y="4440258"/>
                  <a:pt x="773104" y="4458065"/>
                  <a:pt x="785439" y="4470400"/>
                </a:cubicBezTo>
                <a:cubicBezTo>
                  <a:pt x="810884" y="4495845"/>
                  <a:pt x="839471" y="4504499"/>
                  <a:pt x="872525" y="4513943"/>
                </a:cubicBezTo>
                <a:cubicBezTo>
                  <a:pt x="891705" y="4519423"/>
                  <a:pt x="910681" y="4527085"/>
                  <a:pt x="930582" y="4528457"/>
                </a:cubicBezTo>
                <a:cubicBezTo>
                  <a:pt x="1051344" y="4536785"/>
                  <a:pt x="1172487" y="4538133"/>
                  <a:pt x="1293439" y="4542971"/>
                </a:cubicBezTo>
                <a:cubicBezTo>
                  <a:pt x="1390070" y="4615445"/>
                  <a:pt x="1312087" y="4560069"/>
                  <a:pt x="1424068" y="4630057"/>
                </a:cubicBezTo>
                <a:cubicBezTo>
                  <a:pt x="1438861" y="4639302"/>
                  <a:pt x="1452465" y="4650431"/>
                  <a:pt x="1467611" y="4659086"/>
                </a:cubicBezTo>
                <a:cubicBezTo>
                  <a:pt x="1515066" y="4686203"/>
                  <a:pt x="1546407" y="4696410"/>
                  <a:pt x="1598239" y="4717143"/>
                </a:cubicBezTo>
                <a:cubicBezTo>
                  <a:pt x="1748220" y="4712305"/>
                  <a:pt x="1898382" y="4711441"/>
                  <a:pt x="2048182" y="4702629"/>
                </a:cubicBezTo>
                <a:cubicBezTo>
                  <a:pt x="2063455" y="4701731"/>
                  <a:pt x="2077014" y="4692317"/>
                  <a:pt x="2091725" y="4688114"/>
                </a:cubicBezTo>
                <a:cubicBezTo>
                  <a:pt x="2110905" y="4682634"/>
                  <a:pt x="2130858" y="4679908"/>
                  <a:pt x="2149782" y="4673600"/>
                </a:cubicBezTo>
                <a:cubicBezTo>
                  <a:pt x="2313749" y="4618944"/>
                  <a:pt x="2141283" y="4664838"/>
                  <a:pt x="2280411" y="4630057"/>
                </a:cubicBezTo>
                <a:cubicBezTo>
                  <a:pt x="2311229" y="4606943"/>
                  <a:pt x="2356676" y="4567448"/>
                  <a:pt x="2396525" y="4557486"/>
                </a:cubicBezTo>
                <a:cubicBezTo>
                  <a:pt x="2434366" y="4548026"/>
                  <a:pt x="2473934" y="4547809"/>
                  <a:pt x="2512639" y="4542971"/>
                </a:cubicBezTo>
                <a:cubicBezTo>
                  <a:pt x="2544065" y="4530401"/>
                  <a:pt x="2592997" y="4509181"/>
                  <a:pt x="2628754" y="4499429"/>
                </a:cubicBezTo>
                <a:cubicBezTo>
                  <a:pt x="2667244" y="4488932"/>
                  <a:pt x="2706163" y="4480076"/>
                  <a:pt x="2744868" y="4470400"/>
                </a:cubicBezTo>
                <a:lnTo>
                  <a:pt x="2802925" y="4455886"/>
                </a:lnTo>
                <a:cubicBezTo>
                  <a:pt x="2848328" y="4433184"/>
                  <a:pt x="2875104" y="4427445"/>
                  <a:pt x="2904525" y="4383314"/>
                </a:cubicBezTo>
                <a:cubicBezTo>
                  <a:pt x="2913012" y="4370584"/>
                  <a:pt x="2912197" y="4353455"/>
                  <a:pt x="2919039" y="4339771"/>
                </a:cubicBezTo>
                <a:cubicBezTo>
                  <a:pt x="2926840" y="4324169"/>
                  <a:pt x="2938392" y="4310743"/>
                  <a:pt x="2948068" y="4296229"/>
                </a:cubicBezTo>
                <a:cubicBezTo>
                  <a:pt x="2960631" y="4258540"/>
                  <a:pt x="2974253" y="4214830"/>
                  <a:pt x="2991611" y="4180114"/>
                </a:cubicBezTo>
                <a:cubicBezTo>
                  <a:pt x="2999412" y="4164512"/>
                  <a:pt x="3010963" y="4151085"/>
                  <a:pt x="3020639" y="4136571"/>
                </a:cubicBezTo>
                <a:cubicBezTo>
                  <a:pt x="3025477" y="4112381"/>
                  <a:pt x="3029171" y="4087933"/>
                  <a:pt x="3035154" y="4064000"/>
                </a:cubicBezTo>
                <a:cubicBezTo>
                  <a:pt x="3038865" y="4049157"/>
                  <a:pt x="3045957" y="4035300"/>
                  <a:pt x="3049668" y="4020457"/>
                </a:cubicBezTo>
                <a:cubicBezTo>
                  <a:pt x="3055651" y="3996524"/>
                  <a:pt x="3058831" y="3971968"/>
                  <a:pt x="3064182" y="3947886"/>
                </a:cubicBezTo>
                <a:cubicBezTo>
                  <a:pt x="3068509" y="3928413"/>
                  <a:pt x="3074369" y="3909302"/>
                  <a:pt x="3078696" y="3889829"/>
                </a:cubicBezTo>
                <a:cubicBezTo>
                  <a:pt x="3084048" y="3865747"/>
                  <a:pt x="3086122" y="3840886"/>
                  <a:pt x="3093211" y="3817257"/>
                </a:cubicBezTo>
                <a:cubicBezTo>
                  <a:pt x="3100698" y="3792302"/>
                  <a:pt x="3113091" y="3769081"/>
                  <a:pt x="3122239" y="3744686"/>
                </a:cubicBezTo>
                <a:cubicBezTo>
                  <a:pt x="3127611" y="3730361"/>
                  <a:pt x="3129912" y="3714827"/>
                  <a:pt x="3136754" y="3701143"/>
                </a:cubicBezTo>
                <a:cubicBezTo>
                  <a:pt x="3144555" y="3685541"/>
                  <a:pt x="3158697" y="3673540"/>
                  <a:pt x="3165782" y="3657600"/>
                </a:cubicBezTo>
                <a:cubicBezTo>
                  <a:pt x="3178209" y="3629638"/>
                  <a:pt x="3183447" y="3598924"/>
                  <a:pt x="3194811" y="3570514"/>
                </a:cubicBezTo>
                <a:cubicBezTo>
                  <a:pt x="3229521" y="3483738"/>
                  <a:pt x="3215600" y="3522660"/>
                  <a:pt x="3238354" y="3454400"/>
                </a:cubicBezTo>
                <a:cubicBezTo>
                  <a:pt x="3233516" y="3401181"/>
                  <a:pt x="3223839" y="3348181"/>
                  <a:pt x="3223839" y="3294743"/>
                </a:cubicBezTo>
                <a:cubicBezTo>
                  <a:pt x="3223839" y="3240334"/>
                  <a:pt x="3237428" y="3138788"/>
                  <a:pt x="3252868" y="3077029"/>
                </a:cubicBezTo>
                <a:cubicBezTo>
                  <a:pt x="3256579" y="3062186"/>
                  <a:pt x="3264063" y="3048421"/>
                  <a:pt x="3267382" y="3033486"/>
                </a:cubicBezTo>
                <a:cubicBezTo>
                  <a:pt x="3273766" y="3004758"/>
                  <a:pt x="3277058" y="2975429"/>
                  <a:pt x="3281896" y="2946400"/>
                </a:cubicBezTo>
                <a:cubicBezTo>
                  <a:pt x="3268350" y="2770296"/>
                  <a:pt x="3256738" y="2745133"/>
                  <a:pt x="3281896" y="2569029"/>
                </a:cubicBezTo>
                <a:cubicBezTo>
                  <a:pt x="3287538" y="2529534"/>
                  <a:pt x="3310925" y="2452914"/>
                  <a:pt x="3310925" y="2452914"/>
                </a:cubicBezTo>
                <a:cubicBezTo>
                  <a:pt x="3306087" y="2104571"/>
                  <a:pt x="3318697" y="1755549"/>
                  <a:pt x="3296411" y="1407886"/>
                </a:cubicBezTo>
                <a:cubicBezTo>
                  <a:pt x="3294179" y="1373069"/>
                  <a:pt x="3251311" y="1353193"/>
                  <a:pt x="3238354" y="1320800"/>
                </a:cubicBezTo>
                <a:cubicBezTo>
                  <a:pt x="3181455" y="1178556"/>
                  <a:pt x="3242492" y="1312909"/>
                  <a:pt x="3165782" y="1190171"/>
                </a:cubicBezTo>
                <a:cubicBezTo>
                  <a:pt x="3113560" y="1106615"/>
                  <a:pt x="3155159" y="1160995"/>
                  <a:pt x="3122239" y="1088571"/>
                </a:cubicBezTo>
                <a:cubicBezTo>
                  <a:pt x="3104332" y="1049177"/>
                  <a:pt x="3077866" y="1013510"/>
                  <a:pt x="3064182" y="972457"/>
                </a:cubicBezTo>
                <a:cubicBezTo>
                  <a:pt x="3030144" y="870341"/>
                  <a:pt x="3074445" y="996404"/>
                  <a:pt x="3020639" y="870857"/>
                </a:cubicBezTo>
                <a:cubicBezTo>
                  <a:pt x="2946305" y="697411"/>
                  <a:pt x="3118093" y="1051248"/>
                  <a:pt x="2962582" y="740229"/>
                </a:cubicBezTo>
                <a:cubicBezTo>
                  <a:pt x="2952906" y="696686"/>
                  <a:pt x="2947659" y="651916"/>
                  <a:pt x="2933554" y="609600"/>
                </a:cubicBezTo>
                <a:cubicBezTo>
                  <a:pt x="2928038" y="593051"/>
                  <a:pt x="2912326" y="581659"/>
                  <a:pt x="2904525" y="566057"/>
                </a:cubicBezTo>
                <a:cubicBezTo>
                  <a:pt x="2892873" y="542754"/>
                  <a:pt x="2886077" y="517294"/>
                  <a:pt x="2875496" y="493486"/>
                </a:cubicBezTo>
                <a:cubicBezTo>
                  <a:pt x="2866388" y="472992"/>
                  <a:pt x="2836120" y="410567"/>
                  <a:pt x="2817439" y="391886"/>
                </a:cubicBezTo>
                <a:cubicBezTo>
                  <a:pt x="2805104" y="379551"/>
                  <a:pt x="2787851" y="373324"/>
                  <a:pt x="2773896" y="362857"/>
                </a:cubicBezTo>
                <a:cubicBezTo>
                  <a:pt x="2635987" y="259425"/>
                  <a:pt x="2756222" y="341398"/>
                  <a:pt x="2657782" y="275771"/>
                </a:cubicBezTo>
                <a:cubicBezTo>
                  <a:pt x="2604875" y="196411"/>
                  <a:pt x="2659088" y="262128"/>
                  <a:pt x="2570696" y="203200"/>
                </a:cubicBezTo>
                <a:cubicBezTo>
                  <a:pt x="2544920" y="186016"/>
                  <a:pt x="2523901" y="162327"/>
                  <a:pt x="2498125" y="145143"/>
                </a:cubicBezTo>
                <a:cubicBezTo>
                  <a:pt x="2480122" y="133141"/>
                  <a:pt x="2457674" y="128690"/>
                  <a:pt x="2440068" y="116114"/>
                </a:cubicBezTo>
                <a:cubicBezTo>
                  <a:pt x="2423365" y="104183"/>
                  <a:pt x="2415583" y="80194"/>
                  <a:pt x="2396525" y="72571"/>
                </a:cubicBezTo>
                <a:cubicBezTo>
                  <a:pt x="2364761" y="59866"/>
                  <a:pt x="2328584" y="64177"/>
                  <a:pt x="2294925" y="58057"/>
                </a:cubicBezTo>
                <a:cubicBezTo>
                  <a:pt x="2210448" y="42698"/>
                  <a:pt x="2250783" y="39764"/>
                  <a:pt x="2149782" y="14514"/>
                </a:cubicBezTo>
                <a:lnTo>
                  <a:pt x="2091725" y="0"/>
                </a:lnTo>
                <a:lnTo>
                  <a:pt x="945096" y="14514"/>
                </a:lnTo>
                <a:cubicBezTo>
                  <a:pt x="929801" y="14887"/>
                  <a:pt x="916800" y="27758"/>
                  <a:pt x="901554" y="29029"/>
                </a:cubicBezTo>
                <a:cubicBezTo>
                  <a:pt x="764814" y="40424"/>
                  <a:pt x="229351" y="55394"/>
                  <a:pt x="146811" y="58057"/>
                </a:cubicBezTo>
                <a:cubicBezTo>
                  <a:pt x="74673" y="76091"/>
                  <a:pt x="108702" y="72571"/>
                  <a:pt x="45211" y="72571"/>
                </a:cubicBezTo>
                <a:lnTo>
                  <a:pt x="30696" y="20320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p:cNvSpPr/>
          <p:nvPr/>
        </p:nvSpPr>
        <p:spPr>
          <a:xfrm>
            <a:off x="3200400" y="2286000"/>
            <a:ext cx="2667000" cy="236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lide Number Placeholder 35"/>
          <p:cNvSpPr>
            <a:spLocks noGrp="1"/>
          </p:cNvSpPr>
          <p:nvPr>
            <p:ph type="sldNum" sz="quarter" idx="12"/>
          </p:nvPr>
        </p:nvSpPr>
        <p:spPr/>
        <p:txBody>
          <a:bodyPr/>
          <a:lstStyle/>
          <a:p>
            <a:pPr>
              <a:defRPr/>
            </a:pPr>
            <a:fld id="{BF2FB50B-91A9-4C05-A2B4-CA0CAE20FD4B}" type="slidenum">
              <a:rPr lang="en-US" smtClean="0">
                <a:solidFill>
                  <a:prstClr val="black">
                    <a:tint val="75000"/>
                  </a:prstClr>
                </a:solidFill>
              </a:rPr>
              <a:pPr>
                <a:defRPr/>
              </a:pPr>
              <a:t>16</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5400" cy="1143000"/>
          </a:xfrm>
        </p:spPr>
        <p:txBody>
          <a:bodyPr/>
          <a:lstStyle/>
          <a:p>
            <a:r>
              <a:rPr lang="en-US" dirty="0" smtClean="0"/>
              <a:t>North Atlantic LCC</a:t>
            </a:r>
            <a:br>
              <a:rPr lang="en-US" dirty="0" smtClean="0"/>
            </a:br>
            <a:r>
              <a:rPr lang="en-US" dirty="0" smtClean="0"/>
              <a:t>Next Steps with Existing Information</a:t>
            </a:r>
            <a:endParaRPr lang="en-US" dirty="0"/>
          </a:p>
        </p:txBody>
      </p:sp>
      <p:sp>
        <p:nvSpPr>
          <p:cNvPr id="3" name="Content Placeholder 2"/>
          <p:cNvSpPr>
            <a:spLocks noGrp="1"/>
          </p:cNvSpPr>
          <p:nvPr>
            <p:ph idx="1"/>
          </p:nvPr>
        </p:nvSpPr>
        <p:spPr>
          <a:xfrm>
            <a:off x="533400" y="2209800"/>
            <a:ext cx="7924800" cy="4114800"/>
          </a:xfrm>
        </p:spPr>
        <p:txBody>
          <a:bodyPr/>
          <a:lstStyle/>
          <a:p>
            <a:r>
              <a:rPr lang="en-US" dirty="0" smtClean="0"/>
              <a:t>Complete terrestrial habitat map in VA and MD Piedmont</a:t>
            </a:r>
          </a:p>
          <a:p>
            <a:r>
              <a:rPr lang="en-US" dirty="0" smtClean="0"/>
              <a:t>Conservation atlas - compilation, synthesis, modification, translation and adoption of existing spatial data and tools</a:t>
            </a:r>
          </a:p>
          <a:p>
            <a:r>
              <a:rPr lang="en-US" dirty="0" smtClean="0"/>
              <a:t>Pilot implementation of Information Management System</a:t>
            </a:r>
          </a:p>
          <a:p>
            <a:pPr>
              <a:buNone/>
            </a:pPr>
            <a:endParaRPr lang="en-US" dirty="0" smtClean="0"/>
          </a:p>
          <a:p>
            <a:pPr>
              <a:buNone/>
            </a:pPr>
            <a:endParaRPr lang="en-US" sz="2000"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5400" cy="1143000"/>
          </a:xfrm>
        </p:spPr>
        <p:txBody>
          <a:bodyPr/>
          <a:lstStyle/>
          <a:p>
            <a:r>
              <a:rPr lang="en-US" dirty="0" smtClean="0"/>
              <a:t>North Atlantic LCC</a:t>
            </a:r>
            <a:br>
              <a:rPr lang="en-US" dirty="0" smtClean="0"/>
            </a:br>
            <a:r>
              <a:rPr lang="en-US" dirty="0" smtClean="0"/>
              <a:t>Further Articulation Needed</a:t>
            </a:r>
            <a:endParaRPr lang="en-US" dirty="0"/>
          </a:p>
        </p:txBody>
      </p:sp>
      <p:sp>
        <p:nvSpPr>
          <p:cNvPr id="3" name="Content Placeholder 2"/>
          <p:cNvSpPr>
            <a:spLocks noGrp="1"/>
          </p:cNvSpPr>
          <p:nvPr>
            <p:ph idx="1"/>
          </p:nvPr>
        </p:nvSpPr>
        <p:spPr>
          <a:xfrm>
            <a:off x="533400" y="2209800"/>
            <a:ext cx="7924800" cy="4114800"/>
          </a:xfrm>
        </p:spPr>
        <p:txBody>
          <a:bodyPr/>
          <a:lstStyle/>
          <a:p>
            <a:r>
              <a:rPr lang="en-US" dirty="0" smtClean="0"/>
              <a:t>Work group assessment of next steps for vulnerability of coastal wetlands, beaches and species to sea level rise</a:t>
            </a:r>
          </a:p>
          <a:p>
            <a:r>
              <a:rPr lang="en-US" dirty="0" smtClean="0"/>
              <a:t>Work group assessment of next steps for aquatic mapping and modeling</a:t>
            </a:r>
          </a:p>
          <a:p>
            <a:pPr>
              <a:buNone/>
            </a:pPr>
            <a:endParaRPr lang="en-US" sz="2000"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5400" cy="1143000"/>
          </a:xfrm>
        </p:spPr>
        <p:txBody>
          <a:bodyPr/>
          <a:lstStyle/>
          <a:p>
            <a:r>
              <a:rPr lang="en-US" dirty="0" smtClean="0"/>
              <a:t>North Atlantic LCC</a:t>
            </a:r>
            <a:br>
              <a:rPr lang="en-US" dirty="0" smtClean="0"/>
            </a:br>
            <a:r>
              <a:rPr lang="en-US" dirty="0" smtClean="0"/>
              <a:t>FY 2011 Projects (9)</a:t>
            </a:r>
            <a:endParaRPr lang="en-US" dirty="0"/>
          </a:p>
        </p:txBody>
      </p:sp>
      <p:sp>
        <p:nvSpPr>
          <p:cNvPr id="3" name="Content Placeholder 2"/>
          <p:cNvSpPr>
            <a:spLocks noGrp="1"/>
          </p:cNvSpPr>
          <p:nvPr>
            <p:ph idx="1"/>
          </p:nvPr>
        </p:nvSpPr>
        <p:spPr>
          <a:xfrm>
            <a:off x="533400" y="2209800"/>
            <a:ext cx="7924800" cy="4114800"/>
          </a:xfrm>
        </p:spPr>
        <p:txBody>
          <a:bodyPr/>
          <a:lstStyle/>
          <a:p>
            <a:r>
              <a:rPr lang="en-US" dirty="0" smtClean="0"/>
              <a:t>1-5 approved in August</a:t>
            </a:r>
          </a:p>
          <a:p>
            <a:r>
              <a:rPr lang="en-US" dirty="0" smtClean="0"/>
              <a:t>Work group assessment of next steps for aquatic mapping and modeling</a:t>
            </a:r>
          </a:p>
          <a:p>
            <a:r>
              <a:rPr lang="en-US" dirty="0" smtClean="0"/>
              <a:t>TC recommends support for 6, 7, 9</a:t>
            </a:r>
          </a:p>
          <a:p>
            <a:r>
              <a:rPr lang="en-US" dirty="0" smtClean="0"/>
              <a:t>TC and staff recommend balance go to 10 and 11</a:t>
            </a:r>
          </a:p>
          <a:p>
            <a:r>
              <a:rPr lang="en-US" dirty="0" smtClean="0"/>
              <a:t>TC and staff recommend further articulation </a:t>
            </a:r>
            <a:r>
              <a:rPr lang="en-US" smtClean="0"/>
              <a:t>of 12 and 13</a:t>
            </a:r>
            <a:endParaRPr lang="en-US" dirty="0" smtClean="0"/>
          </a:p>
          <a:p>
            <a:pPr>
              <a:buNone/>
            </a:pPr>
            <a:endParaRPr lang="en-US" sz="2000"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563562"/>
          </a:xfrm>
        </p:spPr>
        <p:txBody>
          <a:bodyPr/>
          <a:lstStyle/>
          <a:p>
            <a:r>
              <a:rPr lang="en-US" sz="4000" dirty="0" smtClean="0"/>
              <a:t>National </a:t>
            </a:r>
            <a:r>
              <a:rPr lang="en-US" sz="4000" dirty="0" smtClean="0"/>
              <a:t>LCC </a:t>
            </a:r>
            <a:r>
              <a:rPr lang="en-US" sz="4000" dirty="0" smtClean="0"/>
              <a:t>Objective</a:t>
            </a:r>
            <a:endParaRPr lang="en-US" sz="4000" dirty="0"/>
          </a:p>
        </p:txBody>
      </p:sp>
      <p:sp>
        <p:nvSpPr>
          <p:cNvPr id="3" name="TextBox 2"/>
          <p:cNvSpPr txBox="1"/>
          <p:nvPr/>
        </p:nvSpPr>
        <p:spPr>
          <a:xfrm>
            <a:off x="609600" y="3276600"/>
            <a:ext cx="7772400" cy="1815882"/>
          </a:xfrm>
          <a:prstGeom prst="rect">
            <a:avLst/>
          </a:prstGeom>
          <a:noFill/>
        </p:spPr>
        <p:txBody>
          <a:bodyPr wrap="square" rtlCol="0">
            <a:spAutoFit/>
          </a:bodyPr>
          <a:lstStyle/>
          <a:p>
            <a:pPr algn="ctr"/>
            <a:r>
              <a:rPr lang="en-US" sz="2800" dirty="0" smtClean="0"/>
              <a:t>Landscapes that sustain our natural resources and cultural heritage maintained in a healthy state through active collaboration of conservation partners and partnerships in the North Atlantic region. </a:t>
            </a:r>
            <a:endParaRPr lang="en-US" sz="2800" dirty="0"/>
          </a:p>
        </p:txBody>
      </p:sp>
      <p:grpSp>
        <p:nvGrpSpPr>
          <p:cNvPr id="8" name="Group 7"/>
          <p:cNvGrpSpPr/>
          <p:nvPr/>
        </p:nvGrpSpPr>
        <p:grpSpPr>
          <a:xfrm>
            <a:off x="533400" y="5715000"/>
            <a:ext cx="8001000" cy="1066800"/>
            <a:chOff x="457200" y="5486400"/>
            <a:chExt cx="8229600" cy="1295400"/>
          </a:xfrm>
        </p:grpSpPr>
        <p:pic>
          <p:nvPicPr>
            <p:cNvPr id="4" name="Picture 3" descr="lighthouse"/>
            <p:cNvPicPr>
              <a:picLocks noChangeAspect="1" noChangeArrowheads="1"/>
            </p:cNvPicPr>
            <p:nvPr/>
          </p:nvPicPr>
          <p:blipFill>
            <a:blip r:embed="rId3" cstate="print"/>
            <a:srcRect/>
            <a:stretch>
              <a:fillRect/>
            </a:stretch>
          </p:blipFill>
          <p:spPr bwMode="auto">
            <a:xfrm>
              <a:off x="6629400" y="5486400"/>
              <a:ext cx="2057400" cy="1295400"/>
            </a:xfrm>
            <a:prstGeom prst="rect">
              <a:avLst/>
            </a:prstGeom>
            <a:noFill/>
            <a:ln w="9525">
              <a:noFill/>
              <a:miter lim="800000"/>
              <a:headEnd/>
              <a:tailEnd/>
            </a:ln>
          </p:spPr>
        </p:pic>
        <p:pic>
          <p:nvPicPr>
            <p:cNvPr id="5" name="Picture 4" descr="mountains"/>
            <p:cNvPicPr>
              <a:picLocks noChangeAspect="1" noChangeArrowheads="1"/>
            </p:cNvPicPr>
            <p:nvPr/>
          </p:nvPicPr>
          <p:blipFill>
            <a:blip r:embed="rId4" cstate="print"/>
            <a:srcRect/>
            <a:stretch>
              <a:fillRect/>
            </a:stretch>
          </p:blipFill>
          <p:spPr bwMode="auto">
            <a:xfrm>
              <a:off x="457200" y="5486400"/>
              <a:ext cx="2057400" cy="1295400"/>
            </a:xfrm>
            <a:prstGeom prst="rect">
              <a:avLst/>
            </a:prstGeom>
            <a:noFill/>
            <a:ln w="9525">
              <a:noFill/>
              <a:miter lim="800000"/>
              <a:headEnd/>
              <a:tailEnd/>
            </a:ln>
          </p:spPr>
        </p:pic>
        <p:pic>
          <p:nvPicPr>
            <p:cNvPr id="6" name="Picture 5" descr="waterfowl"/>
            <p:cNvPicPr>
              <a:picLocks noChangeAspect="1" noChangeArrowheads="1"/>
            </p:cNvPicPr>
            <p:nvPr/>
          </p:nvPicPr>
          <p:blipFill>
            <a:blip r:embed="rId5" cstate="print"/>
            <a:srcRect/>
            <a:stretch>
              <a:fillRect/>
            </a:stretch>
          </p:blipFill>
          <p:spPr bwMode="auto">
            <a:xfrm>
              <a:off x="4572000" y="5486400"/>
              <a:ext cx="2057400" cy="1295400"/>
            </a:xfrm>
            <a:prstGeom prst="rect">
              <a:avLst/>
            </a:prstGeom>
            <a:noFill/>
            <a:ln w="9525">
              <a:noFill/>
              <a:miter lim="800000"/>
              <a:headEnd/>
              <a:tailEnd/>
            </a:ln>
          </p:spPr>
        </p:pic>
        <p:pic>
          <p:nvPicPr>
            <p:cNvPr id="7" name="Picture 8" descr="water"/>
            <p:cNvPicPr>
              <a:picLocks noChangeAspect="1" noChangeArrowheads="1"/>
            </p:cNvPicPr>
            <p:nvPr/>
          </p:nvPicPr>
          <p:blipFill>
            <a:blip r:embed="rId6" cstate="print"/>
            <a:srcRect/>
            <a:stretch>
              <a:fillRect/>
            </a:stretch>
          </p:blipFill>
          <p:spPr bwMode="auto">
            <a:xfrm>
              <a:off x="2438400" y="5486400"/>
              <a:ext cx="2133600" cy="1295400"/>
            </a:xfrm>
            <a:prstGeom prst="rect">
              <a:avLst/>
            </a:prstGeom>
            <a:noFill/>
            <a:ln w="9525">
              <a:noFill/>
              <a:miter lim="800000"/>
              <a:headEnd/>
              <a:tailEnd/>
            </a:ln>
          </p:spPr>
        </p:pic>
      </p:grpSp>
      <p:sp>
        <p:nvSpPr>
          <p:cNvPr id="10" name="Rectangle 9"/>
          <p:cNvSpPr/>
          <p:nvPr/>
        </p:nvSpPr>
        <p:spPr>
          <a:xfrm>
            <a:off x="1143000" y="1066800"/>
            <a:ext cx="6477000" cy="1384995"/>
          </a:xfrm>
          <a:prstGeom prst="rect">
            <a:avLst/>
          </a:prstGeom>
        </p:spPr>
        <p:txBody>
          <a:bodyPr wrap="square">
            <a:spAutoFit/>
          </a:bodyPr>
          <a:lstStyle/>
          <a:p>
            <a:pPr lvl="0" algn="ctr" eaLnBrk="0" hangingPunct="0">
              <a:spcBef>
                <a:spcPct val="20000"/>
              </a:spcBef>
            </a:pPr>
            <a:r>
              <a:rPr lang="en-US" sz="2800" kern="0" dirty="0" smtClean="0">
                <a:solidFill>
                  <a:srgbClr val="FFFFCC"/>
                </a:solidFill>
                <a:latin typeface="Times New Roman"/>
              </a:rPr>
              <a:t>To define, design, and deliver landscapes that can sustain natural and cultural resources at desired levels </a:t>
            </a:r>
            <a:r>
              <a:rPr lang="en-US" sz="2800" kern="0" dirty="0" smtClean="0">
                <a:solidFill>
                  <a:srgbClr val="FFFFCC"/>
                </a:solidFill>
                <a:latin typeface="Times New Roman"/>
              </a:rPr>
              <a:t>nationwide</a:t>
            </a:r>
            <a:endParaRPr lang="en-US" sz="2800" kern="0" dirty="0" smtClean="0">
              <a:solidFill>
                <a:srgbClr val="FFFFCC"/>
              </a:solidFill>
              <a:latin typeface="Times New Roman"/>
            </a:endParaRPr>
          </a:p>
        </p:txBody>
      </p:sp>
      <p:sp>
        <p:nvSpPr>
          <p:cNvPr id="11" name="Title 1"/>
          <p:cNvSpPr txBox="1">
            <a:spLocks/>
          </p:cNvSpPr>
          <p:nvPr/>
        </p:nvSpPr>
        <p:spPr bwMode="auto">
          <a:xfrm>
            <a:off x="228600" y="2743200"/>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North Atlantic LCC - Vision</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sz="4000" dirty="0" smtClean="0"/>
              <a:t>North Atlantic LCC - Mission</a:t>
            </a:r>
            <a:endParaRPr lang="en-US" sz="4000" dirty="0"/>
          </a:p>
        </p:txBody>
      </p:sp>
      <p:sp>
        <p:nvSpPr>
          <p:cNvPr id="3" name="TextBox 2"/>
          <p:cNvSpPr txBox="1"/>
          <p:nvPr/>
        </p:nvSpPr>
        <p:spPr>
          <a:xfrm>
            <a:off x="0" y="730508"/>
            <a:ext cx="9067800" cy="2246769"/>
          </a:xfrm>
          <a:prstGeom prst="rect">
            <a:avLst/>
          </a:prstGeom>
          <a:noFill/>
        </p:spPr>
        <p:txBody>
          <a:bodyPr wrap="square" rtlCol="0">
            <a:spAutoFit/>
          </a:bodyPr>
          <a:lstStyle/>
          <a:p>
            <a:r>
              <a:rPr lang="en-US" sz="2800" dirty="0" smtClean="0"/>
              <a:t>The North Atlantic Landscape Conservation Cooperative provides a partnership in which the private, state, tribal and federal conservation community works together to address increasing land use pressures and widespread resource threats and uncertainties amplified by a rapidly changing climate.  </a:t>
            </a:r>
            <a:endParaRPr lang="en-US" sz="2800" dirty="0"/>
          </a:p>
        </p:txBody>
      </p:sp>
      <p:grpSp>
        <p:nvGrpSpPr>
          <p:cNvPr id="8" name="Group 7"/>
          <p:cNvGrpSpPr/>
          <p:nvPr/>
        </p:nvGrpSpPr>
        <p:grpSpPr>
          <a:xfrm>
            <a:off x="533400" y="5715000"/>
            <a:ext cx="8001000" cy="1066800"/>
            <a:chOff x="457200" y="5486400"/>
            <a:chExt cx="8229600" cy="1295400"/>
          </a:xfrm>
        </p:grpSpPr>
        <p:pic>
          <p:nvPicPr>
            <p:cNvPr id="4" name="Picture 3" descr="lighthouse"/>
            <p:cNvPicPr>
              <a:picLocks noChangeAspect="1" noChangeArrowheads="1"/>
            </p:cNvPicPr>
            <p:nvPr/>
          </p:nvPicPr>
          <p:blipFill>
            <a:blip r:embed="rId3" cstate="print"/>
            <a:srcRect/>
            <a:stretch>
              <a:fillRect/>
            </a:stretch>
          </p:blipFill>
          <p:spPr bwMode="auto">
            <a:xfrm>
              <a:off x="6629400" y="5486400"/>
              <a:ext cx="2057400" cy="1295400"/>
            </a:xfrm>
            <a:prstGeom prst="rect">
              <a:avLst/>
            </a:prstGeom>
            <a:noFill/>
            <a:ln w="9525">
              <a:noFill/>
              <a:miter lim="800000"/>
              <a:headEnd/>
              <a:tailEnd/>
            </a:ln>
          </p:spPr>
        </p:pic>
        <p:pic>
          <p:nvPicPr>
            <p:cNvPr id="5" name="Picture 4" descr="mountains"/>
            <p:cNvPicPr>
              <a:picLocks noChangeAspect="1" noChangeArrowheads="1"/>
            </p:cNvPicPr>
            <p:nvPr/>
          </p:nvPicPr>
          <p:blipFill>
            <a:blip r:embed="rId4" cstate="print"/>
            <a:srcRect/>
            <a:stretch>
              <a:fillRect/>
            </a:stretch>
          </p:blipFill>
          <p:spPr bwMode="auto">
            <a:xfrm>
              <a:off x="457200" y="5486400"/>
              <a:ext cx="2057400" cy="1295400"/>
            </a:xfrm>
            <a:prstGeom prst="rect">
              <a:avLst/>
            </a:prstGeom>
            <a:noFill/>
            <a:ln w="9525">
              <a:noFill/>
              <a:miter lim="800000"/>
              <a:headEnd/>
              <a:tailEnd/>
            </a:ln>
          </p:spPr>
        </p:pic>
        <p:pic>
          <p:nvPicPr>
            <p:cNvPr id="6" name="Picture 5" descr="waterfowl"/>
            <p:cNvPicPr>
              <a:picLocks noChangeAspect="1" noChangeArrowheads="1"/>
            </p:cNvPicPr>
            <p:nvPr/>
          </p:nvPicPr>
          <p:blipFill>
            <a:blip r:embed="rId5" cstate="print"/>
            <a:srcRect/>
            <a:stretch>
              <a:fillRect/>
            </a:stretch>
          </p:blipFill>
          <p:spPr bwMode="auto">
            <a:xfrm>
              <a:off x="4572000" y="5486400"/>
              <a:ext cx="2057400" cy="1295400"/>
            </a:xfrm>
            <a:prstGeom prst="rect">
              <a:avLst/>
            </a:prstGeom>
            <a:noFill/>
            <a:ln w="9525">
              <a:noFill/>
              <a:miter lim="800000"/>
              <a:headEnd/>
              <a:tailEnd/>
            </a:ln>
          </p:spPr>
        </p:pic>
        <p:pic>
          <p:nvPicPr>
            <p:cNvPr id="7" name="Picture 8" descr="water"/>
            <p:cNvPicPr>
              <a:picLocks noChangeAspect="1" noChangeArrowheads="1"/>
            </p:cNvPicPr>
            <p:nvPr/>
          </p:nvPicPr>
          <p:blipFill>
            <a:blip r:embed="rId6" cstate="print"/>
            <a:srcRect/>
            <a:stretch>
              <a:fillRect/>
            </a:stretch>
          </p:blipFill>
          <p:spPr bwMode="auto">
            <a:xfrm>
              <a:off x="2438400" y="5486400"/>
              <a:ext cx="2133600" cy="1295400"/>
            </a:xfrm>
            <a:prstGeom prst="rect">
              <a:avLst/>
            </a:prstGeom>
            <a:noFill/>
            <a:ln w="9525">
              <a:noFill/>
              <a:miter lim="800000"/>
              <a:headEnd/>
              <a:tailEnd/>
            </a:ln>
          </p:spPr>
        </p:pic>
      </p:grpSp>
      <p:sp>
        <p:nvSpPr>
          <p:cNvPr id="9" name="TextBox 8"/>
          <p:cNvSpPr txBox="1"/>
          <p:nvPr/>
        </p:nvSpPr>
        <p:spPr>
          <a:xfrm>
            <a:off x="0" y="2895600"/>
            <a:ext cx="9067800" cy="2677656"/>
          </a:xfrm>
          <a:prstGeom prst="rect">
            <a:avLst/>
          </a:prstGeom>
          <a:noFill/>
        </p:spPr>
        <p:txBody>
          <a:bodyPr wrap="square" rtlCol="0">
            <a:spAutoFit/>
          </a:bodyPr>
          <a:lstStyle/>
          <a:p>
            <a:r>
              <a:rPr lang="en-US" sz="2800" dirty="0" smtClean="0"/>
              <a:t>The partners and partnerships in the cooperative address these regional threats and uncertainties by agreeing on common goals for land, water, fish, wildlife, plant and cultural resources and </a:t>
            </a:r>
            <a:r>
              <a:rPr lang="en-US" sz="2800" b="1" dirty="0" smtClean="0"/>
              <a:t>jointly developing the scientific information and tools needed to prioritize and guide more effective conservation actions </a:t>
            </a:r>
            <a:r>
              <a:rPr lang="en-US" sz="2800" dirty="0" smtClean="0"/>
              <a:t>by partners toward those goals.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143000"/>
          </a:xfrm>
        </p:spPr>
        <p:txBody>
          <a:bodyPr/>
          <a:lstStyle/>
          <a:p>
            <a:r>
              <a:rPr lang="en-US" dirty="0" smtClean="0"/>
              <a:t>North Atlantic LCC</a:t>
            </a:r>
            <a:br>
              <a:rPr lang="en-US" dirty="0" smtClean="0"/>
            </a:br>
            <a:r>
              <a:rPr lang="en-US" dirty="0" smtClean="0"/>
              <a:t>Components of Mission</a:t>
            </a:r>
            <a:endParaRPr lang="en-US" dirty="0"/>
          </a:p>
        </p:txBody>
      </p:sp>
      <p:sp>
        <p:nvSpPr>
          <p:cNvPr id="3" name="Content Placeholder 2"/>
          <p:cNvSpPr>
            <a:spLocks noGrp="1"/>
          </p:cNvSpPr>
          <p:nvPr>
            <p:ph idx="1"/>
          </p:nvPr>
        </p:nvSpPr>
        <p:spPr>
          <a:xfrm>
            <a:off x="533400" y="1600200"/>
            <a:ext cx="7772400" cy="4114800"/>
          </a:xfrm>
        </p:spPr>
        <p:txBody>
          <a:bodyPr/>
          <a:lstStyle/>
          <a:p>
            <a:r>
              <a:rPr lang="en-US" dirty="0" smtClean="0"/>
              <a:t>Ecological Planning</a:t>
            </a:r>
          </a:p>
          <a:p>
            <a:r>
              <a:rPr lang="en-US" dirty="0" smtClean="0"/>
              <a:t>Conservation Design</a:t>
            </a:r>
          </a:p>
          <a:p>
            <a:r>
              <a:rPr lang="en-US" dirty="0" smtClean="0"/>
              <a:t>Conservation </a:t>
            </a:r>
            <a:r>
              <a:rPr lang="en-US" dirty="0" smtClean="0"/>
              <a:t>Adoption and </a:t>
            </a:r>
            <a:r>
              <a:rPr lang="en-US" dirty="0" smtClean="0"/>
              <a:t>Delivery</a:t>
            </a:r>
            <a:endParaRPr lang="en-US" dirty="0" smtClean="0"/>
          </a:p>
          <a:p>
            <a:r>
              <a:rPr lang="en-US" dirty="0" smtClean="0"/>
              <a:t>Monitoring and Evaluation</a:t>
            </a:r>
          </a:p>
          <a:p>
            <a:r>
              <a:rPr lang="en-US" dirty="0" smtClean="0"/>
              <a:t>Research</a:t>
            </a:r>
          </a:p>
          <a:p>
            <a:r>
              <a:rPr lang="en-US" dirty="0" smtClean="0"/>
              <a:t>Information Management</a:t>
            </a:r>
          </a:p>
          <a:p>
            <a:r>
              <a:rPr lang="en-US" i="1" dirty="0" smtClean="0"/>
              <a:t>Communication and Outreach</a:t>
            </a:r>
          </a:p>
          <a:p>
            <a:r>
              <a:rPr lang="en-US" i="1" dirty="0" smtClean="0"/>
              <a:t>Coordination &amp; Organization</a:t>
            </a:r>
          </a:p>
          <a:p>
            <a:pPr lvl="1"/>
            <a:endParaRPr lang="en-US"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smtClean="0"/>
              <a:t>Initial North Atlantic LCC Projects</a:t>
            </a:r>
            <a:endParaRPr lang="en-US" dirty="0"/>
          </a:p>
        </p:txBody>
      </p:sp>
      <p:sp>
        <p:nvSpPr>
          <p:cNvPr id="3" name="Content Placeholder 2"/>
          <p:cNvSpPr>
            <a:spLocks noGrp="1"/>
          </p:cNvSpPr>
          <p:nvPr>
            <p:ph idx="1"/>
          </p:nvPr>
        </p:nvSpPr>
        <p:spPr>
          <a:xfrm>
            <a:off x="533400" y="838200"/>
            <a:ext cx="9144000" cy="4114800"/>
          </a:xfrm>
        </p:spPr>
        <p:txBody>
          <a:bodyPr/>
          <a:lstStyle/>
          <a:p>
            <a:r>
              <a:rPr lang="en-US" dirty="0" smtClean="0"/>
              <a:t>Regional Climate Change Vulnerability </a:t>
            </a:r>
            <a:br>
              <a:rPr lang="en-US" dirty="0" smtClean="0"/>
            </a:br>
            <a:r>
              <a:rPr lang="en-US" dirty="0" smtClean="0"/>
              <a:t>Assessments – Habitat and Species</a:t>
            </a:r>
          </a:p>
          <a:p>
            <a:r>
              <a:rPr lang="en-US" dirty="0" smtClean="0"/>
              <a:t>Landscape Change &amp; Decision Support Tools</a:t>
            </a:r>
          </a:p>
          <a:p>
            <a:pPr lvl="1"/>
            <a:r>
              <a:rPr lang="en-US" dirty="0" smtClean="0"/>
              <a:t>Coastal </a:t>
            </a:r>
          </a:p>
          <a:p>
            <a:pPr lvl="2"/>
            <a:r>
              <a:rPr lang="en-US" dirty="0" smtClean="0"/>
              <a:t>Sea level rise, beaches and piping plovers</a:t>
            </a:r>
          </a:p>
          <a:p>
            <a:pPr lvl="1"/>
            <a:r>
              <a:rPr lang="en-US" dirty="0" smtClean="0"/>
              <a:t>Aquatic</a:t>
            </a:r>
          </a:p>
          <a:p>
            <a:pPr lvl="2"/>
            <a:r>
              <a:rPr lang="en-US" dirty="0" smtClean="0"/>
              <a:t>Stream flow, temperature, and brook trout</a:t>
            </a:r>
          </a:p>
          <a:p>
            <a:pPr lvl="1"/>
            <a:r>
              <a:rPr lang="en-US" dirty="0" smtClean="0"/>
              <a:t>Terrestrial </a:t>
            </a:r>
          </a:p>
          <a:p>
            <a:pPr lvl="2"/>
            <a:r>
              <a:rPr lang="en-US" dirty="0" smtClean="0"/>
              <a:t>Species/habitat</a:t>
            </a:r>
          </a:p>
          <a:p>
            <a:pPr lvl="2"/>
            <a:r>
              <a:rPr lang="en-US" dirty="0" smtClean="0"/>
              <a:t>Ecological integrity</a:t>
            </a:r>
          </a:p>
          <a:p>
            <a:pPr lvl="2"/>
            <a:r>
              <a:rPr lang="en-US" dirty="0" smtClean="0"/>
              <a:t>Connectivity</a:t>
            </a:r>
          </a:p>
        </p:txBody>
      </p:sp>
      <p:pic>
        <p:nvPicPr>
          <p:cNvPr id="4" name="Picture 3" descr="PIPL.jpg"/>
          <p:cNvPicPr>
            <a:picLocks noChangeAspect="1"/>
          </p:cNvPicPr>
          <p:nvPr/>
        </p:nvPicPr>
        <p:blipFill>
          <a:blip r:embed="rId3" cstate="print"/>
          <a:srcRect l="4167" t="8577" r="9167" b="7359"/>
          <a:stretch>
            <a:fillRect/>
          </a:stretch>
        </p:blipFill>
        <p:spPr>
          <a:xfrm>
            <a:off x="7239000" y="2590800"/>
            <a:ext cx="1712844" cy="1136406"/>
          </a:xfrm>
          <a:prstGeom prst="rect">
            <a:avLst/>
          </a:prstGeom>
        </p:spPr>
      </p:pic>
      <p:pic>
        <p:nvPicPr>
          <p:cNvPr id="6" name="Picture 5" descr="Upper_Winooski,_Brook_Trout.jpg"/>
          <p:cNvPicPr>
            <a:picLocks noChangeAspect="1"/>
          </p:cNvPicPr>
          <p:nvPr/>
        </p:nvPicPr>
        <p:blipFill>
          <a:blip r:embed="rId4" cstate="print"/>
          <a:stretch>
            <a:fillRect/>
          </a:stretch>
        </p:blipFill>
        <p:spPr>
          <a:xfrm>
            <a:off x="7239000" y="3886199"/>
            <a:ext cx="1676400" cy="1117235"/>
          </a:xfrm>
          <a:prstGeom prst="rect">
            <a:avLst/>
          </a:prstGeom>
        </p:spPr>
      </p:pic>
      <p:pic>
        <p:nvPicPr>
          <p:cNvPr id="7" name="Picture 6" descr="salamander.jpg"/>
          <p:cNvPicPr>
            <a:picLocks noChangeAspect="1"/>
          </p:cNvPicPr>
          <p:nvPr/>
        </p:nvPicPr>
        <p:blipFill>
          <a:blip r:embed="rId5" cstate="print"/>
          <a:stretch>
            <a:fillRect/>
          </a:stretch>
        </p:blipFill>
        <p:spPr>
          <a:xfrm>
            <a:off x="7239000" y="5257800"/>
            <a:ext cx="1701206" cy="1219199"/>
          </a:xfrm>
          <a:prstGeom prst="rect">
            <a:avLst/>
          </a:prstGeom>
        </p:spPr>
      </p:pic>
      <p:sp>
        <p:nvSpPr>
          <p:cNvPr id="8" name="Slide Number Placeholder 7"/>
          <p:cNvSpPr>
            <a:spLocks noGrp="1"/>
          </p:cNvSpPr>
          <p:nvPr>
            <p:ph type="sldNum" sz="quarter" idx="12"/>
          </p:nvPr>
        </p:nvSpPr>
        <p:spPr/>
        <p:txBody>
          <a:bodyPr/>
          <a:lstStyle/>
          <a:p>
            <a:pPr>
              <a:defRPr/>
            </a:pPr>
            <a:fld id="{063B7592-9883-4095-8831-34900D489CC5}" type="slidenum">
              <a:rPr lang="en-US" smtClean="0">
                <a:solidFill>
                  <a:srgbClr val="FFFFCC"/>
                </a:solidFill>
              </a:rPr>
              <a:pPr>
                <a:defRPr/>
              </a:pPr>
              <a:t>5</a:t>
            </a:fld>
            <a:endParaRPr lang="en-US">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North Atlantic LCC</a:t>
            </a:r>
            <a:br>
              <a:rPr lang="en-US" dirty="0" smtClean="0"/>
            </a:br>
            <a:r>
              <a:rPr lang="en-US" dirty="0" smtClean="0"/>
              <a:t>Science Needs Assessment</a:t>
            </a:r>
            <a:endParaRPr lang="en-US" dirty="0"/>
          </a:p>
        </p:txBody>
      </p:sp>
      <p:sp>
        <p:nvSpPr>
          <p:cNvPr id="3" name="Content Placeholder 2"/>
          <p:cNvSpPr>
            <a:spLocks noGrp="1"/>
          </p:cNvSpPr>
          <p:nvPr>
            <p:ph idx="1"/>
          </p:nvPr>
        </p:nvSpPr>
        <p:spPr>
          <a:xfrm>
            <a:off x="533400" y="1676400"/>
            <a:ext cx="7772400" cy="4114800"/>
          </a:xfrm>
        </p:spPr>
        <p:txBody>
          <a:bodyPr/>
          <a:lstStyle/>
          <a:p>
            <a:r>
              <a:rPr lang="en-US" dirty="0" smtClean="0"/>
              <a:t>Request for Science Needs (Jan. 5- Feb. 25)</a:t>
            </a:r>
          </a:p>
          <a:p>
            <a:r>
              <a:rPr lang="en-US" dirty="0" smtClean="0"/>
              <a:t>207 needs submitted</a:t>
            </a:r>
            <a:endParaRPr lang="en-US" sz="2800" dirty="0" smtClean="0"/>
          </a:p>
          <a:p>
            <a:pPr>
              <a:buNone/>
            </a:pPr>
            <a:r>
              <a:rPr lang="en-US" u="sng" dirty="0" smtClean="0"/>
              <a:t>Needs by component</a:t>
            </a:r>
            <a:endParaRPr lang="en-US" sz="2400" u="sng" dirty="0" smtClean="0"/>
          </a:p>
          <a:p>
            <a:pPr lvl="1"/>
            <a:r>
              <a:rPr lang="en-US" dirty="0" smtClean="0"/>
              <a:t>Monitoring - 34</a:t>
            </a:r>
            <a:endParaRPr lang="en-US" sz="1600" dirty="0" smtClean="0"/>
          </a:p>
          <a:p>
            <a:pPr lvl="1"/>
            <a:r>
              <a:rPr lang="en-US" dirty="0" smtClean="0"/>
              <a:t>Ecological Planning - 39</a:t>
            </a:r>
            <a:endParaRPr lang="en-US" sz="2000" dirty="0" smtClean="0"/>
          </a:p>
          <a:p>
            <a:pPr lvl="1"/>
            <a:r>
              <a:rPr lang="en-US" dirty="0" smtClean="0"/>
              <a:t>Conservation Design - 68</a:t>
            </a:r>
            <a:endParaRPr lang="en-US" sz="2000" dirty="0" smtClean="0"/>
          </a:p>
          <a:p>
            <a:pPr lvl="1"/>
            <a:r>
              <a:rPr lang="en-US" dirty="0" smtClean="0"/>
              <a:t>Research - 46</a:t>
            </a:r>
            <a:endParaRPr lang="en-US" sz="2000" dirty="0" smtClean="0"/>
          </a:p>
          <a:p>
            <a:pPr lvl="1"/>
            <a:r>
              <a:rPr lang="en-US" dirty="0" smtClean="0"/>
              <a:t>Conservation Adoption- </a:t>
            </a:r>
            <a:r>
              <a:rPr lang="en-US" dirty="0" smtClean="0"/>
              <a:t>5</a:t>
            </a:r>
            <a:endParaRPr lang="en-US" sz="2000" dirty="0" smtClean="0"/>
          </a:p>
          <a:p>
            <a:pPr lvl="1"/>
            <a:r>
              <a:rPr lang="en-US" dirty="0" smtClean="0"/>
              <a:t>Information Management - 15</a:t>
            </a:r>
            <a:endParaRPr lang="en-US" sz="2000"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solidFill>
                  <a:srgbClr val="FFFFCC"/>
                </a:solidFill>
              </a:rPr>
              <a:pPr>
                <a:defRPr/>
              </a:pPr>
              <a:t>6</a:t>
            </a:fld>
            <a:endParaRPr lang="en-US">
              <a:solidFill>
                <a:srgbClr val="FFFF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North Atlantic LCC</a:t>
            </a:r>
            <a:br>
              <a:rPr lang="en-US" dirty="0" smtClean="0"/>
            </a:br>
            <a:r>
              <a:rPr lang="en-US" dirty="0" smtClean="0"/>
              <a:t>Science Needs Assessment</a:t>
            </a:r>
            <a:endParaRPr lang="en-US" dirty="0"/>
          </a:p>
        </p:txBody>
      </p:sp>
      <p:sp>
        <p:nvSpPr>
          <p:cNvPr id="3" name="Content Placeholder 2"/>
          <p:cNvSpPr>
            <a:spLocks noGrp="1"/>
          </p:cNvSpPr>
          <p:nvPr>
            <p:ph idx="1"/>
          </p:nvPr>
        </p:nvSpPr>
        <p:spPr>
          <a:xfrm>
            <a:off x="533400" y="1676400"/>
            <a:ext cx="7772400" cy="4114800"/>
          </a:xfrm>
        </p:spPr>
        <p:txBody>
          <a:bodyPr/>
          <a:lstStyle/>
          <a:p>
            <a:r>
              <a:rPr lang="en-US" dirty="0" smtClean="0"/>
              <a:t>Request for Science Needs (Jan. 5- Feb. 25)</a:t>
            </a:r>
          </a:p>
          <a:p>
            <a:r>
              <a:rPr lang="en-US" dirty="0" smtClean="0"/>
              <a:t>207 needs submitted</a:t>
            </a:r>
            <a:endParaRPr lang="en-US" sz="2800" dirty="0" smtClean="0"/>
          </a:p>
          <a:p>
            <a:pPr>
              <a:buNone/>
            </a:pPr>
            <a:r>
              <a:rPr lang="en-US" u="sng" dirty="0" smtClean="0"/>
              <a:t>Needs by system</a:t>
            </a:r>
            <a:endParaRPr lang="en-US" sz="2400" u="sng" dirty="0" smtClean="0"/>
          </a:p>
          <a:p>
            <a:pPr lvl="1"/>
            <a:r>
              <a:rPr lang="en-US" dirty="0" smtClean="0"/>
              <a:t>Coastal- 73</a:t>
            </a:r>
            <a:endParaRPr lang="en-US" sz="2400" dirty="0" smtClean="0"/>
          </a:p>
          <a:p>
            <a:pPr lvl="1"/>
            <a:r>
              <a:rPr lang="en-US" dirty="0" smtClean="0"/>
              <a:t>Terrestrial- 97 </a:t>
            </a:r>
            <a:endParaRPr lang="en-US" sz="2400" dirty="0" smtClean="0"/>
          </a:p>
          <a:p>
            <a:pPr lvl="1"/>
            <a:r>
              <a:rPr lang="en-US" dirty="0" smtClean="0"/>
              <a:t>Aquatic- 37</a:t>
            </a:r>
            <a:endParaRPr lang="en-US" sz="2400"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solidFill>
                  <a:srgbClr val="FFFFCC"/>
                </a:solidFill>
              </a:rPr>
              <a:pPr>
                <a:defRPr/>
              </a:pPr>
              <a:t>7</a:t>
            </a:fld>
            <a:endParaRPr lang="en-US">
              <a:solidFill>
                <a:srgbClr val="FFFF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t>North Atlantic LCC</a:t>
            </a:r>
            <a:br>
              <a:rPr lang="en-US" dirty="0" smtClean="0"/>
            </a:br>
            <a:r>
              <a:rPr lang="en-US" dirty="0" smtClean="0"/>
              <a:t>Needs Review Process</a:t>
            </a:r>
            <a:endParaRPr lang="en-US" dirty="0"/>
          </a:p>
        </p:txBody>
      </p:sp>
      <p:sp>
        <p:nvSpPr>
          <p:cNvPr id="3" name="Content Placeholder 2"/>
          <p:cNvSpPr>
            <a:spLocks noGrp="1"/>
          </p:cNvSpPr>
          <p:nvPr>
            <p:ph idx="1"/>
          </p:nvPr>
        </p:nvSpPr>
        <p:spPr>
          <a:xfrm>
            <a:off x="533400" y="1676400"/>
            <a:ext cx="7772400" cy="4114800"/>
          </a:xfrm>
        </p:spPr>
        <p:txBody>
          <a:bodyPr/>
          <a:lstStyle/>
          <a:p>
            <a:r>
              <a:rPr lang="en-US" dirty="0" smtClean="0"/>
              <a:t>Criteria for Prioritizing Needs for LCC</a:t>
            </a:r>
            <a:endParaRPr lang="en-US" sz="2400" dirty="0" smtClean="0"/>
          </a:p>
          <a:p>
            <a:pPr lvl="1"/>
            <a:r>
              <a:rPr lang="en-US" dirty="0" smtClean="0"/>
              <a:t>Foundational needs for landscape conservation</a:t>
            </a:r>
            <a:endParaRPr lang="en-US" sz="2400" dirty="0" smtClean="0"/>
          </a:p>
          <a:p>
            <a:pPr lvl="1"/>
            <a:r>
              <a:rPr lang="en-US" dirty="0" smtClean="0"/>
              <a:t>Address major threats and uncertainties to sustaining natural or cultural resources</a:t>
            </a:r>
            <a:endParaRPr lang="en-US" sz="2400" dirty="0" smtClean="0"/>
          </a:p>
          <a:p>
            <a:pPr lvl="1"/>
            <a:r>
              <a:rPr lang="en-US" dirty="0" smtClean="0"/>
              <a:t>Landscape or regional in scale</a:t>
            </a:r>
            <a:endParaRPr lang="en-US" sz="2400" dirty="0" smtClean="0"/>
          </a:p>
          <a:p>
            <a:pPr lvl="1"/>
            <a:r>
              <a:rPr lang="en-US" dirty="0" smtClean="0"/>
              <a:t>Can be applied to multiple species</a:t>
            </a:r>
            <a:endParaRPr lang="en-US" sz="2400" dirty="0" smtClean="0"/>
          </a:p>
          <a:p>
            <a:pPr lvl="1"/>
            <a:r>
              <a:rPr lang="en-US" dirty="0" smtClean="0"/>
              <a:t>Will inform conservation decisions and actions</a:t>
            </a:r>
            <a:endParaRPr lang="en-US" sz="2400" dirty="0" smtClean="0"/>
          </a:p>
          <a:p>
            <a:pPr lvl="1"/>
            <a:r>
              <a:rPr lang="en-US" dirty="0" smtClean="0"/>
              <a:t>Priorities for existing partnerships</a:t>
            </a:r>
            <a:endParaRPr lang="en-US" sz="2400" dirty="0" smtClean="0"/>
          </a:p>
          <a:p>
            <a:pPr lvl="2">
              <a:buNone/>
            </a:pPr>
            <a:r>
              <a:rPr lang="en-US" b="1" u="sng" dirty="0" smtClean="0"/>
              <a:t/>
            </a:r>
            <a:br>
              <a:rPr lang="en-US" b="1" u="sng" dirty="0" smtClean="0"/>
            </a:br>
            <a:r>
              <a:rPr lang="en-US" dirty="0" smtClean="0"/>
              <a:t> </a:t>
            </a:r>
            <a:endParaRPr lang="en-US" sz="2000"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solidFill>
                  <a:srgbClr val="FFFFCC"/>
                </a:solidFill>
              </a:rPr>
              <a:pPr>
                <a:defRPr/>
              </a:pPr>
              <a:t>8</a:t>
            </a:fld>
            <a:endParaRPr lang="en-US">
              <a:solidFill>
                <a:srgbClr val="FFFFC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t>North Atlantic LCC</a:t>
            </a:r>
            <a:br>
              <a:rPr lang="en-US" dirty="0" smtClean="0"/>
            </a:br>
            <a:r>
              <a:rPr lang="en-US" dirty="0" smtClean="0"/>
              <a:t>Needs Review Process</a:t>
            </a:r>
            <a:endParaRPr lang="en-US" dirty="0"/>
          </a:p>
        </p:txBody>
      </p:sp>
      <p:sp>
        <p:nvSpPr>
          <p:cNvPr id="3" name="Content Placeholder 2"/>
          <p:cNvSpPr>
            <a:spLocks noGrp="1"/>
          </p:cNvSpPr>
          <p:nvPr>
            <p:ph idx="1"/>
          </p:nvPr>
        </p:nvSpPr>
        <p:spPr>
          <a:xfrm>
            <a:off x="533400" y="1676400"/>
            <a:ext cx="7772400" cy="4114800"/>
          </a:xfrm>
        </p:spPr>
        <p:txBody>
          <a:bodyPr/>
          <a:lstStyle/>
          <a:p>
            <a:r>
              <a:rPr lang="en-US" dirty="0" smtClean="0"/>
              <a:t>Criteria for Prioritizing Needs for LCC</a:t>
            </a:r>
            <a:endParaRPr lang="en-US" sz="2400" dirty="0" smtClean="0"/>
          </a:p>
          <a:p>
            <a:pPr lvl="1"/>
            <a:r>
              <a:rPr lang="en-US" dirty="0" smtClean="0"/>
              <a:t>Foundational needs for landscape conservation</a:t>
            </a:r>
            <a:endParaRPr lang="en-US" sz="2400" dirty="0" smtClean="0"/>
          </a:p>
          <a:p>
            <a:pPr lvl="1"/>
            <a:r>
              <a:rPr lang="en-US" dirty="0" smtClean="0"/>
              <a:t>Address major threats and uncertainties to sustaining natural or cultural resources</a:t>
            </a:r>
            <a:endParaRPr lang="en-US" sz="2400" dirty="0" smtClean="0"/>
          </a:p>
          <a:p>
            <a:pPr lvl="1"/>
            <a:r>
              <a:rPr lang="en-US" dirty="0" smtClean="0"/>
              <a:t>Landscape or regional in scale</a:t>
            </a:r>
            <a:endParaRPr lang="en-US" sz="2400" dirty="0" smtClean="0"/>
          </a:p>
          <a:p>
            <a:pPr lvl="1"/>
            <a:r>
              <a:rPr lang="en-US" dirty="0" smtClean="0"/>
              <a:t>Can be applied to multiple species</a:t>
            </a:r>
            <a:endParaRPr lang="en-US" sz="2400" dirty="0" smtClean="0"/>
          </a:p>
          <a:p>
            <a:pPr lvl="1"/>
            <a:r>
              <a:rPr lang="en-US" dirty="0" smtClean="0"/>
              <a:t>Will inform conservation decisions and actions</a:t>
            </a:r>
            <a:endParaRPr lang="en-US" sz="2400" dirty="0" smtClean="0"/>
          </a:p>
          <a:p>
            <a:pPr lvl="1"/>
            <a:r>
              <a:rPr lang="en-US" dirty="0" smtClean="0"/>
              <a:t>Priorities for existing partnerships</a:t>
            </a:r>
            <a:endParaRPr lang="en-US" sz="2400" dirty="0" smtClean="0"/>
          </a:p>
          <a:p>
            <a:pPr lvl="2">
              <a:buNone/>
            </a:pPr>
            <a:r>
              <a:rPr lang="en-US" b="1" u="sng" dirty="0" smtClean="0"/>
              <a:t/>
            </a:r>
            <a:br>
              <a:rPr lang="en-US" b="1" u="sng" dirty="0" smtClean="0"/>
            </a:br>
            <a:r>
              <a:rPr lang="en-US" dirty="0" smtClean="0"/>
              <a:t> </a:t>
            </a:r>
            <a:endParaRPr lang="en-US" sz="2000"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063B7592-9883-4095-8831-34900D489CC5}" type="slidenum">
              <a:rPr lang="en-US" smtClean="0">
                <a:solidFill>
                  <a:srgbClr val="FFFFCC"/>
                </a:solidFill>
              </a:rPr>
              <a:pPr>
                <a:defRPr/>
              </a:pPr>
              <a:t>9</a:t>
            </a:fld>
            <a:endParaRPr lang="en-US">
              <a:solidFill>
                <a:srgbClr val="FFFFC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MASS2">
  <a:themeElements>
    <a:clrScheme name="">
      <a:dk1>
        <a:srgbClr val="808080"/>
      </a:dk1>
      <a:lt1>
        <a:srgbClr val="FFFFCC"/>
      </a:lt1>
      <a:dk2>
        <a:srgbClr val="008000"/>
      </a:dk2>
      <a:lt2>
        <a:srgbClr val="CCFF33"/>
      </a:lt2>
      <a:accent1>
        <a:srgbClr val="009999"/>
      </a:accent1>
      <a:accent2>
        <a:srgbClr val="3399FF"/>
      </a:accent2>
      <a:accent3>
        <a:srgbClr val="AAC0AA"/>
      </a:accent3>
      <a:accent4>
        <a:srgbClr val="DADAAE"/>
      </a:accent4>
      <a:accent5>
        <a:srgbClr val="AACACA"/>
      </a:accent5>
      <a:accent6>
        <a:srgbClr val="2D8AE7"/>
      </a:accent6>
      <a:hlink>
        <a:srgbClr val="CCCCFF"/>
      </a:hlink>
      <a:folHlink>
        <a:srgbClr val="B2B2B2"/>
      </a:folHlink>
    </a:clrScheme>
    <a:fontScheme name="UMASS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MASS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ASS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ASS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ASS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AS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AS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AS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MASS2">
  <a:themeElements>
    <a:clrScheme name="">
      <a:dk1>
        <a:srgbClr val="808080"/>
      </a:dk1>
      <a:lt1>
        <a:srgbClr val="FFFFCC"/>
      </a:lt1>
      <a:dk2>
        <a:srgbClr val="008000"/>
      </a:dk2>
      <a:lt2>
        <a:srgbClr val="CCFF33"/>
      </a:lt2>
      <a:accent1>
        <a:srgbClr val="009999"/>
      </a:accent1>
      <a:accent2>
        <a:srgbClr val="3399FF"/>
      </a:accent2>
      <a:accent3>
        <a:srgbClr val="AAC0AA"/>
      </a:accent3>
      <a:accent4>
        <a:srgbClr val="DADAAE"/>
      </a:accent4>
      <a:accent5>
        <a:srgbClr val="AACACA"/>
      </a:accent5>
      <a:accent6>
        <a:srgbClr val="2D8AE7"/>
      </a:accent6>
      <a:hlink>
        <a:srgbClr val="CCCCFF"/>
      </a:hlink>
      <a:folHlink>
        <a:srgbClr val="B2B2B2"/>
      </a:folHlink>
    </a:clrScheme>
    <a:fontScheme name="UMASS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MASS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ASS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ASS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ASS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AS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AS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AS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UMASS2">
  <a:themeElements>
    <a:clrScheme name="">
      <a:dk1>
        <a:srgbClr val="808080"/>
      </a:dk1>
      <a:lt1>
        <a:srgbClr val="FFFFCC"/>
      </a:lt1>
      <a:dk2>
        <a:srgbClr val="008000"/>
      </a:dk2>
      <a:lt2>
        <a:srgbClr val="CCFF33"/>
      </a:lt2>
      <a:accent1>
        <a:srgbClr val="009999"/>
      </a:accent1>
      <a:accent2>
        <a:srgbClr val="3399FF"/>
      </a:accent2>
      <a:accent3>
        <a:srgbClr val="AAC0AA"/>
      </a:accent3>
      <a:accent4>
        <a:srgbClr val="DADAAE"/>
      </a:accent4>
      <a:accent5>
        <a:srgbClr val="AACACA"/>
      </a:accent5>
      <a:accent6>
        <a:srgbClr val="2D8AE7"/>
      </a:accent6>
      <a:hlink>
        <a:srgbClr val="CCCCFF"/>
      </a:hlink>
      <a:folHlink>
        <a:srgbClr val="B2B2B2"/>
      </a:folHlink>
    </a:clrScheme>
    <a:fontScheme name="UMASS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MASS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ASS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ASS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ASS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AS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AS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AS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UMASS2</Template>
  <TotalTime>20134</TotalTime>
  <Words>904</Words>
  <Application>Microsoft Office PowerPoint</Application>
  <PresentationFormat>On-screen Show (4:3)</PresentationFormat>
  <Paragraphs>154</Paragraphs>
  <Slides>19</Slides>
  <Notes>8</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UMASS2</vt:lpstr>
      <vt:lpstr>1_UMASS2</vt:lpstr>
      <vt:lpstr>Office Theme</vt:lpstr>
      <vt:lpstr>2_UMASS2</vt:lpstr>
      <vt:lpstr>North Atlantic LCC Science Needs and Projects Background</vt:lpstr>
      <vt:lpstr>National LCC Objective</vt:lpstr>
      <vt:lpstr>North Atlantic LCC - Mission</vt:lpstr>
      <vt:lpstr>North Atlantic LCC Components of Mission</vt:lpstr>
      <vt:lpstr>Initial North Atlantic LCC Projects</vt:lpstr>
      <vt:lpstr>North Atlantic LCC Science Needs Assessment</vt:lpstr>
      <vt:lpstr>North Atlantic LCC Science Needs Assessment</vt:lpstr>
      <vt:lpstr>North Atlantic LCC Needs Review Process</vt:lpstr>
      <vt:lpstr>North Atlantic LCC Needs Review Process</vt:lpstr>
      <vt:lpstr>North Atlantic LCC 2011 Needs Review Results (8a) </vt:lpstr>
      <vt:lpstr>North Atlantic LCC Recommended Projects</vt:lpstr>
      <vt:lpstr>Assessing Priority Amphibian and Reptile Conservation Areas (PARCAs) and Vulnerability to Climate Change</vt:lpstr>
      <vt:lpstr>Assessing Priority Amphibian and Reptile Conservation Areas (PARCAs) and Vulnerability to Climate Change</vt:lpstr>
      <vt:lpstr>Mapping the Distribution, Abundance and Risk Assessment of Marine Birds in the Northwest Atlantic</vt:lpstr>
      <vt:lpstr>Mapping the Distribution, Abundance and Risk Assessment of Marine Birds in the Northwest Atlantic</vt:lpstr>
      <vt:lpstr>Slide 16</vt:lpstr>
      <vt:lpstr>North Atlantic LCC Next Steps with Existing Information</vt:lpstr>
      <vt:lpstr>North Atlantic LCC Further Articulation Needed</vt:lpstr>
      <vt:lpstr>North Atlantic LCC FY 2011 Projects (9)</vt:lpstr>
    </vt:vector>
  </TitlesOfParts>
  <Company>US Fish and Wildlife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 Conservation  </dc:title>
  <dc:creator>millikea</dc:creator>
  <cp:lastModifiedBy>amilliken</cp:lastModifiedBy>
  <cp:revision>5494</cp:revision>
  <dcterms:created xsi:type="dcterms:W3CDTF">2005-06-14T15:02:25Z</dcterms:created>
  <dcterms:modified xsi:type="dcterms:W3CDTF">2012-03-13T15:26:30Z</dcterms:modified>
</cp:coreProperties>
</file>