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574" r:id="rId2"/>
    <p:sldId id="560" r:id="rId3"/>
    <p:sldId id="553" r:id="rId4"/>
    <p:sldId id="551" r:id="rId5"/>
    <p:sldId id="555" r:id="rId6"/>
  </p:sldIdLst>
  <p:sldSz cx="9144000" cy="6858000" type="screen4x3"/>
  <p:notesSz cx="68580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7FF"/>
    <a:srgbClr val="003300"/>
    <a:srgbClr val="009900"/>
    <a:srgbClr val="81C9FF"/>
    <a:srgbClr val="CCECFF"/>
    <a:srgbClr val="00365D"/>
    <a:srgbClr val="66FF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012" autoAdjust="0"/>
    <p:restoredTop sz="85814" autoAdjust="0"/>
  </p:normalViewPr>
  <p:slideViewPr>
    <p:cSldViewPr>
      <p:cViewPr>
        <p:scale>
          <a:sx n="66" d="100"/>
          <a:sy n="66" d="100"/>
        </p:scale>
        <p:origin x="-1092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75" d="100"/>
          <a:sy n="75" d="100"/>
        </p:scale>
        <p:origin x="-3132" y="216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DEF5A5C-4B90-48D7-9454-F8573E169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2B5069E-F7E1-4766-B75B-F5E40D4F7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DF4BA-F8B1-4C7E-BC6E-BB43C08FBA31}" type="slidenum">
              <a:rPr lang="en-US"/>
              <a:pPr/>
              <a:t>1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F32F5-09C7-4ED5-9441-2D4CFA46A509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Elevation: 30m DEM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3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0" y="5319713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7261225" y="0"/>
            <a:ext cx="0" cy="533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10" descr="TNCLogoPrimary_Rev_Wht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oystercatcher_Alex 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228600"/>
            <a:ext cx="1752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25"/>
          <p:cNvSpPr>
            <a:spLocks noChangeShapeType="1"/>
          </p:cNvSpPr>
          <p:nvPr userDrawn="1"/>
        </p:nvSpPr>
        <p:spPr bwMode="auto">
          <a:xfrm>
            <a:off x="202882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Line 26"/>
          <p:cNvSpPr>
            <a:spLocks noChangeShapeType="1"/>
          </p:cNvSpPr>
          <p:nvPr userDrawn="1"/>
        </p:nvSpPr>
        <p:spPr bwMode="auto">
          <a:xfrm>
            <a:off x="6096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Line 27"/>
          <p:cNvSpPr>
            <a:spLocks noChangeShapeType="1"/>
          </p:cNvSpPr>
          <p:nvPr userDrawn="1"/>
        </p:nvSpPr>
        <p:spPr bwMode="auto">
          <a:xfrm>
            <a:off x="3810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32"/>
          <p:cNvSpPr>
            <a:spLocks noChangeShapeType="1"/>
          </p:cNvSpPr>
          <p:nvPr userDrawn="1"/>
        </p:nvSpPr>
        <p:spPr bwMode="auto">
          <a:xfrm flipH="1">
            <a:off x="7273925" y="4019550"/>
            <a:ext cx="1828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Line 36"/>
          <p:cNvSpPr>
            <a:spLocks noChangeShapeType="1"/>
          </p:cNvSpPr>
          <p:nvPr userDrawn="1"/>
        </p:nvSpPr>
        <p:spPr bwMode="auto">
          <a:xfrm flipH="1">
            <a:off x="7258050" y="1228725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Line 37"/>
          <p:cNvSpPr>
            <a:spLocks noChangeShapeType="1"/>
          </p:cNvSpPr>
          <p:nvPr userDrawn="1"/>
        </p:nvSpPr>
        <p:spPr bwMode="auto">
          <a:xfrm flipH="1">
            <a:off x="7261225" y="2767013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Line 42"/>
          <p:cNvSpPr>
            <a:spLocks noChangeShapeType="1"/>
          </p:cNvSpPr>
          <p:nvPr userDrawn="1"/>
        </p:nvSpPr>
        <p:spPr bwMode="auto">
          <a:xfrm>
            <a:off x="726757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Line 20"/>
          <p:cNvSpPr>
            <a:spLocks noChangeShapeType="1"/>
          </p:cNvSpPr>
          <p:nvPr userDrawn="1"/>
        </p:nvSpPr>
        <p:spPr bwMode="auto">
          <a:xfrm>
            <a:off x="9118600" y="0"/>
            <a:ext cx="0" cy="6858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Line 48"/>
          <p:cNvSpPr>
            <a:spLocks noChangeShapeType="1"/>
          </p:cNvSpPr>
          <p:nvPr userDrawn="1"/>
        </p:nvSpPr>
        <p:spPr bwMode="auto">
          <a:xfrm flipH="1">
            <a:off x="3175" y="6848475"/>
            <a:ext cx="9140825" cy="79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Line 49"/>
          <p:cNvSpPr>
            <a:spLocks noChangeShapeType="1"/>
          </p:cNvSpPr>
          <p:nvPr userDrawn="1"/>
        </p:nvSpPr>
        <p:spPr bwMode="auto">
          <a:xfrm>
            <a:off x="19050" y="5305425"/>
            <a:ext cx="0" cy="1571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Line 50"/>
          <p:cNvSpPr>
            <a:spLocks noChangeShapeType="1"/>
          </p:cNvSpPr>
          <p:nvPr userDrawn="1"/>
        </p:nvSpPr>
        <p:spPr bwMode="auto">
          <a:xfrm flipH="1">
            <a:off x="7248525" y="12700"/>
            <a:ext cx="18891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0" y="1828800"/>
            <a:ext cx="6400800" cy="1828800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 smtClean="0"/>
              <a:t>Conservation Status of Fish, Wildlife, and Natural Habitats in the Northeast Landscape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3400" y="3657600"/>
            <a:ext cx="6400800" cy="6858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Nature Conservancy</a:t>
            </a:r>
          </a:p>
          <a:p>
            <a:r>
              <a:rPr lang="en-US" dirty="0" smtClean="0"/>
              <a:t>Eastern Conservation Science</a:t>
            </a:r>
          </a:p>
        </p:txBody>
      </p:sp>
      <p:pic>
        <p:nvPicPr>
          <p:cNvPr id="30" name="Picture 29" descr="easternsmallfootedbat.jpg"/>
          <p:cNvPicPr>
            <a:picLocks noChangeAspect="1"/>
          </p:cNvPicPr>
          <p:nvPr userDrawn="1"/>
        </p:nvPicPr>
        <p:blipFill>
          <a:blip r:embed="rId4" cstate="print"/>
          <a:srcRect l="15926" t="43334" r="36666" b="27777"/>
          <a:stretch>
            <a:fillRect/>
          </a:stretch>
        </p:blipFill>
        <p:spPr>
          <a:xfrm>
            <a:off x="9601200" y="2514600"/>
            <a:ext cx="1828799" cy="1485899"/>
          </a:xfrm>
          <a:prstGeom prst="rect">
            <a:avLst/>
          </a:prstGeom>
        </p:spPr>
      </p:pic>
      <p:pic>
        <p:nvPicPr>
          <p:cNvPr id="36" name="Picture 35" descr="woodthrush_usfws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601200" y="4562475"/>
            <a:ext cx="1990725" cy="2295525"/>
          </a:xfrm>
          <a:prstGeom prst="rect">
            <a:avLst/>
          </a:prstGeom>
        </p:spPr>
      </p:pic>
      <p:pic>
        <p:nvPicPr>
          <p:cNvPr id="38" name="Picture 37" descr="NH_preserv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753600" y="152400"/>
            <a:ext cx="1761822" cy="2347154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 bwMode="auto">
          <a:xfrm>
            <a:off x="0" y="5257800"/>
            <a:ext cx="91440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9" name="Picture 28" descr="marbled_salamander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6200" y="5318760"/>
            <a:ext cx="2366750" cy="1463040"/>
          </a:xfrm>
          <a:prstGeom prst="rect">
            <a:avLst/>
          </a:prstGeom>
        </p:spPr>
      </p:pic>
      <p:pic>
        <p:nvPicPr>
          <p:cNvPr id="35" name="Picture 34" descr="RoseateTern_usfws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514600" y="5318760"/>
            <a:ext cx="1960391" cy="1463040"/>
          </a:xfrm>
          <a:prstGeom prst="rect">
            <a:avLst/>
          </a:prstGeom>
        </p:spPr>
      </p:pic>
      <p:sp>
        <p:nvSpPr>
          <p:cNvPr id="46" name="Rectangle 45"/>
          <p:cNvSpPr/>
          <p:nvPr userDrawn="1"/>
        </p:nvSpPr>
        <p:spPr bwMode="auto">
          <a:xfrm>
            <a:off x="7086600" y="-228600"/>
            <a:ext cx="2057400" cy="571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1" name="Picture 30" descr="easternboxturtle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162800" y="2743200"/>
            <a:ext cx="1920240" cy="1166915"/>
          </a:xfrm>
          <a:prstGeom prst="rect">
            <a:avLst/>
          </a:prstGeom>
        </p:spPr>
      </p:pic>
      <p:pic>
        <p:nvPicPr>
          <p:cNvPr id="33" name="Picture 32" descr="thousand_acre_swamp_NY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162801" y="3982118"/>
            <a:ext cx="1920240" cy="1285888"/>
          </a:xfrm>
          <a:prstGeom prst="rect">
            <a:avLst/>
          </a:prstGeom>
        </p:spPr>
      </p:pic>
      <p:pic>
        <p:nvPicPr>
          <p:cNvPr id="34" name="Picture 33" descr="mud sunfish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162800" y="1219200"/>
            <a:ext cx="1920240" cy="1442580"/>
          </a:xfrm>
          <a:prstGeom prst="rect">
            <a:avLst/>
          </a:prstGeom>
        </p:spPr>
      </p:pic>
      <p:pic>
        <p:nvPicPr>
          <p:cNvPr id="40" name="Picture 39" descr="CIMG0208.JPG"/>
          <p:cNvPicPr>
            <a:picLocks noChangeAspect="1"/>
          </p:cNvPicPr>
          <p:nvPr userDrawn="1"/>
        </p:nvPicPr>
        <p:blipFill>
          <a:blip r:embed="rId12" cstate="print"/>
          <a:srcRect t="16667"/>
          <a:stretch>
            <a:fillRect/>
          </a:stretch>
        </p:blipFill>
        <p:spPr>
          <a:xfrm>
            <a:off x="7162800" y="-76200"/>
            <a:ext cx="1920240" cy="1200150"/>
          </a:xfrm>
          <a:prstGeom prst="rect">
            <a:avLst/>
          </a:prstGeom>
        </p:spPr>
      </p:pic>
      <p:pic>
        <p:nvPicPr>
          <p:cNvPr id="32" name="Picture 31" descr="529948055_ddbc0fa735_o.jpg"/>
          <p:cNvPicPr>
            <a:picLocks noChangeAspect="1"/>
          </p:cNvPicPr>
          <p:nvPr userDrawn="1"/>
        </p:nvPicPr>
        <p:blipFill>
          <a:blip r:embed="rId13" cstate="print"/>
          <a:srcRect l="5714" r="11538" b="17493"/>
          <a:stretch>
            <a:fillRect/>
          </a:stretch>
        </p:blipFill>
        <p:spPr>
          <a:xfrm>
            <a:off x="7162800" y="5334000"/>
            <a:ext cx="1905000" cy="1447800"/>
          </a:xfrm>
          <a:prstGeom prst="rect">
            <a:avLst/>
          </a:prstGeom>
        </p:spPr>
      </p:pic>
      <p:pic>
        <p:nvPicPr>
          <p:cNvPr id="37" name="Picture 36" descr="Menyanthes_trifoliata.jpg"/>
          <p:cNvPicPr>
            <a:picLocks noChangeAspect="1"/>
          </p:cNvPicPr>
          <p:nvPr userDrawn="1"/>
        </p:nvPicPr>
        <p:blipFill>
          <a:blip r:embed="rId14" cstate="print"/>
          <a:srcRect t="17778" b="23391"/>
          <a:stretch>
            <a:fillRect/>
          </a:stretch>
        </p:blipFill>
        <p:spPr>
          <a:xfrm>
            <a:off x="4571999" y="5334000"/>
            <a:ext cx="2479525" cy="1447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55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C3B0B8-EBA9-4E23-9D4C-E5E754000FAC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393B53-FDC3-471F-835E-80A9874B6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C3B0B8-EBA9-4E23-9D4C-E5E754000FAC}" type="datetimeFigureOut">
              <a:rPr lang="en-US" smtClean="0"/>
              <a:pPr/>
              <a:t>6/8/2011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393B53-FDC3-471F-835E-80A9874B6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E249075-0157-40B2-975A-BD9E2D27CE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1143000"/>
            <a:ext cx="9144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1219200"/>
            <a:ext cx="9144000" cy="7315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219200" y="0"/>
            <a:ext cx="762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 descr="salt_marsh_sparrow_usfw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0744" cy="113720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895195896_7d5d64c8a4_b.jpg"/>
          <p:cNvPicPr>
            <a:picLocks noChangeAspect="1"/>
          </p:cNvPicPr>
          <p:nvPr userDrawn="1"/>
        </p:nvPicPr>
        <p:blipFill>
          <a:blip r:embed="rId2" cstate="print"/>
          <a:srcRect l="26250" r="38000"/>
          <a:stretch>
            <a:fillRect/>
          </a:stretch>
        </p:blipFill>
        <p:spPr>
          <a:xfrm>
            <a:off x="-86204" y="0"/>
            <a:ext cx="18388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NHFO070516_D002.jpg"/>
          <p:cNvPicPr>
            <a:picLocks noChangeAspect="1"/>
          </p:cNvPicPr>
          <p:nvPr userDrawn="1"/>
        </p:nvPicPr>
        <p:blipFill>
          <a:blip r:embed="rId2" cstate="print"/>
          <a:srcRect t="14980" b="45075"/>
          <a:stretch>
            <a:fillRect/>
          </a:stretch>
        </p:blipFill>
        <p:spPr>
          <a:xfrm rot="16200000">
            <a:off x="-2590799" y="2514600"/>
            <a:ext cx="6858000" cy="18288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071105_D176.jpg"/>
          <p:cNvPicPr>
            <a:picLocks noChangeAspect="1"/>
          </p:cNvPicPr>
          <p:nvPr userDrawn="1"/>
        </p:nvPicPr>
        <p:blipFill>
          <a:blip r:embed="rId2" cstate="print"/>
          <a:srcRect l="37118" r="28733"/>
          <a:stretch>
            <a:fillRect/>
          </a:stretch>
        </p:blipFill>
        <p:spPr>
          <a:xfrm>
            <a:off x="-76200" y="-228600"/>
            <a:ext cx="1828800" cy="715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NH_preserve.jpg"/>
          <p:cNvPicPr>
            <a:picLocks noChangeAspect="1"/>
          </p:cNvPicPr>
          <p:nvPr userDrawn="1"/>
        </p:nvPicPr>
        <p:blipFill>
          <a:blip r:embed="rId3" cstate="print"/>
          <a:srcRect l="16276" r="49678"/>
          <a:stretch>
            <a:fillRect/>
          </a:stretch>
        </p:blipFill>
        <p:spPr>
          <a:xfrm>
            <a:off x="9829800" y="0"/>
            <a:ext cx="17526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CIMG0220.JPG"/>
          <p:cNvPicPr>
            <a:picLocks noChangeAspect="1"/>
          </p:cNvPicPr>
          <p:nvPr userDrawn="1"/>
        </p:nvPicPr>
        <p:blipFill>
          <a:blip r:embed="rId2" cstate="print"/>
          <a:srcRect l="11860" r="52592"/>
          <a:stretch>
            <a:fillRect/>
          </a:stretch>
        </p:blipFill>
        <p:spPr>
          <a:xfrm>
            <a:off x="-75735" y="0"/>
            <a:ext cx="1828335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046052049_9f495b92ab_o.jpg"/>
          <p:cNvPicPr>
            <a:picLocks noChangeAspect="1"/>
          </p:cNvPicPr>
          <p:nvPr userDrawn="1"/>
        </p:nvPicPr>
        <p:blipFill>
          <a:blip r:embed="rId2" cstate="print"/>
          <a:srcRect l="40041" r="18667"/>
          <a:stretch>
            <a:fillRect/>
          </a:stretch>
        </p:blipFill>
        <p:spPr>
          <a:xfrm>
            <a:off x="-152400" y="0"/>
            <a:ext cx="18956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st Lakes Preserve PA.jpg"/>
          <p:cNvPicPr>
            <a:picLocks noChangeAspect="1"/>
          </p:cNvPicPr>
          <p:nvPr userDrawn="1"/>
        </p:nvPicPr>
        <p:blipFill>
          <a:blip r:embed="rId2" cstate="print"/>
          <a:srcRect l="29167" r="53333"/>
          <a:stretch>
            <a:fillRect/>
          </a:stretch>
        </p:blipFill>
        <p:spPr>
          <a:xfrm>
            <a:off x="-152400" y="-745764"/>
            <a:ext cx="1905000" cy="7603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04800" y="0"/>
            <a:ext cx="2057400" cy="6858000"/>
            <a:chOff x="-3062278" y="152400"/>
            <a:chExt cx="2376478" cy="8099203"/>
          </a:xfrm>
        </p:grpSpPr>
        <p:pic>
          <p:nvPicPr>
            <p:cNvPr id="6" name="Picture 5" descr="Species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895600" y="152400"/>
              <a:ext cx="2194560" cy="146304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8" name="Picture 7" descr="mud sunfish.jp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-2946569" y="6553200"/>
              <a:ext cx="2260769" cy="1698403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9" name="Picture 8" descr="marbled_salamander.jp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-2904629" y="1676401"/>
              <a:ext cx="2218829" cy="1371600"/>
            </a:xfrm>
            <a:prstGeom prst="rect">
              <a:avLst/>
            </a:prstGeom>
            <a:noFill/>
            <a:ln w="63500">
              <a:solidFill>
                <a:schemeClr val="bg1"/>
              </a:solidFill>
            </a:ln>
          </p:spPr>
        </p:pic>
        <p:pic>
          <p:nvPicPr>
            <p:cNvPr id="12" name="Picture 11" descr="pipingplover3_USFWS.jpg"/>
            <p:cNvPicPr>
              <a:picLocks noChangeAspect="1"/>
            </p:cNvPicPr>
            <p:nvPr userDrawn="1"/>
          </p:nvPicPr>
          <p:blipFill>
            <a:blip r:embed="rId5" cstate="print"/>
            <a:srcRect b="24217"/>
            <a:stretch>
              <a:fillRect/>
            </a:stretch>
          </p:blipFill>
          <p:spPr>
            <a:xfrm>
              <a:off x="-3062278" y="4800600"/>
              <a:ext cx="2376478" cy="16764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15" name="Picture 14" descr="Rhexia_virginica.jp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-2895600" y="3124200"/>
              <a:ext cx="2195038" cy="16002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easternsmallfootedbat.jpg"/>
          <p:cNvPicPr>
            <a:picLocks noChangeAspect="1"/>
          </p:cNvPicPr>
          <p:nvPr userDrawn="1"/>
        </p:nvPicPr>
        <p:blipFill>
          <a:blip r:embed="rId7" cstate="print"/>
          <a:srcRect l="8518" t="44487" r="33704" b="25598"/>
          <a:stretch>
            <a:fillRect/>
          </a:stretch>
        </p:blipFill>
        <p:spPr>
          <a:xfrm>
            <a:off x="10515600" y="228600"/>
            <a:ext cx="2207623" cy="1524000"/>
          </a:xfrm>
          <a:prstGeom prst="rect">
            <a:avLst/>
          </a:prstGeom>
        </p:spPr>
      </p:pic>
      <p:pic>
        <p:nvPicPr>
          <p:cNvPr id="11" name="Picture 10" descr="woodthrush_usfws.jpg"/>
          <p:cNvPicPr>
            <a:picLocks noChangeAspect="1"/>
          </p:cNvPicPr>
          <p:nvPr userDrawn="1"/>
        </p:nvPicPr>
        <p:blipFill>
          <a:blip r:embed="rId8" cstate="print"/>
          <a:srcRect t="13278" b="20332"/>
          <a:stretch>
            <a:fillRect/>
          </a:stretch>
        </p:blipFill>
        <p:spPr>
          <a:xfrm>
            <a:off x="10439400" y="3657600"/>
            <a:ext cx="2286000" cy="1750048"/>
          </a:xfrm>
          <a:prstGeom prst="rect">
            <a:avLst/>
          </a:prstGeom>
        </p:spPr>
      </p:pic>
      <p:pic>
        <p:nvPicPr>
          <p:cNvPr id="13" name="Picture 12" descr="easterncottontail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0439400" y="5562600"/>
            <a:ext cx="2286000" cy="1788160"/>
          </a:xfrm>
          <a:prstGeom prst="rect">
            <a:avLst/>
          </a:prstGeom>
        </p:spPr>
      </p:pic>
      <p:pic>
        <p:nvPicPr>
          <p:cNvPr id="14" name="Picture 13" descr="Menyanthes_trifoliata.jpg"/>
          <p:cNvPicPr>
            <a:picLocks noChangeAspect="1"/>
          </p:cNvPicPr>
          <p:nvPr userDrawn="1"/>
        </p:nvPicPr>
        <p:blipFill>
          <a:blip r:embed="rId10" cstate="print"/>
          <a:srcRect l="16069" t="22740" b="15906"/>
          <a:stretch>
            <a:fillRect/>
          </a:stretch>
        </p:blipFill>
        <p:spPr>
          <a:xfrm>
            <a:off x="10439400" y="1828800"/>
            <a:ext cx="2388112" cy="173259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EBF7FF"/>
          </a:solidFill>
          <a:ln w="9525">
            <a:solidFill>
              <a:srgbClr val="81C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65D"/>
              </a:solidFill>
              <a:latin typeface="Arial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52400"/>
            <a:ext cx="655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Overview</a:t>
            </a:r>
            <a:endParaRPr lang="en-GB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1046" name="Line 22"/>
          <p:cNvSpPr>
            <a:spLocks noChangeShapeType="1"/>
          </p:cNvSpPr>
          <p:nvPr userDrawn="1"/>
        </p:nvSpPr>
        <p:spPr bwMode="auto">
          <a:xfrm>
            <a:off x="0" y="115252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4" r:id="rId2"/>
    <p:sldLayoutId id="2147483697" r:id="rId3"/>
    <p:sldLayoutId id="214748367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684" r:id="rId10"/>
    <p:sldLayoutId id="2147483703" r:id="rId11"/>
    <p:sldLayoutId id="2147483704" r:id="rId12"/>
    <p:sldLayoutId id="2147483705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v"/>
        <a:defRPr sz="2400">
          <a:solidFill>
            <a:srgbClr val="00365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45000"/>
        </a:spcAft>
        <a:buChar char="•"/>
        <a:defRPr sz="2000">
          <a:solidFill>
            <a:srgbClr val="00365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§"/>
        <a:defRPr>
          <a:solidFill>
            <a:srgbClr val="00365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65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76200"/>
            <a:ext cx="7315200" cy="1143000"/>
          </a:xfrm>
        </p:spPr>
        <p:txBody>
          <a:bodyPr/>
          <a:lstStyle/>
          <a:p>
            <a:r>
              <a:rPr lang="en-US" dirty="0" smtClean="0"/>
              <a:t>Mapping Terrestrial Habitats </a:t>
            </a:r>
            <a:br>
              <a:rPr lang="en-US" dirty="0" smtClean="0"/>
            </a:br>
            <a:r>
              <a:rPr lang="en-US" sz="1800" dirty="0" smtClean="0"/>
              <a:t>Base on </a:t>
            </a:r>
            <a:r>
              <a:rPr lang="en-US" sz="1800" dirty="0" err="1" smtClean="0"/>
              <a:t>NatureServe</a:t>
            </a:r>
            <a:r>
              <a:rPr lang="en-US" sz="1800" dirty="0" smtClean="0"/>
              <a:t> Ecological Systems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7315200" y="5791200"/>
            <a:ext cx="1595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Tidal marsh &amp; Beach</a:t>
            </a:r>
          </a:p>
        </p:txBody>
      </p:sp>
      <p:pic>
        <p:nvPicPr>
          <p:cNvPr id="137220" name="Picture 4" descr="bigreedmaine_5_silliker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743200"/>
            <a:ext cx="2209800" cy="1603375"/>
          </a:xfrm>
          <a:prstGeom prst="rect">
            <a:avLst/>
          </a:prstGeom>
          <a:noFill/>
        </p:spPr>
      </p:pic>
      <p:graphicFrame>
        <p:nvGraphicFramePr>
          <p:cNvPr id="137221" name="Object 5"/>
          <p:cNvGraphicFramePr>
            <a:graphicFrameLocks noChangeAspect="1"/>
          </p:cNvGraphicFramePr>
          <p:nvPr>
            <p:ph idx="1"/>
          </p:nvPr>
        </p:nvGraphicFramePr>
        <p:xfrm>
          <a:off x="4191000" y="3886200"/>
          <a:ext cx="2416175" cy="2263775"/>
        </p:xfrm>
        <a:graphic>
          <a:graphicData uri="http://schemas.openxmlformats.org/presentationml/2006/ole">
            <p:oleObj spid="_x0000_s1026" name="CorelPhotoPaint.Image.8" r:id="rId5" imgW="6819048" imgH="6387302" progId="">
              <p:embed/>
            </p:oleObj>
          </a:graphicData>
        </a:graphic>
      </p:graphicFrame>
      <p:pic>
        <p:nvPicPr>
          <p:cNvPr id="137222" name="Picture 6" descr="DSCN14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7526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7" descr="SVA 5-13-04 0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28750"/>
            <a:ext cx="2362200" cy="1771650"/>
          </a:xfrm>
          <a:prstGeom prst="rect">
            <a:avLst/>
          </a:prstGeom>
          <a:noFill/>
        </p:spPr>
      </p:pic>
      <p:pic>
        <p:nvPicPr>
          <p:cNvPr id="137224" name="Picture 8" descr="lMt spruce fir N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838200"/>
            <a:ext cx="1539875" cy="2057400"/>
          </a:xfrm>
          <a:prstGeom prst="rect">
            <a:avLst/>
          </a:prstGeom>
          <a:noFill/>
        </p:spPr>
      </p:pic>
      <p:pic>
        <p:nvPicPr>
          <p:cNvPr id="137225" name="Picture 9" descr="acadiaspruc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4724400"/>
            <a:ext cx="2286000" cy="1714500"/>
          </a:xfrm>
          <a:prstGeom prst="rect">
            <a:avLst/>
          </a:prstGeom>
          <a:noFill/>
        </p:spPr>
      </p:pic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9400" y="4191000"/>
            <a:ext cx="1447800" cy="2201863"/>
          </a:xfrm>
          <a:prstGeom prst="rect">
            <a:avLst/>
          </a:prstGeom>
          <a:noFill/>
        </p:spPr>
      </p:pic>
      <p:pic>
        <p:nvPicPr>
          <p:cNvPr id="137227" name="Picture 11" descr="Mt fir forest N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3352800"/>
            <a:ext cx="2205038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yst_n_atl_lcc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5470" y="1066800"/>
            <a:ext cx="7390162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24600" cy="1143000"/>
          </a:xfrm>
        </p:spPr>
        <p:txBody>
          <a:bodyPr/>
          <a:lstStyle/>
          <a:p>
            <a:r>
              <a:rPr lang="en-US" sz="4400" dirty="0" smtClean="0"/>
              <a:t>Terrestrial Habitats</a:t>
            </a:r>
            <a:endParaRPr lang="en-US" sz="4400" dirty="0"/>
          </a:p>
        </p:txBody>
      </p:sp>
      <p:pic>
        <p:nvPicPr>
          <p:cNvPr id="4" name="Picture 3" descr="sys_napstl_5_legend.jpg"/>
          <p:cNvPicPr>
            <a:picLocks noChangeAspect="1"/>
          </p:cNvPicPr>
          <p:nvPr/>
        </p:nvPicPr>
        <p:blipFill>
          <a:blip r:embed="rId3" cstate="print"/>
          <a:srcRect r="51207"/>
          <a:stretch>
            <a:fillRect/>
          </a:stretch>
        </p:blipFill>
        <p:spPr>
          <a:xfrm>
            <a:off x="6096000" y="523875"/>
            <a:ext cx="3048000" cy="3743325"/>
          </a:xfrm>
          <a:prstGeom prst="rect">
            <a:avLst/>
          </a:prstGeom>
        </p:spPr>
      </p:pic>
      <p:pic>
        <p:nvPicPr>
          <p:cNvPr id="5" name="Picture 4" descr="sys_napstl_5_legend.jpg"/>
          <p:cNvPicPr>
            <a:picLocks noChangeAspect="1"/>
          </p:cNvPicPr>
          <p:nvPr/>
        </p:nvPicPr>
        <p:blipFill>
          <a:blip r:embed="rId3" cstate="print"/>
          <a:srcRect l="49472" t="12468" b="16285"/>
          <a:stretch>
            <a:fillRect/>
          </a:stretch>
        </p:blipFill>
        <p:spPr>
          <a:xfrm>
            <a:off x="6096000" y="4191000"/>
            <a:ext cx="30480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90600"/>
            <a:ext cx="1981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Systems types determined by </a:t>
            </a:r>
          </a:p>
          <a:p>
            <a:r>
              <a:rPr lang="en-US" dirty="0" smtClean="0"/>
              <a:t>Previous RCN grant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dirty="0"/>
              <a:t> </a:t>
            </a:r>
            <a:r>
              <a:rPr lang="en-US" sz="3600" dirty="0" smtClean="0"/>
              <a:t>                </a:t>
            </a:r>
            <a:r>
              <a:rPr lang="en-US" sz="3600" dirty="0" smtClean="0">
                <a:solidFill>
                  <a:schemeClr val="bg1"/>
                </a:solidFill>
              </a:rPr>
              <a:t>Data Driven: </a:t>
            </a:r>
          </a:p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Wall to wall grids and confirming </a:t>
            </a:r>
            <a:r>
              <a:rPr lang="en-US" sz="3600" dirty="0" smtClean="0">
                <a:solidFill>
                  <a:schemeClr val="bg1"/>
                </a:solidFill>
              </a:rPr>
              <a:t>points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6934200" y="1295400"/>
            <a:ext cx="1981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Categorical Aspect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Shaded</a:t>
            </a:r>
          </a:p>
          <a:p>
            <a:r>
              <a:rPr lang="en-US" sz="2400" dirty="0" smtClean="0"/>
              <a:t>Relief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Rugosity</a:t>
            </a:r>
            <a:endParaRPr lang="en-US" sz="2400" dirty="0"/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4114800" y="1295400"/>
            <a:ext cx="2133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NWI</a:t>
            </a:r>
          </a:p>
          <a:p>
            <a:r>
              <a:rPr lang="en-US" sz="2400" dirty="0" smtClean="0"/>
              <a:t>Wetland</a:t>
            </a:r>
          </a:p>
          <a:p>
            <a:r>
              <a:rPr lang="en-US" sz="2400" dirty="0" smtClean="0"/>
              <a:t>              </a:t>
            </a:r>
          </a:p>
          <a:p>
            <a:endParaRPr lang="en-US" sz="2400" dirty="0" smtClean="0"/>
          </a:p>
          <a:p>
            <a:r>
              <a:rPr lang="en-US" sz="2400" dirty="0" smtClean="0"/>
              <a:t>Canopy </a:t>
            </a:r>
          </a:p>
          <a:p>
            <a:r>
              <a:rPr lang="en-US" sz="2400" dirty="0" smtClean="0"/>
              <a:t>closure                           </a:t>
            </a:r>
          </a:p>
          <a:p>
            <a:endParaRPr lang="en-US" sz="2400" dirty="0" smtClean="0"/>
          </a:p>
          <a:p>
            <a:r>
              <a:rPr lang="en-US" sz="2400" dirty="0" smtClean="0"/>
              <a:t>Landforms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Aspect</a:t>
            </a:r>
            <a:endParaRPr lang="en-US" sz="2400" dirty="0"/>
          </a:p>
        </p:txBody>
      </p:sp>
      <p:pic>
        <p:nvPicPr>
          <p:cNvPr id="12293" name="Picture 5" descr="elev_lne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15096" r="13074"/>
          <a:stretch>
            <a:fillRect/>
          </a:stretch>
        </p:blipFill>
        <p:spPr>
          <a:xfrm>
            <a:off x="0" y="1295400"/>
            <a:ext cx="926897" cy="1119186"/>
          </a:xfrm>
          <a:noFill/>
        </p:spPr>
      </p:pic>
      <p:pic>
        <p:nvPicPr>
          <p:cNvPr id="12294" name="Picture 5" descr="geology_l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514600"/>
            <a:ext cx="990600" cy="86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4" descr="landcover_l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07201"/>
            <a:ext cx="990600" cy="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7" descr="landform_simp_zo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962400"/>
            <a:ext cx="804862" cy="6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5" descr="canopy_zo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667000"/>
            <a:ext cx="866775" cy="7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7" descr="landcover_zoo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371600"/>
            <a:ext cx="990599" cy="86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lordville_aspec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1371600"/>
            <a:ext cx="904490" cy="9144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4" descr="lordville_aspect_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400" y="5334000"/>
            <a:ext cx="834122" cy="84362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 descr="lordville_sa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2590800"/>
            <a:ext cx="838399" cy="84742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5" descr="solrad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4495800"/>
            <a:ext cx="990600" cy="85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climate1_precip_wq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638800"/>
            <a:ext cx="1026610" cy="89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tri_zoo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3600" y="3886200"/>
            <a:ext cx="849330" cy="73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066800" y="1219200"/>
            <a:ext cx="2103461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Elevation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Geology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Landcover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Solar</a:t>
            </a:r>
          </a:p>
          <a:p>
            <a:r>
              <a:rPr lang="en-US" sz="2400" dirty="0" smtClean="0"/>
              <a:t>radiation</a:t>
            </a:r>
          </a:p>
          <a:p>
            <a:endParaRPr lang="en-US" sz="2400" dirty="0" smtClean="0"/>
          </a:p>
          <a:p>
            <a:r>
              <a:rPr lang="en-US" sz="2400" dirty="0" smtClean="0"/>
              <a:t>Precipitation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43600" y="4876800"/>
            <a:ext cx="2895600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Over 10,000 </a:t>
            </a:r>
          </a:p>
          <a:p>
            <a:r>
              <a:rPr lang="en-US" sz="2800" dirty="0" smtClean="0"/>
              <a:t>FIA and NHP </a:t>
            </a:r>
          </a:p>
          <a:p>
            <a:r>
              <a:rPr lang="en-US" sz="2800" dirty="0" smtClean="0"/>
              <a:t>data points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berkshires_ecols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794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3" descr="ecol_sys_legend_310c.jpg"/>
          <p:cNvPicPr>
            <a:picLocks noChangeAspect="1"/>
          </p:cNvPicPr>
          <p:nvPr/>
        </p:nvPicPr>
        <p:blipFill>
          <a:blip r:embed="rId3" cstate="print"/>
          <a:srcRect t="50658"/>
          <a:stretch>
            <a:fillRect/>
          </a:stretch>
        </p:blipFill>
        <p:spPr bwMode="auto">
          <a:xfrm>
            <a:off x="6163424" y="838200"/>
            <a:ext cx="2980576" cy="473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2362200" y="1981200"/>
            <a:ext cx="6096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2514600" y="45720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914400" y="4267200"/>
            <a:ext cx="12192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4038600" y="29718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362200" y="2438400"/>
            <a:ext cx="4572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49" name="TextBox 39"/>
          <p:cNvSpPr txBox="1">
            <a:spLocks noChangeArrowheads="1"/>
          </p:cNvSpPr>
          <p:nvPr/>
        </p:nvSpPr>
        <p:spPr bwMode="auto">
          <a:xfrm>
            <a:off x="6477000" y="228600"/>
            <a:ext cx="23262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UPLAND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1828800" y="3657600"/>
            <a:ext cx="609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2057400" y="2133600"/>
            <a:ext cx="7620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1676400" y="11430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53200" y="5685472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Underlying patterns</a:t>
            </a:r>
          </a:p>
          <a:p>
            <a:r>
              <a:rPr lang="en-US" dirty="0" smtClean="0"/>
              <a:t>Related to physical </a:t>
            </a:r>
          </a:p>
          <a:p>
            <a:r>
              <a:rPr lang="en-US" dirty="0" smtClean="0"/>
              <a:t>Features.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berkshires_ecols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794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ecol_sys_legend_310.jpg"/>
          <p:cNvPicPr>
            <a:picLocks noChangeAspect="1"/>
          </p:cNvPicPr>
          <p:nvPr/>
        </p:nvPicPr>
        <p:blipFill>
          <a:blip r:embed="rId3" cstate="print"/>
          <a:srcRect b="48323"/>
          <a:stretch>
            <a:fillRect/>
          </a:stretch>
        </p:blipFill>
        <p:spPr bwMode="auto">
          <a:xfrm>
            <a:off x="5791200" y="1066800"/>
            <a:ext cx="3581400" cy="500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0800000">
            <a:off x="4876800" y="4495800"/>
            <a:ext cx="4572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200400" y="2514600"/>
            <a:ext cx="7620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1676400" y="1447800"/>
            <a:ext cx="388620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4648200" y="2438400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1524000" y="3810000"/>
            <a:ext cx="6096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73" name="TextBox 39"/>
          <p:cNvSpPr txBox="1">
            <a:spLocks noChangeArrowheads="1"/>
          </p:cNvSpPr>
          <p:nvPr/>
        </p:nvSpPr>
        <p:spPr bwMode="auto">
          <a:xfrm>
            <a:off x="6477000" y="228600"/>
            <a:ext cx="27638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WETLAND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4343400" y="2590800"/>
            <a:ext cx="6096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7019</TotalTime>
  <Words>67</Words>
  <Application>Microsoft Office PowerPoint</Application>
  <PresentationFormat>On-screen Show (4:3)</PresentationFormat>
  <Paragraphs>50</Paragraphs>
  <Slides>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Default Design</vt:lpstr>
      <vt:lpstr>CorelPhotoPaint.Image.8</vt:lpstr>
      <vt:lpstr>Mapping Terrestrial Habitats  Base on NatureServe Ecological Systems </vt:lpstr>
      <vt:lpstr>Terrestrial Habitats</vt:lpstr>
      <vt:lpstr>Slide 3</vt:lpstr>
      <vt:lpstr>Slide 4</vt:lpstr>
      <vt:lpstr>Slide 5</vt:lpstr>
    </vt:vector>
  </TitlesOfParts>
  <Company>The Nature Conservancy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Odell</dc:creator>
  <dc:description>jodell@tnc.org</dc:description>
  <cp:lastModifiedBy>amilliken</cp:lastModifiedBy>
  <cp:revision>361</cp:revision>
  <dcterms:created xsi:type="dcterms:W3CDTF">2007-09-03T01:33:31Z</dcterms:created>
  <dcterms:modified xsi:type="dcterms:W3CDTF">2011-06-09T00:27:19Z</dcterms:modified>
</cp:coreProperties>
</file>