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581" r:id="rId2"/>
    <p:sldId id="583" r:id="rId3"/>
    <p:sldId id="584" r:id="rId4"/>
    <p:sldId id="585" r:id="rId5"/>
    <p:sldId id="586" r:id="rId6"/>
  </p:sldIdLst>
  <p:sldSz cx="9144000" cy="6858000" type="screen4x3"/>
  <p:notesSz cx="6858000" cy="92964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F7FF"/>
    <a:srgbClr val="003300"/>
    <a:srgbClr val="009900"/>
    <a:srgbClr val="81C9FF"/>
    <a:srgbClr val="CCECFF"/>
    <a:srgbClr val="00365D"/>
    <a:srgbClr val="66FF66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6012" autoAdjust="0"/>
    <p:restoredTop sz="85814" autoAdjust="0"/>
  </p:normalViewPr>
  <p:slideViewPr>
    <p:cSldViewPr>
      <p:cViewPr>
        <p:scale>
          <a:sx n="66" d="100"/>
          <a:sy n="66" d="100"/>
        </p:scale>
        <p:origin x="-1614" y="-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>
        <p:scale>
          <a:sx n="75" d="100"/>
          <a:sy n="75" d="100"/>
        </p:scale>
        <p:origin x="-3132" y="216"/>
      </p:cViewPr>
      <p:guideLst>
        <p:guide orient="horz" pos="2928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7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7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967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7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29967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BDEF5A5C-4B90-48D7-9454-F8573E1690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15790"/>
            <a:ext cx="548640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29967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92B5069E-F7E1-4766-B75B-F5E40D4F7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FD03E0-FC6E-4BFB-83E7-FE565D0C474F}" type="slidenum">
              <a:rPr lang="en-US"/>
              <a:pPr/>
              <a:t>1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8500"/>
            <a:ext cx="4648200" cy="3486150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15790"/>
            <a:ext cx="5486400" cy="418176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0.jpeg"/><Relationship Id="rId7" Type="http://schemas.openxmlformats.org/officeDocument/2006/relationships/image" Target="../media/image26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13.jpeg"/><Relationship Id="rId4" Type="http://schemas.openxmlformats.org/officeDocument/2006/relationships/image" Target="../media/image23.jpeg"/><Relationship Id="rId9" Type="http://schemas.openxmlformats.org/officeDocument/2006/relationships/image" Target="../media/image2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27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0" y="5319713"/>
            <a:ext cx="9144000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Line 8"/>
          <p:cNvSpPr>
            <a:spLocks noChangeShapeType="1"/>
          </p:cNvSpPr>
          <p:nvPr userDrawn="1"/>
        </p:nvSpPr>
        <p:spPr bwMode="auto">
          <a:xfrm>
            <a:off x="7261225" y="0"/>
            <a:ext cx="0" cy="533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0" name="Picture 10" descr="TNCLogoPrimary_Rev_WhtCMYK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"/>
            <a:ext cx="1828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3" descr="oystercatcher_Alex W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00" y="228600"/>
            <a:ext cx="1752600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Line 25"/>
          <p:cNvSpPr>
            <a:spLocks noChangeShapeType="1"/>
          </p:cNvSpPr>
          <p:nvPr userDrawn="1"/>
        </p:nvSpPr>
        <p:spPr bwMode="auto">
          <a:xfrm>
            <a:off x="2028825" y="5319713"/>
            <a:ext cx="0" cy="152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Line 26"/>
          <p:cNvSpPr>
            <a:spLocks noChangeShapeType="1"/>
          </p:cNvSpPr>
          <p:nvPr userDrawn="1"/>
        </p:nvSpPr>
        <p:spPr bwMode="auto">
          <a:xfrm>
            <a:off x="6096000" y="5319713"/>
            <a:ext cx="0" cy="152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Line 27"/>
          <p:cNvSpPr>
            <a:spLocks noChangeShapeType="1"/>
          </p:cNvSpPr>
          <p:nvPr userDrawn="1"/>
        </p:nvSpPr>
        <p:spPr bwMode="auto">
          <a:xfrm>
            <a:off x="3810000" y="5319713"/>
            <a:ext cx="0" cy="152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Line 32"/>
          <p:cNvSpPr>
            <a:spLocks noChangeShapeType="1"/>
          </p:cNvSpPr>
          <p:nvPr userDrawn="1"/>
        </p:nvSpPr>
        <p:spPr bwMode="auto">
          <a:xfrm flipH="1">
            <a:off x="7273925" y="4019550"/>
            <a:ext cx="18288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Line 36"/>
          <p:cNvSpPr>
            <a:spLocks noChangeShapeType="1"/>
          </p:cNvSpPr>
          <p:nvPr userDrawn="1"/>
        </p:nvSpPr>
        <p:spPr bwMode="auto">
          <a:xfrm flipH="1">
            <a:off x="7258050" y="1228725"/>
            <a:ext cx="187325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" name="Line 37"/>
          <p:cNvSpPr>
            <a:spLocks noChangeShapeType="1"/>
          </p:cNvSpPr>
          <p:nvPr userDrawn="1"/>
        </p:nvSpPr>
        <p:spPr bwMode="auto">
          <a:xfrm flipH="1">
            <a:off x="7261225" y="2767013"/>
            <a:ext cx="187325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1" name="Line 42"/>
          <p:cNvSpPr>
            <a:spLocks noChangeShapeType="1"/>
          </p:cNvSpPr>
          <p:nvPr userDrawn="1"/>
        </p:nvSpPr>
        <p:spPr bwMode="auto">
          <a:xfrm>
            <a:off x="7267575" y="5319713"/>
            <a:ext cx="0" cy="152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2" name="Line 20"/>
          <p:cNvSpPr>
            <a:spLocks noChangeShapeType="1"/>
          </p:cNvSpPr>
          <p:nvPr userDrawn="1"/>
        </p:nvSpPr>
        <p:spPr bwMode="auto">
          <a:xfrm>
            <a:off x="9118600" y="0"/>
            <a:ext cx="0" cy="6858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3" name="Line 48"/>
          <p:cNvSpPr>
            <a:spLocks noChangeShapeType="1"/>
          </p:cNvSpPr>
          <p:nvPr userDrawn="1"/>
        </p:nvSpPr>
        <p:spPr bwMode="auto">
          <a:xfrm flipH="1">
            <a:off x="3175" y="6848475"/>
            <a:ext cx="9140825" cy="79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4" name="Line 49"/>
          <p:cNvSpPr>
            <a:spLocks noChangeShapeType="1"/>
          </p:cNvSpPr>
          <p:nvPr userDrawn="1"/>
        </p:nvSpPr>
        <p:spPr bwMode="auto">
          <a:xfrm>
            <a:off x="19050" y="5305425"/>
            <a:ext cx="0" cy="15716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" name="Line 50"/>
          <p:cNvSpPr>
            <a:spLocks noChangeShapeType="1"/>
          </p:cNvSpPr>
          <p:nvPr userDrawn="1"/>
        </p:nvSpPr>
        <p:spPr bwMode="auto">
          <a:xfrm flipH="1">
            <a:off x="7248525" y="12700"/>
            <a:ext cx="1889125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33400" y="1828800"/>
            <a:ext cx="6400800" cy="1828800"/>
          </a:xfrm>
        </p:spPr>
        <p:txBody>
          <a:bodyPr/>
          <a:lstStyle>
            <a:lvl1pPr>
              <a:defRPr sz="3200" baseline="0"/>
            </a:lvl1pPr>
          </a:lstStyle>
          <a:p>
            <a:r>
              <a:rPr lang="en-US" dirty="0" smtClean="0"/>
              <a:t>Conservation Status of Fish, Wildlife, and Natural Habitats in the Northeast Landscape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533400" y="3657600"/>
            <a:ext cx="6400800" cy="6858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The Nature Conservancy</a:t>
            </a:r>
          </a:p>
          <a:p>
            <a:r>
              <a:rPr lang="en-US" dirty="0" smtClean="0"/>
              <a:t>Eastern Conservation Science</a:t>
            </a:r>
          </a:p>
        </p:txBody>
      </p:sp>
      <p:pic>
        <p:nvPicPr>
          <p:cNvPr id="30" name="Picture 29" descr="easternsmallfootedbat.jpg"/>
          <p:cNvPicPr>
            <a:picLocks noChangeAspect="1"/>
          </p:cNvPicPr>
          <p:nvPr userDrawn="1"/>
        </p:nvPicPr>
        <p:blipFill>
          <a:blip r:embed="rId4" cstate="print"/>
          <a:srcRect l="15926" t="43334" r="36666" b="27777"/>
          <a:stretch>
            <a:fillRect/>
          </a:stretch>
        </p:blipFill>
        <p:spPr>
          <a:xfrm>
            <a:off x="9601200" y="2514600"/>
            <a:ext cx="1828799" cy="1485899"/>
          </a:xfrm>
          <a:prstGeom prst="rect">
            <a:avLst/>
          </a:prstGeom>
        </p:spPr>
      </p:pic>
      <p:pic>
        <p:nvPicPr>
          <p:cNvPr id="36" name="Picture 35" descr="woodthrush_usfws.jp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9601200" y="4562475"/>
            <a:ext cx="1990725" cy="2295525"/>
          </a:xfrm>
          <a:prstGeom prst="rect">
            <a:avLst/>
          </a:prstGeom>
        </p:spPr>
      </p:pic>
      <p:pic>
        <p:nvPicPr>
          <p:cNvPr id="38" name="Picture 37" descr="NH_preserve.jp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753600" y="152400"/>
            <a:ext cx="1761822" cy="2347154"/>
          </a:xfrm>
          <a:prstGeom prst="rect">
            <a:avLst/>
          </a:prstGeom>
        </p:spPr>
      </p:pic>
      <p:sp>
        <p:nvSpPr>
          <p:cNvPr id="41" name="Rectangle 40"/>
          <p:cNvSpPr/>
          <p:nvPr userDrawn="1"/>
        </p:nvSpPr>
        <p:spPr bwMode="auto">
          <a:xfrm>
            <a:off x="0" y="5257800"/>
            <a:ext cx="9144000" cy="1600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29" name="Picture 28" descr="marbled_salamander.jp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76200" y="5318760"/>
            <a:ext cx="2366750" cy="1463040"/>
          </a:xfrm>
          <a:prstGeom prst="rect">
            <a:avLst/>
          </a:prstGeom>
        </p:spPr>
      </p:pic>
      <p:pic>
        <p:nvPicPr>
          <p:cNvPr id="35" name="Picture 34" descr="RoseateTern_usfws.jp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2514600" y="5318760"/>
            <a:ext cx="1960391" cy="1463040"/>
          </a:xfrm>
          <a:prstGeom prst="rect">
            <a:avLst/>
          </a:prstGeom>
        </p:spPr>
      </p:pic>
      <p:sp>
        <p:nvSpPr>
          <p:cNvPr id="46" name="Rectangle 45"/>
          <p:cNvSpPr/>
          <p:nvPr userDrawn="1"/>
        </p:nvSpPr>
        <p:spPr bwMode="auto">
          <a:xfrm>
            <a:off x="7086600" y="-228600"/>
            <a:ext cx="2057400" cy="5715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31" name="Picture 30" descr="easternboxturtle.jp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7162800" y="2743200"/>
            <a:ext cx="1920240" cy="1166915"/>
          </a:xfrm>
          <a:prstGeom prst="rect">
            <a:avLst/>
          </a:prstGeom>
        </p:spPr>
      </p:pic>
      <p:pic>
        <p:nvPicPr>
          <p:cNvPr id="33" name="Picture 32" descr="thousand_acre_swamp_NY.jpg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7162801" y="3982118"/>
            <a:ext cx="1920240" cy="1285888"/>
          </a:xfrm>
          <a:prstGeom prst="rect">
            <a:avLst/>
          </a:prstGeom>
        </p:spPr>
      </p:pic>
      <p:pic>
        <p:nvPicPr>
          <p:cNvPr id="34" name="Picture 33" descr="mud sunfish.jp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7162800" y="1219200"/>
            <a:ext cx="1920240" cy="1442580"/>
          </a:xfrm>
          <a:prstGeom prst="rect">
            <a:avLst/>
          </a:prstGeom>
        </p:spPr>
      </p:pic>
      <p:pic>
        <p:nvPicPr>
          <p:cNvPr id="40" name="Picture 39" descr="CIMG0208.JPG"/>
          <p:cNvPicPr>
            <a:picLocks noChangeAspect="1"/>
          </p:cNvPicPr>
          <p:nvPr userDrawn="1"/>
        </p:nvPicPr>
        <p:blipFill>
          <a:blip r:embed="rId12" cstate="print"/>
          <a:srcRect t="16667"/>
          <a:stretch>
            <a:fillRect/>
          </a:stretch>
        </p:blipFill>
        <p:spPr>
          <a:xfrm>
            <a:off x="7162800" y="-76200"/>
            <a:ext cx="1920240" cy="1200150"/>
          </a:xfrm>
          <a:prstGeom prst="rect">
            <a:avLst/>
          </a:prstGeom>
        </p:spPr>
      </p:pic>
      <p:pic>
        <p:nvPicPr>
          <p:cNvPr id="32" name="Picture 31" descr="529948055_ddbc0fa735_o.jpg"/>
          <p:cNvPicPr>
            <a:picLocks noChangeAspect="1"/>
          </p:cNvPicPr>
          <p:nvPr userDrawn="1"/>
        </p:nvPicPr>
        <p:blipFill>
          <a:blip r:embed="rId13" cstate="print"/>
          <a:srcRect l="5714" r="11538" b="17493"/>
          <a:stretch>
            <a:fillRect/>
          </a:stretch>
        </p:blipFill>
        <p:spPr>
          <a:xfrm>
            <a:off x="7162800" y="5334000"/>
            <a:ext cx="1905000" cy="1447800"/>
          </a:xfrm>
          <a:prstGeom prst="rect">
            <a:avLst/>
          </a:prstGeom>
        </p:spPr>
      </p:pic>
      <p:pic>
        <p:nvPicPr>
          <p:cNvPr id="37" name="Picture 36" descr="Menyanthes_trifoliata.jpg"/>
          <p:cNvPicPr>
            <a:picLocks noChangeAspect="1"/>
          </p:cNvPicPr>
          <p:nvPr userDrawn="1"/>
        </p:nvPicPr>
        <p:blipFill>
          <a:blip r:embed="rId14" cstate="print"/>
          <a:srcRect t="17778" b="23391"/>
          <a:stretch>
            <a:fillRect/>
          </a:stretch>
        </p:blipFill>
        <p:spPr>
          <a:xfrm>
            <a:off x="4571999" y="5334000"/>
            <a:ext cx="2479525" cy="14478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52400"/>
            <a:ext cx="65532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524000"/>
            <a:ext cx="411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24000"/>
            <a:ext cx="411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C3B0B8-EBA9-4E23-9D4C-E5E754000FAC}" type="datetimeFigureOut">
              <a:rPr lang="en-US" smtClean="0"/>
              <a:pPr/>
              <a:t>6/10/2011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2393B53-FDC3-471F-835E-80A9874B6C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7_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  <a:prstGeom prst="rect">
            <a:avLst/>
          </a:prstGeom>
        </p:spPr>
        <p:txBody>
          <a:bodyPr/>
          <a:lstStyle/>
          <a:p>
            <a:fld id="{9198F5E5-F31D-46E5-977E-F61B2F7B2F2F}" type="datetimeFigureOut">
              <a:rPr lang="en-US" smtClean="0"/>
              <a:pPr/>
              <a:t>6/10/2011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/>
          <a:lstStyle/>
          <a:p>
            <a:fld id="{567BF618-17B2-4812-8539-516C80B084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1143000"/>
            <a:ext cx="91440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1219200"/>
            <a:ext cx="9144000" cy="7315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219200" y="0"/>
            <a:ext cx="76200" cy="1143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7" name="Picture 6" descr="salt_marsh_sparrow_usfws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30744" cy="1137207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4895195896_7d5d64c8a4_b.jpg"/>
          <p:cNvPicPr>
            <a:picLocks noChangeAspect="1"/>
          </p:cNvPicPr>
          <p:nvPr userDrawn="1"/>
        </p:nvPicPr>
        <p:blipFill>
          <a:blip r:embed="rId2" cstate="print"/>
          <a:srcRect l="26250" r="38000"/>
          <a:stretch>
            <a:fillRect/>
          </a:stretch>
        </p:blipFill>
        <p:spPr>
          <a:xfrm>
            <a:off x="-86204" y="0"/>
            <a:ext cx="183880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6553200" cy="838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 bwMode="auto">
          <a:xfrm rot="5400000">
            <a:off x="-1676400" y="3429000"/>
            <a:ext cx="6858000" cy="0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 userDrawn="1"/>
        </p:nvSpPr>
        <p:spPr bwMode="auto">
          <a:xfrm>
            <a:off x="1783080" y="1188720"/>
            <a:ext cx="7391400" cy="5715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6553200" cy="838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 descr="NHFO070516_D002.jpg"/>
          <p:cNvPicPr>
            <a:picLocks noChangeAspect="1"/>
          </p:cNvPicPr>
          <p:nvPr userDrawn="1"/>
        </p:nvPicPr>
        <p:blipFill>
          <a:blip r:embed="rId2" cstate="print"/>
          <a:srcRect t="14980" b="45075"/>
          <a:stretch>
            <a:fillRect/>
          </a:stretch>
        </p:blipFill>
        <p:spPr>
          <a:xfrm rot="16200000">
            <a:off x="-2590799" y="2514600"/>
            <a:ext cx="6858000" cy="1828800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 bwMode="auto">
          <a:xfrm rot="5400000">
            <a:off x="-1676400" y="3429000"/>
            <a:ext cx="6858000" cy="0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MA071105_D176.jpg"/>
          <p:cNvPicPr>
            <a:picLocks noChangeAspect="1"/>
          </p:cNvPicPr>
          <p:nvPr userDrawn="1"/>
        </p:nvPicPr>
        <p:blipFill>
          <a:blip r:embed="rId2" cstate="print"/>
          <a:srcRect l="37118" r="28733"/>
          <a:stretch>
            <a:fillRect/>
          </a:stretch>
        </p:blipFill>
        <p:spPr>
          <a:xfrm>
            <a:off x="-76200" y="-228600"/>
            <a:ext cx="1828800" cy="71561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6553200" cy="838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 bwMode="auto">
          <a:xfrm rot="5400000">
            <a:off x="-1676400" y="3429000"/>
            <a:ext cx="6858000" cy="0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 descr="NH_preserve.jpg"/>
          <p:cNvPicPr>
            <a:picLocks noChangeAspect="1"/>
          </p:cNvPicPr>
          <p:nvPr userDrawn="1"/>
        </p:nvPicPr>
        <p:blipFill>
          <a:blip r:embed="rId3" cstate="print"/>
          <a:srcRect l="16276" r="49678"/>
          <a:stretch>
            <a:fillRect/>
          </a:stretch>
        </p:blipFill>
        <p:spPr>
          <a:xfrm>
            <a:off x="9829800" y="0"/>
            <a:ext cx="17526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1783080" y="1188720"/>
            <a:ext cx="7391400" cy="5715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6553200" cy="838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9" name="Picture 8" descr="CIMG0220.JPG"/>
          <p:cNvPicPr>
            <a:picLocks noChangeAspect="1"/>
          </p:cNvPicPr>
          <p:nvPr userDrawn="1"/>
        </p:nvPicPr>
        <p:blipFill>
          <a:blip r:embed="rId2" cstate="print"/>
          <a:srcRect l="11860" r="52592"/>
          <a:stretch>
            <a:fillRect/>
          </a:stretch>
        </p:blipFill>
        <p:spPr>
          <a:xfrm>
            <a:off x="-75735" y="0"/>
            <a:ext cx="1828335" cy="6858000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 bwMode="auto">
          <a:xfrm rot="5400000">
            <a:off x="-1676400" y="3429000"/>
            <a:ext cx="6858000" cy="0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 userDrawn="1"/>
        </p:nvSpPr>
        <p:spPr bwMode="auto">
          <a:xfrm>
            <a:off x="1783080" y="1188720"/>
            <a:ext cx="7391400" cy="5715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3046052049_9f495b92ab_o.jpg"/>
          <p:cNvPicPr>
            <a:picLocks noChangeAspect="1"/>
          </p:cNvPicPr>
          <p:nvPr userDrawn="1"/>
        </p:nvPicPr>
        <p:blipFill>
          <a:blip r:embed="rId2" cstate="print"/>
          <a:srcRect l="40041" r="18667"/>
          <a:stretch>
            <a:fillRect/>
          </a:stretch>
        </p:blipFill>
        <p:spPr>
          <a:xfrm>
            <a:off x="-152400" y="0"/>
            <a:ext cx="189569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6553200" cy="838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 bwMode="auto">
          <a:xfrm rot="5400000">
            <a:off x="-1676400" y="3429000"/>
            <a:ext cx="6858000" cy="0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 userDrawn="1"/>
        </p:nvSpPr>
        <p:spPr bwMode="auto">
          <a:xfrm>
            <a:off x="1783080" y="1188720"/>
            <a:ext cx="7391400" cy="5715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st Lakes Preserve PA.jpg"/>
          <p:cNvPicPr>
            <a:picLocks noChangeAspect="1"/>
          </p:cNvPicPr>
          <p:nvPr userDrawn="1"/>
        </p:nvPicPr>
        <p:blipFill>
          <a:blip r:embed="rId2" cstate="print"/>
          <a:srcRect l="29167" r="53333"/>
          <a:stretch>
            <a:fillRect/>
          </a:stretch>
        </p:blipFill>
        <p:spPr>
          <a:xfrm>
            <a:off x="-152400" y="-745764"/>
            <a:ext cx="1905000" cy="76037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6553200" cy="838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 bwMode="auto">
          <a:xfrm rot="5400000">
            <a:off x="-1676400" y="3429000"/>
            <a:ext cx="6858000" cy="0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5"/>
          <p:cNvSpPr/>
          <p:nvPr userDrawn="1"/>
        </p:nvSpPr>
        <p:spPr bwMode="auto">
          <a:xfrm>
            <a:off x="1783080" y="1188720"/>
            <a:ext cx="7391400" cy="5715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 userDrawn="1"/>
        </p:nvGrpSpPr>
        <p:grpSpPr>
          <a:xfrm>
            <a:off x="-304800" y="0"/>
            <a:ext cx="2057400" cy="6858000"/>
            <a:chOff x="-3062278" y="152400"/>
            <a:chExt cx="2376478" cy="8099203"/>
          </a:xfrm>
        </p:grpSpPr>
        <p:pic>
          <p:nvPicPr>
            <p:cNvPr id="6" name="Picture 5" descr="Species.jpg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-2895600" y="152400"/>
              <a:ext cx="2194560" cy="1463040"/>
            </a:xfrm>
            <a:prstGeom prst="rect">
              <a:avLst/>
            </a:prstGeom>
            <a:ln w="63500">
              <a:solidFill>
                <a:schemeClr val="bg1"/>
              </a:solidFill>
            </a:ln>
          </p:spPr>
        </p:pic>
        <p:pic>
          <p:nvPicPr>
            <p:cNvPr id="8" name="Picture 7" descr="mud sunfish.jpg"/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-2946569" y="6553200"/>
              <a:ext cx="2260769" cy="1698403"/>
            </a:xfrm>
            <a:prstGeom prst="rect">
              <a:avLst/>
            </a:prstGeom>
            <a:ln w="63500">
              <a:solidFill>
                <a:schemeClr val="bg1"/>
              </a:solidFill>
            </a:ln>
          </p:spPr>
        </p:pic>
        <p:pic>
          <p:nvPicPr>
            <p:cNvPr id="9" name="Picture 8" descr="marbled_salamander.jpg"/>
            <p:cNvPicPr>
              <a:picLocks noChangeAspect="1"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-2904629" y="1676401"/>
              <a:ext cx="2218829" cy="1371600"/>
            </a:xfrm>
            <a:prstGeom prst="rect">
              <a:avLst/>
            </a:prstGeom>
            <a:noFill/>
            <a:ln w="63500">
              <a:solidFill>
                <a:schemeClr val="bg1"/>
              </a:solidFill>
            </a:ln>
          </p:spPr>
        </p:pic>
        <p:pic>
          <p:nvPicPr>
            <p:cNvPr id="12" name="Picture 11" descr="pipingplover3_USFWS.jpg"/>
            <p:cNvPicPr>
              <a:picLocks noChangeAspect="1"/>
            </p:cNvPicPr>
            <p:nvPr userDrawn="1"/>
          </p:nvPicPr>
          <p:blipFill>
            <a:blip r:embed="rId5" cstate="print"/>
            <a:srcRect b="24217"/>
            <a:stretch>
              <a:fillRect/>
            </a:stretch>
          </p:blipFill>
          <p:spPr>
            <a:xfrm>
              <a:off x="-3062278" y="4800600"/>
              <a:ext cx="2376478" cy="1676400"/>
            </a:xfrm>
            <a:prstGeom prst="rect">
              <a:avLst/>
            </a:prstGeom>
            <a:ln w="63500">
              <a:solidFill>
                <a:schemeClr val="bg1"/>
              </a:solidFill>
            </a:ln>
          </p:spPr>
        </p:pic>
        <p:pic>
          <p:nvPicPr>
            <p:cNvPr id="15" name="Picture 14" descr="Rhexia_virginica.jpg"/>
            <p:cNvPicPr>
              <a:picLocks noChangeAspect="1"/>
            </p:cNvPicPr>
            <p:nvPr userDrawn="1"/>
          </p:nvPicPr>
          <p:blipFill>
            <a:blip r:embed="rId6" cstate="print"/>
            <a:stretch>
              <a:fillRect/>
            </a:stretch>
          </p:blipFill>
          <p:spPr>
            <a:xfrm>
              <a:off x="-2895600" y="3124200"/>
              <a:ext cx="2195038" cy="1600200"/>
            </a:xfrm>
            <a:prstGeom prst="rect">
              <a:avLst/>
            </a:prstGeom>
            <a:ln w="63500">
              <a:solidFill>
                <a:schemeClr val="bg1"/>
              </a:solidFill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6553200" cy="838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 bwMode="auto">
          <a:xfrm rot="5400000">
            <a:off x="-1676400" y="3429000"/>
            <a:ext cx="6858000" cy="0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 descr="easternsmallfootedbat.jpg"/>
          <p:cNvPicPr>
            <a:picLocks noChangeAspect="1"/>
          </p:cNvPicPr>
          <p:nvPr userDrawn="1"/>
        </p:nvPicPr>
        <p:blipFill>
          <a:blip r:embed="rId7" cstate="print"/>
          <a:srcRect l="8518" t="44487" r="33704" b="25598"/>
          <a:stretch>
            <a:fillRect/>
          </a:stretch>
        </p:blipFill>
        <p:spPr>
          <a:xfrm>
            <a:off x="10515600" y="228600"/>
            <a:ext cx="2207623" cy="1524000"/>
          </a:xfrm>
          <a:prstGeom prst="rect">
            <a:avLst/>
          </a:prstGeom>
        </p:spPr>
      </p:pic>
      <p:pic>
        <p:nvPicPr>
          <p:cNvPr id="11" name="Picture 10" descr="woodthrush_usfws.jpg"/>
          <p:cNvPicPr>
            <a:picLocks noChangeAspect="1"/>
          </p:cNvPicPr>
          <p:nvPr userDrawn="1"/>
        </p:nvPicPr>
        <p:blipFill>
          <a:blip r:embed="rId8" cstate="print"/>
          <a:srcRect t="13278" b="20332"/>
          <a:stretch>
            <a:fillRect/>
          </a:stretch>
        </p:blipFill>
        <p:spPr>
          <a:xfrm>
            <a:off x="10439400" y="3657600"/>
            <a:ext cx="2286000" cy="1750048"/>
          </a:xfrm>
          <a:prstGeom prst="rect">
            <a:avLst/>
          </a:prstGeom>
        </p:spPr>
      </p:pic>
      <p:pic>
        <p:nvPicPr>
          <p:cNvPr id="13" name="Picture 12" descr="easterncottontail.jp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10439400" y="5562600"/>
            <a:ext cx="2286000" cy="1788160"/>
          </a:xfrm>
          <a:prstGeom prst="rect">
            <a:avLst/>
          </a:prstGeom>
        </p:spPr>
      </p:pic>
      <p:pic>
        <p:nvPicPr>
          <p:cNvPr id="14" name="Picture 13" descr="Menyanthes_trifoliata.jpg"/>
          <p:cNvPicPr>
            <a:picLocks noChangeAspect="1"/>
          </p:cNvPicPr>
          <p:nvPr userDrawn="1"/>
        </p:nvPicPr>
        <p:blipFill>
          <a:blip r:embed="rId10" cstate="print"/>
          <a:srcRect l="16069" t="22740" b="15906"/>
          <a:stretch>
            <a:fillRect/>
          </a:stretch>
        </p:blipFill>
        <p:spPr>
          <a:xfrm>
            <a:off x="10439400" y="1828800"/>
            <a:ext cx="2388112" cy="1732597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 bwMode="auto">
          <a:xfrm>
            <a:off x="1783080" y="1188720"/>
            <a:ext cx="7391400" cy="5715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accent6">
                <a:lumMod val="5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Rectangle 23"/>
          <p:cNvSpPr>
            <a:spLocks noChangeArrowheads="1"/>
          </p:cNvSpPr>
          <p:nvPr userDrawn="1"/>
        </p:nvSpPr>
        <p:spPr bwMode="auto">
          <a:xfrm>
            <a:off x="0" y="1143000"/>
            <a:ext cx="9144000" cy="5715000"/>
          </a:xfrm>
          <a:prstGeom prst="rect">
            <a:avLst/>
          </a:prstGeom>
          <a:solidFill>
            <a:srgbClr val="EBF7FF"/>
          </a:solidFill>
          <a:ln w="9525">
            <a:solidFill>
              <a:srgbClr val="81C9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365D"/>
              </a:solidFill>
              <a:latin typeface="Arial" charset="0"/>
            </a:endParaRP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152400"/>
            <a:ext cx="655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Overview</a:t>
            </a:r>
            <a:endParaRPr lang="en-GB" smtClean="0"/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524000"/>
            <a:ext cx="8382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</p:txBody>
      </p:sp>
      <p:sp>
        <p:nvSpPr>
          <p:cNvPr id="1046" name="Line 22"/>
          <p:cNvSpPr>
            <a:spLocks noChangeShapeType="1"/>
          </p:cNvSpPr>
          <p:nvPr userDrawn="1"/>
        </p:nvSpPr>
        <p:spPr bwMode="auto">
          <a:xfrm>
            <a:off x="0" y="1152525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74" r:id="rId2"/>
    <p:sldLayoutId id="2147483697" r:id="rId3"/>
    <p:sldLayoutId id="2147483676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684" r:id="rId10"/>
    <p:sldLayoutId id="2147483703" r:id="rId11"/>
    <p:sldLayoutId id="2147483706" r:id="rId1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45000"/>
        </a:spcAft>
        <a:buFont typeface="Wingdings" pitchFamily="2" charset="2"/>
        <a:buChar char="v"/>
        <a:defRPr sz="2400">
          <a:solidFill>
            <a:srgbClr val="00365D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45000"/>
        </a:spcAft>
        <a:buChar char="•"/>
        <a:defRPr sz="2000">
          <a:solidFill>
            <a:srgbClr val="00365D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45000"/>
        </a:spcAft>
        <a:buFont typeface="Wingdings" pitchFamily="2" charset="2"/>
        <a:buChar char="§"/>
        <a:defRPr>
          <a:solidFill>
            <a:srgbClr val="00365D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65D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365D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65D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65D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65D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65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2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jpeg"/><Relationship Id="rId11" Type="http://schemas.openxmlformats.org/officeDocument/2006/relationships/image" Target="../media/image25.jpeg"/><Relationship Id="rId5" Type="http://schemas.openxmlformats.org/officeDocument/2006/relationships/image" Target="../media/image23.jpeg"/><Relationship Id="rId10" Type="http://schemas.openxmlformats.org/officeDocument/2006/relationships/image" Target="../media/image13.jpeg"/><Relationship Id="rId4" Type="http://schemas.openxmlformats.org/officeDocument/2006/relationships/image" Target="../media/image10.jpeg"/><Relationship Id="rId9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1188720"/>
            <a:ext cx="9144000" cy="5715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7620000" cy="804863"/>
          </a:xfrm>
        </p:spPr>
        <p:txBody>
          <a:bodyPr/>
          <a:lstStyle/>
          <a:p>
            <a:pPr eaLnBrk="1" hangingPunct="1"/>
            <a:r>
              <a:rPr lang="en-US" dirty="0" smtClean="0"/>
              <a:t>Species Resilience</a:t>
            </a:r>
            <a:br>
              <a:rPr lang="en-US" dirty="0" smtClean="0"/>
            </a:br>
            <a:r>
              <a:rPr lang="en-US" sz="1800" dirty="0" smtClean="0"/>
              <a:t>Regionally Significant Species of Greatest Conservation Need</a:t>
            </a:r>
          </a:p>
        </p:txBody>
      </p:sp>
      <p:pic>
        <p:nvPicPr>
          <p:cNvPr id="5" name="Picture 4" descr="Speci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0" y="1447800"/>
            <a:ext cx="2194560" cy="1463040"/>
          </a:xfrm>
          <a:prstGeom prst="rect">
            <a:avLst/>
          </a:prstGeom>
        </p:spPr>
      </p:pic>
      <p:pic>
        <p:nvPicPr>
          <p:cNvPr id="7" name="Picture 6" descr="mud sunfis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0" y="3124200"/>
            <a:ext cx="2260769" cy="1698403"/>
          </a:xfrm>
          <a:prstGeom prst="rect">
            <a:avLst/>
          </a:prstGeom>
        </p:spPr>
      </p:pic>
      <p:pic>
        <p:nvPicPr>
          <p:cNvPr id="10" name="Picture 9" descr="marbled_salamande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33800" y="1447800"/>
            <a:ext cx="2362200" cy="1460227"/>
          </a:xfrm>
          <a:prstGeom prst="rect">
            <a:avLst/>
          </a:prstGeom>
        </p:spPr>
      </p:pic>
      <p:pic>
        <p:nvPicPr>
          <p:cNvPr id="11" name="Picture 10" descr="easternsmallfootedbat.jpg"/>
          <p:cNvPicPr>
            <a:picLocks noChangeAspect="1"/>
          </p:cNvPicPr>
          <p:nvPr/>
        </p:nvPicPr>
        <p:blipFill>
          <a:blip r:embed="rId6" cstate="print"/>
          <a:srcRect l="8518" t="44487" r="33704" b="25598"/>
          <a:stretch>
            <a:fillRect/>
          </a:stretch>
        </p:blipFill>
        <p:spPr>
          <a:xfrm>
            <a:off x="6248400" y="1447800"/>
            <a:ext cx="2207623" cy="1524000"/>
          </a:xfrm>
          <a:prstGeom prst="rect">
            <a:avLst/>
          </a:prstGeom>
        </p:spPr>
      </p:pic>
      <p:pic>
        <p:nvPicPr>
          <p:cNvPr id="12" name="Picture 11" descr="woodthrush_usfws.jpg"/>
          <p:cNvPicPr>
            <a:picLocks noChangeAspect="1"/>
          </p:cNvPicPr>
          <p:nvPr/>
        </p:nvPicPr>
        <p:blipFill>
          <a:blip r:embed="rId7" cstate="print"/>
          <a:srcRect t="13278" b="20332"/>
          <a:stretch>
            <a:fillRect/>
          </a:stretch>
        </p:blipFill>
        <p:spPr>
          <a:xfrm>
            <a:off x="3810000" y="4953000"/>
            <a:ext cx="2286000" cy="1750048"/>
          </a:xfrm>
          <a:prstGeom prst="rect">
            <a:avLst/>
          </a:prstGeom>
        </p:spPr>
      </p:pic>
      <p:pic>
        <p:nvPicPr>
          <p:cNvPr id="13" name="Picture 12" descr="pipingplover3_USFWS.jpg"/>
          <p:cNvPicPr>
            <a:picLocks noChangeAspect="1"/>
          </p:cNvPicPr>
          <p:nvPr/>
        </p:nvPicPr>
        <p:blipFill>
          <a:blip r:embed="rId8" cstate="print"/>
          <a:srcRect b="24217"/>
          <a:stretch>
            <a:fillRect/>
          </a:stretch>
        </p:blipFill>
        <p:spPr>
          <a:xfrm>
            <a:off x="6248400" y="3124200"/>
            <a:ext cx="2376478" cy="1676400"/>
          </a:xfrm>
          <a:prstGeom prst="rect">
            <a:avLst/>
          </a:prstGeom>
        </p:spPr>
      </p:pic>
      <p:pic>
        <p:nvPicPr>
          <p:cNvPr id="9" name="Picture 8" descr="easterncottontail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371600" y="4953000"/>
            <a:ext cx="2286000" cy="1788160"/>
          </a:xfrm>
          <a:prstGeom prst="rect">
            <a:avLst/>
          </a:prstGeom>
        </p:spPr>
      </p:pic>
      <p:pic>
        <p:nvPicPr>
          <p:cNvPr id="14" name="Picture 13" descr="Menyanthes_trifoliata.jpg"/>
          <p:cNvPicPr>
            <a:picLocks noChangeAspect="1"/>
          </p:cNvPicPr>
          <p:nvPr/>
        </p:nvPicPr>
        <p:blipFill>
          <a:blip r:embed="rId10" cstate="print"/>
          <a:srcRect l="16069" t="22740" b="15906"/>
          <a:stretch>
            <a:fillRect/>
          </a:stretch>
        </p:blipFill>
        <p:spPr>
          <a:xfrm>
            <a:off x="6222488" y="4953000"/>
            <a:ext cx="2388112" cy="1732597"/>
          </a:xfrm>
          <a:prstGeom prst="rect">
            <a:avLst/>
          </a:prstGeom>
        </p:spPr>
      </p:pic>
      <p:pic>
        <p:nvPicPr>
          <p:cNvPr id="15" name="Picture 14" descr="Rhexia_virginica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398554" y="3124200"/>
            <a:ext cx="2195038" cy="16002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Responsibility and Concern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4114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6248400" cy="466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0" y="5934670"/>
            <a:ext cx="8839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 </a:t>
            </a:r>
            <a:r>
              <a:rPr lang="en-US" b="1" dirty="0" smtClean="0"/>
              <a:t>Level of Regional Responsibility:</a:t>
            </a:r>
            <a:r>
              <a:rPr lang="en-US" dirty="0" smtClean="0"/>
              <a:t>  </a:t>
            </a:r>
          </a:p>
          <a:p>
            <a:pPr lvl="0"/>
            <a:r>
              <a:rPr lang="en-US" sz="1600" dirty="0" smtClean="0"/>
              <a:t>High responsibility = &gt;= 50 percent of the U.S. distribution in the 13 states</a:t>
            </a:r>
          </a:p>
          <a:p>
            <a:pPr lvl="0"/>
            <a:r>
              <a:rPr lang="en-US" sz="1600" dirty="0" smtClean="0"/>
              <a:t>Low responsibility = &lt;= 50 percent of the U.S. distribution in the 13 states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00800" y="1295400"/>
            <a:ext cx="27432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360 Species &gt; 1 state</a:t>
            </a:r>
          </a:p>
          <a:p>
            <a:endParaRPr lang="en-US" b="1" dirty="0" smtClean="0"/>
          </a:p>
          <a:p>
            <a:r>
              <a:rPr lang="en-US" b="1" dirty="0" smtClean="0"/>
              <a:t>Level of Regional Concern:</a:t>
            </a:r>
            <a:r>
              <a:rPr lang="en-US" dirty="0" smtClean="0"/>
              <a:t>   </a:t>
            </a:r>
            <a:r>
              <a:rPr lang="en-US" b="1" dirty="0" smtClean="0"/>
              <a:t>SWAPS</a:t>
            </a:r>
          </a:p>
          <a:p>
            <a:endParaRPr lang="en-US" dirty="0" smtClean="0"/>
          </a:p>
          <a:p>
            <a:pPr lvl="0"/>
            <a:r>
              <a:rPr lang="en-US" dirty="0" smtClean="0"/>
              <a:t>Low concern = listed in &lt; 25% of states that contained it. 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Moderate = 25-50%, 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High  = 50-75%, 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Widespread  &gt;75%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52400"/>
            <a:ext cx="7239000" cy="838200"/>
          </a:xfrm>
        </p:spPr>
        <p:txBody>
          <a:bodyPr/>
          <a:lstStyle/>
          <a:p>
            <a:r>
              <a:rPr lang="en-US" sz="4400" dirty="0" smtClean="0"/>
              <a:t>Situational Resilience: 1</a:t>
            </a:r>
            <a:endParaRPr lang="en-US" sz="4400" dirty="0"/>
          </a:p>
        </p:txBody>
      </p:sp>
      <p:pic>
        <p:nvPicPr>
          <p:cNvPr id="4" name="Content Placeholder 3" descr="Local connect_ful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7929" t="11111" r="26818" b="10000"/>
          <a:stretch>
            <a:fillRect/>
          </a:stretch>
        </p:blipFill>
        <p:spPr>
          <a:xfrm>
            <a:off x="533401" y="1676401"/>
            <a:ext cx="2590799" cy="2420337"/>
          </a:xfrm>
          <a:prstGeom prst="rect">
            <a:avLst/>
          </a:prstGeom>
        </p:spPr>
      </p:pic>
      <p:pic>
        <p:nvPicPr>
          <p:cNvPr id="5" name="Picture 4" descr="current_density.jpg"/>
          <p:cNvPicPr>
            <a:picLocks noChangeAspect="1"/>
          </p:cNvPicPr>
          <p:nvPr/>
        </p:nvPicPr>
        <p:blipFill>
          <a:blip r:embed="rId3" cstate="print"/>
          <a:srcRect l="16571"/>
          <a:stretch>
            <a:fillRect/>
          </a:stretch>
        </p:blipFill>
        <p:spPr>
          <a:xfrm>
            <a:off x="609600" y="4648200"/>
            <a:ext cx="2590800" cy="24655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1295400"/>
            <a:ext cx="2605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Local Connectedness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4191000"/>
            <a:ext cx="2527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Flow Concentrations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0" y="1295400"/>
            <a:ext cx="4114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Landscape Permeability</a:t>
            </a:r>
          </a:p>
          <a:p>
            <a:r>
              <a:rPr lang="en-US" dirty="0" smtClean="0"/>
              <a:t>Measures of the resistance of the direct neighborhood surrounding the location (1) or of the potential concentration of flows through the location point (2).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4572000" y="4267200"/>
            <a:ext cx="3962400" cy="2590800"/>
            <a:chOff x="0" y="-1"/>
            <a:chExt cx="9144000" cy="6400801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-1"/>
              <a:ext cx="4043989" cy="2819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53000" y="0"/>
              <a:ext cx="4191000" cy="29218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3429000"/>
              <a:ext cx="4139942" cy="2899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901430" y="3429000"/>
              <a:ext cx="4242570" cy="297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2" name="Oval 21"/>
          <p:cNvSpPr/>
          <p:nvPr/>
        </p:nvSpPr>
        <p:spPr bwMode="auto">
          <a:xfrm flipH="1">
            <a:off x="5181600" y="4648200"/>
            <a:ext cx="457200" cy="51935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 flipH="1">
            <a:off x="7391400" y="4648200"/>
            <a:ext cx="457200" cy="51935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 flipH="1">
            <a:off x="7315200" y="6096000"/>
            <a:ext cx="457200" cy="51935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 flipH="1">
            <a:off x="5181600" y="6019800"/>
            <a:ext cx="457200" cy="51935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52400"/>
            <a:ext cx="7239000" cy="838200"/>
          </a:xfrm>
        </p:spPr>
        <p:txBody>
          <a:bodyPr/>
          <a:lstStyle/>
          <a:p>
            <a:r>
              <a:rPr lang="en-US" sz="4400" dirty="0" smtClean="0"/>
              <a:t>Situational Resilience: 2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1295400"/>
            <a:ext cx="2388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Landform Diversity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4267200"/>
            <a:ext cx="2066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Elevation range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114800" y="1295400"/>
            <a:ext cx="4648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Landscape Diversity</a:t>
            </a:r>
          </a:p>
          <a:p>
            <a:r>
              <a:rPr lang="en-US" dirty="0" smtClean="0"/>
              <a:t>Measures of the topographic , elevation diversity, and wetland density in the direct neighborhood surrounding the location</a:t>
            </a:r>
          </a:p>
          <a:p>
            <a:endParaRPr lang="en-US" dirty="0" smtClean="0"/>
          </a:p>
          <a:p>
            <a:r>
              <a:rPr lang="en-US" dirty="0" smtClean="0"/>
              <a:t>What are the options for species to rearrange at the site level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8" name="Content Placeholder 3" descr="REG_top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8400"/>
          <a:stretch>
            <a:fillRect/>
          </a:stretch>
        </p:blipFill>
        <p:spPr>
          <a:xfrm>
            <a:off x="457200" y="1676400"/>
            <a:ext cx="2438400" cy="2372497"/>
          </a:xfrm>
        </p:spPr>
      </p:pic>
      <p:pic>
        <p:nvPicPr>
          <p:cNvPr id="19" name="Picture 18" descr="reg_elev.jpg"/>
          <p:cNvPicPr>
            <a:picLocks noChangeAspect="1"/>
          </p:cNvPicPr>
          <p:nvPr/>
        </p:nvPicPr>
        <p:blipFill>
          <a:blip r:embed="rId3" cstate="print"/>
          <a:srcRect l="14200" r="16379"/>
          <a:stretch>
            <a:fillRect/>
          </a:stretch>
        </p:blipFill>
        <p:spPr>
          <a:xfrm>
            <a:off x="457200" y="4648201"/>
            <a:ext cx="2438400" cy="2601302"/>
          </a:xfrm>
          <a:prstGeom prst="rect">
            <a:avLst/>
          </a:prstGeom>
        </p:spPr>
      </p:pic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44958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308" y="1119464"/>
            <a:ext cx="8334691" cy="604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Results: Resilience Scores compared to Regional Mean 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 bwMode="auto">
          <a:xfrm>
            <a:off x="0" y="2771537"/>
            <a:ext cx="1447800" cy="733663"/>
          </a:xfrm>
          <a:prstGeom prst="rightArrow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MEAN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77000" y="1828800"/>
            <a:ext cx="24383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Based on 8074 locations</a:t>
            </a:r>
            <a:endParaRPr lang="en-US" sz="12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7082</TotalTime>
  <Words>135</Words>
  <Application>Microsoft Office PowerPoint</Application>
  <PresentationFormat>On-screen Show (4:3)</PresentationFormat>
  <Paragraphs>34</Paragraphs>
  <Slides>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Default Design</vt:lpstr>
      <vt:lpstr>Species Resilience Regionally Significant Species of Greatest Conservation Need</vt:lpstr>
      <vt:lpstr>Slide 2</vt:lpstr>
      <vt:lpstr>Situational Resilience: 1</vt:lpstr>
      <vt:lpstr>Situational Resilience: 2</vt:lpstr>
      <vt:lpstr>Example Results: Resilience Scores compared to Regional Mean </vt:lpstr>
    </vt:vector>
  </TitlesOfParts>
  <Company>The Nature Conservancy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Jay Odell</dc:creator>
  <dc:description>jodell@tnc.org</dc:description>
  <cp:lastModifiedBy>amilliken</cp:lastModifiedBy>
  <cp:revision>363</cp:revision>
  <dcterms:created xsi:type="dcterms:W3CDTF">2007-09-03T01:33:31Z</dcterms:created>
  <dcterms:modified xsi:type="dcterms:W3CDTF">2011-06-10T11:34:47Z</dcterms:modified>
</cp:coreProperties>
</file>