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4" r:id="rId3"/>
    <p:sldId id="274" r:id="rId4"/>
    <p:sldId id="275" r:id="rId5"/>
    <p:sldId id="27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12/12/12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12/12/12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12/12/12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12/12/12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12/12/12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12/12/12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12/12/12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12/12/12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12/12/12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12/12/12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12/12/12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C72F3D-9E26-EF4A-809A-1E7E070CA409}" type="datetimeFigureOut">
              <a:rPr lang="en-US" smtClean="0"/>
              <a:t>12/12/12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Nalcc</a:t>
            </a:r>
            <a:r>
              <a:rPr lang="en-US" dirty="0" smtClean="0"/>
              <a:t> steering committee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FALL 2012 </a:t>
            </a:r>
            <a:r>
              <a:rPr lang="en-US" dirty="0" err="1" smtClean="0"/>
              <a:t>nalcc</a:t>
            </a:r>
            <a:r>
              <a:rPr lang="en-US" dirty="0" smtClean="0"/>
              <a:t> budget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318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NALCC AGREEMENTS (11/28/12)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458647"/>
              </p:ext>
            </p:extLst>
          </p:nvPr>
        </p:nvGraphicFramePr>
        <p:xfrm>
          <a:off x="328705" y="1752601"/>
          <a:ext cx="8486588" cy="3740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0511"/>
                <a:gridCol w="1815570"/>
                <a:gridCol w="1755052"/>
                <a:gridCol w="1685455"/>
              </a:tblGrid>
              <a:tr h="413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AGREEMENT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ASAP ACCOUNT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ORIGINAL BALANCE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BALANCE</a:t>
                      </a:r>
                    </a:p>
                  </a:txBody>
                  <a:tcPr marL="12700" marR="12700" marT="12700" marB="0" anchor="b"/>
                </a:tc>
              </a:tr>
              <a:tr h="413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NALCC CLIMATE CHANGE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F00AC00022-0001-00S4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$100,000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$66,493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413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NALCC J001 WORKSHOP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1410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F11AC00222-0001-00S4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$90,241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413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NALCC J001 WORKSHOP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1420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F11AC00222-0002-00S4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$23,435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$9,977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413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NALCC J100 AGREEMENT 1420 FUNDS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F11AC00223-0001-C05A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$1,043,142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$939,644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557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NALCC/ALCC J100 AGREEMENT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1410 FUNDS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F11AC00223-0003-005D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$340,000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$148,533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557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NALCC J100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AGREEMENT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 3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1410 FUNDS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F11AC00223-0004-005D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$120,000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$120,000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557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NALCC J100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AGREEMENT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 3 1420 FUNDS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F11AC00223-0005-005D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$697,993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$697.993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02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NALCC GENERAL SERVICE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1129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PERSONNEL</a:t>
            </a:r>
          </a:p>
          <a:p>
            <a:pPr marL="685800" lvl="2" indent="0">
              <a:buNone/>
            </a:pPr>
            <a:r>
              <a:rPr lang="en-US" sz="2000" dirty="0" smtClean="0"/>
              <a:t>1.5 SCIENCE ADVISORS</a:t>
            </a:r>
          </a:p>
          <a:p>
            <a:pPr marL="685800" lvl="2" indent="0">
              <a:buNone/>
            </a:pPr>
            <a:r>
              <a:rPr lang="en-US" sz="2000" dirty="0" smtClean="0"/>
              <a:t>Contract GIS Analyst</a:t>
            </a:r>
          </a:p>
          <a:p>
            <a:r>
              <a:rPr lang="en-US" sz="2600" dirty="0" smtClean="0"/>
              <a:t>MEETING/WORKSHOP/TRAVEL LOGISTICS</a:t>
            </a:r>
          </a:p>
          <a:p>
            <a:r>
              <a:rPr lang="en-US" sz="2600" dirty="0" smtClean="0"/>
              <a:t>RFP ADVERTISEMENT/ PROPOSAL SCIENCE SCREENING</a:t>
            </a:r>
          </a:p>
          <a:p>
            <a:r>
              <a:rPr lang="en-US" sz="2800" dirty="0" smtClean="0"/>
              <a:t>INFORMATION MANAGEMENT NEEDS ASSESSMENT:  </a:t>
            </a:r>
            <a:r>
              <a:rPr lang="en-US" sz="2000" dirty="0" err="1" smtClean="0"/>
              <a:t>AppGeo</a:t>
            </a:r>
            <a:endParaRPr lang="en-US" sz="2800" dirty="0"/>
          </a:p>
          <a:p>
            <a:r>
              <a:rPr lang="en-US" sz="2800" dirty="0" smtClean="0"/>
              <a:t>WEBSITE AND KNOWLEDGE MANAGEMENT SYSTEM:  </a:t>
            </a:r>
            <a:r>
              <a:rPr lang="en-US" sz="2000" dirty="0" smtClean="0"/>
              <a:t>FERGUSON LYNCH CONSULTING</a:t>
            </a:r>
          </a:p>
          <a:p>
            <a:pPr marL="685800" lvl="2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72133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Nalcc</a:t>
            </a:r>
            <a:r>
              <a:rPr lang="en-US" dirty="0" smtClean="0"/>
              <a:t> grant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2011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dirty="0" smtClean="0"/>
              <a:t>(15) ACTIVE CONTRACTS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dirty="0" smtClean="0"/>
              <a:t>PARCA:  One in Transition from </a:t>
            </a:r>
            <a:r>
              <a:rPr lang="en-US" dirty="0" err="1" smtClean="0"/>
              <a:t>Univ</a:t>
            </a:r>
            <a:r>
              <a:rPr lang="en-US" dirty="0" smtClean="0"/>
              <a:t> GA to Clemson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dirty="0" smtClean="0"/>
              <a:t>(1) GRANT CONTRACT STILL IN NEGOTIATION (TNC MAP CLASSIFICATION)</a:t>
            </a:r>
          </a:p>
          <a:p>
            <a:r>
              <a:rPr lang="en-US" sz="2800" dirty="0" smtClean="0"/>
              <a:t>2012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dirty="0" smtClean="0"/>
              <a:t>(1) ACTIVE GRANT CONTRACT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dirty="0" smtClean="0"/>
              <a:t>(2) ACTIVE DEMONSTRATION AREA CONTRACTS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dirty="0" smtClean="0"/>
              <a:t>(1) DEMO CONTRACT STILL IN NEGOTIATION</a:t>
            </a:r>
          </a:p>
        </p:txBody>
      </p:sp>
    </p:spTree>
    <p:extLst>
      <p:ext uri="{BB962C8B-B14F-4D97-AF65-F5344CB8AC3E}">
        <p14:creationId xmlns:p14="http://schemas.microsoft.com/office/powerpoint/2010/main" val="396789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rate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WMI policy to allow </a:t>
            </a:r>
            <a:r>
              <a:rPr lang="en-US" dirty="0"/>
              <a:t>sub-grantees to include indirect costs 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Indirect </a:t>
            </a:r>
            <a:r>
              <a:rPr lang="en-US" dirty="0"/>
              <a:t>costs shall not exceed 15% of the total direct costs, unless the sub-grantee includes self-generated matching funds, whereupon the allowable indirect cost rate will be adjusted proportionately; </a:t>
            </a:r>
            <a:r>
              <a:rPr lang="en-US" dirty="0" smtClean="0"/>
              <a:t>and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WMI’s </a:t>
            </a:r>
            <a:r>
              <a:rPr lang="en-US" dirty="0"/>
              <a:t>allowance of a 15% indirect cost rate to sub-grantees may be abrogated if the prime agreement between WMI and the funding source specifies an indirect cost rate other than 15%.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6305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AND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04874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868680" lvl="1" indent="-457200">
              <a:buFont typeface="+mj-lt"/>
              <a:buAutoNum type="arabicPeriod"/>
            </a:pPr>
            <a:r>
              <a:rPr lang="en-US" sz="2800" dirty="0" smtClean="0"/>
              <a:t>QUARTERLY REPORTING ENFORCED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800" dirty="0" smtClean="0"/>
              <a:t>CIRCULATE FOR TECHNICAL REVIEW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800" dirty="0" smtClean="0"/>
              <a:t>APPROVAL OF EXPENDITURES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800" dirty="0" smtClean="0"/>
              <a:t>REIMBURSEMENT OF EXPENDITURES</a:t>
            </a:r>
          </a:p>
        </p:txBody>
      </p:sp>
    </p:spTree>
    <p:extLst>
      <p:ext uri="{BB962C8B-B14F-4D97-AF65-F5344CB8AC3E}">
        <p14:creationId xmlns:p14="http://schemas.microsoft.com/office/powerpoint/2010/main" val="1957160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3657</TotalTime>
  <Words>323</Words>
  <Application>Microsoft Macintosh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FALL 2012 nalcc budget report</vt:lpstr>
      <vt:lpstr>NALCC AGREEMENTS (11/28/12)</vt:lpstr>
      <vt:lpstr>NALCC GENERAL SERVICE AGREEMENTS</vt:lpstr>
      <vt:lpstr>Nalcc grant contracts</vt:lpstr>
      <vt:lpstr>Indirect rate policy</vt:lpstr>
      <vt:lpstr>REPORTING AND REVIEW</vt:lpstr>
    </vt:vector>
  </TitlesOfParts>
  <Company>WMI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RCN PROPOSALS</dc:title>
  <dc:creator>SCOT WILLIAMSON</dc:creator>
  <cp:lastModifiedBy>SCOT WILLIAMSON</cp:lastModifiedBy>
  <cp:revision>35</cp:revision>
  <dcterms:created xsi:type="dcterms:W3CDTF">2011-09-17T17:53:46Z</dcterms:created>
  <dcterms:modified xsi:type="dcterms:W3CDTF">2012-12-12T12:37:41Z</dcterms:modified>
</cp:coreProperties>
</file>