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394" r:id="rId3"/>
    <p:sldId id="395" r:id="rId4"/>
    <p:sldId id="396" r:id="rId5"/>
    <p:sldId id="397" r:id="rId6"/>
    <p:sldId id="398" r:id="rId7"/>
    <p:sldId id="405" r:id="rId8"/>
    <p:sldId id="399" r:id="rId9"/>
    <p:sldId id="406" r:id="rId10"/>
    <p:sldId id="400" r:id="rId11"/>
    <p:sldId id="401" r:id="rId12"/>
    <p:sldId id="402" r:id="rId13"/>
    <p:sldId id="403" r:id="rId14"/>
    <p:sldId id="404" r:id="rId15"/>
    <p:sldId id="408" r:id="rId16"/>
    <p:sldId id="407" r:id="rId17"/>
    <p:sldId id="34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A20"/>
    <a:srgbClr val="FBFFD5"/>
    <a:srgbClr val="04862C"/>
    <a:srgbClr val="E7FB6D"/>
    <a:srgbClr val="B2C1DB"/>
    <a:srgbClr val="055E7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8" autoAdjust="0"/>
    <p:restoredTop sz="92588" autoAdjust="0"/>
  </p:normalViewPr>
  <p:slideViewPr>
    <p:cSldViewPr>
      <p:cViewPr varScale="1">
        <p:scale>
          <a:sx n="98" d="100"/>
          <a:sy n="98" d="100"/>
        </p:scale>
        <p:origin x="-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2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699" cy="480060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4" y="1"/>
            <a:ext cx="3169699" cy="480060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8EB017EF-110B-4E96-8569-8AF89B40F924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97"/>
            <a:ext cx="3169699" cy="480060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4" y="9119497"/>
            <a:ext cx="3169699" cy="480060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457AAA52-0067-45E4-911C-AA38CFB33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0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0060"/>
          </a:xfrm>
          <a:prstGeom prst="rect">
            <a:avLst/>
          </a:prstGeom>
        </p:spPr>
        <p:txBody>
          <a:bodyPr vert="horz" lIns="96581" tIns="48291" rIns="96581" bIns="482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0060"/>
          </a:xfrm>
          <a:prstGeom prst="rect">
            <a:avLst/>
          </a:prstGeom>
        </p:spPr>
        <p:txBody>
          <a:bodyPr vert="horz" lIns="96581" tIns="48291" rIns="96581" bIns="48291" rtlCol="0"/>
          <a:lstStyle>
            <a:lvl1pPr algn="r">
              <a:defRPr sz="1200"/>
            </a:lvl1pPr>
          </a:lstStyle>
          <a:p>
            <a:fld id="{223C5AD5-3E80-46CB-90C1-23023917FEB8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1" tIns="48291" rIns="96581" bIns="482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581" tIns="48291" rIns="96581" bIns="48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6581" tIns="48291" rIns="96581" bIns="482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581" tIns="48291" rIns="96581" bIns="48291" rtlCol="0" anchor="b"/>
          <a:lstStyle>
            <a:lvl1pPr algn="r">
              <a:defRPr sz="1200"/>
            </a:lvl1pPr>
          </a:lstStyle>
          <a:p>
            <a:fld id="{813103DE-03B9-48A1-AF29-408B9D93D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03DE-03B9-48A1-AF29-408B9D93DF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09916"/>
            <a:ext cx="9144000" cy="230832"/>
          </a:xfrm>
          <a:prstGeom prst="rect">
            <a:avLst/>
          </a:prstGeom>
          <a:solidFill>
            <a:srgbClr val="055E7C"/>
          </a:solidFill>
          <a:ln w="28575">
            <a:solidFill>
              <a:srgbClr val="055E7C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8686800" algn="r"/>
              </a:tabLst>
            </a:pPr>
            <a:r>
              <a:rPr lang="en-US" sz="900" b="0" spc="3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sz="900" b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schemeClr val="bg1">
                      <a:lumMod val="85000"/>
                      <a:alpha val="32000"/>
                    </a:schemeClr>
                  </a:outerShdw>
                </a:effectLst>
              </a:rPr>
              <a:t>©2012 Applied Geographics, Inc.	Slide </a:t>
            </a:r>
            <a:fld id="{9C57D765-8CCD-4FB5-BB5F-10991773B389}" type="slidenum">
              <a:rPr lang="en-US" sz="900" b="0" spc="300" smtClean="0"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schemeClr val="bg1">
                      <a:lumMod val="85000"/>
                      <a:alpha val="32000"/>
                    </a:schemeClr>
                  </a:outerShdw>
                </a:effectLst>
              </a:rPr>
              <a:pPr>
                <a:tabLst>
                  <a:tab pos="8686800" algn="r"/>
                </a:tabLst>
              </a:pPr>
              <a:t>‹#›</a:t>
            </a:fld>
            <a:endParaRPr lang="en-US" sz="900" b="0" spc="300" dirty="0"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schemeClr val="bg1">
                    <a:lumMod val="85000"/>
                    <a:alpha val="32000"/>
                  </a:schemeClr>
                </a:outerShdw>
              </a:effectLst>
            </a:endParaRPr>
          </a:p>
        </p:txBody>
      </p:sp>
      <p:pic>
        <p:nvPicPr>
          <p:cNvPr id="5" name="Picture 2" descr="C:\Documents and Settings\mgt\Desktop\appgeo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0882"/>
            <a:ext cx="804773" cy="3161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E60E-4185-43F0-A5A9-37AD63DA74DB}" type="datetimeFigureOut">
              <a:rPr lang="en-US" smtClean="0"/>
              <a:pPr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D2DB-8C8B-4371-BADB-F7B811CA5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mgt@AppGe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8077200" cy="14478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North Atlantic Landscape Conservation Cooperative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New </a:t>
            </a:r>
            <a:r>
              <a:rPr lang="en-US" sz="2800" b="1" dirty="0" err="1" smtClean="0">
                <a:solidFill>
                  <a:srgbClr val="C00000"/>
                </a:solidFill>
              </a:rPr>
              <a:t>Paltz</a:t>
            </a:r>
            <a:r>
              <a:rPr lang="en-US" sz="2800" b="1" dirty="0" smtClean="0">
                <a:solidFill>
                  <a:srgbClr val="C00000"/>
                </a:solidFill>
              </a:rPr>
              <a:t>, NY – December, 2012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Information Management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Needs Assessment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FINAL PRESENTATION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8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48200" y="4572000"/>
            <a:ext cx="4191000" cy="11430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Michael Terner</a:t>
            </a:r>
          </a:p>
          <a:p>
            <a:pPr algn="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Executive Vice President</a:t>
            </a:r>
          </a:p>
        </p:txBody>
      </p:sp>
      <p:pic>
        <p:nvPicPr>
          <p:cNvPr id="1026" name="Picture 2" descr="C:\Documents and Settings\mgt\Desktop\appge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775" y="5562600"/>
            <a:ext cx="2689225" cy="105648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3686" t="19010" r="10385" b="8911"/>
          <a:stretch>
            <a:fillRect/>
          </a:stretch>
        </p:blipFill>
        <p:spPr bwMode="auto">
          <a:xfrm>
            <a:off x="163565" y="2362200"/>
            <a:ext cx="3290835" cy="43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Potential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6868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NALCC will establish an info management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This system will: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a holistic, region-wide view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 information rich and readily available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data and tools to facilitate planning and “deliver conservation on the ground”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Strategic Goals</a:t>
            </a:r>
            <a:br>
              <a:rPr lang="en-US" b="1" dirty="0" smtClean="0"/>
            </a:br>
            <a:r>
              <a:rPr lang="en-US" sz="3600" b="1" i="1" dirty="0" smtClean="0"/>
              <a:t>To move us towards realizing the vision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Design and create a regional information management system (IMS) capacity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Populate the IMS with relevant, region-wide data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Provide tools for accessing and portraying the data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2011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Design and create a regional information management system (IMS) capacity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Design and </a:t>
            </a:r>
            <a:r>
              <a:rPr lang="en-US" sz="2400" b="1" dirty="0" smtClean="0">
                <a:solidFill>
                  <a:srgbClr val="0070C0"/>
                </a:solidFill>
              </a:rPr>
              <a:t>architect</a:t>
            </a:r>
            <a:r>
              <a:rPr lang="en-US" sz="2400" dirty="0" smtClean="0"/>
              <a:t> the actual system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Engage with members who could potentially </a:t>
            </a:r>
            <a:r>
              <a:rPr lang="en-US" sz="2400" b="1" dirty="0" smtClean="0">
                <a:solidFill>
                  <a:srgbClr val="0070C0"/>
                </a:solidFill>
              </a:rPr>
              <a:t>host</a:t>
            </a:r>
            <a:r>
              <a:rPr lang="en-US" sz="2400" dirty="0" smtClean="0"/>
              <a:t> it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Budget and </a:t>
            </a:r>
            <a:r>
              <a:rPr lang="en-US" sz="2400" b="1" dirty="0" smtClean="0">
                <a:solidFill>
                  <a:srgbClr val="0070C0"/>
                </a:solidFill>
              </a:rPr>
              <a:t>find funding </a:t>
            </a:r>
            <a:r>
              <a:rPr lang="en-US" sz="2400" dirty="0" smtClean="0"/>
              <a:t>to begin </a:t>
            </a:r>
          </a:p>
          <a:p>
            <a:endParaRPr lang="en-US" dirty="0"/>
          </a:p>
        </p:txBody>
      </p:sp>
      <p:pic>
        <p:nvPicPr>
          <p:cNvPr id="4" name="Picture 3" descr="NALCC_Framework_REV.jpg"/>
          <p:cNvPicPr>
            <a:picLocks noChangeAspect="1"/>
          </p:cNvPicPr>
          <p:nvPr/>
        </p:nvPicPr>
        <p:blipFill>
          <a:blip r:embed="rId3" cstate="print"/>
          <a:srcRect l="4902" t="3030" r="2941" b="7576"/>
          <a:stretch>
            <a:fillRect/>
          </a:stretch>
        </p:blipFill>
        <p:spPr>
          <a:xfrm>
            <a:off x="2819400" y="228600"/>
            <a:ext cx="63246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922" y="1024762"/>
            <a:ext cx="3704898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Programmatic Goals</a:t>
            </a:r>
            <a:br>
              <a:rPr lang="en-US" sz="3200" b="1" dirty="0" smtClean="0"/>
            </a:br>
            <a:r>
              <a:rPr lang="en-US" sz="3200" b="1" dirty="0" smtClean="0"/>
              <a:t>Recommendations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i="1" dirty="0" smtClean="0"/>
              <a:t>To move us towards achieving the </a:t>
            </a:r>
            <a:br>
              <a:rPr lang="en-US" sz="2400" b="1" i="1" dirty="0" smtClean="0"/>
            </a:br>
            <a:r>
              <a:rPr lang="en-US" sz="2400" b="1" i="1" dirty="0" smtClean="0"/>
              <a:t>strategic goals</a:t>
            </a:r>
            <a:endParaRPr lang="en-US" sz="36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34200" y="53340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4200" y="606970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Programmatic Goals/Recommendations</a:t>
            </a:r>
            <a:br>
              <a:rPr lang="en-US" sz="3600" b="1" dirty="0" smtClean="0"/>
            </a:br>
            <a:r>
              <a:rPr lang="en-US" sz="2800" b="1" i="1" dirty="0" smtClean="0"/>
              <a:t>To move us towards achieving the strategic goals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i="1" dirty="0" smtClean="0"/>
              <a:t>Populate the system with relevant, region-wide data </a:t>
            </a:r>
            <a:br>
              <a:rPr lang="en-US" sz="2800" i="1" dirty="0" smtClean="0"/>
            </a:br>
            <a:r>
              <a:rPr lang="en-US" sz="2800" i="1" dirty="0" smtClean="0"/>
              <a:t>and actively steward those data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/>
              <a:t>Perform a detailed inventory of available data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/>
              <a:t>Identify work necessary to create regional data from existing state data sets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/>
              <a:t>Begin assembling region-wide data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smtClean="0"/>
              <a:t>Commence planning for non-existing data sets</a:t>
            </a:r>
          </a:p>
          <a:p>
            <a:pPr marL="1771650" lvl="3" indent="-5143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Inventory of NALCC activity; Extracts from state SWAPs; etc.</a:t>
            </a:r>
            <a:endParaRPr lang="en-US" sz="1600" dirty="0" smtClean="0"/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400" dirty="0" smtClean="0"/>
              <a:t>Establish standards to routinely receive information management products as part of projects/procurements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Programmatic Goals/Recommendations</a:t>
            </a:r>
            <a:br>
              <a:rPr lang="en-US" sz="3600" b="1" dirty="0" smtClean="0"/>
            </a:br>
            <a:r>
              <a:rPr lang="en-US" sz="2800" b="1" i="1" dirty="0" smtClean="0"/>
              <a:t>To move us towards achieving the strategic goals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i="1" dirty="0" smtClean="0"/>
              <a:t>Provide tools for accessing and portraying NALCC region-wide data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smtClean="0"/>
              <a:t>Plan and identify funding to develop priority tools/applications for general access to NALCC data</a:t>
            </a:r>
          </a:p>
          <a:p>
            <a:pPr marL="1314450" lvl="2" indent="-5143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Publishing data sets</a:t>
            </a:r>
          </a:p>
          <a:p>
            <a:pPr marL="1314450" lvl="2" indent="-514350">
              <a:spcBef>
                <a:spcPts val="600"/>
              </a:spcBef>
              <a:spcAft>
                <a:spcPts val="2400"/>
              </a:spcAft>
            </a:pPr>
            <a:r>
              <a:rPr lang="en-US" sz="2000" dirty="0" smtClean="0"/>
              <a:t>General viewers of data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 smtClean="0"/>
              <a:t>Plan and identify funding to develop priority, specialized and workflow oriented tools/applications</a:t>
            </a:r>
          </a:p>
          <a:p>
            <a:pPr marL="1314450" lvl="2" indent="-514350">
              <a:spcBef>
                <a:spcPts val="600"/>
              </a:spcBef>
              <a:spcAft>
                <a:spcPts val="2400"/>
              </a:spcAft>
            </a:pPr>
            <a:r>
              <a:rPr lang="en-US" sz="2000" dirty="0" smtClean="0"/>
              <a:t>E.g., Provide regional conservation context  for a location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Guidance</a:t>
            </a:r>
            <a:br>
              <a:rPr lang="en-US" b="1" dirty="0" smtClean="0"/>
            </a:br>
            <a:r>
              <a:rPr lang="en-US" sz="2700" b="1" i="1" dirty="0" smtClean="0"/>
              <a:t>Because this study is about needs, not implementation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2064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Keep the effort manageable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Five $50k projects may be better than </a:t>
            </a:r>
            <a:br>
              <a:rPr lang="en-US" dirty="0" smtClean="0"/>
            </a:br>
            <a:r>
              <a:rPr lang="en-US" dirty="0" smtClean="0"/>
              <a:t>one $1M project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Use agile development &amp; deployment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Like a “design-build” for technology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Plan for technology change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Think mobile from the outset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Think about third-party/outsource hosting of the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Don’t forget that data can be the most expensive part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Leverage existing projects when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NALCC web-site re-design; </a:t>
            </a:r>
            <a:r>
              <a:rPr lang="en-US" dirty="0" err="1" smtClean="0"/>
              <a:t>ScienceBase</a:t>
            </a:r>
            <a:r>
              <a:rPr lang="en-US" dirty="0" smtClean="0"/>
              <a:t>; </a:t>
            </a:r>
            <a:r>
              <a:rPr lang="en-US" i="1" dirty="0" smtClean="0"/>
              <a:t>et al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Prioritize carefully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3661" t="27760" r="4628" b="12093"/>
          <a:stretch>
            <a:fillRect/>
          </a:stretch>
        </p:blipFill>
        <p:spPr bwMode="auto">
          <a:xfrm>
            <a:off x="5529264" y="1410392"/>
            <a:ext cx="3505200" cy="248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might this cost?</a:t>
            </a:r>
            <a:br>
              <a:rPr lang="en-US" b="1" dirty="0" smtClean="0"/>
            </a:br>
            <a:r>
              <a:rPr lang="en-US" sz="3600" b="1" i="1" dirty="0" smtClean="0"/>
              <a:t>24 month budget estimate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1859" t="39323" r="16186" b="21353"/>
          <a:stretch>
            <a:fillRect/>
          </a:stretch>
        </p:blipFill>
        <p:spPr bwMode="auto">
          <a:xfrm>
            <a:off x="1447800" y="21336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Your questions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237"/>
            <a:ext cx="91440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Michael Terner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hlinkClick r:id="rId3"/>
              </a:rPr>
              <a:t>mgt@AppGeo.com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600" b="1" dirty="0" smtClean="0"/>
              <a:t>What we did</a:t>
            </a:r>
          </a:p>
          <a:p>
            <a:pPr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600" b="1" dirty="0" smtClean="0"/>
              <a:t>What we found out</a:t>
            </a:r>
          </a:p>
          <a:p>
            <a:pPr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600" b="1" dirty="0" smtClean="0"/>
              <a:t>What we recommend</a:t>
            </a:r>
          </a:p>
          <a:p>
            <a:pPr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600" b="1" dirty="0" smtClean="0"/>
              <a:t>Answering your questions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638800" cy="1143000"/>
          </a:xfrm>
        </p:spPr>
        <p:txBody>
          <a:bodyPr/>
          <a:lstStyle/>
          <a:p>
            <a:r>
              <a:rPr lang="en-US" b="1" dirty="0" smtClean="0"/>
              <a:t>What we did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52578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Project committee coordination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BJ Richardson as our point of contact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Briefing the Steering Committee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On-line survey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110 response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Two focus groups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19 participants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8 Stakeholder interviews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NALCC, FWS, WMI, NJ, UMass, TNC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Analysis, assessment &amp; write-up </a:t>
            </a:r>
            <a:br>
              <a:rPr lang="en-US" dirty="0" smtClean="0"/>
            </a:br>
            <a:r>
              <a:rPr lang="en-US" dirty="0" smtClean="0"/>
              <a:t>of findings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970" t="16742" r="14341" b="9118"/>
          <a:stretch>
            <a:fillRect/>
          </a:stretch>
        </p:blipFill>
        <p:spPr bwMode="auto">
          <a:xfrm>
            <a:off x="6248400" y="152400"/>
            <a:ext cx="2359742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162" t="28792" r="11708" b="9941"/>
          <a:stretch>
            <a:fillRect/>
          </a:stretch>
        </p:blipFill>
        <p:spPr bwMode="auto">
          <a:xfrm>
            <a:off x="5638800" y="3538928"/>
            <a:ext cx="3380642" cy="2881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found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</a:rPr>
              <a:t>Technology is key </a:t>
            </a:r>
            <a:r>
              <a:rPr lang="en-US" sz="2800" dirty="0" smtClean="0"/>
              <a:t>for 2 key goals </a:t>
            </a:r>
            <a:br>
              <a:rPr lang="en-US" sz="2800" dirty="0" smtClean="0"/>
            </a:br>
            <a:r>
              <a:rPr lang="en-US" sz="2800" dirty="0" smtClean="0"/>
              <a:t>of all LCCs: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Providing </a:t>
            </a:r>
            <a:r>
              <a:rPr lang="en-US" sz="2400" b="1" dirty="0" smtClean="0">
                <a:solidFill>
                  <a:srgbClr val="0070C0"/>
                </a:solidFill>
              </a:rPr>
              <a:t>science</a:t>
            </a:r>
            <a:r>
              <a:rPr lang="en-US" sz="2400" dirty="0" smtClean="0"/>
              <a:t> to support landscape </a:t>
            </a:r>
            <a:br>
              <a:rPr lang="en-US" sz="2400" dirty="0" smtClean="0"/>
            </a:br>
            <a:r>
              <a:rPr lang="en-US" sz="2400" dirty="0" smtClean="0"/>
              <a:t>level conservation planning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Promoting </a:t>
            </a:r>
            <a:r>
              <a:rPr lang="en-US" sz="2400" b="1" dirty="0" smtClean="0">
                <a:solidFill>
                  <a:srgbClr val="0070C0"/>
                </a:solidFill>
              </a:rPr>
              <a:t>collaboration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Two </a:t>
            </a:r>
            <a:r>
              <a:rPr lang="en-US" sz="2800" b="1" dirty="0" smtClean="0">
                <a:solidFill>
                  <a:srgbClr val="0070C0"/>
                </a:solidFill>
              </a:rPr>
              <a:t>unique challenges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Designing for a cooperative vs. an “organization”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Large and diverse in: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Geographic scope : inter-state and international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Organizational membership: science, government, non-profit</a:t>
            </a:r>
            <a:endParaRPr lang="en-US" sz="2000" dirty="0"/>
          </a:p>
        </p:txBody>
      </p:sp>
      <p:pic>
        <p:nvPicPr>
          <p:cNvPr id="4" name="Picture 3" descr="AtlanticCoast_NALCC_ma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1"/>
            <a:ext cx="2438400" cy="2362199"/>
          </a:xfrm>
          <a:prstGeom prst="rect">
            <a:avLst/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Strengths &amp; weaknesses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b="1" dirty="0" smtClean="0">
                <a:solidFill>
                  <a:srgbClr val="3A6A20"/>
                </a:solidFill>
              </a:rPr>
              <a:t>Strengths</a:t>
            </a:r>
            <a:endParaRPr lang="en-US" sz="3400" b="1" dirty="0" smtClean="0">
              <a:solidFill>
                <a:srgbClr val="3A6A2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There’s lots of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Lots of expertise within members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Great culture of cooperation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400" dirty="0" smtClean="0"/>
              <a:t>Head start in some areas (e.g., new regional data person in Hadley)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b="1" dirty="0" smtClean="0">
                <a:solidFill>
                  <a:srgbClr val="C00000"/>
                </a:solidFill>
              </a:rPr>
              <a:t>Weaknesses</a:t>
            </a:r>
            <a:endParaRPr lang="en-US" sz="3400" b="1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Lack of a clear, obvious information management leader that might house the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Questions about data stewardship and authoritative sources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/>
              <a:t>Duplicative investments have been made due to lack of awareness of others’ efforts (e.g., </a:t>
            </a:r>
            <a:r>
              <a:rPr lang="en-US" sz="3400" dirty="0" err="1" smtClean="0"/>
              <a:t>landcover</a:t>
            </a:r>
            <a:r>
              <a:rPr lang="en-US" sz="3400" dirty="0" smtClean="0"/>
              <a:t> change)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Two significant drivers</a:t>
            </a:r>
            <a:br>
              <a:rPr lang="en-US" b="1" dirty="0" smtClean="0"/>
            </a:br>
            <a:r>
              <a:rPr lang="en-US" sz="2900" b="1" i="1" dirty="0" smtClean="0"/>
              <a:t>“Needs” that were repeated often and in many contexts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495800"/>
          </a:xfrm>
        </p:spPr>
        <p:txBody>
          <a:bodyPr/>
          <a:lstStyle/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Ability to provide a </a:t>
            </a:r>
            <a:r>
              <a:rPr lang="en-US" b="1" dirty="0" smtClean="0">
                <a:solidFill>
                  <a:srgbClr val="0070C0"/>
                </a:solidFill>
              </a:rPr>
              <a:t>holistic view across the region</a:t>
            </a:r>
          </a:p>
          <a:p>
            <a:pPr marL="1314450" lvl="2" indent="-514350">
              <a:spcBef>
                <a:spcPts val="0"/>
              </a:spcBef>
              <a:spcAft>
                <a:spcPts val="3000"/>
              </a:spcAft>
              <a:buFont typeface="+mj-lt"/>
              <a:buAutoNum type="alphaLcParenR"/>
            </a:pPr>
            <a:r>
              <a:rPr lang="en-US" dirty="0" smtClean="0"/>
              <a:t>To place local actions within a regional context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Ability to </a:t>
            </a:r>
            <a:r>
              <a:rPr lang="en-US" b="1" dirty="0" smtClean="0">
                <a:solidFill>
                  <a:srgbClr val="0070C0"/>
                </a:solidFill>
              </a:rPr>
              <a:t>see </a:t>
            </a:r>
            <a:r>
              <a:rPr lang="en-US" b="1" i="1" dirty="0" smtClean="0">
                <a:solidFill>
                  <a:srgbClr val="0070C0"/>
                </a:solidFill>
              </a:rPr>
              <a:t>all</a:t>
            </a:r>
            <a:r>
              <a:rPr lang="en-US" b="1" dirty="0" smtClean="0">
                <a:solidFill>
                  <a:srgbClr val="0070C0"/>
                </a:solidFill>
              </a:rPr>
              <a:t> NALCC sponsored activities</a:t>
            </a: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dirty="0" smtClean="0"/>
              <a:t>What are we spending money on?</a:t>
            </a: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dirty="0" smtClean="0"/>
              <a:t>Where might there be data?</a:t>
            </a:r>
          </a:p>
          <a:p>
            <a:pPr marL="1314450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dirty="0" smtClean="0"/>
              <a:t>Who’s doing what?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 Cases</a:t>
            </a:r>
            <a:br>
              <a:rPr lang="en-US" b="1" dirty="0" smtClean="0"/>
            </a:br>
            <a:r>
              <a:rPr lang="en-US" sz="2700" b="1" i="1" dirty="0" smtClean="0"/>
              <a:t>What are the questions that will be put to the system?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Aft>
                <a:spcPts val="3600"/>
              </a:spcAft>
            </a:pPr>
            <a:r>
              <a:rPr lang="en-US" sz="3000" b="1" i="1" dirty="0" smtClean="0"/>
              <a:t>Providing the regional context: </a:t>
            </a:r>
            <a:r>
              <a:rPr lang="en-US" sz="3000" dirty="0" smtClean="0"/>
              <a:t>Statewide Wildlife Action Plans (SWAP) are aggregated to create "Regional Wildlife Action Plan"</a:t>
            </a:r>
          </a:p>
          <a:p>
            <a:pPr>
              <a:lnSpc>
                <a:spcPct val="120000"/>
              </a:lnSpc>
            </a:pPr>
            <a:r>
              <a:rPr lang="en-US" sz="3000" b="1" i="1" dirty="0" smtClean="0"/>
              <a:t>Assessing the effectiveness of management activities: </a:t>
            </a:r>
            <a:r>
              <a:rPr lang="en-US" sz="3000" dirty="0" smtClean="0"/>
              <a:t>Planning for management activities at the "land parcel" or "refuge" level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Is this particular place important?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What are its vulnerabilities?</a:t>
            </a:r>
          </a:p>
          <a:p>
            <a:pPr lvl="1">
              <a:lnSpc>
                <a:spcPct val="120000"/>
              </a:lnSpc>
              <a:spcAft>
                <a:spcPts val="3600"/>
              </a:spcAft>
            </a:pPr>
            <a:r>
              <a:rPr lang="en-US" sz="2600" dirty="0" smtClean="0"/>
              <a:t>Are we monitoring to validate success/failure?</a:t>
            </a:r>
          </a:p>
          <a:p>
            <a:pPr lvl="0">
              <a:lnSpc>
                <a:spcPct val="120000"/>
              </a:lnSpc>
              <a:spcAft>
                <a:spcPts val="3600"/>
              </a:spcAft>
            </a:pPr>
            <a:r>
              <a:rPr lang="en-US" sz="3000" b="1" i="1" dirty="0" smtClean="0"/>
              <a:t>Aligning priorities across organizations: </a:t>
            </a:r>
            <a:r>
              <a:rPr lang="en-US" sz="3000" dirty="0" smtClean="0"/>
              <a:t>Private non-profit conservation planning to align with established governmental priorities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So what do we propose to do about it?</a:t>
            </a:r>
            <a:endParaRPr lang="en-US" sz="6000" b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This is about </a:t>
            </a:r>
            <a:r>
              <a:rPr lang="en-US" sz="4800" b="1" i="1" dirty="0" smtClean="0">
                <a:solidFill>
                  <a:srgbClr val="0070C0"/>
                </a:solidFill>
              </a:rPr>
              <a:t>needs</a:t>
            </a:r>
            <a:r>
              <a:rPr lang="en-US" sz="4800" b="1" dirty="0" smtClean="0"/>
              <a:t>;</a:t>
            </a:r>
            <a:br>
              <a:rPr lang="en-US" sz="4800" b="1" dirty="0" smtClean="0"/>
            </a:br>
            <a:r>
              <a:rPr lang="en-US" sz="4800" b="1" u="sng" dirty="0" smtClean="0"/>
              <a:t>not</a:t>
            </a:r>
            <a:r>
              <a:rPr lang="en-US" sz="4800" b="1" dirty="0" smtClean="0"/>
              <a:t> </a:t>
            </a:r>
            <a:r>
              <a:rPr lang="en-US" sz="4800" b="1" i="1" dirty="0" smtClean="0">
                <a:solidFill>
                  <a:srgbClr val="0070C0"/>
                </a:solidFill>
              </a:rPr>
              <a:t>architecture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aution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ucesterGIS_Sept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GloucesterGIS_Sept2010</Template>
  <TotalTime>22312</TotalTime>
  <Words>533</Words>
  <Application>Microsoft Macintosh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GloucesterGIS_Sept2010</vt:lpstr>
      <vt:lpstr>North Atlantic Landscape Conservation Cooperative New Paltz, NY – December, 2012  Information Management  Needs Assessment  FINAL PRESENTATION  </vt:lpstr>
      <vt:lpstr>Overview</vt:lpstr>
      <vt:lpstr>What we did</vt:lpstr>
      <vt:lpstr>What we found out</vt:lpstr>
      <vt:lpstr>Strengths &amp; weaknesses</vt:lpstr>
      <vt:lpstr>Two significant drivers “Needs” that were repeated often and in many contexts</vt:lpstr>
      <vt:lpstr>Use Cases What are the questions that will be put to the system?</vt:lpstr>
      <vt:lpstr>PowerPoint Presentation</vt:lpstr>
      <vt:lpstr>This is about needs; not architecture</vt:lpstr>
      <vt:lpstr>A Potential Vision</vt:lpstr>
      <vt:lpstr>Three Strategic Goals To move us towards realizing the vision</vt:lpstr>
      <vt:lpstr>Programmatic Goals Recommendations To move us towards achieving the  strategic goals</vt:lpstr>
      <vt:lpstr>Programmatic Goals/Recommendations To move us towards achieving the strategic goals</vt:lpstr>
      <vt:lpstr>Programmatic Goals/Recommendations To move us towards achieving the strategic goals</vt:lpstr>
      <vt:lpstr>Implementation Guidance Because this study is about needs, not implementation</vt:lpstr>
      <vt:lpstr>What might this cost? 24 month budget estimate</vt:lpstr>
      <vt:lpstr>Your questions</vt:lpstr>
    </vt:vector>
  </TitlesOfParts>
  <Company>Applied Geographics,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NorthReading_GISMasterPlan_KickOffMtg</dc:title>
  <dc:creator>mgt</dc:creator>
  <cp:lastModifiedBy>Michael  Terner</cp:lastModifiedBy>
  <cp:revision>951</cp:revision>
  <dcterms:created xsi:type="dcterms:W3CDTF">2010-09-21T15:44:14Z</dcterms:created>
  <dcterms:modified xsi:type="dcterms:W3CDTF">2012-12-12T17:56:03Z</dcterms:modified>
</cp:coreProperties>
</file>