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1" r:id="rId3"/>
    <p:sldMasterId id="2147483734" r:id="rId4"/>
  </p:sldMasterIdLst>
  <p:notesMasterIdLst>
    <p:notesMasterId r:id="rId38"/>
  </p:notesMasterIdLst>
  <p:handoutMasterIdLst>
    <p:handoutMasterId r:id="rId39"/>
  </p:handoutMasterIdLst>
  <p:sldIdLst>
    <p:sldId id="496" r:id="rId5"/>
    <p:sldId id="497" r:id="rId6"/>
    <p:sldId id="498" r:id="rId7"/>
    <p:sldId id="499" r:id="rId8"/>
    <p:sldId id="523" r:id="rId9"/>
    <p:sldId id="500" r:id="rId10"/>
    <p:sldId id="524" r:id="rId11"/>
    <p:sldId id="502" r:id="rId12"/>
    <p:sldId id="501" r:id="rId13"/>
    <p:sldId id="503" r:id="rId14"/>
    <p:sldId id="504" r:id="rId15"/>
    <p:sldId id="508" r:id="rId16"/>
    <p:sldId id="509" r:id="rId17"/>
    <p:sldId id="525" r:id="rId18"/>
    <p:sldId id="469" r:id="rId19"/>
    <p:sldId id="518" r:id="rId20"/>
    <p:sldId id="461" r:id="rId21"/>
    <p:sldId id="465" r:id="rId22"/>
    <p:sldId id="462" r:id="rId23"/>
    <p:sldId id="493" r:id="rId24"/>
    <p:sldId id="531" r:id="rId25"/>
    <p:sldId id="532" r:id="rId26"/>
    <p:sldId id="526" r:id="rId27"/>
    <p:sldId id="537" r:id="rId28"/>
    <p:sldId id="538" r:id="rId29"/>
    <p:sldId id="539" r:id="rId30"/>
    <p:sldId id="540" r:id="rId31"/>
    <p:sldId id="530" r:id="rId32"/>
    <p:sldId id="522" r:id="rId33"/>
    <p:sldId id="485" r:id="rId34"/>
    <p:sldId id="528" r:id="rId35"/>
    <p:sldId id="467" r:id="rId36"/>
    <p:sldId id="468" r:id="rId3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nislow" initials="k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3511"/>
    <a:srgbClr val="C00000"/>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29" autoAdjust="0"/>
  </p:normalViewPr>
  <p:slideViewPr>
    <p:cSldViewPr>
      <p:cViewPr>
        <p:scale>
          <a:sx n="60" d="100"/>
          <a:sy n="60" d="100"/>
        </p:scale>
        <p:origin x="-1656" y="-228"/>
      </p:cViewPr>
      <p:guideLst>
        <p:guide orient="horz" pos="3216"/>
        <p:guide pos="2880"/>
      </p:guideLst>
    </p:cSldViewPr>
  </p:slideViewPr>
  <p:notesTextViewPr>
    <p:cViewPr>
      <p:scale>
        <a:sx n="1" d="1"/>
        <a:sy n="1" d="1"/>
      </p:scale>
      <p:origin x="0" y="0"/>
    </p:cViewPr>
  </p:notesTextViewPr>
  <p:sorterViewPr>
    <p:cViewPr>
      <p:scale>
        <a:sx n="100" d="100"/>
        <a:sy n="100" d="100"/>
      </p:scale>
      <p:origin x="0" y="74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717B2D74-03FE-4CC9-8206-976B05CDA383}" type="datetimeFigureOut">
              <a:rPr lang="en-US" smtClean="0"/>
              <a:pPr/>
              <a:t>12/12/2012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4870301-0E8E-4E05-A55A-11E314AFE230}" type="slidenum">
              <a:rPr lang="en-US" smtClean="0"/>
              <a:pPr/>
              <a:t>‹#›</a:t>
            </a:fld>
            <a:endParaRPr lang="en-US"/>
          </a:p>
        </p:txBody>
      </p:sp>
    </p:spTree>
    <p:extLst>
      <p:ext uri="{BB962C8B-B14F-4D97-AF65-F5344CB8AC3E}">
        <p14:creationId xmlns:p14="http://schemas.microsoft.com/office/powerpoint/2010/main" val="23305564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A90E9BD-3748-42AF-988C-741322882B51}" type="datetimeFigureOut">
              <a:rPr lang="en-US" smtClean="0"/>
              <a:pPr/>
              <a:t>12/12/2012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9DD1EEA-DE36-468A-876D-1BD4815285F5}" type="slidenum">
              <a:rPr lang="en-US" smtClean="0"/>
              <a:pPr/>
              <a:t>‹#›</a:t>
            </a:fld>
            <a:endParaRPr lang="en-US"/>
          </a:p>
        </p:txBody>
      </p:sp>
    </p:spTree>
    <p:extLst>
      <p:ext uri="{BB962C8B-B14F-4D97-AF65-F5344CB8AC3E}">
        <p14:creationId xmlns:p14="http://schemas.microsoft.com/office/powerpoint/2010/main" val="420349937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Region 10 – North Atlantic</a:t>
            </a:r>
          </a:p>
          <a:p>
            <a:pPr lvl="1"/>
            <a:r>
              <a:rPr lang="en-US" dirty="0" smtClean="0"/>
              <a:t>Region 1 – Appalachian</a:t>
            </a:r>
          </a:p>
          <a:p>
            <a:pPr lvl="1"/>
            <a:r>
              <a:rPr lang="en-US" dirty="0" smtClean="0"/>
              <a:t>Region 4 – Eastern </a:t>
            </a:r>
            <a:r>
              <a:rPr lang="en-US" dirty="0" err="1" smtClean="0"/>
              <a:t>Tallgrass</a:t>
            </a:r>
            <a:r>
              <a:rPr lang="en-US" dirty="0" smtClean="0"/>
              <a:t> Prairie and Big Rivers</a:t>
            </a:r>
          </a:p>
          <a:p>
            <a:pPr lvl="1"/>
            <a:r>
              <a:rPr lang="en-US" dirty="0" smtClean="0"/>
              <a:t>Region 16 – Upper Midwest and Great Lakes</a:t>
            </a:r>
          </a:p>
          <a:p>
            <a:pPr lvl="1"/>
            <a:r>
              <a:rPr lang="en-US" dirty="0" smtClean="0"/>
              <a:t>Region 14 – South Atlantic</a:t>
            </a:r>
          </a:p>
          <a:p>
            <a:pPr lvl="1"/>
            <a:r>
              <a:rPr lang="en-US" dirty="0" smtClean="0"/>
              <a:t>Region 9 – Gulf Coastal Plains and Ozarks</a:t>
            </a:r>
          </a:p>
          <a:p>
            <a:pPr lvl="1"/>
            <a:r>
              <a:rPr lang="en-US" dirty="0" smtClean="0"/>
              <a:t>Region 13 – Plains and Prairie Potholes</a:t>
            </a:r>
          </a:p>
          <a:p>
            <a:endParaRPr lang="en-US" dirty="0"/>
          </a:p>
        </p:txBody>
      </p:sp>
    </p:spTree>
    <p:extLst>
      <p:ext uri="{BB962C8B-B14F-4D97-AF65-F5344CB8AC3E}">
        <p14:creationId xmlns:p14="http://schemas.microsoft.com/office/powerpoint/2010/main" val="3095298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Region 10 – North Atlantic</a:t>
            </a:r>
          </a:p>
          <a:p>
            <a:pPr lvl="1"/>
            <a:r>
              <a:rPr lang="en-US" dirty="0" smtClean="0"/>
              <a:t>Region 1 – Appalachian</a:t>
            </a:r>
          </a:p>
          <a:p>
            <a:pPr lvl="1"/>
            <a:r>
              <a:rPr lang="en-US" dirty="0" smtClean="0"/>
              <a:t>Region 4 – Eastern </a:t>
            </a:r>
            <a:r>
              <a:rPr lang="en-US" dirty="0" err="1" smtClean="0"/>
              <a:t>Tallgrass</a:t>
            </a:r>
            <a:r>
              <a:rPr lang="en-US" dirty="0" smtClean="0"/>
              <a:t> Prairie and Big Rivers</a:t>
            </a:r>
          </a:p>
          <a:p>
            <a:pPr lvl="1"/>
            <a:r>
              <a:rPr lang="en-US" dirty="0" smtClean="0"/>
              <a:t>Region 16 – Upper Midwest and Great Lakes</a:t>
            </a:r>
          </a:p>
          <a:p>
            <a:pPr lvl="1"/>
            <a:r>
              <a:rPr lang="en-US" dirty="0" smtClean="0"/>
              <a:t>Region 14 – South Atlantic</a:t>
            </a:r>
          </a:p>
          <a:p>
            <a:pPr lvl="1"/>
            <a:r>
              <a:rPr lang="en-US" dirty="0" smtClean="0"/>
              <a:t>Region 9 – Gulf Coastal Plains and Ozarks</a:t>
            </a:r>
          </a:p>
          <a:p>
            <a:pPr lvl="1"/>
            <a:r>
              <a:rPr lang="en-US" dirty="0" smtClean="0"/>
              <a:t>Region 13 – Plains and Prairie Potholes</a:t>
            </a:r>
          </a:p>
          <a:p>
            <a:endParaRPr lang="en-US" dirty="0"/>
          </a:p>
        </p:txBody>
      </p:sp>
    </p:spTree>
    <p:extLst>
      <p:ext uri="{BB962C8B-B14F-4D97-AF65-F5344CB8AC3E}">
        <p14:creationId xmlns:p14="http://schemas.microsoft.com/office/powerpoint/2010/main" val="309529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number of LCCs</a:t>
            </a:r>
            <a:r>
              <a:rPr lang="en-US" baseline="0" dirty="0" smtClean="0"/>
              <a:t> covered?</a:t>
            </a:r>
            <a:endParaRPr lang="en-US" dirty="0"/>
          </a:p>
        </p:txBody>
      </p:sp>
    </p:spTree>
    <p:extLst>
      <p:ext uri="{BB962C8B-B14F-4D97-AF65-F5344CB8AC3E}">
        <p14:creationId xmlns:p14="http://schemas.microsoft.com/office/powerpoint/2010/main" val="2421356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update?</a:t>
            </a:r>
            <a:endParaRPr lang="en-US" dirty="0"/>
          </a:p>
        </p:txBody>
      </p:sp>
    </p:spTree>
    <p:extLst>
      <p:ext uri="{BB962C8B-B14F-4D97-AF65-F5344CB8AC3E}">
        <p14:creationId xmlns:p14="http://schemas.microsoft.com/office/powerpoint/2010/main" val="2123851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a:noFill/>
          <a:ln>
            <a:solidFill>
              <a:srgbClr val="000000"/>
            </a:solidFill>
          </a:ln>
        </p:spPr>
        <p:txBody>
          <a:bodyPr/>
          <a:lstStyle/>
          <a:p>
            <a:pPr eaLnBrk="1" hangingPunct="1">
              <a:spcBef>
                <a:spcPct val="0"/>
              </a:spcBef>
            </a:pPr>
            <a:endParaRPr lang="en-US" smtClean="0">
              <a:ea typeface="ヒラギノ角ゴ Pro W3"/>
              <a:cs typeface="ヒラギノ角ゴ Pro W3"/>
            </a:endParaRPr>
          </a:p>
        </p:txBody>
      </p:sp>
      <p:sp>
        <p:nvSpPr>
          <p:cNvPr id="20483" name="Slide Number Placeholder 3"/>
          <p:cNvSpPr txBox="1">
            <a:spLocks noGrp="1"/>
          </p:cNvSpPr>
          <p:nvPr/>
        </p:nvSpPr>
        <p:spPr bwMode="auto">
          <a:xfrm>
            <a:off x="3885280" y="8830010"/>
            <a:ext cx="2971185" cy="464820"/>
          </a:xfrm>
          <a:prstGeom prst="rect">
            <a:avLst/>
          </a:prstGeom>
          <a:noFill/>
          <a:ln w="9525">
            <a:noFill/>
            <a:miter lim="800000"/>
            <a:headEnd/>
            <a:tailEnd/>
          </a:ln>
        </p:spPr>
        <p:txBody>
          <a:bodyPr lIns="91432" tIns="45716" rIns="91432" bIns="45716" anchor="b"/>
          <a:lstStyle/>
          <a:p>
            <a:pPr algn="r" defTabSz="913805"/>
            <a:fld id="{43C4E02D-EDB0-4803-80BB-663DDB6009DA}" type="slidenum">
              <a:rPr lang="en-US" sz="1200">
                <a:solidFill>
                  <a:prstClr val="black"/>
                </a:solidFill>
              </a:rPr>
              <a:pPr algn="r" defTabSz="913805"/>
              <a:t>13</a:t>
            </a:fld>
            <a:endParaRPr lang="en-US" sz="1200"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ongoing research and research capacity in the Consortium/associated researchers and USGS including </a:t>
            </a:r>
            <a:r>
              <a:rPr lang="en-US" dirty="0" err="1" smtClean="0"/>
              <a:t>Nislow</a:t>
            </a:r>
            <a:r>
              <a:rPr lang="en-US" dirty="0" smtClean="0"/>
              <a:t>, Letcher, </a:t>
            </a:r>
            <a:r>
              <a:rPr lang="en-US" dirty="0" err="1" smtClean="0"/>
              <a:t>Polebitski</a:t>
            </a:r>
            <a:r>
              <a:rPr lang="en-US" dirty="0" smtClean="0"/>
              <a:t>, Palmer, Stewart, Grant (ARMI), others?</a:t>
            </a:r>
          </a:p>
          <a:p>
            <a:endParaRPr lang="en-US" dirty="0"/>
          </a:p>
        </p:txBody>
      </p:sp>
    </p:spTree>
    <p:extLst>
      <p:ext uri="{BB962C8B-B14F-4D97-AF65-F5344CB8AC3E}">
        <p14:creationId xmlns:p14="http://schemas.microsoft.com/office/powerpoint/2010/main" val="3652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None/>
            </a:pPr>
            <a:r>
              <a:rPr lang="en-US" i="1" dirty="0" smtClean="0"/>
              <a:t>“What data and modeling frameworks are needed to provide scientists reliable, climate-informed, water temperature estimates for freshwater ecosystems that can assist watershed management decision making?”</a:t>
            </a:r>
          </a:p>
        </p:txBody>
      </p:sp>
    </p:spTree>
    <p:extLst>
      <p:ext uri="{BB962C8B-B14F-4D97-AF65-F5344CB8AC3E}">
        <p14:creationId xmlns:p14="http://schemas.microsoft.com/office/powerpoint/2010/main" val="610636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What will be achieved in three to five years?</a:t>
            </a:r>
          </a:p>
          <a:p>
            <a:r>
              <a:rPr lang="en-US" dirty="0" smtClean="0"/>
              <a:t>Currently</a:t>
            </a:r>
            <a:r>
              <a:rPr lang="en-US" baseline="0" dirty="0" smtClean="0"/>
              <a:t> b</a:t>
            </a:r>
            <a:r>
              <a:rPr lang="en-US" dirty="0" smtClean="0"/>
              <a:t>uilding on initial projects –</a:t>
            </a:r>
            <a:r>
              <a:rPr lang="en-US" baseline="0" dirty="0" smtClean="0"/>
              <a:t> expanding in scientific and geographic scope</a:t>
            </a:r>
            <a:endParaRPr lang="en-US" dirty="0"/>
          </a:p>
        </p:txBody>
      </p:sp>
    </p:spTree>
    <p:extLst>
      <p:ext uri="{BB962C8B-B14F-4D97-AF65-F5344CB8AC3E}">
        <p14:creationId xmlns:p14="http://schemas.microsoft.com/office/powerpoint/2010/main" val="486288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-Characterize the impacts and vulnerabilities of wetlands, marshes, and estuaries to sea-level-rise, flooding, and other anthropogenic stressors</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-collaborations</a:t>
            </a:r>
            <a:r>
              <a:rPr lang="en-US" b="0" i="0" baseline="0" dirty="0" smtClean="0"/>
              <a:t> with the SECSC on sea-level rise</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err="1" smtClean="0"/>
              <a:t>Deegan</a:t>
            </a:r>
            <a:r>
              <a:rPr lang="en-US" b="0" i="0" baseline="0" dirty="0" smtClean="0"/>
              <a:t> work on nutrient enrichment</a:t>
            </a:r>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What will be achieved in three to five years?</a:t>
            </a:r>
          </a:p>
          <a:p>
            <a:endParaRPr lang="en-US" dirty="0"/>
          </a:p>
        </p:txBody>
      </p:sp>
    </p:spTree>
    <p:extLst>
      <p:ext uri="{BB962C8B-B14F-4D97-AF65-F5344CB8AC3E}">
        <p14:creationId xmlns:p14="http://schemas.microsoft.com/office/powerpoint/2010/main" val="3978925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F5909-B624-4188-ADCD-D8F8E4369899}" type="datetimeFigureOut">
              <a:rPr lang="en-US" smtClean="0"/>
              <a:pPr/>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C8534-AE00-431F-9B4B-00E6608C70F0}" type="slidenum">
              <a:rPr lang="en-US" smtClean="0"/>
              <a:pPr/>
              <a:t>‹#›</a:t>
            </a:fld>
            <a:endParaRPr lang="en-US"/>
          </a:p>
        </p:txBody>
      </p:sp>
    </p:spTree>
    <p:extLst>
      <p:ext uri="{BB962C8B-B14F-4D97-AF65-F5344CB8AC3E}">
        <p14:creationId xmlns:p14="http://schemas.microsoft.com/office/powerpoint/2010/main" val="781844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F5909-B624-4188-ADCD-D8F8E4369899}" type="datetimeFigureOut">
              <a:rPr lang="en-US" smtClean="0"/>
              <a:pPr/>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C8534-AE00-431F-9B4B-00E6608C70F0}" type="slidenum">
              <a:rPr lang="en-US" smtClean="0"/>
              <a:pPr/>
              <a:t>‹#›</a:t>
            </a:fld>
            <a:endParaRPr lang="en-US"/>
          </a:p>
        </p:txBody>
      </p:sp>
    </p:spTree>
    <p:extLst>
      <p:ext uri="{BB962C8B-B14F-4D97-AF65-F5344CB8AC3E}">
        <p14:creationId xmlns:p14="http://schemas.microsoft.com/office/powerpoint/2010/main" val="74096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F5909-B624-4188-ADCD-D8F8E4369899}" type="datetimeFigureOut">
              <a:rPr lang="en-US" smtClean="0"/>
              <a:pPr/>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C8534-AE00-431F-9B4B-00E6608C70F0}" type="slidenum">
              <a:rPr lang="en-US" smtClean="0"/>
              <a:pPr/>
              <a:t>‹#›</a:t>
            </a:fld>
            <a:endParaRPr lang="en-US"/>
          </a:p>
        </p:txBody>
      </p:sp>
    </p:spTree>
    <p:extLst>
      <p:ext uri="{BB962C8B-B14F-4D97-AF65-F5344CB8AC3E}">
        <p14:creationId xmlns:p14="http://schemas.microsoft.com/office/powerpoint/2010/main" val="2207071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174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1609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37032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407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5114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503800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048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2280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F5909-B624-4188-ADCD-D8F8E4369899}" type="datetimeFigureOut">
              <a:rPr lang="en-US" smtClean="0"/>
              <a:pPr/>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C8534-AE00-431F-9B4B-00E6608C70F0}" type="slidenum">
              <a:rPr lang="en-US" smtClean="0"/>
              <a:pPr/>
              <a:t>‹#›</a:t>
            </a:fld>
            <a:endParaRPr lang="en-US"/>
          </a:p>
        </p:txBody>
      </p:sp>
    </p:spTree>
    <p:extLst>
      <p:ext uri="{BB962C8B-B14F-4D97-AF65-F5344CB8AC3E}">
        <p14:creationId xmlns:p14="http://schemas.microsoft.com/office/powerpoint/2010/main" val="81632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8978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1642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7809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1800">
                <a:solidFill>
                  <a:srgbClr val="FFFFFF"/>
                </a:solidFill>
                <a:latin typeface="Arial" charset="0"/>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1800">
                <a:solidFill>
                  <a:srgbClr val="FFFFFF"/>
                </a:solidFill>
                <a:latin typeface="Arial" charset="0"/>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eaLnBrk="1" hangingPunct="1">
              <a:defRPr sz="1800">
                <a:solidFill>
                  <a:srgbClr val="FFFFFF"/>
                </a:solidFill>
                <a:latin typeface="Arial" charset="0"/>
              </a:defRPr>
            </a:lvl1pPr>
          </a:lstStyle>
          <a:p>
            <a:pPr fontAlgn="base">
              <a:spcBef>
                <a:spcPct val="0"/>
              </a:spcBef>
              <a:spcAft>
                <a:spcPct val="0"/>
              </a:spcAft>
              <a:defRPr/>
            </a:pPr>
            <a:fld id="{EDA83D04-80AC-448E-8B4E-5CB249100B88}"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053949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 SEAL3.jpg                                                      00006BACMac OS X                       B94893B7:"/>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2"/>
          <a:stretch/>
        </p:blipFill>
        <p:spPr bwMode="auto">
          <a:xfrm>
            <a:off x="-1" y="2514600"/>
            <a:ext cx="2388851"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2"/>
          <p:cNvSpPr>
            <a:spLocks noChangeArrowheads="1"/>
          </p:cNvSpPr>
          <p:nvPr/>
        </p:nvSpPr>
        <p:spPr bwMode="auto">
          <a:xfrm>
            <a:off x="6156325" y="5943600"/>
            <a:ext cx="301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 name="Text Box 6"/>
          <p:cNvSpPr txBox="1">
            <a:spLocks noChangeArrowheads="1"/>
          </p:cNvSpPr>
          <p:nvPr/>
        </p:nvSpPr>
        <p:spPr bwMode="auto">
          <a:xfrm>
            <a:off x="1676400" y="830263"/>
            <a:ext cx="1219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spcBef>
                <a:spcPct val="50000"/>
              </a:spcBef>
              <a:defRPr/>
            </a:pPr>
            <a:endParaRPr lang="en-US" smtClean="0">
              <a:solidFill>
                <a:srgbClr val="000000"/>
              </a:solidFill>
            </a:endParaRPr>
          </a:p>
        </p:txBody>
      </p:sp>
      <p:pic>
        <p:nvPicPr>
          <p:cNvPr id="8" name="Picture 15" descr="Untitled-1.jpg                                                 00000893 keithpaul                      BC07756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A [blk-201].jpg                                                00000893 keithpaul                      BC07756D:"/>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27013" y="304800"/>
            <a:ext cx="30495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9600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12"/>
          <p:cNvSpPr>
            <a:spLocks noChangeShapeType="1"/>
          </p:cNvSpPr>
          <p:nvPr/>
        </p:nvSpPr>
        <p:spPr bwMode="auto">
          <a:xfrm>
            <a:off x="0" y="60960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3794" name="Rectangle 2"/>
          <p:cNvSpPr>
            <a:spLocks noGrp="1" noChangeArrowheads="1"/>
          </p:cNvSpPr>
          <p:nvPr>
            <p:ph type="subTitle" idx="1"/>
          </p:nvPr>
        </p:nvSpPr>
        <p:spPr>
          <a:xfrm>
            <a:off x="1790700" y="3124200"/>
            <a:ext cx="5562600" cy="1752600"/>
          </a:xfrm>
        </p:spPr>
        <p:txBody>
          <a:bodyPr/>
          <a:lstStyle>
            <a:lvl1pPr marL="0" indent="0" algn="ctr">
              <a:buFont typeface="Wingdings" pitchFamily="2" charset="2"/>
              <a:buNone/>
              <a:defRPr sz="2800"/>
            </a:lvl1pPr>
          </a:lstStyle>
          <a:p>
            <a:pPr lvl="0"/>
            <a:r>
              <a:rPr lang="en-US" noProof="0" smtClean="0"/>
              <a:t>Click to edit Master subtitle style</a:t>
            </a:r>
          </a:p>
        </p:txBody>
      </p:sp>
      <p:sp>
        <p:nvSpPr>
          <p:cNvPr id="33795" name="Rectangle 3"/>
          <p:cNvSpPr>
            <a:spLocks noGrp="1" noChangeArrowheads="1"/>
          </p:cNvSpPr>
          <p:nvPr>
            <p:ph type="ctrTitle"/>
          </p:nvPr>
        </p:nvSpPr>
        <p:spPr>
          <a:xfrm>
            <a:off x="1143000" y="1447800"/>
            <a:ext cx="6858000" cy="1143000"/>
          </a:xfrm>
        </p:spPr>
        <p:txBody>
          <a:bodyPr/>
          <a:lstStyle>
            <a:lvl1pPr algn="ctr">
              <a:defRPr sz="4700"/>
            </a:lvl1pPr>
          </a:lstStyle>
          <a:p>
            <a:pPr lvl="0"/>
            <a:r>
              <a:rPr lang="en-US" noProof="0" dirty="0" smtClean="0"/>
              <a:t>Click to edit Master title style</a:t>
            </a:r>
          </a:p>
        </p:txBody>
      </p:sp>
      <p:sp>
        <p:nvSpPr>
          <p:cNvPr id="11" name="Rectangle 11"/>
          <p:cNvSpPr>
            <a:spLocks noChangeArrowheads="1"/>
          </p:cNvSpPr>
          <p:nvPr/>
        </p:nvSpPr>
        <p:spPr bwMode="auto">
          <a:xfrm>
            <a:off x="152400" y="6172200"/>
            <a:ext cx="438581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dirty="0" smtClean="0">
                <a:solidFill>
                  <a:srgbClr val="000000"/>
                </a:solidFill>
                <a:latin typeface="Georgia"/>
              </a:rPr>
              <a:t>Department of  Civil and Environmental Engineering</a:t>
            </a:r>
            <a:endParaRPr lang="en-US" sz="1400" dirty="0">
              <a:solidFill>
                <a:srgbClr val="000000"/>
              </a:solidFill>
              <a:latin typeface="Georgia"/>
            </a:endParaRPr>
          </a:p>
        </p:txBody>
      </p:sp>
    </p:spTree>
    <p:extLst>
      <p:ext uri="{BB962C8B-B14F-4D97-AF65-F5344CB8AC3E}">
        <p14:creationId xmlns:p14="http://schemas.microsoft.com/office/powerpoint/2010/main" val="4043826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8392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8382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0466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1049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3716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3677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2839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5140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F5909-B624-4188-ADCD-D8F8E4369899}" type="datetimeFigureOut">
              <a:rPr lang="en-US" smtClean="0"/>
              <a:pPr/>
              <a:t>12/12/2012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C8534-AE00-431F-9B4B-00E6608C70F0}" type="slidenum">
              <a:rPr lang="en-US" smtClean="0"/>
              <a:pPr/>
              <a:t>‹#›</a:t>
            </a:fld>
            <a:endParaRPr lang="en-US"/>
          </a:p>
        </p:txBody>
      </p:sp>
    </p:spTree>
    <p:extLst>
      <p:ext uri="{BB962C8B-B14F-4D97-AF65-F5344CB8AC3E}">
        <p14:creationId xmlns:p14="http://schemas.microsoft.com/office/powerpoint/2010/main" val="2525981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27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7682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9161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6371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609600"/>
            <a:ext cx="22098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609600"/>
            <a:ext cx="64770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5272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srgbClr val="000000"/>
                </a:solidFill>
              </a:rPr>
              <a:pPr/>
              <a:t>12/12/2012</a:t>
            </a:fld>
            <a:endParaRPr lang="en-US">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2004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7F5909-B624-4188-ADCD-D8F8E4369899}" type="datetimeFigureOut">
              <a:rPr lang="en-US" smtClean="0">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C8534-AE00-431F-9B4B-00E6608C70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043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F5909-B624-4188-ADCD-D8F8E4369899}" type="datetimeFigureOut">
              <a:rPr lang="en-US" smtClean="0">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C8534-AE00-431F-9B4B-00E6608C70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569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7F5909-B624-4188-ADCD-D8F8E4369899}" type="datetimeFigureOut">
              <a:rPr lang="en-US" smtClean="0">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C8534-AE00-431F-9B4B-00E6608C70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389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F5909-B624-4188-ADCD-D8F8E4369899}" type="datetimeFigureOut">
              <a:rPr lang="en-US" smtClean="0">
                <a:solidFill>
                  <a:prstClr val="black">
                    <a:tint val="75000"/>
                  </a:prstClr>
                </a:solidFill>
              </a:rPr>
              <a:pPr/>
              <a:t>12/12/2012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C8534-AE00-431F-9B4B-00E6608C70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18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7F5909-B624-4188-ADCD-D8F8E4369899}" type="datetimeFigureOut">
              <a:rPr lang="en-US" smtClean="0"/>
              <a:pPr/>
              <a:t>12/12/2012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C8534-AE00-431F-9B4B-00E6608C70F0}" type="slidenum">
              <a:rPr lang="en-US" smtClean="0"/>
              <a:pPr/>
              <a:t>‹#›</a:t>
            </a:fld>
            <a:endParaRPr lang="en-US"/>
          </a:p>
        </p:txBody>
      </p:sp>
    </p:spTree>
    <p:extLst>
      <p:ext uri="{BB962C8B-B14F-4D97-AF65-F5344CB8AC3E}">
        <p14:creationId xmlns:p14="http://schemas.microsoft.com/office/powerpoint/2010/main" val="724110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F5909-B624-4188-ADCD-D8F8E4369899}" type="datetimeFigureOut">
              <a:rPr lang="en-US" smtClean="0">
                <a:solidFill>
                  <a:prstClr val="black">
                    <a:tint val="75000"/>
                  </a:prstClr>
                </a:solidFill>
              </a:rPr>
              <a:pPr/>
              <a:t>12/12/2012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7C8534-AE00-431F-9B4B-00E6608C70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350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F5909-B624-4188-ADCD-D8F8E4369899}" type="datetimeFigureOut">
              <a:rPr lang="en-US" smtClean="0">
                <a:solidFill>
                  <a:prstClr val="black">
                    <a:tint val="75000"/>
                  </a:prstClr>
                </a:solidFill>
              </a:rPr>
              <a:pPr/>
              <a:t>12/12/2012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7C8534-AE00-431F-9B4B-00E6608C70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376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F5909-B624-4188-ADCD-D8F8E4369899}" type="datetimeFigureOut">
              <a:rPr lang="en-US" smtClean="0">
                <a:solidFill>
                  <a:prstClr val="black">
                    <a:tint val="75000"/>
                  </a:prstClr>
                </a:solidFill>
              </a:rPr>
              <a:pPr/>
              <a:t>12/12/2012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7C8534-AE00-431F-9B4B-00E6608C70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0338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F5909-B624-4188-ADCD-D8F8E4369899}" type="datetimeFigureOut">
              <a:rPr lang="en-US" smtClean="0">
                <a:solidFill>
                  <a:prstClr val="black">
                    <a:tint val="75000"/>
                  </a:prstClr>
                </a:solidFill>
              </a:rPr>
              <a:pPr/>
              <a:t>12/12/2012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C8534-AE00-431F-9B4B-00E6608C70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88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F5909-B624-4188-ADCD-D8F8E4369899}" type="datetimeFigureOut">
              <a:rPr lang="en-US" smtClean="0">
                <a:solidFill>
                  <a:prstClr val="black">
                    <a:tint val="75000"/>
                  </a:prstClr>
                </a:solidFill>
              </a:rPr>
              <a:pPr/>
              <a:t>12/12/2012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7C8534-AE00-431F-9B4B-00E6608C70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517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F5909-B624-4188-ADCD-D8F8E4369899}" type="datetimeFigureOut">
              <a:rPr lang="en-US" smtClean="0">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C8534-AE00-431F-9B4B-00E6608C70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2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F5909-B624-4188-ADCD-D8F8E4369899}" type="datetimeFigureOut">
              <a:rPr lang="en-US" smtClean="0">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7C8534-AE00-431F-9B4B-00E6608C70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485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7F5909-B624-4188-ADCD-D8F8E4369899}" type="datetimeFigureOut">
              <a:rPr lang="en-US" smtClean="0"/>
              <a:pPr/>
              <a:t>12/12/2012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C8534-AE00-431F-9B4B-00E6608C70F0}" type="slidenum">
              <a:rPr lang="en-US" smtClean="0"/>
              <a:pPr/>
              <a:t>‹#›</a:t>
            </a:fld>
            <a:endParaRPr lang="en-US"/>
          </a:p>
        </p:txBody>
      </p:sp>
    </p:spTree>
    <p:extLst>
      <p:ext uri="{BB962C8B-B14F-4D97-AF65-F5344CB8AC3E}">
        <p14:creationId xmlns:p14="http://schemas.microsoft.com/office/powerpoint/2010/main" val="2235771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F5909-B624-4188-ADCD-D8F8E4369899}" type="datetimeFigureOut">
              <a:rPr lang="en-US" smtClean="0"/>
              <a:pPr/>
              <a:t>12/12/2012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C8534-AE00-431F-9B4B-00E6608C70F0}" type="slidenum">
              <a:rPr lang="en-US" smtClean="0"/>
              <a:pPr/>
              <a:t>‹#›</a:t>
            </a:fld>
            <a:endParaRPr lang="en-US"/>
          </a:p>
        </p:txBody>
      </p:sp>
    </p:spTree>
    <p:extLst>
      <p:ext uri="{BB962C8B-B14F-4D97-AF65-F5344CB8AC3E}">
        <p14:creationId xmlns:p14="http://schemas.microsoft.com/office/powerpoint/2010/main" val="388763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F5909-B624-4188-ADCD-D8F8E4369899}" type="datetimeFigureOut">
              <a:rPr lang="en-US" smtClean="0"/>
              <a:pPr/>
              <a:t>12/12/2012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C8534-AE00-431F-9B4B-00E6608C70F0}" type="slidenum">
              <a:rPr lang="en-US" smtClean="0"/>
              <a:pPr/>
              <a:t>‹#›</a:t>
            </a:fld>
            <a:endParaRPr lang="en-US" dirty="0"/>
          </a:p>
        </p:txBody>
      </p:sp>
    </p:spTree>
    <p:extLst>
      <p:ext uri="{BB962C8B-B14F-4D97-AF65-F5344CB8AC3E}">
        <p14:creationId xmlns:p14="http://schemas.microsoft.com/office/powerpoint/2010/main" val="339119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F5909-B624-4188-ADCD-D8F8E4369899}" type="datetimeFigureOut">
              <a:rPr lang="en-US" smtClean="0"/>
              <a:pPr/>
              <a:t>12/12/2012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C8534-AE00-431F-9B4B-00E6608C70F0}" type="slidenum">
              <a:rPr lang="en-US" smtClean="0"/>
              <a:pPr/>
              <a:t>‹#›</a:t>
            </a:fld>
            <a:endParaRPr lang="en-US"/>
          </a:p>
        </p:txBody>
      </p:sp>
    </p:spTree>
    <p:extLst>
      <p:ext uri="{BB962C8B-B14F-4D97-AF65-F5344CB8AC3E}">
        <p14:creationId xmlns:p14="http://schemas.microsoft.com/office/powerpoint/2010/main" val="429201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7F5909-B624-4188-ADCD-D8F8E4369899}" type="datetimeFigureOut">
              <a:rPr lang="en-US" smtClean="0"/>
              <a:pPr/>
              <a:t>12/12/2012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C8534-AE00-431F-9B4B-00E6608C70F0}" type="slidenum">
              <a:rPr lang="en-US" smtClean="0"/>
              <a:pPr/>
              <a:t>‹#›</a:t>
            </a:fld>
            <a:endParaRPr lang="en-US"/>
          </a:p>
        </p:txBody>
      </p:sp>
    </p:spTree>
    <p:extLst>
      <p:ext uri="{BB962C8B-B14F-4D97-AF65-F5344CB8AC3E}">
        <p14:creationId xmlns:p14="http://schemas.microsoft.com/office/powerpoint/2010/main" val="186064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F5909-B624-4188-ADCD-D8F8E4369899}" type="datetimeFigureOut">
              <a:rPr lang="en-US" smtClean="0"/>
              <a:pPr/>
              <a:t>12/12/2012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C8534-AE00-431F-9B4B-00E6608C70F0}" type="slidenum">
              <a:rPr lang="en-US" smtClean="0"/>
              <a:pPr/>
              <a:t>‹#›</a:t>
            </a:fld>
            <a:endParaRPr lang="en-US"/>
          </a:p>
        </p:txBody>
      </p:sp>
      <p:sp>
        <p:nvSpPr>
          <p:cNvPr id="11" name="Slide Number Placeholder 17"/>
          <p:cNvSpPr txBox="1">
            <a:spLocks/>
          </p:cNvSpPr>
          <p:nvPr userDrawn="1"/>
        </p:nvSpPr>
        <p:spPr>
          <a:xfrm>
            <a:off x="8647113" y="6408738"/>
            <a:ext cx="366712" cy="365125"/>
          </a:xfrm>
          <a:prstGeom prst="rect">
            <a:avLst/>
          </a:prstGeom>
        </p:spPr>
        <p:txBody>
          <a:bodyPr vert="horz" anchor="b"/>
          <a:lstStyle>
            <a:defPPr>
              <a:defRPr lang="en-US"/>
            </a:defPPr>
            <a:lvl1pPr marL="0" algn="r" defTabSz="914400" rtl="0" eaLnBrk="1" fontAlgn="auto" latinLnBrk="0" hangingPunct="1">
              <a:spcBef>
                <a:spcPts val="0"/>
              </a:spcBef>
              <a:spcAft>
                <a:spcPts val="0"/>
              </a:spcAft>
              <a:defRPr kumimoji="0" sz="1000" b="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F20D3B-95AD-4F8F-9E45-34DD1020A906}" type="slidenum">
              <a:rPr lang="en-US" smtClean="0"/>
              <a:pPr>
                <a:defRPr/>
              </a:pPr>
              <a:t>‹#›</a:t>
            </a:fld>
            <a:endParaRPr lang="en-US"/>
          </a:p>
        </p:txBody>
      </p:sp>
    </p:spTree>
    <p:extLst>
      <p:ext uri="{BB962C8B-B14F-4D97-AF65-F5344CB8AC3E}">
        <p14:creationId xmlns:p14="http://schemas.microsoft.com/office/powerpoint/2010/main" val="2062007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502476"/>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a:defRPr>
      </a:lvl2pPr>
      <a:lvl3pPr algn="ctr" rtl="0" eaLnBrk="0" fontAlgn="base" hangingPunct="0">
        <a:spcBef>
          <a:spcPct val="0"/>
        </a:spcBef>
        <a:spcAft>
          <a:spcPct val="0"/>
        </a:spcAft>
        <a:defRPr sz="4400">
          <a:solidFill>
            <a:schemeClr val="tx2"/>
          </a:solidFill>
          <a:latin typeface="Times New Roman"/>
        </a:defRPr>
      </a:lvl3pPr>
      <a:lvl4pPr algn="ctr" rtl="0" eaLnBrk="0" fontAlgn="base" hangingPunct="0">
        <a:spcBef>
          <a:spcPct val="0"/>
        </a:spcBef>
        <a:spcAft>
          <a:spcPct val="0"/>
        </a:spcAft>
        <a:defRPr sz="4400">
          <a:solidFill>
            <a:schemeClr val="tx2"/>
          </a:solidFill>
          <a:latin typeface="Times New Roman"/>
        </a:defRPr>
      </a:lvl4pPr>
      <a:lvl5pPr algn="ctr" rtl="0" eaLnBrk="0" fontAlgn="base" hangingPunct="0">
        <a:spcBef>
          <a:spcPct val="0"/>
        </a:spcBef>
        <a:spcAft>
          <a:spcPct val="0"/>
        </a:spcAft>
        <a:defRPr sz="4400">
          <a:solidFill>
            <a:schemeClr val="tx2"/>
          </a:solidFill>
          <a:latin typeface="Times New Roman"/>
        </a:defRPr>
      </a:lvl5pPr>
      <a:lvl6pPr marL="457200" algn="ctr" rtl="0" eaLnBrk="0" fontAlgn="base" hangingPunct="0">
        <a:spcBef>
          <a:spcPct val="0"/>
        </a:spcBef>
        <a:spcAft>
          <a:spcPct val="0"/>
        </a:spcAft>
        <a:defRPr sz="4400">
          <a:solidFill>
            <a:schemeClr val="tx2"/>
          </a:solidFill>
          <a:latin typeface="Times New Roman"/>
        </a:defRPr>
      </a:lvl6pPr>
      <a:lvl7pPr marL="914400" algn="ctr" rtl="0" eaLnBrk="0" fontAlgn="base" hangingPunct="0">
        <a:spcBef>
          <a:spcPct val="0"/>
        </a:spcBef>
        <a:spcAft>
          <a:spcPct val="0"/>
        </a:spcAft>
        <a:defRPr sz="4400">
          <a:solidFill>
            <a:schemeClr val="tx2"/>
          </a:solidFill>
          <a:latin typeface="Times New Roman"/>
        </a:defRPr>
      </a:lvl7pPr>
      <a:lvl8pPr marL="1371600" algn="ctr" rtl="0" eaLnBrk="0" fontAlgn="base" hangingPunct="0">
        <a:spcBef>
          <a:spcPct val="0"/>
        </a:spcBef>
        <a:spcAft>
          <a:spcPct val="0"/>
        </a:spcAft>
        <a:defRPr sz="4400">
          <a:solidFill>
            <a:schemeClr val="tx2"/>
          </a:solidFill>
          <a:latin typeface="Times New Roman"/>
        </a:defRPr>
      </a:lvl8pPr>
      <a:lvl9pPr marL="1828800" algn="ctr" rtl="0" eaLnBrk="0" fontAlgn="base" hangingPunct="0">
        <a:spcBef>
          <a:spcPct val="0"/>
        </a:spcBef>
        <a:spcAft>
          <a:spcPct val="0"/>
        </a:spcAft>
        <a:defRPr sz="4400">
          <a:solidFill>
            <a:schemeClr val="tx2"/>
          </a:solidFill>
          <a:latin typeface="Times New Roman"/>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71600"/>
            <a:ext cx="8153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04800" y="609600"/>
            <a:ext cx="883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8" name="Rectangle 9"/>
          <p:cNvSpPr>
            <a:spLocks noChangeArrowheads="1"/>
          </p:cNvSpPr>
          <p:nvPr/>
        </p:nvSpPr>
        <p:spPr bwMode="auto">
          <a:xfrm>
            <a:off x="6156325" y="5943600"/>
            <a:ext cx="301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1029" name="Line 22"/>
          <p:cNvSpPr>
            <a:spLocks noChangeShapeType="1"/>
          </p:cNvSpPr>
          <p:nvPr/>
        </p:nvSpPr>
        <p:spPr bwMode="auto">
          <a:xfrm>
            <a:off x="0" y="12192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1030" name="Picture 49" descr="Untitled-1.jpg                                                 00000893 keithpaul                      BC07756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50" descr="A [blk-201].jpg                                                00000893 keithpaul                      BC07756D:"/>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152400" y="76200"/>
            <a:ext cx="25923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09600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3" name="Text Box 52"/>
          <p:cNvSpPr txBox="1">
            <a:spLocks noChangeArrowheads="1"/>
          </p:cNvSpPr>
          <p:nvPr/>
        </p:nvSpPr>
        <p:spPr bwMode="auto">
          <a:xfrm>
            <a:off x="8382000" y="6172200"/>
            <a:ext cx="609600"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spcBef>
                <a:spcPct val="50000"/>
              </a:spcBef>
              <a:defRPr/>
            </a:pPr>
            <a:fld id="{953AB379-7E4E-475A-BE31-50F5F2687180}" type="slidenum">
              <a:rPr lang="en-US" sz="1400" smtClean="0">
                <a:solidFill>
                  <a:srgbClr val="000000"/>
                </a:solidFill>
                <a:latin typeface="Verdana" pitchFamily="34" charset="0"/>
              </a:rPr>
              <a:pPr>
                <a:spcBef>
                  <a:spcPct val="50000"/>
                </a:spcBef>
                <a:defRPr/>
              </a:pPr>
              <a:t>‹#›</a:t>
            </a:fld>
            <a:endParaRPr lang="en-US" b="1" smtClean="0">
              <a:solidFill>
                <a:srgbClr val="336699"/>
              </a:solidFill>
              <a:latin typeface="Verdana" pitchFamily="34" charset="0"/>
            </a:endParaRPr>
          </a:p>
        </p:txBody>
      </p:sp>
      <p:sp>
        <p:nvSpPr>
          <p:cNvPr id="1034" name="Rectangle 53"/>
          <p:cNvSpPr>
            <a:spLocks noChangeArrowheads="1"/>
          </p:cNvSpPr>
          <p:nvPr/>
        </p:nvSpPr>
        <p:spPr bwMode="auto">
          <a:xfrm>
            <a:off x="152400" y="6172200"/>
            <a:ext cx="434253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dirty="0">
                <a:solidFill>
                  <a:srgbClr val="000000"/>
                </a:solidFill>
                <a:latin typeface="Georgia"/>
              </a:rPr>
              <a:t>Department of </a:t>
            </a:r>
            <a:r>
              <a:rPr lang="en-US" sz="1400" dirty="0" smtClean="0">
                <a:solidFill>
                  <a:srgbClr val="000000"/>
                </a:solidFill>
                <a:latin typeface="Georgia"/>
              </a:rPr>
              <a:t>Civil and Environmental Engineering</a:t>
            </a:r>
            <a:endParaRPr lang="en-US" sz="1400" dirty="0">
              <a:solidFill>
                <a:srgbClr val="000000"/>
              </a:solidFill>
              <a:latin typeface="Georgia"/>
            </a:endParaRPr>
          </a:p>
        </p:txBody>
      </p:sp>
      <p:sp>
        <p:nvSpPr>
          <p:cNvPr id="1035" name="Line 54"/>
          <p:cNvSpPr>
            <a:spLocks noChangeShapeType="1"/>
          </p:cNvSpPr>
          <p:nvPr/>
        </p:nvSpPr>
        <p:spPr bwMode="auto">
          <a:xfrm>
            <a:off x="0" y="60960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225745509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000">
          <a:solidFill>
            <a:srgbClr val="881C1C"/>
          </a:solidFill>
          <a:latin typeface="+mj-lt"/>
          <a:ea typeface="+mj-ea"/>
          <a:cs typeface="+mj-cs"/>
        </a:defRPr>
      </a:lvl1pPr>
      <a:lvl2pPr algn="l" rtl="0" eaLnBrk="1" fontAlgn="base" hangingPunct="1">
        <a:spcBef>
          <a:spcPct val="0"/>
        </a:spcBef>
        <a:spcAft>
          <a:spcPct val="0"/>
        </a:spcAft>
        <a:defRPr sz="3000">
          <a:solidFill>
            <a:srgbClr val="881C1C"/>
          </a:solidFill>
          <a:latin typeface="Georgia" pitchFamily="18" charset="0"/>
        </a:defRPr>
      </a:lvl2pPr>
      <a:lvl3pPr algn="l" rtl="0" eaLnBrk="1" fontAlgn="base" hangingPunct="1">
        <a:spcBef>
          <a:spcPct val="0"/>
        </a:spcBef>
        <a:spcAft>
          <a:spcPct val="0"/>
        </a:spcAft>
        <a:defRPr sz="3000">
          <a:solidFill>
            <a:srgbClr val="881C1C"/>
          </a:solidFill>
          <a:latin typeface="Georgia" pitchFamily="18" charset="0"/>
        </a:defRPr>
      </a:lvl3pPr>
      <a:lvl4pPr algn="l" rtl="0" eaLnBrk="1" fontAlgn="base" hangingPunct="1">
        <a:spcBef>
          <a:spcPct val="0"/>
        </a:spcBef>
        <a:spcAft>
          <a:spcPct val="0"/>
        </a:spcAft>
        <a:defRPr sz="3000">
          <a:solidFill>
            <a:srgbClr val="881C1C"/>
          </a:solidFill>
          <a:latin typeface="Georgia" pitchFamily="18" charset="0"/>
        </a:defRPr>
      </a:lvl4pPr>
      <a:lvl5pPr algn="l" rtl="0" eaLnBrk="1" fontAlgn="base" hangingPunct="1">
        <a:spcBef>
          <a:spcPct val="0"/>
        </a:spcBef>
        <a:spcAft>
          <a:spcPct val="0"/>
        </a:spcAft>
        <a:defRPr sz="3000">
          <a:solidFill>
            <a:srgbClr val="881C1C"/>
          </a:solidFill>
          <a:latin typeface="Georgia" pitchFamily="18" charset="0"/>
        </a:defRPr>
      </a:lvl5pPr>
      <a:lvl6pPr marL="457200" algn="l" rtl="0" eaLnBrk="1" fontAlgn="base" hangingPunct="1">
        <a:spcBef>
          <a:spcPct val="0"/>
        </a:spcBef>
        <a:spcAft>
          <a:spcPct val="0"/>
        </a:spcAft>
        <a:defRPr sz="3000">
          <a:solidFill>
            <a:srgbClr val="881C1C"/>
          </a:solidFill>
          <a:latin typeface="Georgia" pitchFamily="18" charset="0"/>
        </a:defRPr>
      </a:lvl6pPr>
      <a:lvl7pPr marL="914400" algn="l" rtl="0" eaLnBrk="1" fontAlgn="base" hangingPunct="1">
        <a:spcBef>
          <a:spcPct val="0"/>
        </a:spcBef>
        <a:spcAft>
          <a:spcPct val="0"/>
        </a:spcAft>
        <a:defRPr sz="3000">
          <a:solidFill>
            <a:srgbClr val="881C1C"/>
          </a:solidFill>
          <a:latin typeface="Georgia" pitchFamily="18" charset="0"/>
        </a:defRPr>
      </a:lvl7pPr>
      <a:lvl8pPr marL="1371600" algn="l" rtl="0" eaLnBrk="1" fontAlgn="base" hangingPunct="1">
        <a:spcBef>
          <a:spcPct val="0"/>
        </a:spcBef>
        <a:spcAft>
          <a:spcPct val="0"/>
        </a:spcAft>
        <a:defRPr sz="3000">
          <a:solidFill>
            <a:srgbClr val="881C1C"/>
          </a:solidFill>
          <a:latin typeface="Georgia" pitchFamily="18" charset="0"/>
        </a:defRPr>
      </a:lvl8pPr>
      <a:lvl9pPr marL="1828800" algn="l" rtl="0" eaLnBrk="1" fontAlgn="base" hangingPunct="1">
        <a:spcBef>
          <a:spcPct val="0"/>
        </a:spcBef>
        <a:spcAft>
          <a:spcPct val="0"/>
        </a:spcAft>
        <a:defRPr sz="3000">
          <a:solidFill>
            <a:srgbClr val="881C1C"/>
          </a:solidFill>
          <a:latin typeface="Georgia" pitchFamily="18" charset="0"/>
        </a:defRPr>
      </a:lvl9pPr>
    </p:titleStyle>
    <p:bodyStyle>
      <a:lvl1pPr marL="342900" indent="-342900" algn="l" rtl="0" eaLnBrk="1" fontAlgn="base" hangingPunct="1">
        <a:spcBef>
          <a:spcPct val="20000"/>
        </a:spcBef>
        <a:spcAft>
          <a:spcPct val="0"/>
        </a:spcAft>
        <a:buClr>
          <a:srgbClr val="840C22"/>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840C22"/>
        </a:buClr>
        <a:buSzPct val="100000"/>
        <a:buFont typeface="Times" pitchFamily="18" charset="0"/>
        <a:buChar char="•"/>
        <a:defRPr sz="2000">
          <a:solidFill>
            <a:schemeClr val="tx1"/>
          </a:solidFill>
          <a:latin typeface="+mn-lt"/>
        </a:defRPr>
      </a:lvl2pPr>
      <a:lvl3pPr marL="1143000" indent="-228600" algn="l" rtl="0" eaLnBrk="1" fontAlgn="base" hangingPunct="1">
        <a:spcBef>
          <a:spcPct val="20000"/>
        </a:spcBef>
        <a:spcAft>
          <a:spcPct val="0"/>
        </a:spcAft>
        <a:buClr>
          <a:srgbClr val="840C22"/>
        </a:buClr>
        <a:buSzPct val="100000"/>
        <a:buFont typeface="Times" pitchFamily="18" charset="0"/>
        <a:buChar char="•"/>
        <a:defRPr sz="2000">
          <a:solidFill>
            <a:schemeClr val="tx1"/>
          </a:solidFill>
          <a:latin typeface="+mn-lt"/>
        </a:defRPr>
      </a:lvl3pPr>
      <a:lvl4pPr marL="1600200" indent="-228600" algn="l" rtl="0" eaLnBrk="1" fontAlgn="base" hangingPunct="1">
        <a:spcBef>
          <a:spcPct val="20000"/>
        </a:spcBef>
        <a:spcAft>
          <a:spcPct val="0"/>
        </a:spcAft>
        <a:buClr>
          <a:srgbClr val="840C22"/>
        </a:buClr>
        <a:buSzPct val="100000"/>
        <a:buFont typeface="Times" pitchFamily="18" charset="0"/>
        <a:buChar char="•"/>
        <a:defRPr>
          <a:solidFill>
            <a:schemeClr val="tx1"/>
          </a:solidFill>
          <a:latin typeface="+mn-lt"/>
        </a:defRPr>
      </a:lvl4pPr>
      <a:lvl5pPr marL="20574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5pPr>
      <a:lvl6pPr marL="2514600" indent="-228600" algn="l" rtl="0" eaLnBrk="1" fontAlgn="base" hangingPunct="1">
        <a:spcBef>
          <a:spcPct val="20000"/>
        </a:spcBef>
        <a:spcAft>
          <a:spcPct val="0"/>
        </a:spcAft>
        <a:buClr>
          <a:srgbClr val="840C22"/>
        </a:buClr>
        <a:buSzPct val="100000"/>
        <a:buFont typeface="Times"/>
        <a:buChar char="•"/>
        <a:defRPr sz="1600">
          <a:solidFill>
            <a:schemeClr val="tx1"/>
          </a:solidFill>
          <a:latin typeface="+mn-lt"/>
        </a:defRPr>
      </a:lvl6pPr>
      <a:lvl7pPr marL="2971800" indent="-228600" algn="l" rtl="0" eaLnBrk="1" fontAlgn="base" hangingPunct="1">
        <a:spcBef>
          <a:spcPct val="20000"/>
        </a:spcBef>
        <a:spcAft>
          <a:spcPct val="0"/>
        </a:spcAft>
        <a:buClr>
          <a:srgbClr val="840C22"/>
        </a:buClr>
        <a:buSzPct val="100000"/>
        <a:buFont typeface="Times"/>
        <a:buChar char="•"/>
        <a:defRPr sz="1600">
          <a:solidFill>
            <a:schemeClr val="tx1"/>
          </a:solidFill>
          <a:latin typeface="+mn-lt"/>
        </a:defRPr>
      </a:lvl7pPr>
      <a:lvl8pPr marL="3429000" indent="-228600" algn="l" rtl="0" eaLnBrk="1" fontAlgn="base" hangingPunct="1">
        <a:spcBef>
          <a:spcPct val="20000"/>
        </a:spcBef>
        <a:spcAft>
          <a:spcPct val="0"/>
        </a:spcAft>
        <a:buClr>
          <a:srgbClr val="840C22"/>
        </a:buClr>
        <a:buSzPct val="100000"/>
        <a:buFont typeface="Times"/>
        <a:buChar char="•"/>
        <a:defRPr sz="1600">
          <a:solidFill>
            <a:schemeClr val="tx1"/>
          </a:solidFill>
          <a:latin typeface="+mn-lt"/>
        </a:defRPr>
      </a:lvl8pPr>
      <a:lvl9pPr marL="3886200" indent="-228600" algn="l" rtl="0" eaLnBrk="1" fontAlgn="base" hangingPunct="1">
        <a:spcBef>
          <a:spcPct val="20000"/>
        </a:spcBef>
        <a:spcAft>
          <a:spcPct val="0"/>
        </a:spcAft>
        <a:buClr>
          <a:srgbClr val="840C22"/>
        </a:buClr>
        <a:buSzPct val="100000"/>
        <a:buFont typeface="Times"/>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F5909-B624-4188-ADCD-D8F8E4369899}" type="datetimeFigureOut">
              <a:rPr lang="en-US" smtClean="0">
                <a:solidFill>
                  <a:prstClr val="black">
                    <a:tint val="75000"/>
                  </a:prstClr>
                </a:solidFill>
              </a:rPr>
              <a:pPr/>
              <a:t>12/12/2012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C8534-AE00-431F-9B4B-00E6608C70F0}" type="slidenum">
              <a:rPr lang="en-US" smtClean="0">
                <a:solidFill>
                  <a:prstClr val="black">
                    <a:tint val="75000"/>
                  </a:prstClr>
                </a:solidFill>
              </a:rPr>
              <a:pPr/>
              <a:t>‹#›</a:t>
            </a:fld>
            <a:endParaRPr lang="en-US">
              <a:solidFill>
                <a:prstClr val="black">
                  <a:tint val="75000"/>
                </a:prstClr>
              </a:solidFill>
            </a:endParaRPr>
          </a:p>
        </p:txBody>
      </p:sp>
      <p:sp>
        <p:nvSpPr>
          <p:cNvPr id="11" name="Slide Number Placeholder 17"/>
          <p:cNvSpPr txBox="1">
            <a:spLocks/>
          </p:cNvSpPr>
          <p:nvPr userDrawn="1"/>
        </p:nvSpPr>
        <p:spPr>
          <a:xfrm>
            <a:off x="8647113" y="6408738"/>
            <a:ext cx="366712" cy="365125"/>
          </a:xfrm>
          <a:prstGeom prst="rect">
            <a:avLst/>
          </a:prstGeom>
        </p:spPr>
        <p:txBody>
          <a:bodyPr vert="horz" anchor="b"/>
          <a:lstStyle>
            <a:defPPr>
              <a:defRPr lang="en-US"/>
            </a:defPPr>
            <a:lvl1pPr marL="0" algn="r" defTabSz="914400" rtl="0" eaLnBrk="1" fontAlgn="auto" latinLnBrk="0" hangingPunct="1">
              <a:spcBef>
                <a:spcPts val="0"/>
              </a:spcBef>
              <a:spcAft>
                <a:spcPts val="0"/>
              </a:spcAft>
              <a:defRPr kumimoji="0" sz="1000" b="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F20D3B-95AD-4F8F-9E45-34DD1020A90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0311328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2057400" y="2133600"/>
            <a:ext cx="6692685"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normAutofit/>
          </a:bodyPr>
          <a:lstStyle>
            <a:lvl1pPr marL="0" indent="0" algn="ctr" rtl="0" eaLnBrk="1" fontAlgn="base" hangingPunct="1">
              <a:spcBef>
                <a:spcPct val="20000"/>
              </a:spcBef>
              <a:spcAft>
                <a:spcPct val="0"/>
              </a:spcAft>
              <a:buClr>
                <a:srgbClr val="840C22"/>
              </a:buClr>
              <a:buSzPct val="100000"/>
              <a:buFont typeface="Wingdings" pitchFamily="2" charset="2"/>
              <a:buNone/>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840C22"/>
              </a:buClr>
              <a:buSzPct val="100000"/>
              <a:buFont typeface="Times" pitchFamily="18" charset="0"/>
              <a:buChar char="•"/>
              <a:defRPr sz="2000">
                <a:solidFill>
                  <a:schemeClr val="tx1"/>
                </a:solidFill>
                <a:latin typeface="+mn-lt"/>
              </a:defRPr>
            </a:lvl2pPr>
            <a:lvl3pPr marL="1143000" indent="-228600" algn="l" rtl="0" eaLnBrk="1" fontAlgn="base" hangingPunct="1">
              <a:spcBef>
                <a:spcPct val="20000"/>
              </a:spcBef>
              <a:spcAft>
                <a:spcPct val="0"/>
              </a:spcAft>
              <a:buClr>
                <a:srgbClr val="840C22"/>
              </a:buClr>
              <a:buSzPct val="100000"/>
              <a:buFont typeface="Times" pitchFamily="18" charset="0"/>
              <a:buChar char="•"/>
              <a:defRPr sz="2000">
                <a:solidFill>
                  <a:schemeClr val="tx1"/>
                </a:solidFill>
                <a:latin typeface="+mn-lt"/>
              </a:defRPr>
            </a:lvl3pPr>
            <a:lvl4pPr marL="1600200" indent="-228600" algn="l" rtl="0" eaLnBrk="1" fontAlgn="base" hangingPunct="1">
              <a:spcBef>
                <a:spcPct val="20000"/>
              </a:spcBef>
              <a:spcAft>
                <a:spcPct val="0"/>
              </a:spcAft>
              <a:buClr>
                <a:srgbClr val="840C22"/>
              </a:buClr>
              <a:buSzPct val="100000"/>
              <a:buFont typeface="Times" pitchFamily="18" charset="0"/>
              <a:buChar char="•"/>
              <a:defRPr>
                <a:solidFill>
                  <a:schemeClr val="tx1"/>
                </a:solidFill>
                <a:latin typeface="+mn-lt"/>
              </a:defRPr>
            </a:lvl4pPr>
            <a:lvl5pPr marL="2057400" indent="-228600" algn="l" rtl="0" eaLnBrk="1" fontAlgn="base" hangingPunct="1">
              <a:spcBef>
                <a:spcPct val="20000"/>
              </a:spcBef>
              <a:spcAft>
                <a:spcPct val="0"/>
              </a:spcAft>
              <a:buClr>
                <a:srgbClr val="840C22"/>
              </a:buClr>
              <a:buSzPct val="100000"/>
              <a:buFont typeface="Times" pitchFamily="18" charset="0"/>
              <a:buChar char="•"/>
              <a:defRPr sz="1600">
                <a:solidFill>
                  <a:schemeClr val="tx1"/>
                </a:solidFill>
                <a:latin typeface="+mn-lt"/>
              </a:defRPr>
            </a:lvl5pPr>
            <a:lvl6pPr marL="2514600" indent="-228600" algn="l" rtl="0" eaLnBrk="1" fontAlgn="base" hangingPunct="1">
              <a:spcBef>
                <a:spcPct val="20000"/>
              </a:spcBef>
              <a:spcAft>
                <a:spcPct val="0"/>
              </a:spcAft>
              <a:buClr>
                <a:srgbClr val="840C22"/>
              </a:buClr>
              <a:buSzPct val="100000"/>
              <a:buFont typeface="Times"/>
              <a:buChar char="•"/>
              <a:defRPr sz="1600">
                <a:solidFill>
                  <a:schemeClr val="tx1"/>
                </a:solidFill>
                <a:latin typeface="+mn-lt"/>
              </a:defRPr>
            </a:lvl6pPr>
            <a:lvl7pPr marL="2971800" indent="-228600" algn="l" rtl="0" eaLnBrk="1" fontAlgn="base" hangingPunct="1">
              <a:spcBef>
                <a:spcPct val="20000"/>
              </a:spcBef>
              <a:spcAft>
                <a:spcPct val="0"/>
              </a:spcAft>
              <a:buClr>
                <a:srgbClr val="840C22"/>
              </a:buClr>
              <a:buSzPct val="100000"/>
              <a:buFont typeface="Times"/>
              <a:buChar char="•"/>
              <a:defRPr sz="1600">
                <a:solidFill>
                  <a:schemeClr val="tx1"/>
                </a:solidFill>
                <a:latin typeface="+mn-lt"/>
              </a:defRPr>
            </a:lvl7pPr>
            <a:lvl8pPr marL="3429000" indent="-228600" algn="l" rtl="0" eaLnBrk="1" fontAlgn="base" hangingPunct="1">
              <a:spcBef>
                <a:spcPct val="20000"/>
              </a:spcBef>
              <a:spcAft>
                <a:spcPct val="0"/>
              </a:spcAft>
              <a:buClr>
                <a:srgbClr val="840C22"/>
              </a:buClr>
              <a:buSzPct val="100000"/>
              <a:buFont typeface="Times"/>
              <a:buChar char="•"/>
              <a:defRPr sz="1600">
                <a:solidFill>
                  <a:schemeClr val="tx1"/>
                </a:solidFill>
                <a:latin typeface="+mn-lt"/>
              </a:defRPr>
            </a:lvl8pPr>
            <a:lvl9pPr marL="3886200" indent="-228600" algn="l" rtl="0" eaLnBrk="1" fontAlgn="base" hangingPunct="1">
              <a:spcBef>
                <a:spcPct val="20000"/>
              </a:spcBef>
              <a:spcAft>
                <a:spcPct val="0"/>
              </a:spcAft>
              <a:buClr>
                <a:srgbClr val="840C22"/>
              </a:buClr>
              <a:buSzPct val="100000"/>
              <a:buFont typeface="Times"/>
              <a:buChar char="•"/>
              <a:defRPr sz="1600">
                <a:solidFill>
                  <a:schemeClr val="tx1"/>
                </a:solidFill>
                <a:latin typeface="+mn-lt"/>
              </a:defRPr>
            </a:lvl9pPr>
          </a:lstStyle>
          <a:p>
            <a:r>
              <a:rPr lang="en-US" sz="2600" b="1" dirty="0" smtClean="0">
                <a:solidFill>
                  <a:srgbClr val="000000"/>
                </a:solidFill>
                <a:latin typeface="Georgia"/>
              </a:rPr>
              <a:t>Mary Ratnaswamy</a:t>
            </a:r>
            <a:r>
              <a:rPr lang="en-US" sz="2600" b="1" baseline="30000" dirty="0" smtClean="0">
                <a:solidFill>
                  <a:srgbClr val="000000"/>
                </a:solidFill>
                <a:latin typeface="Georgia"/>
              </a:rPr>
              <a:t>1</a:t>
            </a:r>
            <a:r>
              <a:rPr lang="en-US" sz="2600" b="1" dirty="0" smtClean="0">
                <a:solidFill>
                  <a:srgbClr val="000000"/>
                </a:solidFill>
                <a:latin typeface="Georgia"/>
              </a:rPr>
              <a:t> and </a:t>
            </a:r>
          </a:p>
          <a:p>
            <a:r>
              <a:rPr lang="en-US" sz="2600" b="1" dirty="0" smtClean="0">
                <a:solidFill>
                  <a:srgbClr val="000000"/>
                </a:solidFill>
                <a:latin typeface="Georgia"/>
              </a:rPr>
              <a:t>Richard Palmer</a:t>
            </a:r>
            <a:r>
              <a:rPr lang="en-US" sz="2600" b="1" baseline="30000" dirty="0" smtClean="0">
                <a:solidFill>
                  <a:srgbClr val="000000"/>
                </a:solidFill>
                <a:latin typeface="Georgia"/>
              </a:rPr>
              <a:t>2</a:t>
            </a:r>
            <a:r>
              <a:rPr lang="en-US" sz="2600" b="1" dirty="0" smtClean="0">
                <a:solidFill>
                  <a:srgbClr val="000000"/>
                </a:solidFill>
                <a:latin typeface="Georgia"/>
              </a:rPr>
              <a:t>   </a:t>
            </a:r>
            <a:endParaRPr lang="en-US" sz="2600" b="1" dirty="0">
              <a:solidFill>
                <a:srgbClr val="000000"/>
              </a:solidFill>
              <a:latin typeface="Times New Roman" pitchFamily="18" charset="0"/>
              <a:cs typeface="Times New Roman" pitchFamily="18" charset="0"/>
            </a:endParaRPr>
          </a:p>
          <a:p>
            <a:pPr marL="457200" indent="-457200">
              <a:buClrTx/>
              <a:buFont typeface="+mj-lt"/>
              <a:buAutoNum type="arabicPeriod"/>
            </a:pPr>
            <a:r>
              <a:rPr lang="en-US" sz="2000" b="1" dirty="0" smtClean="0">
                <a:latin typeface="Times New Roman" pitchFamily="18" charset="0"/>
                <a:cs typeface="Times New Roman" pitchFamily="18" charset="0"/>
              </a:rPr>
              <a:t>Director</a:t>
            </a:r>
            <a:r>
              <a:rPr lang="en-US" sz="2000" b="1" dirty="0">
                <a:latin typeface="Times New Roman" pitchFamily="18" charset="0"/>
                <a:cs typeface="Times New Roman" pitchFamily="18" charset="0"/>
              </a:rPr>
              <a:t>, DOI Northeast Climate Science </a:t>
            </a:r>
            <a:r>
              <a:rPr lang="en-US" sz="2000" b="1" dirty="0" smtClean="0">
                <a:latin typeface="Times New Roman" pitchFamily="18" charset="0"/>
                <a:cs typeface="Times New Roman" pitchFamily="18" charset="0"/>
              </a:rPr>
              <a:t>Center</a:t>
            </a:r>
          </a:p>
          <a:p>
            <a:pPr marL="514350" indent="-514350">
              <a:buClrTx/>
              <a:buFont typeface="+mj-lt"/>
              <a:buAutoNum type="arabicPeriod"/>
            </a:pPr>
            <a:r>
              <a:rPr lang="en-US" sz="2000" b="1" dirty="0" smtClean="0">
                <a:solidFill>
                  <a:srgbClr val="000000"/>
                </a:solidFill>
                <a:latin typeface="Times New Roman" pitchFamily="18" charset="0"/>
                <a:cs typeface="Times New Roman" pitchFamily="18" charset="0"/>
              </a:rPr>
              <a:t>Professor and Head, Department of Civil and Environmental Engineering, UMass Amherst</a:t>
            </a:r>
            <a:endParaRPr lang="en-US" sz="2000" b="1" dirty="0" smtClean="0">
              <a:solidFill>
                <a:srgbClr val="000000"/>
              </a:solidFill>
              <a:latin typeface="Georgia"/>
            </a:endParaRPr>
          </a:p>
          <a:p>
            <a:endParaRPr lang="en-US" sz="1600" b="1" dirty="0">
              <a:solidFill>
                <a:srgbClr val="000000"/>
              </a:solidFill>
              <a:latin typeface="Georgia"/>
            </a:endParaRPr>
          </a:p>
          <a:p>
            <a:r>
              <a:rPr lang="en-US" sz="1600" b="1" dirty="0" smtClean="0">
                <a:solidFill>
                  <a:srgbClr val="000000"/>
                </a:solidFill>
                <a:latin typeface="Georgia"/>
              </a:rPr>
              <a:t>North Atlantic Landscape Conservation Cooperative Workshop</a:t>
            </a:r>
            <a:r>
              <a:rPr lang="en-US" sz="1600" b="1" dirty="0">
                <a:solidFill>
                  <a:srgbClr val="000000"/>
                </a:solidFill>
                <a:latin typeface="Georgia"/>
              </a:rPr>
              <a:t>, </a:t>
            </a:r>
            <a:r>
              <a:rPr lang="en-US" sz="1600" b="1" dirty="0" err="1">
                <a:solidFill>
                  <a:srgbClr val="000000"/>
                </a:solidFill>
                <a:latin typeface="Georgia"/>
              </a:rPr>
              <a:t>Minnewaska</a:t>
            </a:r>
            <a:r>
              <a:rPr lang="en-US" sz="1600" b="1" dirty="0">
                <a:solidFill>
                  <a:srgbClr val="000000"/>
                </a:solidFill>
                <a:latin typeface="Georgia"/>
              </a:rPr>
              <a:t> </a:t>
            </a:r>
            <a:r>
              <a:rPr lang="en-US" sz="1600" b="1" dirty="0" smtClean="0">
                <a:solidFill>
                  <a:srgbClr val="000000"/>
                </a:solidFill>
                <a:latin typeface="Georgia"/>
              </a:rPr>
              <a:t>Lodge, Gardiner, NY </a:t>
            </a:r>
          </a:p>
          <a:p>
            <a:endParaRPr lang="en-US" sz="2500" b="1" dirty="0">
              <a:solidFill>
                <a:srgbClr val="000000"/>
              </a:solidFill>
              <a:latin typeface="Georgia"/>
            </a:endParaRPr>
          </a:p>
          <a:p>
            <a:endParaRPr lang="en-US" dirty="0">
              <a:solidFill>
                <a:srgbClr val="000000"/>
              </a:solidFill>
              <a:latin typeface="Georgia"/>
            </a:endParaRPr>
          </a:p>
        </p:txBody>
      </p:sp>
      <p:sp>
        <p:nvSpPr>
          <p:cNvPr id="5" name="Title 1"/>
          <p:cNvSpPr txBox="1">
            <a:spLocks/>
          </p:cNvSpPr>
          <p:nvPr/>
        </p:nvSpPr>
        <p:spPr bwMode="auto">
          <a:xfrm>
            <a:off x="1610710" y="762000"/>
            <a:ext cx="741658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noAutofit/>
          </a:bodyPr>
          <a:lstStyle>
            <a:lvl1pPr algn="ctr" rtl="0" eaLnBrk="1" fontAlgn="base" hangingPunct="1">
              <a:spcBef>
                <a:spcPct val="0"/>
              </a:spcBef>
              <a:spcAft>
                <a:spcPct val="0"/>
              </a:spcAft>
              <a:defRPr sz="4700">
                <a:solidFill>
                  <a:srgbClr val="881C1C"/>
                </a:solidFill>
                <a:latin typeface="+mj-lt"/>
                <a:ea typeface="+mj-ea"/>
                <a:cs typeface="+mj-cs"/>
              </a:defRPr>
            </a:lvl1pPr>
            <a:lvl2pPr algn="l" rtl="0" eaLnBrk="1" fontAlgn="base" hangingPunct="1">
              <a:spcBef>
                <a:spcPct val="0"/>
              </a:spcBef>
              <a:spcAft>
                <a:spcPct val="0"/>
              </a:spcAft>
              <a:defRPr sz="3000">
                <a:solidFill>
                  <a:srgbClr val="881C1C"/>
                </a:solidFill>
                <a:latin typeface="Georgia" pitchFamily="18" charset="0"/>
              </a:defRPr>
            </a:lvl2pPr>
            <a:lvl3pPr algn="l" rtl="0" eaLnBrk="1" fontAlgn="base" hangingPunct="1">
              <a:spcBef>
                <a:spcPct val="0"/>
              </a:spcBef>
              <a:spcAft>
                <a:spcPct val="0"/>
              </a:spcAft>
              <a:defRPr sz="3000">
                <a:solidFill>
                  <a:srgbClr val="881C1C"/>
                </a:solidFill>
                <a:latin typeface="Georgia" pitchFamily="18" charset="0"/>
              </a:defRPr>
            </a:lvl3pPr>
            <a:lvl4pPr algn="l" rtl="0" eaLnBrk="1" fontAlgn="base" hangingPunct="1">
              <a:spcBef>
                <a:spcPct val="0"/>
              </a:spcBef>
              <a:spcAft>
                <a:spcPct val="0"/>
              </a:spcAft>
              <a:defRPr sz="3000">
                <a:solidFill>
                  <a:srgbClr val="881C1C"/>
                </a:solidFill>
                <a:latin typeface="Georgia" pitchFamily="18" charset="0"/>
              </a:defRPr>
            </a:lvl4pPr>
            <a:lvl5pPr algn="l" rtl="0" eaLnBrk="1" fontAlgn="base" hangingPunct="1">
              <a:spcBef>
                <a:spcPct val="0"/>
              </a:spcBef>
              <a:spcAft>
                <a:spcPct val="0"/>
              </a:spcAft>
              <a:defRPr sz="3000">
                <a:solidFill>
                  <a:srgbClr val="881C1C"/>
                </a:solidFill>
                <a:latin typeface="Georgia" pitchFamily="18" charset="0"/>
              </a:defRPr>
            </a:lvl5pPr>
            <a:lvl6pPr marL="457200" algn="l" rtl="0" eaLnBrk="1" fontAlgn="base" hangingPunct="1">
              <a:spcBef>
                <a:spcPct val="0"/>
              </a:spcBef>
              <a:spcAft>
                <a:spcPct val="0"/>
              </a:spcAft>
              <a:defRPr sz="3000">
                <a:solidFill>
                  <a:srgbClr val="881C1C"/>
                </a:solidFill>
                <a:latin typeface="Georgia" pitchFamily="18" charset="0"/>
              </a:defRPr>
            </a:lvl6pPr>
            <a:lvl7pPr marL="914400" algn="l" rtl="0" eaLnBrk="1" fontAlgn="base" hangingPunct="1">
              <a:spcBef>
                <a:spcPct val="0"/>
              </a:spcBef>
              <a:spcAft>
                <a:spcPct val="0"/>
              </a:spcAft>
              <a:defRPr sz="3000">
                <a:solidFill>
                  <a:srgbClr val="881C1C"/>
                </a:solidFill>
                <a:latin typeface="Georgia" pitchFamily="18" charset="0"/>
              </a:defRPr>
            </a:lvl7pPr>
            <a:lvl8pPr marL="1371600" algn="l" rtl="0" eaLnBrk="1" fontAlgn="base" hangingPunct="1">
              <a:spcBef>
                <a:spcPct val="0"/>
              </a:spcBef>
              <a:spcAft>
                <a:spcPct val="0"/>
              </a:spcAft>
              <a:defRPr sz="3000">
                <a:solidFill>
                  <a:srgbClr val="881C1C"/>
                </a:solidFill>
                <a:latin typeface="Georgia" pitchFamily="18" charset="0"/>
              </a:defRPr>
            </a:lvl8pPr>
            <a:lvl9pPr marL="1828800" algn="l" rtl="0" eaLnBrk="1" fontAlgn="base" hangingPunct="1">
              <a:spcBef>
                <a:spcPct val="0"/>
              </a:spcBef>
              <a:spcAft>
                <a:spcPct val="0"/>
              </a:spcAft>
              <a:defRPr sz="3000">
                <a:solidFill>
                  <a:srgbClr val="881C1C"/>
                </a:solidFill>
                <a:latin typeface="Georgia" pitchFamily="18" charset="0"/>
              </a:defRPr>
            </a:lvl9pPr>
          </a:lstStyle>
          <a:p>
            <a:r>
              <a:rPr lang="en-US" sz="3200" b="1" dirty="0" smtClean="0"/>
              <a:t>Northeast Climate Science Center</a:t>
            </a:r>
          </a:p>
          <a:p>
            <a:r>
              <a:rPr lang="en-US" sz="3200" b="1" dirty="0" smtClean="0"/>
              <a:t>Standing Up and Walking </a:t>
            </a:r>
            <a:r>
              <a:rPr lang="en-US" sz="3200" dirty="0" smtClean="0"/>
              <a:t/>
            </a:r>
            <a:br>
              <a:rPr lang="en-US" sz="3200" dirty="0" smtClean="0"/>
            </a:br>
            <a:endParaRPr lang="en-US" sz="32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264165" y="5210271"/>
            <a:ext cx="2848302" cy="163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620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914400" y="76200"/>
            <a:ext cx="4572000" cy="7017306"/>
          </a:xfrm>
          <a:prstGeom prst="rect">
            <a:avLst/>
          </a:prstGeom>
        </p:spPr>
        <p:txBody>
          <a:bodyPr>
            <a:spAutoFit/>
          </a:bodyPr>
          <a:lstStyle/>
          <a:p>
            <a:r>
              <a:rPr lang="en-US" sz="2200" b="1" cap="small" dirty="0">
                <a:solidFill>
                  <a:srgbClr val="0070C0"/>
                </a:solidFill>
              </a:rPr>
              <a:t>University of Massachusetts Amherst</a:t>
            </a:r>
            <a:endParaRPr lang="en-US" sz="2200" dirty="0">
              <a:solidFill>
                <a:srgbClr val="0070C0"/>
              </a:solidFill>
            </a:endParaRPr>
          </a:p>
          <a:p>
            <a:r>
              <a:rPr lang="en-US" sz="2000" dirty="0">
                <a:solidFill>
                  <a:prstClr val="black"/>
                </a:solidFill>
              </a:rPr>
              <a:t>	Richard Palmer (Lead PI) </a:t>
            </a:r>
            <a:endParaRPr lang="en-US" sz="2000" dirty="0" smtClean="0">
              <a:solidFill>
                <a:prstClr val="black"/>
              </a:solidFill>
            </a:endParaRPr>
          </a:p>
          <a:p>
            <a:r>
              <a:rPr lang="en-US" sz="2000" dirty="0" smtClean="0">
                <a:solidFill>
                  <a:prstClr val="black"/>
                </a:solidFill>
              </a:rPr>
              <a:t>	Ray Bradley (PI)</a:t>
            </a:r>
          </a:p>
          <a:p>
            <a:r>
              <a:rPr lang="en-US" sz="2000" dirty="0" smtClean="0">
                <a:solidFill>
                  <a:prstClr val="black"/>
                </a:solidFill>
              </a:rPr>
              <a:t>	Curt Griffin (PI)</a:t>
            </a:r>
          </a:p>
          <a:p>
            <a:r>
              <a:rPr lang="en-US" sz="2000" dirty="0" smtClean="0">
                <a:solidFill>
                  <a:prstClr val="black"/>
                </a:solidFill>
              </a:rPr>
              <a:t>	Keith </a:t>
            </a:r>
            <a:r>
              <a:rPr lang="en-US" sz="2000" dirty="0" err="1" smtClean="0">
                <a:solidFill>
                  <a:prstClr val="black"/>
                </a:solidFill>
              </a:rPr>
              <a:t>Nislow</a:t>
            </a:r>
            <a:r>
              <a:rPr lang="en-US" sz="2000" dirty="0" smtClean="0">
                <a:solidFill>
                  <a:prstClr val="black"/>
                </a:solidFill>
              </a:rPr>
              <a:t> (PI)</a:t>
            </a:r>
            <a:endParaRPr lang="en-US" sz="1000" dirty="0">
              <a:solidFill>
                <a:prstClr val="black"/>
              </a:solidFill>
            </a:endParaRPr>
          </a:p>
          <a:p>
            <a:r>
              <a:rPr lang="en-US" sz="1000" b="1" dirty="0">
                <a:solidFill>
                  <a:prstClr val="black"/>
                </a:solidFill>
              </a:rPr>
              <a:t> </a:t>
            </a:r>
            <a:endParaRPr lang="en-US" sz="1000" dirty="0">
              <a:solidFill>
                <a:prstClr val="black"/>
              </a:solidFill>
            </a:endParaRPr>
          </a:p>
          <a:p>
            <a:r>
              <a:rPr lang="en-US" sz="2200" b="1" cap="small" dirty="0">
                <a:solidFill>
                  <a:srgbClr val="0070C0"/>
                </a:solidFill>
              </a:rPr>
              <a:t>College of Menominee Nation</a:t>
            </a:r>
            <a:endParaRPr lang="en-US" sz="2200" dirty="0">
              <a:solidFill>
                <a:srgbClr val="0070C0"/>
              </a:solidFill>
            </a:endParaRPr>
          </a:p>
          <a:p>
            <a:r>
              <a:rPr lang="en-US" sz="2000" cap="small" dirty="0">
                <a:solidFill>
                  <a:prstClr val="black"/>
                </a:solidFill>
              </a:rPr>
              <a:t>	</a:t>
            </a:r>
            <a:r>
              <a:rPr lang="en-US" sz="2000" dirty="0" smtClean="0">
                <a:solidFill>
                  <a:prstClr val="black"/>
                </a:solidFill>
              </a:rPr>
              <a:t>Chris Caldwell (Lead </a:t>
            </a:r>
            <a:r>
              <a:rPr lang="en-US" sz="2000" dirty="0">
                <a:solidFill>
                  <a:prstClr val="black"/>
                </a:solidFill>
              </a:rPr>
              <a:t>PI)</a:t>
            </a:r>
            <a:endParaRPr lang="en-US" sz="1000" dirty="0">
              <a:solidFill>
                <a:prstClr val="black"/>
              </a:solidFill>
            </a:endParaRPr>
          </a:p>
          <a:p>
            <a:endParaRPr lang="en-US" sz="800" dirty="0" smtClean="0">
              <a:solidFill>
                <a:prstClr val="black"/>
              </a:solidFill>
            </a:endParaRPr>
          </a:p>
          <a:p>
            <a:r>
              <a:rPr lang="en-US" sz="1000" cap="small" dirty="0">
                <a:solidFill>
                  <a:prstClr val="black"/>
                </a:solidFill>
              </a:rPr>
              <a:t> </a:t>
            </a:r>
            <a:r>
              <a:rPr lang="en-US" sz="2200" b="1" cap="small" dirty="0" smtClean="0">
                <a:solidFill>
                  <a:srgbClr val="0070C0"/>
                </a:solidFill>
              </a:rPr>
              <a:t>Columbia </a:t>
            </a:r>
            <a:r>
              <a:rPr lang="en-US" sz="2200" b="1" cap="small" dirty="0">
                <a:solidFill>
                  <a:srgbClr val="0070C0"/>
                </a:solidFill>
              </a:rPr>
              <a:t>University</a:t>
            </a:r>
            <a:endParaRPr lang="en-US" sz="2200" dirty="0">
              <a:solidFill>
                <a:srgbClr val="0070C0"/>
              </a:solidFill>
            </a:endParaRPr>
          </a:p>
          <a:p>
            <a:r>
              <a:rPr lang="en-US" sz="2000" dirty="0" smtClean="0">
                <a:solidFill>
                  <a:prstClr val="black"/>
                </a:solidFill>
              </a:rPr>
              <a:t>	Radley </a:t>
            </a:r>
            <a:r>
              <a:rPr lang="en-US" sz="2000" dirty="0">
                <a:solidFill>
                  <a:prstClr val="black"/>
                </a:solidFill>
              </a:rPr>
              <a:t>Horton (Lead PI</a:t>
            </a:r>
            <a:r>
              <a:rPr lang="en-US" sz="2000" dirty="0" smtClean="0">
                <a:solidFill>
                  <a:prstClr val="black"/>
                </a:solidFill>
              </a:rPr>
              <a:t>)</a:t>
            </a:r>
            <a:endParaRPr lang="en-US" sz="1000" dirty="0">
              <a:solidFill>
                <a:prstClr val="black"/>
              </a:solidFill>
            </a:endParaRPr>
          </a:p>
          <a:p>
            <a:r>
              <a:rPr lang="en-US" sz="600" b="1" dirty="0">
                <a:solidFill>
                  <a:prstClr val="black"/>
                </a:solidFill>
              </a:rPr>
              <a:t>	</a:t>
            </a:r>
            <a:endParaRPr lang="en-US" sz="600" dirty="0">
              <a:solidFill>
                <a:prstClr val="black"/>
              </a:solidFill>
            </a:endParaRPr>
          </a:p>
          <a:p>
            <a:r>
              <a:rPr lang="en-US" sz="2200" b="1" cap="small" dirty="0">
                <a:solidFill>
                  <a:srgbClr val="0070C0"/>
                </a:solidFill>
              </a:rPr>
              <a:t>Marine Biological Laboratory</a:t>
            </a:r>
            <a:endParaRPr lang="en-US" sz="2200" dirty="0">
              <a:solidFill>
                <a:srgbClr val="0070C0"/>
              </a:solidFill>
            </a:endParaRPr>
          </a:p>
          <a:p>
            <a:r>
              <a:rPr lang="en-US" sz="2000" dirty="0">
                <a:solidFill>
                  <a:prstClr val="black"/>
                </a:solidFill>
              </a:rPr>
              <a:t>	Linda Deegan (Lead PI)</a:t>
            </a:r>
            <a:endParaRPr lang="en-US" sz="600" dirty="0">
              <a:solidFill>
                <a:prstClr val="black"/>
              </a:solidFill>
            </a:endParaRPr>
          </a:p>
          <a:p>
            <a:r>
              <a:rPr lang="en-US" sz="600" dirty="0">
                <a:solidFill>
                  <a:prstClr val="black"/>
                </a:solidFill>
              </a:rPr>
              <a:t> </a:t>
            </a:r>
          </a:p>
          <a:p>
            <a:r>
              <a:rPr lang="en-US" sz="2200" b="1" cap="small" dirty="0">
                <a:solidFill>
                  <a:srgbClr val="0070C0"/>
                </a:solidFill>
              </a:rPr>
              <a:t>University of Minnesota</a:t>
            </a:r>
            <a:endParaRPr lang="en-US" sz="2200" dirty="0">
              <a:solidFill>
                <a:srgbClr val="0070C0"/>
              </a:solidFill>
            </a:endParaRPr>
          </a:p>
          <a:p>
            <a:r>
              <a:rPr lang="en-US" sz="2000" cap="small" dirty="0">
                <a:solidFill>
                  <a:prstClr val="black"/>
                </a:solidFill>
              </a:rPr>
              <a:t>	</a:t>
            </a:r>
            <a:r>
              <a:rPr lang="en-US" sz="2000" dirty="0">
                <a:solidFill>
                  <a:prstClr val="black"/>
                </a:solidFill>
              </a:rPr>
              <a:t>Anthony </a:t>
            </a:r>
            <a:r>
              <a:rPr lang="en-US" sz="2000" dirty="0" smtClean="0">
                <a:solidFill>
                  <a:prstClr val="black"/>
                </a:solidFill>
              </a:rPr>
              <a:t>D’Amato </a:t>
            </a:r>
            <a:r>
              <a:rPr lang="en-US" sz="2000" dirty="0">
                <a:solidFill>
                  <a:prstClr val="black"/>
                </a:solidFill>
              </a:rPr>
              <a:t>(Lead </a:t>
            </a:r>
            <a:r>
              <a:rPr lang="en-US" sz="2000" dirty="0" smtClean="0">
                <a:solidFill>
                  <a:prstClr val="black"/>
                </a:solidFill>
              </a:rPr>
              <a:t>PI)</a:t>
            </a:r>
            <a:endParaRPr lang="en-US" sz="1000" dirty="0">
              <a:solidFill>
                <a:prstClr val="black"/>
              </a:solidFill>
            </a:endParaRPr>
          </a:p>
          <a:p>
            <a:r>
              <a:rPr lang="en-US" sz="1000" cap="small" dirty="0">
                <a:solidFill>
                  <a:prstClr val="black"/>
                </a:solidFill>
              </a:rPr>
              <a:t> </a:t>
            </a:r>
            <a:endParaRPr lang="en-US" sz="1000" dirty="0">
              <a:solidFill>
                <a:prstClr val="black"/>
              </a:solidFill>
            </a:endParaRPr>
          </a:p>
          <a:p>
            <a:r>
              <a:rPr lang="en-US" sz="2200" b="1" cap="small" dirty="0">
                <a:solidFill>
                  <a:srgbClr val="0070C0"/>
                </a:solidFill>
              </a:rPr>
              <a:t>University of Missouri Columbia</a:t>
            </a:r>
            <a:endParaRPr lang="en-US" sz="2200" dirty="0">
              <a:solidFill>
                <a:srgbClr val="0070C0"/>
              </a:solidFill>
            </a:endParaRPr>
          </a:p>
          <a:p>
            <a:r>
              <a:rPr lang="en-US" sz="2000" dirty="0">
                <a:solidFill>
                  <a:prstClr val="black"/>
                </a:solidFill>
              </a:rPr>
              <a:t>	Frank </a:t>
            </a:r>
            <a:r>
              <a:rPr lang="en-US" sz="2000" dirty="0" smtClean="0">
                <a:solidFill>
                  <a:prstClr val="black"/>
                </a:solidFill>
              </a:rPr>
              <a:t>Thompson III (Lead PI)</a:t>
            </a:r>
            <a:endParaRPr lang="en-US" sz="1000" dirty="0">
              <a:solidFill>
                <a:prstClr val="black"/>
              </a:solidFill>
            </a:endParaRPr>
          </a:p>
          <a:p>
            <a:r>
              <a:rPr lang="en-US" sz="1000" dirty="0">
                <a:solidFill>
                  <a:prstClr val="black"/>
                </a:solidFill>
              </a:rPr>
              <a:t> </a:t>
            </a:r>
            <a:endParaRPr lang="en-US" sz="600" dirty="0">
              <a:solidFill>
                <a:prstClr val="black"/>
              </a:solidFill>
            </a:endParaRPr>
          </a:p>
          <a:p>
            <a:r>
              <a:rPr lang="en-US" sz="2200" b="1" cap="small" dirty="0">
                <a:solidFill>
                  <a:srgbClr val="0070C0"/>
                </a:solidFill>
              </a:rPr>
              <a:t>University of Wisconsin-Madison</a:t>
            </a:r>
            <a:endParaRPr lang="en-US" sz="2200" dirty="0">
              <a:solidFill>
                <a:srgbClr val="0070C0"/>
              </a:solidFill>
            </a:endParaRPr>
          </a:p>
          <a:p>
            <a:r>
              <a:rPr lang="en-US" sz="2000" b="1" cap="small" dirty="0">
                <a:solidFill>
                  <a:prstClr val="black"/>
                </a:solidFill>
              </a:rPr>
              <a:t>	</a:t>
            </a:r>
            <a:r>
              <a:rPr lang="en-US" sz="2000" dirty="0" smtClean="0">
                <a:solidFill>
                  <a:prstClr val="black"/>
                </a:solidFill>
              </a:rPr>
              <a:t>Ken Potter (Lead </a:t>
            </a:r>
            <a:r>
              <a:rPr lang="en-US" sz="2000" dirty="0">
                <a:solidFill>
                  <a:prstClr val="black"/>
                </a:solidFill>
              </a:rPr>
              <a:t>PI)</a:t>
            </a:r>
            <a:r>
              <a:rPr lang="en-US" sz="2000" b="1" cap="small" dirty="0">
                <a:solidFill>
                  <a:prstClr val="black"/>
                </a:solidFill>
              </a:rPr>
              <a:t> </a:t>
            </a:r>
            <a:endParaRPr lang="en-US" sz="2000" dirty="0">
              <a:solidFill>
                <a:prstClr val="black"/>
              </a:solidFill>
            </a:endParaRPr>
          </a:p>
          <a:p>
            <a:r>
              <a:rPr lang="en-US" b="1" dirty="0">
                <a:solidFill>
                  <a:prstClr val="black"/>
                </a:solidFill>
              </a:rPr>
              <a:t/>
            </a:r>
            <a:br>
              <a:rPr lang="en-US" b="1" dirty="0">
                <a:solidFill>
                  <a:prstClr val="black"/>
                </a:solidFill>
              </a:rPr>
            </a:br>
            <a:endParaRPr lang="en-US" dirty="0">
              <a:solidFill>
                <a:prstClr val="black"/>
              </a:solidFill>
            </a:endParaRPr>
          </a:p>
        </p:txBody>
      </p:sp>
      <p:pic>
        <p:nvPicPr>
          <p:cNvPr id="11" name="Picture 6"/>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800600" y="2514600"/>
            <a:ext cx="2743200" cy="620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27561" y="4648200"/>
            <a:ext cx="113323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36941" y="457200"/>
            <a:ext cx="1421231" cy="111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41561" y="5257800"/>
            <a:ext cx="1116611" cy="130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10200" y="3733800"/>
            <a:ext cx="1314450" cy="1051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0" y="1447800"/>
            <a:ext cx="1187839" cy="1187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803761" y="2895600"/>
            <a:ext cx="1119085" cy="1119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010400" y="78278"/>
            <a:ext cx="2133600" cy="683722"/>
          </a:xfrm>
          <a:prstGeom prst="rect">
            <a:avLst/>
          </a:prstGeom>
        </p:spPr>
      </p:pic>
    </p:spTree>
    <p:extLst>
      <p:ext uri="{BB962C8B-B14F-4D97-AF65-F5344CB8AC3E}">
        <p14:creationId xmlns:p14="http://schemas.microsoft.com/office/powerpoint/2010/main" val="1509556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7611" y="0"/>
            <a:ext cx="7608778" cy="587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351" y="5881687"/>
            <a:ext cx="3046649" cy="976313"/>
          </a:xfrm>
          <a:prstGeom prst="rect">
            <a:avLst/>
          </a:prstGeom>
        </p:spPr>
      </p:pic>
    </p:spTree>
    <p:extLst>
      <p:ext uri="{BB962C8B-B14F-4D97-AF65-F5344CB8AC3E}">
        <p14:creationId xmlns:p14="http://schemas.microsoft.com/office/powerpoint/2010/main" val="3089242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Large Proposal Process</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t>(Rumors about opportunities)</a:t>
            </a:r>
          </a:p>
          <a:p>
            <a:r>
              <a:rPr lang="en-US" dirty="0" smtClean="0"/>
              <a:t>Call for proposal</a:t>
            </a:r>
          </a:p>
          <a:p>
            <a:r>
              <a:rPr lang="en-US" dirty="0" smtClean="0"/>
              <a:t>Complicated Dances</a:t>
            </a:r>
          </a:p>
          <a:p>
            <a:r>
              <a:rPr lang="en-US" dirty="0" smtClean="0"/>
              <a:t>Disillusion</a:t>
            </a:r>
          </a:p>
          <a:p>
            <a:r>
              <a:rPr lang="en-US" dirty="0" smtClean="0"/>
              <a:t>Create the proposal</a:t>
            </a:r>
          </a:p>
          <a:p>
            <a:r>
              <a:rPr lang="en-US" dirty="0" smtClean="0"/>
              <a:t>Unwarranted Optimism </a:t>
            </a:r>
          </a:p>
          <a:p>
            <a:r>
              <a:rPr lang="en-US" dirty="0" smtClean="0"/>
              <a:t>Selection of finalist</a:t>
            </a:r>
          </a:p>
          <a:p>
            <a:r>
              <a:rPr lang="en-US" dirty="0" smtClean="0"/>
              <a:t>Site visit</a:t>
            </a:r>
          </a:p>
          <a:p>
            <a:r>
              <a:rPr lang="en-US" dirty="0" smtClean="0"/>
              <a:t>Final Selection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351" y="5881687"/>
            <a:ext cx="3046649" cy="976313"/>
          </a:xfrm>
          <a:prstGeom prst="rect">
            <a:avLst/>
          </a:prstGeom>
        </p:spPr>
      </p:pic>
    </p:spTree>
    <p:extLst>
      <p:ext uri="{BB962C8B-B14F-4D97-AF65-F5344CB8AC3E}">
        <p14:creationId xmlns:p14="http://schemas.microsoft.com/office/powerpoint/2010/main" val="760134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bwMode="auto">
          <a:xfrm>
            <a:off x="1600200" y="1066800"/>
            <a:ext cx="5565198" cy="5257800"/>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spcFirstLastPara="1" lIns="0" tIns="0" rIns="0" bIns="0" anchor="b">
            <a:prstTxWarp prst="textArchDown">
              <a:avLst/>
            </a:prstTxWarp>
            <a:scene3d>
              <a:camera prst="orthographicFront"/>
              <a:lightRig rig="soft" dir="t">
                <a:rot lat="0" lon="0" rev="10800000"/>
              </a:lightRig>
            </a:scene3d>
            <a:sp3d>
              <a:bevelT w="27940" h="12700"/>
              <a:contourClr>
                <a:srgbClr val="DDDDDD"/>
              </a:contourClr>
            </a:sp3d>
          </a:bodyPr>
          <a:lstStyle/>
          <a:p>
            <a:pPr algn="ctr">
              <a:defRPr/>
            </a:pPr>
            <a:endParaRPr lang="en-US" b="1" spc="150" dirty="0">
              <a:ln w="11430"/>
              <a:solidFill>
                <a:srgbClr val="F8F8F8"/>
              </a:solidFill>
              <a:effectLst>
                <a:outerShdw blurRad="25400" algn="tl" rotWithShape="0">
                  <a:srgbClr val="000000">
                    <a:alpha val="43000"/>
                  </a:srgbClr>
                </a:outerShdw>
              </a:effectLst>
            </a:endParaRPr>
          </a:p>
        </p:txBody>
      </p:sp>
      <p:sp>
        <p:nvSpPr>
          <p:cNvPr id="16" name="TextBox 15"/>
          <p:cNvSpPr txBox="1"/>
          <p:nvPr/>
        </p:nvSpPr>
        <p:spPr>
          <a:xfrm>
            <a:off x="2602315" y="908792"/>
            <a:ext cx="3588356" cy="1631460"/>
          </a:xfrm>
          <a:prstGeom prst="rect">
            <a:avLst/>
          </a:prstGeom>
          <a:noFill/>
        </p:spPr>
        <p:txBody>
          <a:bodyPr spcFirstLastPara="1">
            <a:prstTxWarp prst="textArchUp">
              <a:avLst/>
            </a:prstTxWarp>
            <a:spAutoFit/>
          </a:bodyPr>
          <a:lstStyle/>
          <a:p>
            <a:pPr algn="ctr">
              <a:defRPr/>
            </a:pPr>
            <a:r>
              <a:rPr lang="en-US" sz="2000" dirty="0">
                <a:solidFill>
                  <a:prstClr val="black"/>
                </a:solidFill>
                <a:latin typeface="Arial" pitchFamily="-123" charset="0"/>
                <a:ea typeface="ヒラギノ角ゴ Pro W3" pitchFamily="-123" charset="-128"/>
                <a:cs typeface="ヒラギノ角ゴ Pro W3" pitchFamily="-123" charset="-128"/>
              </a:rPr>
              <a:t>Coordination &amp; Outreach</a:t>
            </a:r>
          </a:p>
        </p:txBody>
      </p:sp>
      <p:sp>
        <p:nvSpPr>
          <p:cNvPr id="22" name="TextBox 21"/>
          <p:cNvSpPr txBox="1"/>
          <p:nvPr/>
        </p:nvSpPr>
        <p:spPr>
          <a:xfrm>
            <a:off x="2401458" y="4264925"/>
            <a:ext cx="3846942" cy="1907275"/>
          </a:xfrm>
          <a:prstGeom prst="rect">
            <a:avLst/>
          </a:prstGeom>
          <a:noFill/>
        </p:spPr>
        <p:txBody>
          <a:bodyPr spcFirstLastPara="1">
            <a:prstTxWarp prst="textArchDown">
              <a:avLst/>
            </a:prstTxWarp>
            <a:spAutoFit/>
          </a:bodyPr>
          <a:lstStyle/>
          <a:p>
            <a:pPr algn="ctr">
              <a:defRPr/>
            </a:pPr>
            <a:r>
              <a:rPr lang="en-US" sz="2000" dirty="0" smtClean="0">
                <a:solidFill>
                  <a:prstClr val="black"/>
                </a:solidFill>
                <a:latin typeface="Arial" pitchFamily="-123" charset="0"/>
                <a:ea typeface="ヒラギノ角ゴ Pro W3" pitchFamily="-123" charset="-128"/>
                <a:cs typeface="ヒラギノ角ゴ Pro W3" pitchFamily="-123" charset="-128"/>
              </a:rPr>
              <a:t>Coordination and Outreach</a:t>
            </a:r>
            <a:endParaRPr lang="en-US" sz="2000" dirty="0">
              <a:solidFill>
                <a:prstClr val="black"/>
              </a:solidFill>
              <a:latin typeface="Arial" pitchFamily="-123" charset="0"/>
              <a:ea typeface="ヒラギノ角ゴ Pro W3" pitchFamily="-123" charset="-128"/>
              <a:cs typeface="ヒラギノ角ゴ Pro W3" pitchFamily="-123" charset="-128"/>
            </a:endParaRPr>
          </a:p>
        </p:txBody>
      </p:sp>
      <p:sp>
        <p:nvSpPr>
          <p:cNvPr id="23" name="Rounded Rectangle 22"/>
          <p:cNvSpPr/>
          <p:nvPr/>
        </p:nvSpPr>
        <p:spPr bwMode="auto">
          <a:xfrm rot="5400000">
            <a:off x="4054641" y="2337015"/>
            <a:ext cx="694944" cy="3622626"/>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r>
              <a:rPr lang="en-US" sz="2400" b="1" dirty="0" smtClean="0">
                <a:solidFill>
                  <a:prstClr val="white"/>
                </a:solidFill>
              </a:rPr>
              <a:t>Ecosystem and Species Response</a:t>
            </a:r>
            <a:endParaRPr lang="en-US" sz="2400" b="1" dirty="0">
              <a:solidFill>
                <a:prstClr val="white"/>
              </a:solidFill>
            </a:endParaRPr>
          </a:p>
        </p:txBody>
      </p:sp>
      <p:sp>
        <p:nvSpPr>
          <p:cNvPr id="5" name="Rounded Rectangle 4"/>
          <p:cNvSpPr/>
          <p:nvPr/>
        </p:nvSpPr>
        <p:spPr>
          <a:xfrm rot="16200000">
            <a:off x="-188566" y="3316635"/>
            <a:ext cx="4644330" cy="457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ln w="50800"/>
                <a:solidFill>
                  <a:prstClr val="black"/>
                </a:solidFill>
                <a:latin typeface="Arial" pitchFamily="-123" charset="0"/>
                <a:ea typeface="ヒラギノ角ゴ Pro W3" pitchFamily="-123" charset="-128"/>
                <a:cs typeface="ヒラギノ角ゴ Pro W3" pitchFamily="-123" charset="-128"/>
              </a:rPr>
              <a:t>Research Institutions</a:t>
            </a:r>
          </a:p>
        </p:txBody>
      </p:sp>
      <p:sp>
        <p:nvSpPr>
          <p:cNvPr id="27" name="Rounded Rectangle 26"/>
          <p:cNvSpPr/>
          <p:nvPr/>
        </p:nvSpPr>
        <p:spPr>
          <a:xfrm rot="16200000">
            <a:off x="4114800" y="3200400"/>
            <a:ext cx="4876800" cy="457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200" b="1" dirty="0">
                <a:ln w="50800"/>
                <a:solidFill>
                  <a:prstClr val="black"/>
                </a:solidFill>
                <a:latin typeface="Arial" pitchFamily="-123" charset="0"/>
                <a:ea typeface="ヒラギノ角ゴ Pro W3" pitchFamily="-123" charset="-128"/>
                <a:cs typeface="ヒラギノ角ゴ Pro W3" pitchFamily="-123" charset="-128"/>
              </a:rPr>
              <a:t>Participation </a:t>
            </a:r>
            <a:r>
              <a:rPr lang="en-US" sz="2200" b="1" dirty="0" smtClean="0">
                <a:ln w="50800"/>
                <a:solidFill>
                  <a:prstClr val="black"/>
                </a:solidFill>
                <a:latin typeface="Arial" pitchFamily="-123" charset="0"/>
                <a:ea typeface="ヒラギノ角ゴ Pro W3" pitchFamily="-123" charset="-128"/>
                <a:cs typeface="ヒラギノ角ゴ Pro W3" pitchFamily="-123" charset="-128"/>
              </a:rPr>
              <a:t>USGS</a:t>
            </a:r>
            <a:r>
              <a:rPr lang="en-US" sz="2200" b="1" dirty="0">
                <a:ln w="50800"/>
                <a:solidFill>
                  <a:prstClr val="black"/>
                </a:solidFill>
                <a:latin typeface="Arial" pitchFamily="-123" charset="0"/>
                <a:ea typeface="ヒラギノ角ゴ Pro W3" pitchFamily="-123" charset="-128"/>
                <a:cs typeface="ヒラギノ角ゴ Pro W3" pitchFamily="-123" charset="-128"/>
              </a:rPr>
              <a:t>, LCCs, others </a:t>
            </a:r>
          </a:p>
        </p:txBody>
      </p:sp>
      <p:sp>
        <p:nvSpPr>
          <p:cNvPr id="12" name="Circular Arrow 11"/>
          <p:cNvSpPr/>
          <p:nvPr/>
        </p:nvSpPr>
        <p:spPr>
          <a:xfrm>
            <a:off x="1904999" y="-109711"/>
            <a:ext cx="4648202" cy="2353022"/>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8" name="Circular Arrow 27"/>
          <p:cNvSpPr/>
          <p:nvPr/>
        </p:nvSpPr>
        <p:spPr>
          <a:xfrm rot="10800000">
            <a:off x="1771105" y="4755243"/>
            <a:ext cx="4876802" cy="237671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Rounded Rectangle 5"/>
          <p:cNvSpPr/>
          <p:nvPr/>
        </p:nvSpPr>
        <p:spPr bwMode="auto">
          <a:xfrm rot="5400000">
            <a:off x="4093464" y="-32476"/>
            <a:ext cx="509674" cy="3622626"/>
          </a:xfrm>
          <a:prstGeom prst="roundRect">
            <a:avLst/>
          </a:prstGeom>
          <a:solidFill>
            <a:srgbClr val="B9351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r>
              <a:rPr lang="en-US" sz="2400" b="1" dirty="0" smtClean="0">
                <a:solidFill>
                  <a:prstClr val="white"/>
                </a:solidFill>
              </a:rPr>
              <a:t>Climate Change Projections</a:t>
            </a:r>
            <a:endParaRPr lang="en-US" sz="2400" b="1" dirty="0">
              <a:solidFill>
                <a:prstClr val="white"/>
              </a:solidFill>
            </a:endParaRPr>
          </a:p>
        </p:txBody>
      </p:sp>
      <p:sp>
        <p:nvSpPr>
          <p:cNvPr id="15" name="Rounded Rectangle 14"/>
          <p:cNvSpPr/>
          <p:nvPr/>
        </p:nvSpPr>
        <p:spPr bwMode="auto">
          <a:xfrm rot="5400000">
            <a:off x="4121080" y="3670762"/>
            <a:ext cx="509674" cy="3578802"/>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r>
              <a:rPr lang="en-US" sz="2400" b="1" dirty="0">
                <a:solidFill>
                  <a:prstClr val="white"/>
                </a:solidFill>
              </a:rPr>
              <a:t>Decision </a:t>
            </a:r>
            <a:r>
              <a:rPr lang="en-US" sz="2400" b="1" dirty="0" smtClean="0">
                <a:solidFill>
                  <a:prstClr val="white"/>
                </a:solidFill>
              </a:rPr>
              <a:t>Frameworks</a:t>
            </a:r>
            <a:endParaRPr lang="en-US" sz="2400" b="1" dirty="0">
              <a:solidFill>
                <a:prstClr val="white"/>
              </a:solidFill>
            </a:endParaRPr>
          </a:p>
        </p:txBody>
      </p:sp>
      <p:sp>
        <p:nvSpPr>
          <p:cNvPr id="17" name="Rounded Rectangle 16"/>
          <p:cNvSpPr/>
          <p:nvPr/>
        </p:nvSpPr>
        <p:spPr bwMode="auto">
          <a:xfrm rot="5400000">
            <a:off x="4109217" y="610899"/>
            <a:ext cx="533400" cy="3578802"/>
          </a:xfrm>
          <a:prstGeom prst="roundRec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r>
              <a:rPr lang="en-US" sz="2400" b="1" dirty="0" smtClean="0">
                <a:solidFill>
                  <a:prstClr val="black"/>
                </a:solidFill>
              </a:rPr>
              <a:t>Freshwater </a:t>
            </a:r>
            <a:r>
              <a:rPr lang="en-US" sz="2400" b="1" dirty="0">
                <a:solidFill>
                  <a:prstClr val="black"/>
                </a:solidFill>
              </a:rPr>
              <a:t>Resources</a:t>
            </a:r>
          </a:p>
        </p:txBody>
      </p:sp>
      <p:sp>
        <p:nvSpPr>
          <p:cNvPr id="21" name="Rounded Rectangle 20"/>
          <p:cNvSpPr/>
          <p:nvPr/>
        </p:nvSpPr>
        <p:spPr bwMode="auto">
          <a:xfrm rot="5400000">
            <a:off x="4156832" y="1172884"/>
            <a:ext cx="438170" cy="3578802"/>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r>
              <a:rPr lang="en-US" sz="2400" b="1" dirty="0" smtClean="0">
                <a:solidFill>
                  <a:prstClr val="white"/>
                </a:solidFill>
              </a:rPr>
              <a:t>Marine Environment</a:t>
            </a:r>
            <a:endParaRPr lang="en-US" sz="2400" b="1" dirty="0">
              <a:solidFill>
                <a:prstClr val="white"/>
              </a:solidFill>
            </a:endParaRPr>
          </a:p>
        </p:txBody>
      </p:sp>
      <p:sp>
        <p:nvSpPr>
          <p:cNvPr id="25" name="Rounded Rectangle 24"/>
          <p:cNvSpPr/>
          <p:nvPr/>
        </p:nvSpPr>
        <p:spPr bwMode="auto">
          <a:xfrm rot="5400000">
            <a:off x="4147317" y="1715799"/>
            <a:ext cx="457200" cy="3578802"/>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r>
              <a:rPr lang="en-US" sz="2400" b="1" dirty="0" smtClean="0">
                <a:solidFill>
                  <a:prstClr val="white"/>
                </a:solidFill>
              </a:rPr>
              <a:t>Land Use and Land Cover</a:t>
            </a:r>
            <a:endParaRPr lang="en-US" sz="2400" b="1" dirty="0">
              <a:solidFill>
                <a:prstClr val="white"/>
              </a:solidFill>
            </a:endParaRPr>
          </a:p>
        </p:txBody>
      </p:sp>
      <p:sp>
        <p:nvSpPr>
          <p:cNvPr id="18" name="Rounded Rectangle 17"/>
          <p:cNvSpPr/>
          <p:nvPr/>
        </p:nvSpPr>
        <p:spPr bwMode="auto">
          <a:xfrm rot="5400000">
            <a:off x="4125364" y="3061162"/>
            <a:ext cx="509674" cy="3578802"/>
          </a:xfrm>
          <a:prstGeom prst="roundRect">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r>
              <a:rPr lang="en-US" sz="2400" b="1" dirty="0" smtClean="0">
                <a:solidFill>
                  <a:prstClr val="white"/>
                </a:solidFill>
              </a:rPr>
              <a:t>Cultural Resources</a:t>
            </a:r>
            <a:endParaRPr lang="en-US" sz="2400" b="1" dirty="0">
              <a:solidFill>
                <a:prstClr val="white"/>
              </a:solidFill>
            </a:endParaRPr>
          </a:p>
        </p:txBody>
      </p:sp>
    </p:spTree>
    <p:extLst>
      <p:ext uri="{BB962C8B-B14F-4D97-AF65-F5344CB8AC3E}">
        <p14:creationId xmlns:p14="http://schemas.microsoft.com/office/powerpoint/2010/main" val="107856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Financial Aspects of NE CSC</a:t>
            </a:r>
            <a:endParaRPr lang="en-US" dirty="0"/>
          </a:p>
        </p:txBody>
      </p:sp>
      <p:sp>
        <p:nvSpPr>
          <p:cNvPr id="3" name="Content Placeholder 2"/>
          <p:cNvSpPr txBox="1">
            <a:spLocks/>
          </p:cNvSpPr>
          <p:nvPr/>
        </p:nvSpPr>
        <p:spPr>
          <a:xfrm>
            <a:off x="457200" y="1600200"/>
            <a:ext cx="8229600" cy="5105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UMass Amherst is lead academic institution</a:t>
            </a:r>
          </a:p>
          <a:p>
            <a:r>
              <a:rPr lang="en-US" dirty="0" smtClean="0"/>
              <a:t>Palmer is Principal Investigators, Bradley, Griffin, and </a:t>
            </a:r>
            <a:r>
              <a:rPr lang="en-US" dirty="0" err="1" smtClean="0"/>
              <a:t>Nislow</a:t>
            </a:r>
            <a:r>
              <a:rPr lang="en-US" dirty="0"/>
              <a:t> </a:t>
            </a:r>
            <a:r>
              <a:rPr lang="en-US" dirty="0" smtClean="0"/>
              <a:t>are Co-PIs</a:t>
            </a:r>
          </a:p>
          <a:p>
            <a:r>
              <a:rPr lang="en-US" dirty="0" smtClean="0"/>
              <a:t>Base funding is $1.5 million per year</a:t>
            </a:r>
          </a:p>
          <a:p>
            <a:r>
              <a:rPr lang="en-US" dirty="0" smtClean="0"/>
              <a:t>60% of funding goes to UMass, other is distributed between other coalition members</a:t>
            </a:r>
          </a:p>
          <a:p>
            <a:r>
              <a:rPr lang="en-US" dirty="0" smtClean="0"/>
              <a:t>Vast majority of funding going to support Post-docs and graduate students</a:t>
            </a:r>
          </a:p>
        </p:txBody>
      </p:sp>
    </p:spTree>
    <p:extLst>
      <p:ext uri="{BB962C8B-B14F-4D97-AF65-F5344CB8AC3E}">
        <p14:creationId xmlns:p14="http://schemas.microsoft.com/office/powerpoint/2010/main" val="4064251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447800"/>
            <a:ext cx="8895806" cy="5715000"/>
          </a:xfrm>
        </p:spPr>
        <p:txBody>
          <a:bodyPr>
            <a:normAutofit fontScale="77500" lnSpcReduction="20000"/>
          </a:bodyPr>
          <a:lstStyle/>
          <a:p>
            <a:pPr marL="514350" indent="-514350">
              <a:lnSpc>
                <a:spcPct val="150000"/>
              </a:lnSpc>
              <a:buFont typeface="+mj-lt"/>
              <a:buAutoNum type="arabicPeriod"/>
            </a:pPr>
            <a:r>
              <a:rPr lang="en-US" dirty="0"/>
              <a:t>Climate change projections for decision making by resource </a:t>
            </a:r>
            <a:r>
              <a:rPr lang="en-US" dirty="0" smtClean="0"/>
              <a:t>managers</a:t>
            </a:r>
          </a:p>
          <a:p>
            <a:pPr marL="514350" indent="-514350">
              <a:lnSpc>
                <a:spcPct val="150000"/>
              </a:lnSpc>
              <a:buFont typeface="+mj-lt"/>
              <a:buAutoNum type="arabicPeriod"/>
            </a:pPr>
            <a:r>
              <a:rPr lang="en-US" dirty="0"/>
              <a:t>Climate impacts on freshwater resources and </a:t>
            </a:r>
            <a:r>
              <a:rPr lang="en-US" dirty="0" smtClean="0"/>
              <a:t>ecosystems</a:t>
            </a:r>
          </a:p>
          <a:p>
            <a:pPr marL="514350" indent="-514350">
              <a:lnSpc>
                <a:spcPct val="150000"/>
              </a:lnSpc>
              <a:buFont typeface="+mj-lt"/>
              <a:buAutoNum type="arabicPeriod"/>
            </a:pPr>
            <a:r>
              <a:rPr lang="en-US" dirty="0"/>
              <a:t>Coastal and near shore response to climate change </a:t>
            </a:r>
            <a:endParaRPr lang="en-US" dirty="0" smtClean="0"/>
          </a:p>
          <a:p>
            <a:pPr marL="514350" indent="-514350">
              <a:lnSpc>
                <a:spcPct val="150000"/>
              </a:lnSpc>
              <a:buFont typeface="+mj-lt"/>
              <a:buAutoNum type="arabicPeriod"/>
            </a:pPr>
            <a:r>
              <a:rPr lang="en-US" dirty="0"/>
              <a:t>Climate impacts </a:t>
            </a:r>
            <a:r>
              <a:rPr lang="en-US" dirty="0" smtClean="0"/>
              <a:t>on land-use </a:t>
            </a:r>
            <a:r>
              <a:rPr lang="en-US" dirty="0"/>
              <a:t>and land-cover </a:t>
            </a:r>
            <a:r>
              <a:rPr lang="en-US" dirty="0" smtClean="0"/>
              <a:t>change</a:t>
            </a:r>
          </a:p>
          <a:p>
            <a:pPr marL="514350" indent="-514350">
              <a:lnSpc>
                <a:spcPct val="150000"/>
              </a:lnSpc>
              <a:buFont typeface="+mj-lt"/>
              <a:buAutoNum type="arabicPeriod"/>
            </a:pPr>
            <a:r>
              <a:rPr lang="en-US" dirty="0"/>
              <a:t>Ecosystem vulnerability and species response to climate </a:t>
            </a:r>
            <a:r>
              <a:rPr lang="en-US" dirty="0" smtClean="0"/>
              <a:t>change</a:t>
            </a:r>
          </a:p>
          <a:p>
            <a:pPr marL="514350" indent="-514350">
              <a:lnSpc>
                <a:spcPct val="150000"/>
              </a:lnSpc>
              <a:buFont typeface="+mj-lt"/>
              <a:buAutoNum type="arabicPeriod"/>
            </a:pPr>
            <a:r>
              <a:rPr lang="en-US" dirty="0"/>
              <a:t>Impacts of climate change on cultural resources </a:t>
            </a:r>
            <a:endParaRPr lang="en-US" dirty="0" smtClean="0"/>
          </a:p>
          <a:p>
            <a:pPr marL="514350" indent="-514350">
              <a:lnSpc>
                <a:spcPct val="150000"/>
              </a:lnSpc>
              <a:buFont typeface="+mj-lt"/>
              <a:buAutoNum type="arabicPeriod"/>
            </a:pPr>
            <a:r>
              <a:rPr lang="en-US" dirty="0"/>
              <a:t>Decision frameworks for evaluating risk and managing natural resources under climate </a:t>
            </a:r>
            <a:r>
              <a:rPr lang="en-US" dirty="0" smtClean="0"/>
              <a:t>change</a:t>
            </a:r>
            <a:endParaRPr lang="en-US" dirty="0"/>
          </a:p>
        </p:txBody>
      </p:sp>
      <p:sp>
        <p:nvSpPr>
          <p:cNvPr id="6" name="Title 1"/>
          <p:cNvSpPr txBox="1">
            <a:spLocks/>
          </p:cNvSpPr>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Tahoma Bold" pitchFamily="34" charset="0"/>
                <a:ea typeface="ヒラギノ角ゴ Pro W3"/>
                <a:cs typeface="ヒラギノ角ゴ Pro W3"/>
              </a:rPr>
              <a:t>NECSC Science Agenda</a:t>
            </a:r>
          </a:p>
        </p:txBody>
      </p:sp>
    </p:spTree>
    <p:extLst>
      <p:ext uri="{BB962C8B-B14F-4D97-AF65-F5344CB8AC3E}">
        <p14:creationId xmlns:p14="http://schemas.microsoft.com/office/powerpoint/2010/main" val="1922740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763000" cy="5562600"/>
          </a:xfrm>
        </p:spPr>
        <p:txBody>
          <a:bodyPr>
            <a:normAutofit fontScale="92500" lnSpcReduction="10000"/>
          </a:bodyPr>
          <a:lstStyle/>
          <a:p>
            <a:r>
              <a:rPr lang="en-US" dirty="0"/>
              <a:t>Temperature inventory mapper to evaluate climate change impacts on regional streams</a:t>
            </a:r>
          </a:p>
          <a:p>
            <a:pPr lvl="0"/>
            <a:r>
              <a:rPr lang="en-US" dirty="0" smtClean="0"/>
              <a:t>Impacts </a:t>
            </a:r>
            <a:r>
              <a:rPr lang="en-US" dirty="0"/>
              <a:t>of climate change on stream temperature</a:t>
            </a:r>
          </a:p>
          <a:p>
            <a:r>
              <a:rPr lang="en-US" dirty="0" smtClean="0"/>
              <a:t>Evaluation </a:t>
            </a:r>
            <a:r>
              <a:rPr lang="en-US" dirty="0"/>
              <a:t>of sea-level rise impacts in the NE U.S.</a:t>
            </a:r>
          </a:p>
          <a:p>
            <a:pPr lvl="0"/>
            <a:r>
              <a:rPr lang="en-US" dirty="0" smtClean="0"/>
              <a:t>Terrestrial </a:t>
            </a:r>
            <a:r>
              <a:rPr lang="en-US" dirty="0"/>
              <a:t>and </a:t>
            </a:r>
            <a:r>
              <a:rPr lang="en-US" dirty="0" smtClean="0"/>
              <a:t>wetland habitat classification </a:t>
            </a:r>
            <a:r>
              <a:rPr lang="en-US" dirty="0"/>
              <a:t>and </a:t>
            </a:r>
            <a:r>
              <a:rPr lang="en-US" dirty="0" smtClean="0"/>
              <a:t>mapping including of climate sensitive systems</a:t>
            </a:r>
            <a:endParaRPr lang="en-US" dirty="0"/>
          </a:p>
          <a:p>
            <a:pPr lvl="0"/>
            <a:r>
              <a:rPr lang="en-US" dirty="0" smtClean="0"/>
              <a:t>Variability </a:t>
            </a:r>
            <a:r>
              <a:rPr lang="en-US" dirty="0"/>
              <a:t>in </a:t>
            </a:r>
            <a:r>
              <a:rPr lang="en-US" dirty="0" smtClean="0"/>
              <a:t>fish </a:t>
            </a:r>
            <a:r>
              <a:rPr lang="en-US" dirty="0"/>
              <a:t>response to climate change</a:t>
            </a:r>
          </a:p>
          <a:p>
            <a:r>
              <a:rPr lang="en-US" dirty="0"/>
              <a:t>Developing fish trophic interaction indicators of </a:t>
            </a:r>
            <a:r>
              <a:rPr lang="en-US" dirty="0" smtClean="0"/>
              <a:t>climate change </a:t>
            </a:r>
            <a:r>
              <a:rPr lang="en-US" dirty="0"/>
              <a:t>for the Great Lakes</a:t>
            </a:r>
          </a:p>
          <a:p>
            <a:r>
              <a:rPr lang="en-US" dirty="0" smtClean="0"/>
              <a:t>Mapping </a:t>
            </a:r>
            <a:r>
              <a:rPr lang="en-US" dirty="0"/>
              <a:t>the terrestrial habitats of Atlantic Canada</a:t>
            </a:r>
          </a:p>
          <a:p>
            <a:pPr lvl="0"/>
            <a:r>
              <a:rPr lang="en-US" dirty="0" smtClean="0"/>
              <a:t>Interaction </a:t>
            </a:r>
            <a:r>
              <a:rPr lang="en-US" dirty="0"/>
              <a:t>of </a:t>
            </a:r>
            <a:r>
              <a:rPr lang="en-US" dirty="0" smtClean="0"/>
              <a:t>agriculture </a:t>
            </a:r>
            <a:r>
              <a:rPr lang="en-US" dirty="0"/>
              <a:t>with climate </a:t>
            </a:r>
            <a:r>
              <a:rPr lang="en-US" dirty="0" smtClean="0"/>
              <a:t>change</a:t>
            </a:r>
            <a:endParaRPr lang="en-US" dirty="0"/>
          </a:p>
          <a:p>
            <a:endParaRPr lang="en-US" dirty="0" smtClean="0"/>
          </a:p>
          <a:p>
            <a:pPr lvl="0"/>
            <a:endParaRPr lang="en-US" dirty="0"/>
          </a:p>
        </p:txBody>
      </p:sp>
      <p:sp>
        <p:nvSpPr>
          <p:cNvPr id="2" name="Title 1"/>
          <p:cNvSpPr>
            <a:spLocks noGrp="1"/>
          </p:cNvSpPr>
          <p:nvPr>
            <p:ph type="title"/>
          </p:nvPr>
        </p:nvSpPr>
        <p:spPr>
          <a:xfrm>
            <a:off x="457200" y="0"/>
            <a:ext cx="8229600" cy="1143000"/>
          </a:xfrm>
        </p:spPr>
        <p:txBody>
          <a:bodyPr/>
          <a:lstStyle/>
          <a:p>
            <a:r>
              <a:rPr lang="en-US" dirty="0" smtClean="0"/>
              <a:t>NECSC FY12 Projects</a:t>
            </a:r>
            <a:endParaRPr lang="en-US" dirty="0"/>
          </a:p>
        </p:txBody>
      </p:sp>
      <p:pic>
        <p:nvPicPr>
          <p:cNvPr id="6" name="Picture 4" descr="UMASS_ blk-maroo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0437" y="6209076"/>
            <a:ext cx="16811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62" y="6096000"/>
            <a:ext cx="2406738" cy="771250"/>
          </a:xfrm>
          <a:prstGeom prst="rect">
            <a:avLst/>
          </a:prstGeom>
        </p:spPr>
      </p:pic>
    </p:spTree>
    <p:extLst>
      <p:ext uri="{BB962C8B-B14F-4D97-AF65-F5344CB8AC3E}">
        <p14:creationId xmlns:p14="http://schemas.microsoft.com/office/powerpoint/2010/main" val="3845198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54075"/>
            <a:ext cx="8229600" cy="1143000"/>
          </a:xfrm>
          <a:solidFill>
            <a:schemeClr val="bg1">
              <a:alpha val="70000"/>
            </a:schemeClr>
          </a:solidFill>
        </p:spPr>
        <p:txBody>
          <a:bodyPr>
            <a:normAutofit fontScale="90000"/>
          </a:bodyPr>
          <a:lstStyle/>
          <a:p>
            <a:r>
              <a:rPr lang="en-US" dirty="0" smtClean="0"/>
              <a:t>Climate impacts on freshwater resources and ecosystems</a:t>
            </a:r>
            <a:endParaRPr lang="en-US" dirty="0"/>
          </a:p>
        </p:txBody>
      </p:sp>
      <p:sp>
        <p:nvSpPr>
          <p:cNvPr id="3" name="Content Placeholder 2"/>
          <p:cNvSpPr>
            <a:spLocks noGrp="1"/>
          </p:cNvSpPr>
          <p:nvPr>
            <p:ph idx="1"/>
          </p:nvPr>
        </p:nvSpPr>
        <p:spPr>
          <a:xfrm>
            <a:off x="457200" y="2179637"/>
            <a:ext cx="8229600" cy="4678363"/>
          </a:xfrm>
          <a:solidFill>
            <a:schemeClr val="bg1">
              <a:alpha val="70000"/>
            </a:schemeClr>
          </a:solidFill>
        </p:spPr>
        <p:txBody>
          <a:bodyPr>
            <a:normAutofit lnSpcReduction="10000"/>
          </a:bodyPr>
          <a:lstStyle/>
          <a:p>
            <a:r>
              <a:rPr lang="en-US" dirty="0" smtClean="0"/>
              <a:t>Climate Change in the Headwaters </a:t>
            </a:r>
          </a:p>
          <a:p>
            <a:pPr lvl="1"/>
            <a:r>
              <a:rPr lang="en-US" dirty="0"/>
              <a:t>Important as aquatic </a:t>
            </a:r>
            <a:r>
              <a:rPr lang="en-US" dirty="0" err="1"/>
              <a:t>refugia</a:t>
            </a:r>
            <a:endParaRPr lang="en-US" dirty="0"/>
          </a:p>
          <a:p>
            <a:pPr lvl="1"/>
            <a:r>
              <a:rPr lang="en-US" dirty="0" smtClean="0"/>
              <a:t>Addressing </a:t>
            </a:r>
            <a:r>
              <a:rPr lang="en-US" dirty="0"/>
              <a:t>i</a:t>
            </a:r>
            <a:r>
              <a:rPr lang="en-US" dirty="0" smtClean="0"/>
              <a:t>mpacts </a:t>
            </a:r>
            <a:r>
              <a:rPr lang="en-US" dirty="0"/>
              <a:t>of climate change on stream </a:t>
            </a:r>
            <a:r>
              <a:rPr lang="en-US" dirty="0" smtClean="0"/>
              <a:t>temperature and stream flow</a:t>
            </a:r>
          </a:p>
          <a:p>
            <a:pPr lvl="1"/>
            <a:r>
              <a:rPr lang="en-US" dirty="0" smtClean="0"/>
              <a:t>Using data and modeling frameworks</a:t>
            </a:r>
            <a:endParaRPr lang="en-US" dirty="0"/>
          </a:p>
          <a:p>
            <a:pPr lvl="1"/>
            <a:r>
              <a:rPr lang="en-US" dirty="0" smtClean="0"/>
              <a:t>Partners/stakeholders</a:t>
            </a:r>
            <a:r>
              <a:rPr lang="en-US" dirty="0"/>
              <a:t>: </a:t>
            </a:r>
          </a:p>
          <a:p>
            <a:pPr marL="0" indent="0">
              <a:buNone/>
            </a:pPr>
            <a:r>
              <a:rPr lang="en-US" dirty="0"/>
              <a:t>	U.S. Forest </a:t>
            </a:r>
            <a:r>
              <a:rPr lang="en-US" dirty="0" smtClean="0"/>
              <a:t>Service</a:t>
            </a:r>
          </a:p>
          <a:p>
            <a:pPr marL="0" indent="0">
              <a:buNone/>
            </a:pPr>
            <a:r>
              <a:rPr lang="en-US" dirty="0"/>
              <a:t>	</a:t>
            </a:r>
            <a:r>
              <a:rPr lang="en-US" dirty="0" smtClean="0"/>
              <a:t>USGS</a:t>
            </a:r>
          </a:p>
          <a:p>
            <a:pPr marL="0" indent="0">
              <a:buNone/>
            </a:pPr>
            <a:r>
              <a:rPr lang="en-US" dirty="0" smtClean="0"/>
              <a:t>	U Mass</a:t>
            </a:r>
            <a:endParaRPr lang="en-US" dirty="0"/>
          </a:p>
          <a:p>
            <a:pPr marL="457200" lvl="1" indent="0">
              <a:buNone/>
            </a:pP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00800" y="6019800"/>
            <a:ext cx="2133600" cy="683722"/>
          </a:xfrm>
          <a:prstGeom prst="rect">
            <a:avLst/>
          </a:prstGeom>
        </p:spPr>
      </p:pic>
    </p:spTree>
    <p:extLst>
      <p:ext uri="{BB962C8B-B14F-4D97-AF65-F5344CB8AC3E}">
        <p14:creationId xmlns:p14="http://schemas.microsoft.com/office/powerpoint/2010/main" val="308204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Climate impacts on freshwater resources and ecosystems</a:t>
            </a:r>
            <a:endParaRPr lang="en-US" dirty="0"/>
          </a:p>
        </p:txBody>
      </p:sp>
      <p:sp>
        <p:nvSpPr>
          <p:cNvPr id="3" name="Content Placeholder 2"/>
          <p:cNvSpPr>
            <a:spLocks noGrp="1"/>
          </p:cNvSpPr>
          <p:nvPr>
            <p:ph idx="1"/>
          </p:nvPr>
        </p:nvSpPr>
        <p:spPr/>
        <p:txBody>
          <a:bodyPr>
            <a:normAutofit/>
          </a:bodyPr>
          <a:lstStyle/>
          <a:p>
            <a:r>
              <a:rPr lang="en-US" dirty="0" smtClean="0"/>
              <a:t>Great Lakes</a:t>
            </a:r>
          </a:p>
          <a:p>
            <a:pPr lvl="1"/>
            <a:r>
              <a:rPr lang="en-US" dirty="0" smtClean="0"/>
              <a:t>Developing </a:t>
            </a:r>
            <a:r>
              <a:rPr lang="en-US" dirty="0"/>
              <a:t>Fish Trophic Interaction Indicators of Climate Change </a:t>
            </a:r>
            <a:r>
              <a:rPr lang="en-US" dirty="0" smtClean="0"/>
              <a:t>in the Great Lakes</a:t>
            </a:r>
          </a:p>
          <a:p>
            <a:pPr lvl="1"/>
            <a:r>
              <a:rPr lang="en-US" dirty="0" smtClean="0"/>
              <a:t>Wetland mapping</a:t>
            </a:r>
          </a:p>
          <a:p>
            <a:r>
              <a:rPr lang="en-US" dirty="0" smtClean="0"/>
              <a:t>…and other regional stream systems</a:t>
            </a:r>
          </a:p>
          <a:p>
            <a:pPr lvl="1"/>
            <a:r>
              <a:rPr lang="en-US" dirty="0"/>
              <a:t>Stream temperature inventory mapper and data portal for evaluating climate change effects</a:t>
            </a:r>
          </a:p>
          <a:p>
            <a:pPr marL="457200" lvl="1" indent="0">
              <a:buNone/>
            </a:pPr>
            <a:endParaRPr lang="en-US" dirty="0" smtClean="0"/>
          </a:p>
          <a:p>
            <a:endParaRPr lang="en-US" dirty="0"/>
          </a:p>
        </p:txBody>
      </p:sp>
      <p:pic>
        <p:nvPicPr>
          <p:cNvPr id="2050" name="Picture 2" descr="http://www.michigan.gov/images/trout_95498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253037"/>
            <a:ext cx="3810000" cy="15335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00800" y="6019800"/>
            <a:ext cx="2133600" cy="683722"/>
          </a:xfrm>
          <a:prstGeom prst="rect">
            <a:avLst/>
          </a:prstGeom>
        </p:spPr>
      </p:pic>
    </p:spTree>
    <p:extLst>
      <p:ext uri="{BB962C8B-B14F-4D97-AF65-F5344CB8AC3E}">
        <p14:creationId xmlns:p14="http://schemas.microsoft.com/office/powerpoint/2010/main" val="1082899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14350" indent="-514350"/>
            <a:r>
              <a:rPr lang="en-US" dirty="0" smtClean="0"/>
              <a:t>Coastal and near shore response to climate change </a:t>
            </a:r>
          </a:p>
        </p:txBody>
      </p:sp>
      <p:sp>
        <p:nvSpPr>
          <p:cNvPr id="3" name="Content Placeholder 2"/>
          <p:cNvSpPr>
            <a:spLocks noGrp="1"/>
          </p:cNvSpPr>
          <p:nvPr>
            <p:ph idx="1"/>
          </p:nvPr>
        </p:nvSpPr>
        <p:spPr>
          <a:xfrm>
            <a:off x="0" y="1600200"/>
            <a:ext cx="4267200" cy="5257800"/>
          </a:xfrm>
        </p:spPr>
        <p:txBody>
          <a:bodyPr>
            <a:normAutofit lnSpcReduction="10000"/>
          </a:bodyPr>
          <a:lstStyle/>
          <a:p>
            <a:pPr lvl="0"/>
            <a:r>
              <a:rPr lang="en-US" dirty="0"/>
              <a:t>Characterize </a:t>
            </a:r>
            <a:r>
              <a:rPr lang="en-US" dirty="0" smtClean="0"/>
              <a:t>impacts of sea-level-rise</a:t>
            </a:r>
            <a:r>
              <a:rPr lang="en-US" dirty="0"/>
              <a:t>, flooding, </a:t>
            </a:r>
            <a:r>
              <a:rPr lang="en-US" dirty="0" smtClean="0"/>
              <a:t>etc.</a:t>
            </a:r>
            <a:endParaRPr lang="en-US" dirty="0"/>
          </a:p>
          <a:p>
            <a:r>
              <a:rPr lang="en-US" dirty="0" smtClean="0"/>
              <a:t>Address </a:t>
            </a:r>
            <a:r>
              <a:rPr lang="en-US" dirty="0"/>
              <a:t>uncertainty around </a:t>
            </a:r>
            <a:r>
              <a:rPr lang="en-US" dirty="0" smtClean="0"/>
              <a:t> extreme </a:t>
            </a:r>
            <a:r>
              <a:rPr lang="en-US" dirty="0"/>
              <a:t>weather events</a:t>
            </a:r>
          </a:p>
          <a:p>
            <a:r>
              <a:rPr lang="en-US" dirty="0" smtClean="0"/>
              <a:t>Understand the effects </a:t>
            </a:r>
            <a:r>
              <a:rPr lang="en-US" dirty="0"/>
              <a:t>of sea-level rise and nutrient loading on saltmarsh ecosystem </a:t>
            </a:r>
            <a:r>
              <a:rPr lang="en-US" dirty="0" smtClean="0"/>
              <a:t>function</a:t>
            </a:r>
          </a:p>
          <a:p>
            <a:pPr lvl="1"/>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343400" y="2133600"/>
            <a:ext cx="4502642" cy="3962400"/>
          </a:xfrm>
          <a:prstGeom prst="rect">
            <a:avLst/>
          </a:prstGeom>
        </p:spPr>
      </p:pic>
    </p:spTree>
    <p:extLst>
      <p:ext uri="{BB962C8B-B14F-4D97-AF65-F5344CB8AC3E}">
        <p14:creationId xmlns:p14="http://schemas.microsoft.com/office/powerpoint/2010/main" val="2598229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934265" y="76200"/>
            <a:ext cx="7377864"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61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Oval 64"/>
          <p:cNvSpPr/>
          <p:nvPr/>
        </p:nvSpPr>
        <p:spPr bwMode="auto">
          <a:xfrm>
            <a:off x="4572000" y="1319842"/>
            <a:ext cx="914401" cy="396815"/>
          </a:xfrm>
          <a:prstGeom prst="ellipse">
            <a:avLst/>
          </a:prstGeom>
          <a:solidFill>
            <a:schemeClr val="tx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ffectLst>
                <a:outerShdw blurRad="38100" dist="38100" dir="2700000" algn="tl">
                  <a:srgbClr val="000000">
                    <a:alpha val="43137"/>
                  </a:srgbClr>
                </a:outerShdw>
              </a:effectLst>
            </a:endParaRPr>
          </a:p>
        </p:txBody>
      </p:sp>
      <p:sp>
        <p:nvSpPr>
          <p:cNvPr id="64" name="Rounded Rectangle 63"/>
          <p:cNvSpPr/>
          <p:nvPr/>
        </p:nvSpPr>
        <p:spPr bwMode="auto">
          <a:xfrm>
            <a:off x="2386677" y="1337094"/>
            <a:ext cx="1495210" cy="362310"/>
          </a:xfrm>
          <a:prstGeom prst="roundRect">
            <a:avLst/>
          </a:prstGeom>
          <a:solidFill>
            <a:schemeClr val="tx1">
              <a:lumMod val="85000"/>
            </a:schemeClr>
          </a:solidFill>
          <a:ln w="9525" cap="flat" cmpd="sng" algn="ctr">
            <a:solidFill>
              <a:schemeClr val="tx1">
                <a:lumMod val="85000"/>
              </a:schemeClr>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45" name="Snip and Round Single Corner Rectangle 44"/>
          <p:cNvSpPr/>
          <p:nvPr/>
        </p:nvSpPr>
        <p:spPr bwMode="auto">
          <a:xfrm>
            <a:off x="7205963" y="4022730"/>
            <a:ext cx="1733887" cy="836762"/>
          </a:xfrm>
          <a:prstGeom prst="snipRoundRect">
            <a:avLst/>
          </a:prstGeom>
          <a:solidFill>
            <a:srgbClr val="99FF99"/>
          </a:solidFill>
          <a:ln w="9525" cap="flat" cmpd="sng" algn="ctr">
            <a:solidFill>
              <a:srgbClr val="CCEC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44" name="Snip and Round Single Corner Rectangle 43"/>
          <p:cNvSpPr/>
          <p:nvPr/>
        </p:nvSpPr>
        <p:spPr bwMode="auto">
          <a:xfrm>
            <a:off x="7053563" y="3870330"/>
            <a:ext cx="1733887" cy="836762"/>
          </a:xfrm>
          <a:prstGeom prst="snipRoundRect">
            <a:avLst/>
          </a:prstGeom>
          <a:solidFill>
            <a:srgbClr val="99FF99"/>
          </a:solidFill>
          <a:ln w="9525" cap="flat" cmpd="sng" algn="ctr">
            <a:solidFill>
              <a:srgbClr val="CCEC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43" name="Snip and Round Single Corner Rectangle 42"/>
          <p:cNvSpPr/>
          <p:nvPr/>
        </p:nvSpPr>
        <p:spPr bwMode="auto">
          <a:xfrm>
            <a:off x="7205941" y="2677052"/>
            <a:ext cx="1742535" cy="836762"/>
          </a:xfrm>
          <a:prstGeom prst="snipRoundRect">
            <a:avLst/>
          </a:prstGeom>
          <a:solidFill>
            <a:srgbClr val="CCECFF"/>
          </a:solidFill>
          <a:ln w="9525" cap="flat" cmpd="sng" algn="ctr">
            <a:solidFill>
              <a:srgbClr val="CCEC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42" name="Snip and Round Single Corner Rectangle 41"/>
          <p:cNvSpPr/>
          <p:nvPr/>
        </p:nvSpPr>
        <p:spPr bwMode="auto">
          <a:xfrm>
            <a:off x="7053541" y="2524652"/>
            <a:ext cx="1742535" cy="836762"/>
          </a:xfrm>
          <a:prstGeom prst="snipRoundRect">
            <a:avLst/>
          </a:prstGeom>
          <a:solidFill>
            <a:srgbClr val="CCECFF"/>
          </a:solidFill>
          <a:ln w="9525" cap="flat" cmpd="sng" algn="ctr">
            <a:solidFill>
              <a:srgbClr val="CCEC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35" name="Snip and Round Single Corner Rectangle 34"/>
          <p:cNvSpPr/>
          <p:nvPr/>
        </p:nvSpPr>
        <p:spPr bwMode="auto">
          <a:xfrm>
            <a:off x="6901141" y="2372252"/>
            <a:ext cx="1742535" cy="836762"/>
          </a:xfrm>
          <a:prstGeom prst="snipRoundRect">
            <a:avLst/>
          </a:prstGeom>
          <a:solidFill>
            <a:srgbClr val="CCECFF"/>
          </a:solidFill>
          <a:ln w="9525" cap="flat" cmpd="sng" algn="ctr">
            <a:solidFill>
              <a:srgbClr val="CCEC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33" name="Rectangle 32"/>
          <p:cNvSpPr/>
          <p:nvPr/>
        </p:nvSpPr>
        <p:spPr bwMode="auto">
          <a:xfrm>
            <a:off x="3669149" y="5368521"/>
            <a:ext cx="1690747" cy="776355"/>
          </a:xfrm>
          <a:prstGeom prst="rect">
            <a:avLst/>
          </a:prstGeom>
          <a:solidFill>
            <a:srgbClr val="FF5D5D"/>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32" name="Rectangle 31"/>
          <p:cNvSpPr/>
          <p:nvPr/>
        </p:nvSpPr>
        <p:spPr bwMode="auto">
          <a:xfrm>
            <a:off x="1788587" y="5670446"/>
            <a:ext cx="1690747" cy="776355"/>
          </a:xfrm>
          <a:prstGeom prst="rect">
            <a:avLst/>
          </a:prstGeom>
          <a:solidFill>
            <a:srgbClr val="FF5D5D"/>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31" name="Rectangle 30"/>
          <p:cNvSpPr/>
          <p:nvPr/>
        </p:nvSpPr>
        <p:spPr bwMode="auto">
          <a:xfrm>
            <a:off x="1636187" y="5518046"/>
            <a:ext cx="1690747" cy="776355"/>
          </a:xfrm>
          <a:prstGeom prst="rect">
            <a:avLst/>
          </a:prstGeom>
          <a:solidFill>
            <a:srgbClr val="FF5D5D"/>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22" name="Oval 21"/>
          <p:cNvSpPr/>
          <p:nvPr/>
        </p:nvSpPr>
        <p:spPr bwMode="auto">
          <a:xfrm>
            <a:off x="3631744" y="4103328"/>
            <a:ext cx="1682151" cy="690114"/>
          </a:xfrm>
          <a:prstGeom prst="ellipse">
            <a:avLst/>
          </a:prstGeom>
          <a:solidFill>
            <a:srgbClr val="FF5D5D"/>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ffectLst>
                <a:outerShdw blurRad="38100" dist="38100" dir="2700000" algn="tl">
                  <a:srgbClr val="000000">
                    <a:alpha val="43137"/>
                  </a:srgbClr>
                </a:outerShdw>
              </a:effectLst>
            </a:endParaRPr>
          </a:p>
        </p:txBody>
      </p:sp>
      <p:sp>
        <p:nvSpPr>
          <p:cNvPr id="21" name="Rectangle 20"/>
          <p:cNvSpPr/>
          <p:nvPr/>
        </p:nvSpPr>
        <p:spPr bwMode="auto">
          <a:xfrm>
            <a:off x="2685731" y="2651219"/>
            <a:ext cx="1475117" cy="888520"/>
          </a:xfrm>
          <a:prstGeom prst="rect">
            <a:avLst/>
          </a:prstGeom>
          <a:solidFill>
            <a:srgbClr val="CCEC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20" name="Rectangle 19"/>
          <p:cNvSpPr/>
          <p:nvPr/>
        </p:nvSpPr>
        <p:spPr bwMode="auto">
          <a:xfrm>
            <a:off x="2533331" y="2498819"/>
            <a:ext cx="1475117" cy="888520"/>
          </a:xfrm>
          <a:prstGeom prst="rect">
            <a:avLst/>
          </a:prstGeom>
          <a:solidFill>
            <a:srgbClr val="CCEC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17" name="Rounded Rectangle 16"/>
          <p:cNvSpPr/>
          <p:nvPr/>
        </p:nvSpPr>
        <p:spPr bwMode="auto">
          <a:xfrm>
            <a:off x="345091" y="2449930"/>
            <a:ext cx="1475117" cy="785003"/>
          </a:xfrm>
          <a:prstGeom prst="roundRect">
            <a:avLst/>
          </a:prstGeom>
          <a:solidFill>
            <a:srgbClr val="CCECFF"/>
          </a:solidFill>
          <a:ln w="9525" cap="flat" cmpd="sng" algn="ctr">
            <a:solidFill>
              <a:srgbClr val="CCECFF"/>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16" name="Rounded Rectangle 15"/>
          <p:cNvSpPr/>
          <p:nvPr/>
        </p:nvSpPr>
        <p:spPr bwMode="auto">
          <a:xfrm>
            <a:off x="4718683" y="2346419"/>
            <a:ext cx="1656271" cy="1319841"/>
          </a:xfrm>
          <a:prstGeom prst="roundRect">
            <a:avLst/>
          </a:prstGeom>
          <a:solidFill>
            <a:srgbClr val="CCECFF"/>
          </a:solidFill>
          <a:ln w="9525" cap="flat" cmpd="sng" algn="ctr">
            <a:solidFill>
              <a:srgbClr val="CCECFF"/>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7" name="Rectangle 6"/>
          <p:cNvSpPr/>
          <p:nvPr/>
        </p:nvSpPr>
        <p:spPr bwMode="auto">
          <a:xfrm>
            <a:off x="-1" y="-1"/>
            <a:ext cx="9144001" cy="526211"/>
          </a:xfrm>
          <a:prstGeom prst="rect">
            <a:avLst/>
          </a:prstGeom>
          <a:solidFill>
            <a:srgbClr val="008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800" b="1" dirty="0" smtClean="0">
                <a:solidFill>
                  <a:srgbClr val="000000"/>
                </a:solidFill>
                <a:latin typeface="Georgia" pitchFamily="18" charset="0"/>
              </a:rPr>
              <a:t> The Approach</a:t>
            </a:r>
          </a:p>
        </p:txBody>
      </p:sp>
      <p:sp>
        <p:nvSpPr>
          <p:cNvPr id="3" name="Rectangle 2"/>
          <p:cNvSpPr/>
          <p:nvPr/>
        </p:nvSpPr>
        <p:spPr bwMode="auto">
          <a:xfrm>
            <a:off x="0" y="523333"/>
            <a:ext cx="4865298" cy="529090"/>
          </a:xfrm>
          <a:prstGeom prst="rect">
            <a:avLst/>
          </a:prstGeom>
          <a:gradFill>
            <a:gsLst>
              <a:gs pos="100000">
                <a:srgbClr val="DDEBCF">
                  <a:alpha val="0"/>
                </a:srgbClr>
              </a:gs>
              <a:gs pos="50000">
                <a:srgbClr val="9CB86E"/>
              </a:gs>
              <a:gs pos="100000">
                <a:srgbClr val="156B13"/>
              </a:gs>
            </a:gsLst>
            <a:lin ang="0" scaled="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800" dirty="0" smtClean="0">
                <a:solidFill>
                  <a:srgbClr val="000000"/>
                </a:solidFill>
                <a:latin typeface="Georgia" pitchFamily="18" charset="0"/>
              </a:rPr>
              <a:t> </a:t>
            </a:r>
            <a:r>
              <a:rPr lang="en-US" sz="2800" b="1" dirty="0" smtClean="0">
                <a:solidFill>
                  <a:srgbClr val="000000"/>
                </a:solidFill>
                <a:latin typeface="Georgia" pitchFamily="18" charset="0"/>
              </a:rPr>
              <a:t>LCAD model</a:t>
            </a:r>
          </a:p>
        </p:txBody>
      </p:sp>
      <p:sp>
        <p:nvSpPr>
          <p:cNvPr id="4" name="TextBox 3"/>
          <p:cNvSpPr txBox="1"/>
          <p:nvPr/>
        </p:nvSpPr>
        <p:spPr>
          <a:xfrm>
            <a:off x="4753191" y="2311912"/>
            <a:ext cx="1684885" cy="1384995"/>
          </a:xfrm>
          <a:prstGeom prst="rect">
            <a:avLst/>
          </a:prstGeom>
          <a:noFill/>
          <a:ln>
            <a:noFill/>
          </a:ln>
          <a:effectLst>
            <a:outerShdw blurRad="25400" dist="12700" dir="3180000" algn="ctr">
              <a:srgbClr val="000000">
                <a:alpha val="4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r>
              <a:rPr lang="en-US" sz="2400" dirty="0" smtClean="0">
                <a:solidFill>
                  <a:srgbClr val="000000"/>
                </a:solidFill>
                <a:latin typeface="Garamond" pitchFamily="18" charset="0"/>
              </a:rPr>
              <a:t>Drivers:</a:t>
            </a:r>
          </a:p>
          <a:p>
            <a:pPr>
              <a:buFont typeface="Arial" pitchFamily="34" charset="0"/>
              <a:buChar char="•"/>
            </a:pPr>
            <a:r>
              <a:rPr lang="en-US" sz="2000" dirty="0" smtClean="0">
                <a:solidFill>
                  <a:srgbClr val="000000"/>
                </a:solidFill>
                <a:latin typeface="Garamond" pitchFamily="18" charset="0"/>
              </a:rPr>
              <a:t>Climate</a:t>
            </a:r>
          </a:p>
          <a:p>
            <a:pPr>
              <a:buFont typeface="Arial" pitchFamily="34" charset="0"/>
              <a:buChar char="•"/>
            </a:pPr>
            <a:r>
              <a:rPr lang="en-US" sz="2000" dirty="0" smtClean="0">
                <a:solidFill>
                  <a:srgbClr val="000000"/>
                </a:solidFill>
                <a:latin typeface="Garamond" pitchFamily="18" charset="0"/>
              </a:rPr>
              <a:t>Urban growth</a:t>
            </a:r>
          </a:p>
          <a:p>
            <a:pPr>
              <a:buFont typeface="Arial" pitchFamily="34" charset="0"/>
              <a:buChar char="•"/>
            </a:pPr>
            <a:r>
              <a:rPr lang="en-US" sz="2000" dirty="0" err="1" smtClean="0">
                <a:solidFill>
                  <a:srgbClr val="000000"/>
                </a:solidFill>
                <a:latin typeface="Garamond" pitchFamily="18" charset="0"/>
              </a:rPr>
              <a:t>Veg</a:t>
            </a:r>
            <a:r>
              <a:rPr lang="en-US" sz="2000" dirty="0" smtClean="0">
                <a:solidFill>
                  <a:srgbClr val="000000"/>
                </a:solidFill>
                <a:latin typeface="Garamond" pitchFamily="18" charset="0"/>
              </a:rPr>
              <a:t> disturb</a:t>
            </a:r>
            <a:endParaRPr lang="en-US" sz="2000" dirty="0">
              <a:solidFill>
                <a:srgbClr val="000000"/>
              </a:solidFill>
              <a:latin typeface="Garamond" pitchFamily="18" charset="0"/>
            </a:endParaRPr>
          </a:p>
        </p:txBody>
      </p:sp>
      <p:sp>
        <p:nvSpPr>
          <p:cNvPr id="5" name="TextBox 4"/>
          <p:cNvSpPr txBox="1"/>
          <p:nvPr/>
        </p:nvSpPr>
        <p:spPr>
          <a:xfrm>
            <a:off x="359468" y="2541945"/>
            <a:ext cx="1476686" cy="461665"/>
          </a:xfrm>
          <a:prstGeom prst="rect">
            <a:avLst/>
          </a:prstGeom>
          <a:noFill/>
          <a:effectLst>
            <a:outerShdw blurRad="25400" dist="12700" dir="3180000" algn="tl" rotWithShape="0">
              <a:prstClr val="black">
                <a:alpha val="40000"/>
              </a:prstClr>
            </a:outerShdw>
          </a:effectLst>
        </p:spPr>
        <p:txBody>
          <a:bodyPr wrap="none" rtlCol="0">
            <a:spAutoFit/>
          </a:bodyPr>
          <a:lstStyle/>
          <a:p>
            <a:r>
              <a:rPr lang="en-US" sz="2400" dirty="0" smtClean="0">
                <a:solidFill>
                  <a:srgbClr val="000000"/>
                </a:solidFill>
                <a:latin typeface="Garamond" pitchFamily="18" charset="0"/>
              </a:rPr>
              <a:t>Succession</a:t>
            </a:r>
            <a:endParaRPr lang="en-US" sz="2400" dirty="0">
              <a:solidFill>
                <a:srgbClr val="000000"/>
              </a:solidFill>
              <a:latin typeface="Garamond" pitchFamily="18" charset="0"/>
            </a:endParaRPr>
          </a:p>
        </p:txBody>
      </p:sp>
      <p:sp>
        <p:nvSpPr>
          <p:cNvPr id="6" name="TextBox 5"/>
          <p:cNvSpPr txBox="1"/>
          <p:nvPr/>
        </p:nvSpPr>
        <p:spPr>
          <a:xfrm>
            <a:off x="6904020" y="2378040"/>
            <a:ext cx="1585434" cy="830997"/>
          </a:xfrm>
          <a:prstGeom prst="rect">
            <a:avLst/>
          </a:prstGeom>
          <a:noFill/>
        </p:spPr>
        <p:txBody>
          <a:bodyPr wrap="none" rtlCol="0">
            <a:spAutoFit/>
          </a:bodyPr>
          <a:lstStyle/>
          <a:p>
            <a:r>
              <a:rPr lang="en-US" sz="2400" dirty="0" smtClean="0">
                <a:solidFill>
                  <a:srgbClr val="000000"/>
                </a:solidFill>
                <a:effectLst>
                  <a:outerShdw blurRad="38100" dist="38100" dir="2700000" algn="tl">
                    <a:srgbClr val="000000">
                      <a:alpha val="43137"/>
                    </a:srgbClr>
                  </a:outerShdw>
                </a:effectLst>
                <a:latin typeface="Garamond" pitchFamily="18" charset="0"/>
              </a:rPr>
              <a:t>Uncertainty</a:t>
            </a:r>
          </a:p>
          <a:p>
            <a:r>
              <a:rPr lang="en-US" sz="2400" dirty="0" smtClean="0">
                <a:solidFill>
                  <a:srgbClr val="000000"/>
                </a:solidFill>
                <a:effectLst>
                  <a:outerShdw blurRad="38100" dist="38100" dir="2700000" algn="tl">
                    <a:srgbClr val="000000">
                      <a:alpha val="43137"/>
                    </a:srgbClr>
                  </a:outerShdw>
                </a:effectLst>
                <a:latin typeface="Garamond" pitchFamily="18" charset="0"/>
              </a:rPr>
              <a:t>Scenarios</a:t>
            </a:r>
            <a:endParaRPr lang="en-US" sz="2400" dirty="0">
              <a:solidFill>
                <a:srgbClr val="000000"/>
              </a:solidFill>
              <a:effectLst>
                <a:outerShdw blurRad="38100" dist="38100" dir="2700000" algn="tl">
                  <a:srgbClr val="000000">
                    <a:alpha val="43137"/>
                  </a:srgbClr>
                </a:outerShdw>
              </a:effectLst>
              <a:latin typeface="Garamond" pitchFamily="18" charset="0"/>
            </a:endParaRPr>
          </a:p>
        </p:txBody>
      </p:sp>
      <p:sp>
        <p:nvSpPr>
          <p:cNvPr id="10" name="TextBox 9"/>
          <p:cNvSpPr txBox="1"/>
          <p:nvPr/>
        </p:nvSpPr>
        <p:spPr>
          <a:xfrm>
            <a:off x="3718010" y="4192468"/>
            <a:ext cx="1592103" cy="461665"/>
          </a:xfrm>
          <a:prstGeom prst="rect">
            <a:avLst/>
          </a:prstGeom>
          <a:noFill/>
          <a:effectLst>
            <a:outerShdw blurRad="25400" dist="12700" dir="2700000" algn="tl" rotWithShape="0">
              <a:prstClr val="black">
                <a:alpha val="40000"/>
              </a:prstClr>
            </a:outerShdw>
          </a:effectLst>
        </p:spPr>
        <p:txBody>
          <a:bodyPr wrap="none" rtlCol="0">
            <a:spAutoFit/>
          </a:bodyPr>
          <a:lstStyle/>
          <a:p>
            <a:r>
              <a:rPr lang="en-US" sz="2400" dirty="0" smtClean="0">
                <a:solidFill>
                  <a:srgbClr val="000000"/>
                </a:solidFill>
                <a:latin typeface="Garamond" pitchFamily="18" charset="0"/>
              </a:rPr>
              <a:t>Ecosystems</a:t>
            </a:r>
            <a:endParaRPr lang="en-US" sz="2400" dirty="0">
              <a:solidFill>
                <a:srgbClr val="000000"/>
              </a:solidFill>
              <a:latin typeface="Garamond" pitchFamily="18" charset="0"/>
            </a:endParaRPr>
          </a:p>
        </p:txBody>
      </p:sp>
      <p:sp>
        <p:nvSpPr>
          <p:cNvPr id="19" name="Rectangle 18"/>
          <p:cNvSpPr/>
          <p:nvPr/>
        </p:nvSpPr>
        <p:spPr bwMode="auto">
          <a:xfrm>
            <a:off x="2380931" y="2346419"/>
            <a:ext cx="1475117" cy="888520"/>
          </a:xfrm>
          <a:prstGeom prst="rect">
            <a:avLst/>
          </a:prstGeom>
          <a:solidFill>
            <a:srgbClr val="CCEC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8" name="TextBox 7"/>
          <p:cNvSpPr txBox="1"/>
          <p:nvPr/>
        </p:nvSpPr>
        <p:spPr>
          <a:xfrm>
            <a:off x="2406811" y="2372297"/>
            <a:ext cx="1431802" cy="830997"/>
          </a:xfrm>
          <a:prstGeom prst="rect">
            <a:avLst/>
          </a:prstGeom>
          <a:noFill/>
          <a:effectLst>
            <a:outerShdw blurRad="25400" dist="12700" dir="2700000" algn="tl" rotWithShape="0">
              <a:prstClr val="black">
                <a:alpha val="40000"/>
              </a:prstClr>
            </a:outerShdw>
          </a:effectLst>
        </p:spPr>
        <p:txBody>
          <a:bodyPr wrap="none" rtlCol="0">
            <a:spAutoFit/>
          </a:bodyPr>
          <a:lstStyle/>
          <a:p>
            <a:r>
              <a:rPr lang="en-US" sz="2400" dirty="0" smtClean="0">
                <a:solidFill>
                  <a:srgbClr val="000000"/>
                </a:solidFill>
                <a:latin typeface="Garamond" pitchFamily="18" charset="0"/>
              </a:rPr>
              <a:t>Ecological</a:t>
            </a:r>
          </a:p>
          <a:p>
            <a:r>
              <a:rPr lang="en-US" sz="2400" dirty="0" smtClean="0">
                <a:solidFill>
                  <a:srgbClr val="000000"/>
                </a:solidFill>
                <a:latin typeface="Garamond" pitchFamily="18" charset="0"/>
              </a:rPr>
              <a:t>Settings</a:t>
            </a:r>
            <a:endParaRPr lang="en-US" sz="2400" dirty="0">
              <a:solidFill>
                <a:srgbClr val="000000"/>
              </a:solidFill>
              <a:latin typeface="Garamond" pitchFamily="18" charset="0"/>
            </a:endParaRPr>
          </a:p>
        </p:txBody>
      </p:sp>
      <p:sp>
        <p:nvSpPr>
          <p:cNvPr id="23" name="Oval 22"/>
          <p:cNvSpPr/>
          <p:nvPr/>
        </p:nvSpPr>
        <p:spPr bwMode="auto">
          <a:xfrm>
            <a:off x="1601646" y="4103328"/>
            <a:ext cx="1682151" cy="690114"/>
          </a:xfrm>
          <a:prstGeom prst="ellipse">
            <a:avLst/>
          </a:prstGeom>
          <a:solidFill>
            <a:srgbClr val="FF5D5D"/>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ffectLst>
                <a:outerShdw blurRad="38100" dist="38100" dir="2700000" algn="tl">
                  <a:srgbClr val="000000">
                    <a:alpha val="43137"/>
                  </a:srgbClr>
                </a:outerShdw>
              </a:effectLst>
            </a:endParaRPr>
          </a:p>
        </p:txBody>
      </p:sp>
      <p:sp>
        <p:nvSpPr>
          <p:cNvPr id="24" name="TextBox 23"/>
          <p:cNvSpPr txBox="1"/>
          <p:nvPr/>
        </p:nvSpPr>
        <p:spPr>
          <a:xfrm>
            <a:off x="1903596" y="4206847"/>
            <a:ext cx="1056700" cy="461665"/>
          </a:xfrm>
          <a:prstGeom prst="rect">
            <a:avLst/>
          </a:prstGeom>
          <a:noFill/>
          <a:effectLst>
            <a:outerShdw blurRad="25400" dist="12700" dir="2700000" algn="tl" rotWithShape="0">
              <a:prstClr val="black">
                <a:alpha val="40000"/>
              </a:prstClr>
            </a:outerShdw>
          </a:effectLst>
        </p:spPr>
        <p:txBody>
          <a:bodyPr wrap="none" rtlCol="0">
            <a:spAutoFit/>
          </a:bodyPr>
          <a:lstStyle/>
          <a:p>
            <a:r>
              <a:rPr lang="en-US" sz="2400" dirty="0" smtClean="0">
                <a:solidFill>
                  <a:srgbClr val="000000"/>
                </a:solidFill>
                <a:latin typeface="Garamond" pitchFamily="18" charset="0"/>
              </a:rPr>
              <a:t>Species</a:t>
            </a:r>
            <a:endParaRPr lang="en-US" sz="2400" dirty="0">
              <a:solidFill>
                <a:srgbClr val="000000"/>
              </a:solidFill>
              <a:latin typeface="Garamond" pitchFamily="18" charset="0"/>
            </a:endParaRPr>
          </a:p>
        </p:txBody>
      </p:sp>
      <p:sp>
        <p:nvSpPr>
          <p:cNvPr id="25" name="Rectangle 24"/>
          <p:cNvSpPr/>
          <p:nvPr/>
        </p:nvSpPr>
        <p:spPr bwMode="auto">
          <a:xfrm>
            <a:off x="1483787" y="5365646"/>
            <a:ext cx="1690747" cy="776355"/>
          </a:xfrm>
          <a:prstGeom prst="rect">
            <a:avLst/>
          </a:prstGeom>
          <a:solidFill>
            <a:srgbClr val="FF5D5D"/>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29" name="TextBox 28"/>
          <p:cNvSpPr txBox="1"/>
          <p:nvPr/>
        </p:nvSpPr>
        <p:spPr>
          <a:xfrm>
            <a:off x="1478037" y="5394413"/>
            <a:ext cx="1756879" cy="707886"/>
          </a:xfrm>
          <a:prstGeom prst="rect">
            <a:avLst/>
          </a:prstGeom>
          <a:noFill/>
          <a:effectLst>
            <a:outerShdw blurRad="25400" dist="12700" dir="2700000" algn="tl" rotWithShape="0">
              <a:prstClr val="black">
                <a:alpha val="40000"/>
              </a:prstClr>
            </a:outerShdw>
          </a:effectLst>
        </p:spPr>
        <p:txBody>
          <a:bodyPr wrap="square" rtlCol="0">
            <a:spAutoFit/>
          </a:bodyPr>
          <a:lstStyle/>
          <a:p>
            <a:r>
              <a:rPr lang="en-US" sz="2000" dirty="0" smtClean="0">
                <a:solidFill>
                  <a:srgbClr val="000000"/>
                </a:solidFill>
                <a:latin typeface="Garamond" pitchFamily="18" charset="0"/>
              </a:rPr>
              <a:t>Climate-habitat </a:t>
            </a:r>
          </a:p>
          <a:p>
            <a:r>
              <a:rPr lang="en-US" sz="2000" dirty="0" smtClean="0">
                <a:solidFill>
                  <a:srgbClr val="000000"/>
                </a:solidFill>
                <a:latin typeface="Garamond" pitchFamily="18" charset="0"/>
              </a:rPr>
              <a:t>capability index</a:t>
            </a:r>
            <a:endParaRPr lang="en-US" sz="2000" dirty="0">
              <a:solidFill>
                <a:srgbClr val="000000"/>
              </a:solidFill>
              <a:latin typeface="Garamond" pitchFamily="18" charset="0"/>
            </a:endParaRPr>
          </a:p>
        </p:txBody>
      </p:sp>
      <p:sp>
        <p:nvSpPr>
          <p:cNvPr id="30" name="TextBox 29"/>
          <p:cNvSpPr txBox="1"/>
          <p:nvPr/>
        </p:nvSpPr>
        <p:spPr>
          <a:xfrm>
            <a:off x="3692052" y="5400171"/>
            <a:ext cx="1621834" cy="707886"/>
          </a:xfrm>
          <a:prstGeom prst="rect">
            <a:avLst/>
          </a:prstGeom>
          <a:noFill/>
          <a:effectLst>
            <a:outerShdw blurRad="25400" dist="12700" dir="2700000" algn="tl" rotWithShape="0">
              <a:prstClr val="black">
                <a:alpha val="40000"/>
              </a:prstClr>
            </a:outerShdw>
          </a:effectLst>
        </p:spPr>
        <p:txBody>
          <a:bodyPr wrap="square" rtlCol="0">
            <a:spAutoFit/>
          </a:bodyPr>
          <a:lstStyle/>
          <a:p>
            <a:r>
              <a:rPr lang="en-US" sz="2000" dirty="0" smtClean="0">
                <a:solidFill>
                  <a:srgbClr val="000000"/>
                </a:solidFill>
                <a:latin typeface="Garamond" pitchFamily="18" charset="0"/>
              </a:rPr>
              <a:t>Ecological integrity index</a:t>
            </a:r>
            <a:endParaRPr lang="en-US" sz="2000" dirty="0">
              <a:solidFill>
                <a:srgbClr val="000000"/>
              </a:solidFill>
              <a:latin typeface="Garamond" pitchFamily="18" charset="0"/>
            </a:endParaRPr>
          </a:p>
        </p:txBody>
      </p:sp>
      <p:sp>
        <p:nvSpPr>
          <p:cNvPr id="41" name="Snip and Round Single Corner Rectangle 40"/>
          <p:cNvSpPr/>
          <p:nvPr/>
        </p:nvSpPr>
        <p:spPr bwMode="auto">
          <a:xfrm>
            <a:off x="6901163" y="3717930"/>
            <a:ext cx="1733887" cy="836762"/>
          </a:xfrm>
          <a:prstGeom prst="snipRoundRect">
            <a:avLst/>
          </a:prstGeom>
          <a:solidFill>
            <a:srgbClr val="99FF99"/>
          </a:solidFill>
          <a:ln w="9525" cap="flat" cmpd="sng" algn="ctr">
            <a:solidFill>
              <a:srgbClr val="CCEC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34" name="TextBox 33"/>
          <p:cNvSpPr txBox="1"/>
          <p:nvPr/>
        </p:nvSpPr>
        <p:spPr>
          <a:xfrm>
            <a:off x="6904020" y="3720872"/>
            <a:ext cx="1787477" cy="830997"/>
          </a:xfrm>
          <a:prstGeom prst="rect">
            <a:avLst/>
          </a:prstGeom>
          <a:noFill/>
        </p:spPr>
        <p:txBody>
          <a:bodyPr wrap="none" rtlCol="0">
            <a:spAutoFit/>
          </a:bodyPr>
          <a:lstStyle/>
          <a:p>
            <a:r>
              <a:rPr lang="en-US" sz="2400" dirty="0" smtClean="0">
                <a:solidFill>
                  <a:srgbClr val="000000"/>
                </a:solidFill>
                <a:effectLst>
                  <a:outerShdw blurRad="38100" dist="38100" dir="2700000" algn="tl">
                    <a:srgbClr val="000000">
                      <a:alpha val="43137"/>
                    </a:srgbClr>
                  </a:outerShdw>
                </a:effectLst>
                <a:latin typeface="Garamond" pitchFamily="18" charset="0"/>
              </a:rPr>
              <a:t>Conservation</a:t>
            </a:r>
          </a:p>
          <a:p>
            <a:r>
              <a:rPr lang="en-US" sz="2400" dirty="0" smtClean="0">
                <a:solidFill>
                  <a:srgbClr val="000000"/>
                </a:solidFill>
                <a:effectLst>
                  <a:outerShdw blurRad="38100" dist="38100" dir="2700000" algn="tl">
                    <a:srgbClr val="000000">
                      <a:alpha val="43137"/>
                    </a:srgbClr>
                  </a:outerShdw>
                </a:effectLst>
                <a:latin typeface="Garamond" pitchFamily="18" charset="0"/>
              </a:rPr>
              <a:t>Scenarios</a:t>
            </a:r>
            <a:endParaRPr lang="en-US" sz="2400" dirty="0">
              <a:solidFill>
                <a:srgbClr val="000000"/>
              </a:solidFill>
              <a:effectLst>
                <a:outerShdw blurRad="38100" dist="38100" dir="2700000" algn="tl">
                  <a:srgbClr val="000000">
                    <a:alpha val="43137"/>
                  </a:srgbClr>
                </a:outerShdw>
              </a:effectLst>
              <a:latin typeface="Garamond" pitchFamily="18" charset="0"/>
            </a:endParaRPr>
          </a:p>
        </p:txBody>
      </p:sp>
      <p:sp>
        <p:nvSpPr>
          <p:cNvPr id="46" name="Right Arrow 45"/>
          <p:cNvSpPr/>
          <p:nvPr/>
        </p:nvSpPr>
        <p:spPr bwMode="auto">
          <a:xfrm flipH="1">
            <a:off x="4183812" y="2553429"/>
            <a:ext cx="457199" cy="346610"/>
          </a:xfrm>
          <a:prstGeom prst="rightArrow">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47" name="Right Arrow 46"/>
          <p:cNvSpPr/>
          <p:nvPr/>
        </p:nvSpPr>
        <p:spPr bwMode="auto">
          <a:xfrm>
            <a:off x="4215448" y="2912853"/>
            <a:ext cx="457199" cy="346610"/>
          </a:xfrm>
          <a:prstGeom prst="rightArrow">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48" name="Right Arrow 47"/>
          <p:cNvSpPr/>
          <p:nvPr/>
        </p:nvSpPr>
        <p:spPr bwMode="auto">
          <a:xfrm flipH="1">
            <a:off x="1860431" y="2516047"/>
            <a:ext cx="457199" cy="346610"/>
          </a:xfrm>
          <a:prstGeom prst="rightArrow">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49" name="Right Arrow 48"/>
          <p:cNvSpPr/>
          <p:nvPr/>
        </p:nvSpPr>
        <p:spPr bwMode="auto">
          <a:xfrm>
            <a:off x="1892067" y="2875471"/>
            <a:ext cx="457199" cy="346610"/>
          </a:xfrm>
          <a:prstGeom prst="rightArrow">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sp>
        <p:nvSpPr>
          <p:cNvPr id="50" name="Right Arrow 49"/>
          <p:cNvSpPr/>
          <p:nvPr/>
        </p:nvSpPr>
        <p:spPr bwMode="auto">
          <a:xfrm flipH="1">
            <a:off x="6397926" y="2645438"/>
            <a:ext cx="457199" cy="346610"/>
          </a:xfrm>
          <a:prstGeom prst="rightArrow">
            <a:avLst/>
          </a:prstGeom>
          <a:solidFill>
            <a:srgbClr val="00206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prstClr val="white"/>
              </a:solidFill>
            </a:endParaRPr>
          </a:p>
        </p:txBody>
      </p:sp>
      <p:cxnSp>
        <p:nvCxnSpPr>
          <p:cNvPr id="55" name="Straight Arrow Connector 54"/>
          <p:cNvCxnSpPr/>
          <p:nvPr/>
        </p:nvCxnSpPr>
        <p:spPr bwMode="auto">
          <a:xfrm>
            <a:off x="3355675" y="1742536"/>
            <a:ext cx="17251" cy="517582"/>
          </a:xfrm>
          <a:prstGeom prst="straightConnector1">
            <a:avLst/>
          </a:prstGeom>
          <a:solidFill>
            <a:schemeClr val="accent1"/>
          </a:solidFill>
          <a:ln w="76200" cap="flat" cmpd="sng" algn="ctr">
            <a:solidFill>
              <a:schemeClr val="tx1">
                <a:lumMod val="65000"/>
              </a:schemeClr>
            </a:solidFill>
            <a:prstDash val="sysDash"/>
            <a:round/>
            <a:headEnd type="none" w="med" len="med"/>
            <a:tailEnd type="arrow"/>
          </a:ln>
          <a:effectLst/>
        </p:spPr>
      </p:cxnSp>
      <p:cxnSp>
        <p:nvCxnSpPr>
          <p:cNvPr id="56" name="Straight Arrow Connector 55"/>
          <p:cNvCxnSpPr/>
          <p:nvPr/>
        </p:nvCxnSpPr>
        <p:spPr bwMode="auto">
          <a:xfrm flipV="1">
            <a:off x="2938758" y="1716657"/>
            <a:ext cx="2850" cy="540594"/>
          </a:xfrm>
          <a:prstGeom prst="straightConnector1">
            <a:avLst/>
          </a:prstGeom>
          <a:solidFill>
            <a:schemeClr val="accent1"/>
          </a:solidFill>
          <a:ln w="76200" cap="flat" cmpd="sng" algn="ctr">
            <a:solidFill>
              <a:schemeClr val="tx1">
                <a:lumMod val="65000"/>
              </a:schemeClr>
            </a:solidFill>
            <a:prstDash val="sysDash"/>
            <a:round/>
            <a:headEnd type="none" w="med" len="med"/>
            <a:tailEnd type="arrow"/>
          </a:ln>
          <a:effectLst/>
        </p:spPr>
      </p:cxnSp>
      <p:sp>
        <p:nvSpPr>
          <p:cNvPr id="57" name="TextBox 56"/>
          <p:cNvSpPr txBox="1"/>
          <p:nvPr/>
        </p:nvSpPr>
        <p:spPr>
          <a:xfrm>
            <a:off x="2426844" y="1279683"/>
            <a:ext cx="1461619" cy="461665"/>
          </a:xfrm>
          <a:prstGeom prst="rect">
            <a:avLst/>
          </a:prstGeom>
          <a:noFill/>
          <a:effectLst>
            <a:outerShdw blurRad="25400" dist="12700" dir="3180000" algn="tl" rotWithShape="0">
              <a:prstClr val="black">
                <a:alpha val="40000"/>
              </a:prstClr>
            </a:outerShdw>
          </a:effectLst>
        </p:spPr>
        <p:txBody>
          <a:bodyPr wrap="none" rtlCol="0">
            <a:spAutoFit/>
          </a:bodyPr>
          <a:lstStyle/>
          <a:p>
            <a:r>
              <a:rPr lang="en-US" sz="2400" dirty="0" smtClean="0">
                <a:solidFill>
                  <a:srgbClr val="000000">
                    <a:lumMod val="50000"/>
                    <a:lumOff val="50000"/>
                  </a:srgbClr>
                </a:solidFill>
                <a:latin typeface="Garamond" pitchFamily="18" charset="0"/>
              </a:rPr>
              <a:t>Hydrology</a:t>
            </a:r>
            <a:endParaRPr lang="en-US" sz="2400" dirty="0">
              <a:solidFill>
                <a:srgbClr val="000000">
                  <a:lumMod val="50000"/>
                  <a:lumOff val="50000"/>
                </a:srgbClr>
              </a:solidFill>
              <a:latin typeface="Garamond" pitchFamily="18" charset="0"/>
            </a:endParaRPr>
          </a:p>
        </p:txBody>
      </p:sp>
      <p:sp>
        <p:nvSpPr>
          <p:cNvPr id="62" name="TextBox 61"/>
          <p:cNvSpPr txBox="1"/>
          <p:nvPr/>
        </p:nvSpPr>
        <p:spPr>
          <a:xfrm>
            <a:off x="4675443" y="1279683"/>
            <a:ext cx="697627" cy="461665"/>
          </a:xfrm>
          <a:prstGeom prst="rect">
            <a:avLst/>
          </a:prstGeom>
          <a:noFill/>
          <a:effectLst>
            <a:outerShdw blurRad="25400" dist="12700" dir="3180000" algn="tl" rotWithShape="0">
              <a:prstClr val="black">
                <a:alpha val="40000"/>
              </a:prstClr>
            </a:outerShdw>
          </a:effectLst>
        </p:spPr>
        <p:txBody>
          <a:bodyPr wrap="none" rtlCol="0">
            <a:spAutoFit/>
          </a:bodyPr>
          <a:lstStyle/>
          <a:p>
            <a:r>
              <a:rPr lang="en-US" sz="2400" dirty="0" smtClean="0">
                <a:solidFill>
                  <a:srgbClr val="000000">
                    <a:lumMod val="50000"/>
                    <a:lumOff val="50000"/>
                  </a:srgbClr>
                </a:solidFill>
                <a:latin typeface="Garamond" pitchFamily="18" charset="0"/>
              </a:rPr>
              <a:t>Fish</a:t>
            </a:r>
            <a:endParaRPr lang="en-US" sz="2400" dirty="0">
              <a:solidFill>
                <a:srgbClr val="000000">
                  <a:lumMod val="50000"/>
                  <a:lumOff val="50000"/>
                </a:srgbClr>
              </a:solidFill>
              <a:latin typeface="Garamond" pitchFamily="18" charset="0"/>
            </a:endParaRPr>
          </a:p>
        </p:txBody>
      </p:sp>
      <p:cxnSp>
        <p:nvCxnSpPr>
          <p:cNvPr id="63" name="Straight Arrow Connector 62"/>
          <p:cNvCxnSpPr/>
          <p:nvPr/>
        </p:nvCxnSpPr>
        <p:spPr bwMode="auto">
          <a:xfrm rot="16200000" flipH="1">
            <a:off x="4215436" y="1291089"/>
            <a:ext cx="17251" cy="517582"/>
          </a:xfrm>
          <a:prstGeom prst="straightConnector1">
            <a:avLst/>
          </a:prstGeom>
          <a:solidFill>
            <a:schemeClr val="accent1"/>
          </a:solidFill>
          <a:ln w="76200" cap="flat" cmpd="sng" algn="ctr">
            <a:solidFill>
              <a:schemeClr val="tx1">
                <a:lumMod val="65000"/>
              </a:schemeClr>
            </a:solidFill>
            <a:prstDash val="sysDash"/>
            <a:round/>
            <a:headEnd type="none" w="med" len="med"/>
            <a:tailEnd type="arrow"/>
          </a:ln>
          <a:effectLst/>
        </p:spPr>
      </p:cxnSp>
      <p:cxnSp>
        <p:nvCxnSpPr>
          <p:cNvPr id="69" name="Elbow Connector 68"/>
          <p:cNvCxnSpPr/>
          <p:nvPr/>
        </p:nvCxnSpPr>
        <p:spPr bwMode="auto">
          <a:xfrm flipV="1">
            <a:off x="5460521" y="4917057"/>
            <a:ext cx="2225618" cy="879894"/>
          </a:xfrm>
          <a:prstGeom prst="bentConnector3">
            <a:avLst>
              <a:gd name="adj1" fmla="val 100000"/>
            </a:avLst>
          </a:prstGeom>
          <a:solidFill>
            <a:schemeClr val="accent1"/>
          </a:solidFill>
          <a:ln w="76200" cap="flat" cmpd="sng" algn="ctr">
            <a:solidFill>
              <a:srgbClr val="008000"/>
            </a:solidFill>
            <a:prstDash val="solid"/>
            <a:round/>
            <a:headEnd type="none" w="med" len="med"/>
            <a:tailEnd type="arrow"/>
          </a:ln>
          <a:effectLst>
            <a:outerShdw blurRad="50800" dist="38100" dir="2700000" algn="tl" rotWithShape="0">
              <a:prstClr val="black">
                <a:alpha val="40000"/>
              </a:prstClr>
            </a:outerShdw>
          </a:effectLst>
        </p:spPr>
      </p:cxnSp>
      <p:cxnSp>
        <p:nvCxnSpPr>
          <p:cNvPr id="74" name="Elbow Connector 73"/>
          <p:cNvCxnSpPr/>
          <p:nvPr/>
        </p:nvCxnSpPr>
        <p:spPr bwMode="auto">
          <a:xfrm flipV="1">
            <a:off x="3579962" y="4908430"/>
            <a:ext cx="4511615" cy="1475117"/>
          </a:xfrm>
          <a:prstGeom prst="bentConnector3">
            <a:avLst>
              <a:gd name="adj1" fmla="val 99905"/>
            </a:avLst>
          </a:prstGeom>
          <a:solidFill>
            <a:schemeClr val="accent1"/>
          </a:solidFill>
          <a:ln w="76200" cap="flat" cmpd="sng" algn="ctr">
            <a:solidFill>
              <a:srgbClr val="008000"/>
            </a:solidFill>
            <a:prstDash val="solid"/>
            <a:round/>
            <a:headEnd type="none" w="med" len="med"/>
            <a:tailEnd type="arrow"/>
          </a:ln>
          <a:effectLst>
            <a:outerShdw blurRad="50800" dist="38100" dir="2700000" algn="tl" rotWithShape="0">
              <a:prstClr val="black">
                <a:alpha val="40000"/>
              </a:prstClr>
            </a:outerShdw>
          </a:effectLst>
        </p:spPr>
      </p:cxnSp>
      <p:cxnSp>
        <p:nvCxnSpPr>
          <p:cNvPr id="85" name="Straight Arrow Connector 84"/>
          <p:cNvCxnSpPr/>
          <p:nvPr/>
        </p:nvCxnSpPr>
        <p:spPr bwMode="auto">
          <a:xfrm>
            <a:off x="2441247" y="4822167"/>
            <a:ext cx="0" cy="508958"/>
          </a:xfrm>
          <a:prstGeom prst="straightConnector1">
            <a:avLst/>
          </a:prstGeom>
          <a:solidFill>
            <a:schemeClr val="accent1"/>
          </a:solidFill>
          <a:ln w="76200" cap="flat" cmpd="sng" algn="ctr">
            <a:solidFill>
              <a:srgbClr val="C00000"/>
            </a:solidFill>
            <a:prstDash val="solid"/>
            <a:round/>
            <a:headEnd type="none" w="med" len="med"/>
            <a:tailEnd type="arrow"/>
          </a:ln>
          <a:effectLst>
            <a:outerShdw blurRad="50800" dist="38100" dir="2700000" algn="tl" rotWithShape="0">
              <a:prstClr val="black">
                <a:alpha val="40000"/>
              </a:prstClr>
            </a:outerShdw>
          </a:effectLst>
        </p:spPr>
      </p:cxnSp>
      <p:cxnSp>
        <p:nvCxnSpPr>
          <p:cNvPr id="87" name="Straight Arrow Connector 86"/>
          <p:cNvCxnSpPr/>
          <p:nvPr/>
        </p:nvCxnSpPr>
        <p:spPr bwMode="auto">
          <a:xfrm>
            <a:off x="4474115" y="4810673"/>
            <a:ext cx="0" cy="508958"/>
          </a:xfrm>
          <a:prstGeom prst="straightConnector1">
            <a:avLst/>
          </a:prstGeom>
          <a:solidFill>
            <a:schemeClr val="accent1"/>
          </a:solidFill>
          <a:ln w="76200" cap="flat" cmpd="sng" algn="ctr">
            <a:solidFill>
              <a:srgbClr val="C00000"/>
            </a:solidFill>
            <a:prstDash val="solid"/>
            <a:round/>
            <a:headEnd type="none" w="med" len="med"/>
            <a:tailEnd type="arrow"/>
          </a:ln>
          <a:effectLst>
            <a:outerShdw blurRad="50800" dist="38100" dir="2700000" algn="tl" rotWithShape="0">
              <a:prstClr val="black">
                <a:alpha val="40000"/>
              </a:prstClr>
            </a:outerShdw>
          </a:effectLst>
        </p:spPr>
      </p:cxnSp>
      <p:cxnSp>
        <p:nvCxnSpPr>
          <p:cNvPr id="88" name="Straight Arrow Connector 87"/>
          <p:cNvCxnSpPr/>
          <p:nvPr/>
        </p:nvCxnSpPr>
        <p:spPr bwMode="auto">
          <a:xfrm flipH="1">
            <a:off x="2628827" y="3614467"/>
            <a:ext cx="338652" cy="460061"/>
          </a:xfrm>
          <a:prstGeom prst="straightConnector1">
            <a:avLst/>
          </a:prstGeom>
          <a:solidFill>
            <a:schemeClr val="accent1"/>
          </a:solidFill>
          <a:ln w="76200" cap="flat" cmpd="sng" algn="ctr">
            <a:solidFill>
              <a:srgbClr val="C00000"/>
            </a:solidFill>
            <a:prstDash val="solid"/>
            <a:round/>
            <a:headEnd type="none" w="med" len="med"/>
            <a:tailEnd type="arrow"/>
          </a:ln>
          <a:effectLst>
            <a:outerShdw blurRad="50800" dist="38100" dir="2700000" algn="tl" rotWithShape="0">
              <a:prstClr val="black">
                <a:alpha val="40000"/>
              </a:prstClr>
            </a:outerShdw>
          </a:effectLst>
        </p:spPr>
      </p:cxnSp>
      <p:cxnSp>
        <p:nvCxnSpPr>
          <p:cNvPr id="90" name="Straight Arrow Connector 89"/>
          <p:cNvCxnSpPr/>
          <p:nvPr/>
        </p:nvCxnSpPr>
        <p:spPr bwMode="auto">
          <a:xfrm>
            <a:off x="3893992" y="3614467"/>
            <a:ext cx="338652" cy="460061"/>
          </a:xfrm>
          <a:prstGeom prst="straightConnector1">
            <a:avLst/>
          </a:prstGeom>
          <a:solidFill>
            <a:schemeClr val="accent1"/>
          </a:solidFill>
          <a:ln w="76200" cap="flat" cmpd="sng" algn="ctr">
            <a:solidFill>
              <a:srgbClr val="C00000"/>
            </a:solidFill>
            <a:prstDash val="solid"/>
            <a:round/>
            <a:headEnd type="none" w="med" len="med"/>
            <a:tailEnd type="arrow"/>
          </a:ln>
          <a:effectLst>
            <a:outerShdw blurRad="50800" dist="38100" dir="2700000" algn="tl" rotWithShape="0">
              <a:prstClr val="black">
                <a:alpha val="40000"/>
              </a:prstClr>
            </a:outerShdw>
          </a:effectLst>
        </p:spPr>
      </p:cxnSp>
      <p:cxnSp>
        <p:nvCxnSpPr>
          <p:cNvPr id="51" name="Straight Arrow Connector 50"/>
          <p:cNvCxnSpPr/>
          <p:nvPr/>
        </p:nvCxnSpPr>
        <p:spPr bwMode="auto">
          <a:xfrm rot="-12480000">
            <a:off x="6487676" y="3404562"/>
            <a:ext cx="338652" cy="460061"/>
          </a:xfrm>
          <a:prstGeom prst="straightConnector1">
            <a:avLst/>
          </a:prstGeom>
          <a:solidFill>
            <a:schemeClr val="accent1"/>
          </a:solidFill>
          <a:ln w="76200" cap="flat" cmpd="sng" algn="ctr">
            <a:solidFill>
              <a:srgbClr val="008000"/>
            </a:solidFill>
            <a:prstDash val="solid"/>
            <a:round/>
            <a:headEnd type="none" w="med" len="med"/>
            <a:tailEnd type="arrow"/>
          </a:ln>
          <a:effectLst>
            <a:outerShdw blurRad="50800" dist="38100" dir="2700000" algn="tl" rotWithShape="0">
              <a:prstClr val="black">
                <a:alpha val="40000"/>
              </a:prstClr>
            </a:outerShdw>
          </a:effectLst>
        </p:spPr>
      </p:cxnSp>
      <p:sp>
        <p:nvSpPr>
          <p:cNvPr id="52" name="TextBox 51"/>
          <p:cNvSpPr txBox="1"/>
          <p:nvPr/>
        </p:nvSpPr>
        <p:spPr>
          <a:xfrm>
            <a:off x="112144" y="4485736"/>
            <a:ext cx="1966824" cy="954107"/>
          </a:xfrm>
          <a:prstGeom prst="rect">
            <a:avLst/>
          </a:prstGeom>
          <a:noFill/>
        </p:spPr>
        <p:txBody>
          <a:bodyPr wrap="square" rtlCol="0">
            <a:spAutoFit/>
          </a:bodyPr>
          <a:lstStyle/>
          <a:p>
            <a:r>
              <a:rPr lang="en-US" sz="2800" b="1" dirty="0" smtClean="0">
                <a:solidFill>
                  <a:srgbClr val="CC3300"/>
                </a:solidFill>
                <a:effectLst>
                  <a:outerShdw blurRad="38100" dist="38100" dir="2700000" algn="tl">
                    <a:srgbClr val="000000">
                      <a:alpha val="43137"/>
                    </a:srgbClr>
                  </a:outerShdw>
                </a:effectLst>
                <a:latin typeface="Garamond" pitchFamily="18" charset="0"/>
              </a:rPr>
              <a:t>Landscape Assessment</a:t>
            </a:r>
            <a:endParaRPr lang="en-US" sz="2800" b="1" dirty="0">
              <a:solidFill>
                <a:srgbClr val="CC3300"/>
              </a:solidFill>
              <a:effectLst>
                <a:outerShdw blurRad="38100" dist="38100" dir="2700000" algn="tl">
                  <a:srgbClr val="000000">
                    <a:alpha val="43137"/>
                  </a:srgbClr>
                </a:outerShdw>
              </a:effectLst>
              <a:latin typeface="Garamond" pitchFamily="18" charset="0"/>
            </a:endParaRPr>
          </a:p>
        </p:txBody>
      </p:sp>
      <p:sp>
        <p:nvSpPr>
          <p:cNvPr id="61" name="TextBox 60"/>
          <p:cNvSpPr txBox="1"/>
          <p:nvPr/>
        </p:nvSpPr>
        <p:spPr>
          <a:xfrm>
            <a:off x="5883183" y="1138686"/>
            <a:ext cx="1871933" cy="954107"/>
          </a:xfrm>
          <a:prstGeom prst="rect">
            <a:avLst/>
          </a:prstGeom>
          <a:noFill/>
        </p:spPr>
        <p:txBody>
          <a:bodyPr wrap="square" rtlCol="0">
            <a:spAutoFit/>
          </a:bodyPr>
          <a:lstStyle/>
          <a:p>
            <a:r>
              <a:rPr lang="en-US" sz="2800" b="1" dirty="0" smtClean="0">
                <a:solidFill>
                  <a:srgbClr val="002060"/>
                </a:solidFill>
                <a:effectLst>
                  <a:outerShdw blurRad="38100" dist="38100" dir="2700000" algn="tl">
                    <a:srgbClr val="000000">
                      <a:alpha val="43137"/>
                    </a:srgbClr>
                  </a:outerShdw>
                </a:effectLst>
                <a:latin typeface="Garamond" pitchFamily="18" charset="0"/>
              </a:rPr>
              <a:t>Landscape Change</a:t>
            </a:r>
            <a:endParaRPr lang="en-US" sz="2800" b="1" dirty="0">
              <a:solidFill>
                <a:srgbClr val="002060"/>
              </a:solidFill>
              <a:effectLst>
                <a:outerShdw blurRad="38100" dist="38100" dir="2700000" algn="tl">
                  <a:srgbClr val="000000">
                    <a:alpha val="43137"/>
                  </a:srgbClr>
                </a:outerShdw>
              </a:effectLst>
              <a:latin typeface="Garamond" pitchFamily="18" charset="0"/>
            </a:endParaRPr>
          </a:p>
        </p:txBody>
      </p:sp>
      <p:sp>
        <p:nvSpPr>
          <p:cNvPr id="66" name="TextBox 65"/>
          <p:cNvSpPr txBox="1"/>
          <p:nvPr/>
        </p:nvSpPr>
        <p:spPr>
          <a:xfrm>
            <a:off x="5561131" y="4793411"/>
            <a:ext cx="1871933" cy="954107"/>
          </a:xfrm>
          <a:prstGeom prst="rect">
            <a:avLst/>
          </a:prstGeom>
          <a:noFill/>
        </p:spPr>
        <p:txBody>
          <a:bodyPr wrap="square" rtlCol="0">
            <a:spAutoFit/>
          </a:bodyPr>
          <a:lstStyle/>
          <a:p>
            <a:r>
              <a:rPr lang="en-US" sz="2800" b="1" dirty="0" smtClean="0">
                <a:solidFill>
                  <a:srgbClr val="008000"/>
                </a:solidFill>
                <a:effectLst>
                  <a:outerShdw blurRad="38100" dist="38100" dir="2700000" algn="tl">
                    <a:srgbClr val="000000">
                      <a:alpha val="43137"/>
                    </a:srgbClr>
                  </a:outerShdw>
                </a:effectLst>
                <a:latin typeface="Garamond" pitchFamily="18" charset="0"/>
              </a:rPr>
              <a:t>Landscape Design</a:t>
            </a:r>
            <a:endParaRPr lang="en-US" sz="2800" b="1" dirty="0">
              <a:solidFill>
                <a:srgbClr val="008000"/>
              </a:solidFill>
              <a:effectLst>
                <a:outerShdw blurRad="38100" dist="38100" dir="2700000" algn="tl">
                  <a:srgbClr val="000000">
                    <a:alpha val="43137"/>
                  </a:srgbClr>
                </a:outerShdw>
              </a:effectLst>
              <a:latin typeface="Garamond" pitchFamily="18" charset="0"/>
            </a:endParaRPr>
          </a:p>
        </p:txBody>
      </p:sp>
    </p:spTree>
    <p:extLst>
      <p:ext uri="{BB962C8B-B14F-4D97-AF65-F5344CB8AC3E}">
        <p14:creationId xmlns:p14="http://schemas.microsoft.com/office/powerpoint/2010/main" val="330278196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47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Strategic and Operational Aspects of the Center	</a:t>
            </a:r>
            <a:br>
              <a:rPr lang="en-US" dirty="0" smtClean="0"/>
            </a:b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Financial Aspects</a:t>
            </a:r>
          </a:p>
          <a:p>
            <a:r>
              <a:rPr lang="en-US" dirty="0" smtClean="0"/>
              <a:t>Science Planning</a:t>
            </a:r>
            <a:endParaRPr lang="en-US" dirty="0"/>
          </a:p>
          <a:p>
            <a:r>
              <a:rPr lang="en-US" dirty="0" smtClean="0"/>
              <a:t>Coordination with Stakeholders</a:t>
            </a:r>
          </a:p>
          <a:p>
            <a:r>
              <a:rPr lang="en-US" dirty="0" smtClean="0"/>
              <a:t>Tribal Outreach</a:t>
            </a:r>
          </a:p>
          <a:p>
            <a:r>
              <a:rPr lang="en-US" dirty="0" smtClean="0"/>
              <a:t>Education</a:t>
            </a:r>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351" y="5881687"/>
            <a:ext cx="3046649" cy="976313"/>
          </a:xfrm>
          <a:prstGeom prst="rect">
            <a:avLst/>
          </a:prstGeom>
        </p:spPr>
      </p:pic>
    </p:spTree>
    <p:extLst>
      <p:ext uri="{BB962C8B-B14F-4D97-AF65-F5344CB8AC3E}">
        <p14:creationId xmlns:p14="http://schemas.microsoft.com/office/powerpoint/2010/main" val="4192695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Financial Aspects of NE CSC</a:t>
            </a:r>
            <a:endParaRPr lang="en-US" dirty="0"/>
          </a:p>
        </p:txBody>
      </p:sp>
      <p:sp>
        <p:nvSpPr>
          <p:cNvPr id="3" name="Content Placeholder 2"/>
          <p:cNvSpPr txBox="1">
            <a:spLocks/>
          </p:cNvSpPr>
          <p:nvPr/>
        </p:nvSpPr>
        <p:spPr>
          <a:xfrm>
            <a:off x="457200" y="1600200"/>
            <a:ext cx="8229600" cy="51054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 addition to base funding, USGS provides annual research to address specific climate science needs of stakeholders</a:t>
            </a:r>
          </a:p>
          <a:p>
            <a:r>
              <a:rPr lang="en-US" dirty="0" smtClean="0"/>
              <a:t>This sponsored funding is competitively awarded</a:t>
            </a:r>
          </a:p>
          <a:p>
            <a:r>
              <a:rPr lang="en-US" dirty="0" smtClean="0"/>
              <a:t>Next year funding will be $1 million, although some funds are allocated to complete year 1 projects</a:t>
            </a:r>
          </a:p>
          <a:p>
            <a:r>
              <a:rPr lang="en-US" dirty="0" smtClean="0"/>
              <a:t>Anticipate this funding level to slowly grow over time</a:t>
            </a:r>
          </a:p>
        </p:txBody>
      </p:sp>
    </p:spTree>
    <p:extLst>
      <p:ext uri="{BB962C8B-B14F-4D97-AF65-F5344CB8AC3E}">
        <p14:creationId xmlns:p14="http://schemas.microsoft.com/office/powerpoint/2010/main" val="400825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Science Planning</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Draft Science Agenda (5 year science plan)</a:t>
            </a:r>
          </a:p>
          <a:p>
            <a:pPr marL="0" indent="0">
              <a:buNone/>
            </a:pPr>
            <a:r>
              <a:rPr lang="en-US" dirty="0" smtClean="0"/>
              <a:t>	- review</a:t>
            </a:r>
          </a:p>
          <a:p>
            <a:pPr marL="0" indent="0">
              <a:buNone/>
            </a:pPr>
            <a:r>
              <a:rPr lang="en-US" dirty="0"/>
              <a:t>	</a:t>
            </a:r>
            <a:r>
              <a:rPr lang="en-US" dirty="0" smtClean="0"/>
              <a:t>- revise</a:t>
            </a:r>
          </a:p>
          <a:p>
            <a:pPr marL="0" indent="0">
              <a:buNone/>
            </a:pPr>
            <a:r>
              <a:rPr lang="en-US" dirty="0"/>
              <a:t>	</a:t>
            </a:r>
            <a:r>
              <a:rPr lang="en-US" dirty="0" smtClean="0"/>
              <a:t>- approval process</a:t>
            </a:r>
          </a:p>
          <a:p>
            <a:pPr marL="0" indent="0">
              <a:buNone/>
            </a:pPr>
            <a:r>
              <a:rPr lang="en-US" dirty="0"/>
              <a:t>	</a:t>
            </a:r>
            <a:r>
              <a:rPr lang="en-US" dirty="0" smtClean="0"/>
              <a:t>- publish as open file report</a:t>
            </a:r>
          </a:p>
          <a:p>
            <a:pPr marL="0" indent="0">
              <a:buNone/>
            </a:pPr>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351" y="5881687"/>
            <a:ext cx="3046649" cy="976313"/>
          </a:xfrm>
          <a:prstGeom prst="rect">
            <a:avLst/>
          </a:prstGeom>
        </p:spPr>
      </p:pic>
    </p:spTree>
    <p:extLst>
      <p:ext uri="{BB962C8B-B14F-4D97-AF65-F5344CB8AC3E}">
        <p14:creationId xmlns:p14="http://schemas.microsoft.com/office/powerpoint/2010/main" val="629980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Coordination with Stakeholders</a:t>
            </a:r>
            <a:endParaRPr lang="en-US" dirty="0"/>
          </a:p>
        </p:txBody>
      </p:sp>
      <p:sp>
        <p:nvSpPr>
          <p:cNvPr id="3" name="Content Placeholder 2"/>
          <p:cNvSpPr>
            <a:spLocks noGrp="1"/>
          </p:cNvSpPr>
          <p:nvPr>
            <p:ph idx="1"/>
          </p:nvPr>
        </p:nvSpPr>
        <p:spPr>
          <a:xfrm>
            <a:off x="457200" y="1600200"/>
            <a:ext cx="8458200" cy="4525963"/>
          </a:xfrm>
        </p:spPr>
        <p:txBody>
          <a:bodyPr>
            <a:normAutofit lnSpcReduction="10000"/>
          </a:bodyPr>
          <a:lstStyle/>
          <a:p>
            <a:r>
              <a:rPr lang="en-US" dirty="0" smtClean="0"/>
              <a:t>Coordination with LCCs; federal and state partners</a:t>
            </a:r>
          </a:p>
          <a:p>
            <a:endParaRPr lang="en-US" dirty="0" smtClean="0"/>
          </a:p>
          <a:p>
            <a:r>
              <a:rPr lang="en-US" dirty="0" smtClean="0"/>
              <a:t>Stakeholder Meetings</a:t>
            </a:r>
          </a:p>
          <a:p>
            <a:endParaRPr lang="en-US" dirty="0" smtClean="0"/>
          </a:p>
          <a:p>
            <a:r>
              <a:rPr lang="en-US" dirty="0" smtClean="0"/>
              <a:t>Interim Stakeholder Advisory Committee</a:t>
            </a:r>
          </a:p>
          <a:p>
            <a:endParaRPr lang="en-US" dirty="0"/>
          </a:p>
          <a:p>
            <a:r>
              <a:rPr lang="en-US" dirty="0" smtClean="0"/>
              <a:t>Technical Committee (SIP)</a:t>
            </a:r>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351" y="5881687"/>
            <a:ext cx="3046649" cy="976313"/>
          </a:xfrm>
          <a:prstGeom prst="rect">
            <a:avLst/>
          </a:prstGeom>
        </p:spPr>
      </p:pic>
    </p:spTree>
    <p:extLst>
      <p:ext uri="{BB962C8B-B14F-4D97-AF65-F5344CB8AC3E}">
        <p14:creationId xmlns:p14="http://schemas.microsoft.com/office/powerpoint/2010/main" val="1348442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Tribal Outreach	</a:t>
            </a:r>
            <a:br>
              <a:rPr lang="en-US" dirty="0" smtClean="0"/>
            </a:b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Tribal Outreach Strategy</a:t>
            </a:r>
          </a:p>
          <a:p>
            <a:r>
              <a:rPr lang="en-US" dirty="0" smtClean="0"/>
              <a:t>Letter sent to 75 recognized Tribes</a:t>
            </a:r>
          </a:p>
          <a:p>
            <a:r>
              <a:rPr lang="en-US" dirty="0" smtClean="0"/>
              <a:t>Informal Consultation</a:t>
            </a:r>
          </a:p>
          <a:p>
            <a:r>
              <a:rPr lang="en-US" dirty="0" smtClean="0"/>
              <a:t>Formal Consultation</a:t>
            </a:r>
          </a:p>
          <a:p>
            <a:r>
              <a:rPr lang="en-US" dirty="0" smtClean="0"/>
              <a:t>SAC</a:t>
            </a:r>
          </a:p>
          <a:p>
            <a:r>
              <a:rPr lang="en-US" dirty="0" smtClean="0"/>
              <a:t>Stakeholder meetings</a:t>
            </a:r>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351" y="5881687"/>
            <a:ext cx="3046649" cy="976313"/>
          </a:xfrm>
          <a:prstGeom prst="rect">
            <a:avLst/>
          </a:prstGeom>
        </p:spPr>
      </p:pic>
    </p:spTree>
    <p:extLst>
      <p:ext uri="{BB962C8B-B14F-4D97-AF65-F5344CB8AC3E}">
        <p14:creationId xmlns:p14="http://schemas.microsoft.com/office/powerpoint/2010/main" val="2719671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Capacity and Education	</a:t>
            </a:r>
            <a:br>
              <a:rPr lang="en-US" dirty="0" smtClean="0"/>
            </a:b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Graduate Student Cohort</a:t>
            </a:r>
          </a:p>
          <a:p>
            <a:r>
              <a:rPr lang="en-US" dirty="0" smtClean="0"/>
              <a:t>Seminars</a:t>
            </a:r>
          </a:p>
          <a:p>
            <a:r>
              <a:rPr lang="en-US" dirty="0" smtClean="0"/>
              <a:t>Boot camp</a:t>
            </a:r>
          </a:p>
          <a:p>
            <a:r>
              <a:rPr lang="en-US" dirty="0" smtClean="0"/>
              <a:t>Cross-CSC details</a:t>
            </a:r>
          </a:p>
          <a:p>
            <a:r>
              <a:rPr lang="en-US" dirty="0" smtClean="0"/>
              <a:t>Early days</a:t>
            </a:r>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351" y="5881687"/>
            <a:ext cx="3046649" cy="976313"/>
          </a:xfrm>
          <a:prstGeom prst="rect">
            <a:avLst/>
          </a:prstGeom>
        </p:spPr>
      </p:pic>
    </p:spTree>
    <p:extLst>
      <p:ext uri="{BB962C8B-B14F-4D97-AF65-F5344CB8AC3E}">
        <p14:creationId xmlns:p14="http://schemas.microsoft.com/office/powerpoint/2010/main" val="2719671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BLOCKS AND NEXT STEPS</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Draft Science Agenda (2013-2018)</a:t>
            </a:r>
          </a:p>
          <a:p>
            <a:r>
              <a:rPr lang="en-US" dirty="0" smtClean="0"/>
              <a:t>Interim Stakeholder Advisory Committee (SAC)</a:t>
            </a:r>
          </a:p>
          <a:p>
            <a:r>
              <a:rPr lang="en-US" dirty="0" smtClean="0"/>
              <a:t>Formal Stakeholder Meetings in January</a:t>
            </a:r>
          </a:p>
          <a:p>
            <a:r>
              <a:rPr lang="en-US" dirty="0" smtClean="0"/>
              <a:t>Tribal Outreach Strategy</a:t>
            </a:r>
          </a:p>
          <a:p>
            <a:r>
              <a:rPr lang="en-US" dirty="0" smtClean="0"/>
              <a:t>FY13 Annual Priorities and RFP</a:t>
            </a:r>
          </a:p>
          <a:p>
            <a:r>
              <a:rPr lang="en-US" dirty="0" smtClean="0"/>
              <a:t>FY14 Annual Priorities and RFP</a:t>
            </a:r>
          </a:p>
          <a:p>
            <a:r>
              <a:rPr lang="en-US" dirty="0" smtClean="0"/>
              <a:t>Building Science Capacity/Mentoring Students</a:t>
            </a:r>
          </a:p>
          <a:p>
            <a:pPr marL="0" indent="0">
              <a:buNone/>
            </a:pPr>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351" y="5881687"/>
            <a:ext cx="3046649" cy="976313"/>
          </a:xfrm>
          <a:prstGeom prst="rect">
            <a:avLst/>
          </a:prstGeom>
        </p:spPr>
      </p:pic>
    </p:spTree>
    <p:extLst>
      <p:ext uri="{BB962C8B-B14F-4D97-AF65-F5344CB8AC3E}">
        <p14:creationId xmlns:p14="http://schemas.microsoft.com/office/powerpoint/2010/main" val="4153245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fontScale="90000"/>
          </a:bodyPr>
          <a:lstStyle/>
          <a:p>
            <a:r>
              <a:rPr lang="en-US" b="1" dirty="0"/>
              <a:t>Schedule for Submission, Review, Awards</a:t>
            </a:r>
            <a:r>
              <a:rPr lang="en-US" b="1" dirty="0" smtClean="0"/>
              <a:t>:</a:t>
            </a:r>
            <a:endParaRPr lang="en-US" dirty="0"/>
          </a:p>
        </p:txBody>
      </p:sp>
      <p:sp>
        <p:nvSpPr>
          <p:cNvPr id="3" name="Content Placeholder 2"/>
          <p:cNvSpPr>
            <a:spLocks noGrp="1"/>
          </p:cNvSpPr>
          <p:nvPr>
            <p:ph idx="1"/>
          </p:nvPr>
        </p:nvSpPr>
        <p:spPr>
          <a:xfrm>
            <a:off x="457200" y="1600200"/>
            <a:ext cx="8686800" cy="4525963"/>
          </a:xfrm>
        </p:spPr>
        <p:txBody>
          <a:bodyPr>
            <a:normAutofit fontScale="55000" lnSpcReduction="20000"/>
          </a:bodyPr>
          <a:lstStyle/>
          <a:p>
            <a:r>
              <a:rPr lang="en-US" dirty="0"/>
              <a:t> </a:t>
            </a:r>
          </a:p>
          <a:p>
            <a:r>
              <a:rPr lang="en-US" dirty="0"/>
              <a:t>Deadline for submission of Statements of </a:t>
            </a:r>
            <a:r>
              <a:rPr lang="en-US" dirty="0" smtClean="0"/>
              <a:t>Interest		February </a:t>
            </a:r>
            <a:r>
              <a:rPr lang="en-US" dirty="0"/>
              <a:t>8, 2013</a:t>
            </a:r>
          </a:p>
          <a:p>
            <a:r>
              <a:rPr lang="en-US" dirty="0"/>
              <a:t>Reviews with Regional Partners and Technical </a:t>
            </a:r>
            <a:r>
              <a:rPr lang="en-US" dirty="0" smtClean="0"/>
              <a:t>Review		Week </a:t>
            </a:r>
            <a:r>
              <a:rPr lang="en-US" dirty="0"/>
              <a:t>of February 11</a:t>
            </a:r>
          </a:p>
          <a:p>
            <a:r>
              <a:rPr lang="en-US" dirty="0"/>
              <a:t>Applicants Notified and Full Proposals </a:t>
            </a:r>
            <a:r>
              <a:rPr lang="en-US" dirty="0" smtClean="0"/>
              <a:t>Requested		February </a:t>
            </a:r>
            <a:r>
              <a:rPr lang="en-US" dirty="0"/>
              <a:t>25</a:t>
            </a:r>
          </a:p>
          <a:p>
            <a:r>
              <a:rPr lang="en-US" dirty="0"/>
              <a:t>Invited Full Proposals </a:t>
            </a:r>
            <a:r>
              <a:rPr lang="en-US" dirty="0" smtClean="0"/>
              <a:t>Due					March </a:t>
            </a:r>
            <a:r>
              <a:rPr lang="en-US" dirty="0"/>
              <a:t>25</a:t>
            </a:r>
          </a:p>
          <a:p>
            <a:r>
              <a:rPr lang="en-US" dirty="0"/>
              <a:t>Technical and Other </a:t>
            </a:r>
            <a:r>
              <a:rPr lang="en-US" dirty="0" smtClean="0"/>
              <a:t>Reviews				Mar-Apr </a:t>
            </a:r>
            <a:endParaRPr lang="en-US" dirty="0"/>
          </a:p>
          <a:p>
            <a:r>
              <a:rPr lang="en-US" dirty="0"/>
              <a:t>Final Candidate Projects Identified   </a:t>
            </a:r>
            <a:r>
              <a:rPr lang="en-US" dirty="0" smtClean="0"/>
              <a:t>			NLT </a:t>
            </a:r>
            <a:r>
              <a:rPr lang="en-US" dirty="0"/>
              <a:t>May 1</a:t>
            </a:r>
          </a:p>
          <a:p>
            <a:r>
              <a:rPr lang="en-US" dirty="0"/>
              <a:t>Cross-Project and Cross-CSC </a:t>
            </a:r>
            <a:r>
              <a:rPr lang="en-US" dirty="0" smtClean="0"/>
              <a:t>Reviews			May</a:t>
            </a:r>
            <a:endParaRPr lang="en-US" dirty="0"/>
          </a:p>
          <a:p>
            <a:r>
              <a:rPr lang="en-US" dirty="0"/>
              <a:t>Applicants Notified of Intent to </a:t>
            </a:r>
            <a:r>
              <a:rPr lang="en-US" dirty="0" smtClean="0"/>
              <a:t>Award			NLT </a:t>
            </a:r>
            <a:r>
              <a:rPr lang="en-US" dirty="0"/>
              <a:t>June </a:t>
            </a:r>
            <a:r>
              <a:rPr lang="en-US" dirty="0" smtClean="0"/>
              <a:t>1</a:t>
            </a:r>
          </a:p>
          <a:p>
            <a:endParaRPr lang="en-US" dirty="0" smtClean="0"/>
          </a:p>
          <a:p>
            <a:endParaRPr lang="en-US" dirty="0"/>
          </a:p>
          <a:p>
            <a:pPr marL="0" indent="0">
              <a:buNone/>
            </a:pPr>
            <a:r>
              <a:rPr lang="en-US" dirty="0"/>
              <a:t>(“Intent to Award” means a CSC has selected the project for funding, pending completion of all administrative reviews and processing to complete formal awards. See below for additional details</a:t>
            </a:r>
            <a:r>
              <a:rPr lang="en-US" dirty="0" smtClean="0"/>
              <a:t>.)</a:t>
            </a:r>
          </a:p>
          <a:p>
            <a:pPr marL="0" indent="0">
              <a:buNone/>
            </a:pPr>
            <a:endParaRPr lang="en-US" dirty="0"/>
          </a:p>
          <a:p>
            <a:pPr marL="0" indent="0">
              <a:buNone/>
            </a:pPr>
            <a:r>
              <a:rPr lang="en-US" dirty="0"/>
              <a:t>(all due dates are “by midnight Mountain Standard time”)</a:t>
            </a:r>
          </a:p>
          <a:p>
            <a:endParaRPr lang="en-US" dirty="0"/>
          </a:p>
        </p:txBody>
      </p:sp>
    </p:spTree>
    <p:extLst>
      <p:ext uri="{BB962C8B-B14F-4D97-AF65-F5344CB8AC3E}">
        <p14:creationId xmlns:p14="http://schemas.microsoft.com/office/powerpoint/2010/main" val="1710889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Outline</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What is the Northeast Climate Science Center ?</a:t>
            </a:r>
          </a:p>
          <a:p>
            <a:pPr lvl="1"/>
            <a:r>
              <a:rPr lang="en-US" dirty="0" smtClean="0"/>
              <a:t>Purpose, Geographic scope, Partners</a:t>
            </a:r>
          </a:p>
          <a:p>
            <a:r>
              <a:rPr lang="en-US" dirty="0" smtClean="0"/>
              <a:t>Principal Themes and Strategic Science Agenda</a:t>
            </a:r>
          </a:p>
          <a:p>
            <a:r>
              <a:rPr lang="en-US" dirty="0" smtClean="0"/>
              <a:t>Current sponsored research</a:t>
            </a:r>
          </a:p>
          <a:p>
            <a:r>
              <a:rPr lang="en-US" dirty="0" smtClean="0"/>
              <a:t>Strategic and Operational Aspects of CSC</a:t>
            </a:r>
          </a:p>
          <a:p>
            <a:r>
              <a:rPr lang="en-US" dirty="0" smtClean="0"/>
              <a:t>Building Blocks and Next Steps</a:t>
            </a:r>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351" y="5881687"/>
            <a:ext cx="3046649" cy="976313"/>
          </a:xfrm>
          <a:prstGeom prst="rect">
            <a:avLst/>
          </a:prstGeom>
        </p:spPr>
      </p:pic>
    </p:spTree>
    <p:extLst>
      <p:ext uri="{BB962C8B-B14F-4D97-AF65-F5344CB8AC3E}">
        <p14:creationId xmlns:p14="http://schemas.microsoft.com/office/powerpoint/2010/main" val="1945701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81400" y="3124200"/>
            <a:ext cx="4800600" cy="2620963"/>
          </a:xfrm>
        </p:spPr>
        <p:txBody>
          <a:bodyPr/>
          <a:lstStyle/>
          <a:p>
            <a:pPr marL="0" indent="0">
              <a:buNone/>
            </a:pPr>
            <a:r>
              <a:rPr lang="en-US" dirty="0" smtClean="0"/>
              <a:t>Thanks!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05200" y="4953000"/>
            <a:ext cx="2133600" cy="683722"/>
          </a:xfrm>
          <a:prstGeom prst="rect">
            <a:avLst/>
          </a:prstGeom>
        </p:spPr>
      </p:pic>
    </p:spTree>
    <p:extLst>
      <p:ext uri="{BB962C8B-B14F-4D97-AF65-F5344CB8AC3E}">
        <p14:creationId xmlns:p14="http://schemas.microsoft.com/office/powerpoint/2010/main" val="3103521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971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Agenda</a:t>
            </a:r>
            <a:endParaRPr lang="en-US" dirty="0"/>
          </a:p>
        </p:txBody>
      </p:sp>
      <p:sp>
        <p:nvSpPr>
          <p:cNvPr id="3" name="Content Placeholder 2"/>
          <p:cNvSpPr>
            <a:spLocks noGrp="1"/>
          </p:cNvSpPr>
          <p:nvPr>
            <p:ph idx="1"/>
          </p:nvPr>
        </p:nvSpPr>
        <p:spPr>
          <a:xfrm>
            <a:off x="381000" y="1219200"/>
            <a:ext cx="8534400" cy="5181600"/>
          </a:xfrm>
        </p:spPr>
        <p:txBody>
          <a:bodyPr>
            <a:normAutofit fontScale="77500" lnSpcReduction="20000"/>
          </a:bodyPr>
          <a:lstStyle/>
          <a:p>
            <a:pPr lvl="0"/>
            <a:r>
              <a:rPr lang="en-US" sz="3600" dirty="0" smtClean="0"/>
              <a:t>Develop strategies with regional stakeholders to identify the key research and scientific questions of immediate and long-term importance to the region in coping with challenges posed by climate variability and climate change.</a:t>
            </a:r>
          </a:p>
          <a:p>
            <a:pPr lvl="0"/>
            <a:r>
              <a:rPr lang="en-US" sz="3600" dirty="0" smtClean="0"/>
              <a:t>Determine appropriate role of global and regional climate models for informing short-term and long-term decision making in the Northeast.</a:t>
            </a:r>
          </a:p>
          <a:p>
            <a:pPr lvl="0"/>
            <a:r>
              <a:rPr lang="en-US" sz="3600" dirty="0" smtClean="0"/>
              <a:t>Pioneer new analytical and science support tools for landscape scale analyses of climate change effects, and regional conservation networks.</a:t>
            </a:r>
          </a:p>
          <a:p>
            <a:pPr lvl="0"/>
            <a:r>
              <a:rPr lang="en-US" sz="3600" dirty="0" smtClean="0"/>
              <a:t>Characterize water resources and needs on public lands for conservation of priority fish and wildlife resources.</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0400" y="78278"/>
            <a:ext cx="2133600" cy="683722"/>
          </a:xfrm>
          <a:prstGeom prst="rect">
            <a:avLst/>
          </a:prstGeom>
        </p:spPr>
      </p:pic>
    </p:spTree>
    <p:extLst>
      <p:ext uri="{BB962C8B-B14F-4D97-AF65-F5344CB8AC3E}">
        <p14:creationId xmlns:p14="http://schemas.microsoft.com/office/powerpoint/2010/main" val="3411437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Agenda</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Develop information that reduces uncertainty related to habitat fragmentation and connectivity, species mobility, and species tolerance.  </a:t>
            </a:r>
          </a:p>
          <a:p>
            <a:pPr lvl="0"/>
            <a:r>
              <a:rPr lang="en-US" dirty="0" smtClean="0"/>
              <a:t>Explore climate change on sea level rise and its associated impacts on coastal processes, habitat, and conservation activities.</a:t>
            </a:r>
          </a:p>
          <a:p>
            <a:pPr lvl="0"/>
            <a:r>
              <a:rPr lang="en-US" dirty="0" smtClean="0"/>
              <a:t>Develop and apply disciplined and structured decision making processes and tools spatially and temporally integrating habitat objectives and management options for priority species/populations in the region.</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0400" y="78278"/>
            <a:ext cx="2133600" cy="683722"/>
          </a:xfrm>
          <a:prstGeom prst="rect">
            <a:avLst/>
          </a:prstGeom>
        </p:spPr>
      </p:pic>
    </p:spTree>
    <p:extLst>
      <p:ext uri="{BB962C8B-B14F-4D97-AF65-F5344CB8AC3E}">
        <p14:creationId xmlns:p14="http://schemas.microsoft.com/office/powerpoint/2010/main" val="873979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NE CSC?</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dirty="0"/>
              <a:t>Northeast Climate </a:t>
            </a:r>
            <a:r>
              <a:rPr lang="en-US" dirty="0" smtClean="0"/>
              <a:t>Consortium provides </a:t>
            </a:r>
            <a:r>
              <a:rPr lang="en-US" dirty="0"/>
              <a:t>scientific information, tools, and techniques that managers and other parties interested in land, water, wildlife and cultural resources can use to anticipate, monitor, and adapt to climate change in the Northeast region.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351" y="5881687"/>
            <a:ext cx="3046649" cy="976313"/>
          </a:xfrm>
          <a:prstGeom prst="rect">
            <a:avLst/>
          </a:prstGeom>
        </p:spPr>
      </p:pic>
    </p:spTree>
    <p:extLst>
      <p:ext uri="{BB962C8B-B14F-4D97-AF65-F5344CB8AC3E}">
        <p14:creationId xmlns:p14="http://schemas.microsoft.com/office/powerpoint/2010/main" val="212773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t>
            </a:r>
            <a:r>
              <a:rPr lang="en-US" dirty="0"/>
              <a:t>Center will actively engage LCCs and other partners in translating science into management decisions. </a:t>
            </a:r>
          </a:p>
        </p:txBody>
      </p:sp>
      <p:sp>
        <p:nvSpPr>
          <p:cNvPr id="7" name="Title 1"/>
          <p:cNvSpPr>
            <a:spLocks noGrp="1"/>
          </p:cNvSpPr>
          <p:nvPr>
            <p:ph type="title"/>
          </p:nvPr>
        </p:nvSpPr>
        <p:spPr>
          <a:xfrm>
            <a:off x="457200" y="274638"/>
            <a:ext cx="8229600" cy="1143000"/>
          </a:xfrm>
        </p:spPr>
        <p:txBody>
          <a:bodyPr/>
          <a:lstStyle/>
          <a:p>
            <a:r>
              <a:rPr lang="en-US" dirty="0" smtClean="0"/>
              <a:t>What is the NE CSC?</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351" y="5881687"/>
            <a:ext cx="3046649" cy="976313"/>
          </a:xfrm>
          <a:prstGeom prst="rect">
            <a:avLst/>
          </a:prstGeom>
        </p:spPr>
      </p:pic>
    </p:spTree>
    <p:extLst>
      <p:ext uri="{BB962C8B-B14F-4D97-AF65-F5344CB8AC3E}">
        <p14:creationId xmlns:p14="http://schemas.microsoft.com/office/powerpoint/2010/main" val="1285172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What is the Geographic Range of the NE Climate Science Center?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351" y="5881687"/>
            <a:ext cx="3046649" cy="976313"/>
          </a:xfrm>
          <a:prstGeom prst="rect">
            <a:avLst/>
          </a:prstGeom>
        </p:spPr>
      </p:pic>
    </p:spTree>
    <p:extLst>
      <p:ext uri="{BB962C8B-B14F-4D97-AF65-F5344CB8AC3E}">
        <p14:creationId xmlns:p14="http://schemas.microsoft.com/office/powerpoint/2010/main" val="1909826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8393"/>
            <a:ext cx="7772400" cy="6641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983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Northeast Region</a:t>
            </a:r>
            <a:endParaRPr lang="en-US" b="1" dirty="0">
              <a:solidFill>
                <a:schemeClr val="tx2"/>
              </a:solidFill>
            </a:endParaRPr>
          </a:p>
        </p:txBody>
      </p:sp>
      <p:sp>
        <p:nvSpPr>
          <p:cNvPr id="3" name="Content Placeholder 2"/>
          <p:cNvSpPr>
            <a:spLocks noGrp="1"/>
          </p:cNvSpPr>
          <p:nvPr>
            <p:ph idx="1"/>
          </p:nvPr>
        </p:nvSpPr>
        <p:spPr>
          <a:xfrm>
            <a:off x="457200" y="1219200"/>
            <a:ext cx="8229600" cy="4953000"/>
          </a:xfrm>
        </p:spPr>
        <p:txBody>
          <a:bodyPr>
            <a:normAutofit/>
          </a:bodyPr>
          <a:lstStyle/>
          <a:p>
            <a:r>
              <a:rPr lang="en-US" dirty="0" smtClean="0"/>
              <a:t>22 states, 10 of the 22 LCC regions, over 130 million people and multiple ecoregions</a:t>
            </a:r>
          </a:p>
          <a:p>
            <a:pPr lvl="1"/>
            <a:r>
              <a:rPr lang="en-US" sz="2400" dirty="0" smtClean="0">
                <a:solidFill>
                  <a:srgbClr val="C00000"/>
                </a:solidFill>
              </a:rPr>
              <a:t>Extreme gradients </a:t>
            </a:r>
            <a:r>
              <a:rPr lang="en-US" sz="2400" dirty="0" smtClean="0"/>
              <a:t>in environments and threats</a:t>
            </a:r>
          </a:p>
          <a:p>
            <a:pPr lvl="1"/>
            <a:r>
              <a:rPr lang="en-US" sz="2400" dirty="0" smtClean="0">
                <a:solidFill>
                  <a:srgbClr val="C00000"/>
                </a:solidFill>
              </a:rPr>
              <a:t>Limited federal lands</a:t>
            </a:r>
            <a:r>
              <a:rPr lang="en-US" sz="2400" dirty="0" smtClean="0"/>
              <a:t>, pattern of ownership and management dominated by relatively small and privately owned parcels</a:t>
            </a:r>
          </a:p>
          <a:p>
            <a:pPr lvl="1"/>
            <a:r>
              <a:rPr lang="en-US" sz="2400" dirty="0" smtClean="0">
                <a:solidFill>
                  <a:srgbClr val="C00000"/>
                </a:solidFill>
              </a:rPr>
              <a:t>Complex </a:t>
            </a:r>
            <a:r>
              <a:rPr lang="en-US" sz="2400" dirty="0">
                <a:solidFill>
                  <a:srgbClr val="C00000"/>
                </a:solidFill>
              </a:rPr>
              <a:t>history </a:t>
            </a:r>
            <a:r>
              <a:rPr lang="en-US" sz="2400" dirty="0"/>
              <a:t>of species extirpations, invasions, range extensions, and </a:t>
            </a:r>
            <a:r>
              <a:rPr lang="en-US" sz="2400" dirty="0" smtClean="0"/>
              <a:t>restorations</a:t>
            </a:r>
          </a:p>
          <a:p>
            <a:pPr lvl="1"/>
            <a:r>
              <a:rPr lang="en-US" sz="2400" dirty="0" smtClean="0">
                <a:solidFill>
                  <a:srgbClr val="C00000"/>
                </a:solidFill>
              </a:rPr>
              <a:t>Complex climate predictions </a:t>
            </a:r>
            <a:r>
              <a:rPr lang="en-US" sz="2400" dirty="0" smtClean="0"/>
              <a:t>of regional impacts</a:t>
            </a:r>
          </a:p>
          <a:p>
            <a:pPr lvl="1"/>
            <a:r>
              <a:rPr lang="en-US" sz="2400" dirty="0" smtClean="0">
                <a:solidFill>
                  <a:srgbClr val="C00000"/>
                </a:solidFill>
              </a:rPr>
              <a:t>Wide array </a:t>
            </a:r>
            <a:r>
              <a:rPr lang="en-US" sz="2400" dirty="0" smtClean="0"/>
              <a:t>of stakeholders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351" y="5881687"/>
            <a:ext cx="3046649" cy="976313"/>
          </a:xfrm>
          <a:prstGeom prst="rect">
            <a:avLst/>
          </a:prstGeom>
        </p:spPr>
      </p:pic>
    </p:spTree>
    <p:extLst>
      <p:ext uri="{BB962C8B-B14F-4D97-AF65-F5344CB8AC3E}">
        <p14:creationId xmlns:p14="http://schemas.microsoft.com/office/powerpoint/2010/main" val="3994449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1905000"/>
            <a:ext cx="8229600" cy="4876800"/>
          </a:xfrm>
          <a:solidFill>
            <a:schemeClr val="bg1">
              <a:alpha val="86000"/>
            </a:schemeClr>
          </a:solidFill>
        </p:spPr>
        <p:txBody>
          <a:bodyPr>
            <a:normAutofit lnSpcReduction="10000"/>
          </a:bodyPr>
          <a:lstStyle/>
          <a:p>
            <a:pPr marL="0" indent="0">
              <a:buNone/>
            </a:pPr>
            <a:r>
              <a:rPr lang="en-US" sz="3600" dirty="0" smtClean="0">
                <a:solidFill>
                  <a:srgbClr val="C00000"/>
                </a:solidFill>
              </a:rPr>
              <a:t>Vision</a:t>
            </a:r>
          </a:p>
          <a:p>
            <a:pPr lvl="1"/>
            <a:r>
              <a:rPr lang="en-US" dirty="0" smtClean="0"/>
              <a:t>A stakeholder-driven, interdisciplinary, and geographically distributed team  that:</a:t>
            </a:r>
          </a:p>
          <a:p>
            <a:pPr lvl="2"/>
            <a:r>
              <a:rPr lang="en-US" sz="2800" dirty="0" smtClean="0">
                <a:solidFill>
                  <a:srgbClr val="C00000"/>
                </a:solidFill>
              </a:rPr>
              <a:t>Empowers</a:t>
            </a:r>
            <a:r>
              <a:rPr lang="en-US" sz="2800" dirty="0" smtClean="0"/>
              <a:t> decision makers with appropriate climate  information and knowledge</a:t>
            </a:r>
          </a:p>
          <a:p>
            <a:pPr lvl="2"/>
            <a:r>
              <a:rPr lang="en-US" sz="2800" dirty="0" smtClean="0">
                <a:solidFill>
                  <a:srgbClr val="C00000"/>
                </a:solidFill>
              </a:rPr>
              <a:t>Supports </a:t>
            </a:r>
            <a:r>
              <a:rPr lang="en-US" sz="2800" dirty="0" smtClean="0"/>
              <a:t>resource conservation </a:t>
            </a:r>
            <a:r>
              <a:rPr lang="en-US" sz="2800" dirty="0"/>
              <a:t>for climate adaptation and </a:t>
            </a:r>
            <a:r>
              <a:rPr lang="en-US" sz="2800" dirty="0" smtClean="0"/>
              <a:t>mitigation</a:t>
            </a:r>
          </a:p>
          <a:p>
            <a:pPr lvl="2"/>
            <a:r>
              <a:rPr lang="en-US" sz="2800" dirty="0" smtClean="0">
                <a:solidFill>
                  <a:srgbClr val="C00000"/>
                </a:solidFill>
              </a:rPr>
              <a:t>Operates</a:t>
            </a:r>
            <a:r>
              <a:rPr lang="en-US" sz="2800" dirty="0" smtClean="0"/>
              <a:t> with a high level of transparency </a:t>
            </a:r>
            <a:r>
              <a:rPr lang="en-US" sz="2800" dirty="0"/>
              <a:t>and </a:t>
            </a:r>
            <a:r>
              <a:rPr lang="en-US" sz="2800" dirty="0" smtClean="0"/>
              <a:t>engagement</a:t>
            </a:r>
          </a:p>
          <a:p>
            <a:pPr lvl="2"/>
            <a:r>
              <a:rPr lang="en-US" sz="2800" dirty="0" smtClean="0">
                <a:solidFill>
                  <a:srgbClr val="C00000"/>
                </a:solidFill>
              </a:rPr>
              <a:t>Engage </a:t>
            </a:r>
            <a:r>
              <a:rPr lang="en-US" sz="2800" dirty="0" smtClean="0"/>
              <a:t>appropriate partners with appropriate resources</a:t>
            </a:r>
            <a:endParaRPr lang="en-US" sz="2800"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8200" y="0"/>
            <a:ext cx="709706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061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Blank Presentation.pot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9900CC"/>
        </a:dk2>
        <a:lt2>
          <a:srgbClr val="FFFF00"/>
        </a:lt2>
        <a:accent1>
          <a:srgbClr val="B2B2B2"/>
        </a:accent1>
        <a:accent2>
          <a:srgbClr val="FF9900"/>
        </a:accent2>
        <a:accent3>
          <a:srgbClr val="CAAAE2"/>
        </a:accent3>
        <a:accent4>
          <a:srgbClr val="DADADA"/>
        </a:accent4>
        <a:accent5>
          <a:srgbClr val="D5D5D5"/>
        </a:accent5>
        <a:accent6>
          <a:srgbClr val="E78A00"/>
        </a:accent6>
        <a:hlink>
          <a:srgbClr val="FF0000"/>
        </a:hlink>
        <a:folHlink>
          <a:srgbClr val="00FFFF"/>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FF"/>
        </a:lt1>
        <a:dk2>
          <a:srgbClr val="FFFF00"/>
        </a:dk2>
        <a:lt2>
          <a:srgbClr val="5F5F5F"/>
        </a:lt2>
        <a:accent1>
          <a:srgbClr val="9900CC"/>
        </a:accent1>
        <a:accent2>
          <a:srgbClr val="FF9900"/>
        </a:accent2>
        <a:accent3>
          <a:srgbClr val="FFFFFF"/>
        </a:accent3>
        <a:accent4>
          <a:srgbClr val="000000"/>
        </a:accent4>
        <a:accent5>
          <a:srgbClr val="CAAAE2"/>
        </a:accent5>
        <a:accent6>
          <a:srgbClr val="E78A00"/>
        </a:accent6>
        <a:hlink>
          <a:srgbClr val="FF0000"/>
        </a:hlink>
        <a:folHlink>
          <a:srgbClr val="00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Mass_Presentation_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Blank Presentatio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neva"/>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eneva"/>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3438</TotalTime>
  <Words>1240</Words>
  <Application>Microsoft Office PowerPoint</Application>
  <PresentationFormat>On-screen Show (4:3)</PresentationFormat>
  <Paragraphs>251</Paragraphs>
  <Slides>33</Slides>
  <Notes>10</Notes>
  <HiddenSlides>0</HiddenSlides>
  <MMClips>0</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Office Theme</vt:lpstr>
      <vt:lpstr>1_Blank Presentation</vt:lpstr>
      <vt:lpstr>UMass_Presentation_Theme</vt:lpstr>
      <vt:lpstr>1_Office Theme</vt:lpstr>
      <vt:lpstr>PowerPoint Presentation</vt:lpstr>
      <vt:lpstr>PowerPoint Presentation</vt:lpstr>
      <vt:lpstr>Talk Outline</vt:lpstr>
      <vt:lpstr>What is the NE CSC?</vt:lpstr>
      <vt:lpstr>What is the NE CSC?</vt:lpstr>
      <vt:lpstr>PowerPoint Presentation</vt:lpstr>
      <vt:lpstr>PowerPoint Presentation</vt:lpstr>
      <vt:lpstr>Northeast Region</vt:lpstr>
      <vt:lpstr>PowerPoint Presentation</vt:lpstr>
      <vt:lpstr>PowerPoint Presentation</vt:lpstr>
      <vt:lpstr>PowerPoint Presentation</vt:lpstr>
      <vt:lpstr>Typical Large Proposal Process</vt:lpstr>
      <vt:lpstr>PowerPoint Presentation</vt:lpstr>
      <vt:lpstr>PowerPoint Presentation</vt:lpstr>
      <vt:lpstr>PowerPoint Presentation</vt:lpstr>
      <vt:lpstr>NECSC FY12 Projects</vt:lpstr>
      <vt:lpstr>Climate impacts on freshwater resources and ecosystems</vt:lpstr>
      <vt:lpstr>Climate impacts on freshwater resources and ecosystems</vt:lpstr>
      <vt:lpstr>Coastal and near shore response to climate change </vt:lpstr>
      <vt:lpstr>PowerPoint Presentation</vt:lpstr>
      <vt:lpstr>PowerPoint Presentation</vt:lpstr>
      <vt:lpstr>Strategic and Operational Aspects of the Center  </vt:lpstr>
      <vt:lpstr>PowerPoint Presentation</vt:lpstr>
      <vt:lpstr>Science Planning</vt:lpstr>
      <vt:lpstr>Coordination with Stakeholders</vt:lpstr>
      <vt:lpstr>Tribal Outreach  </vt:lpstr>
      <vt:lpstr>Science Capacity and Education  </vt:lpstr>
      <vt:lpstr>BUILDING BLOCKS AND NEXT STEPS</vt:lpstr>
      <vt:lpstr>Schedule for Submission, Review, Awards:</vt:lpstr>
      <vt:lpstr>PowerPoint Presentation</vt:lpstr>
      <vt:lpstr>PowerPoint Presentation</vt:lpstr>
      <vt:lpstr>Science Agenda</vt:lpstr>
      <vt:lpstr>Science Agenda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Climate Change Impacts in the Connecticut River Basin:  Integrating Simulation, Optimization, and Decision Support</dc:title>
  <dc:creator>Richard  Palmer</dc:creator>
  <cp:lastModifiedBy>Richard  Palmer</cp:lastModifiedBy>
  <cp:revision>254</cp:revision>
  <cp:lastPrinted>2011-07-21T01:25:21Z</cp:lastPrinted>
  <dcterms:created xsi:type="dcterms:W3CDTF">2010-08-27T14:49:15Z</dcterms:created>
  <dcterms:modified xsi:type="dcterms:W3CDTF">2012-12-12T12:41:49Z</dcterms:modified>
</cp:coreProperties>
</file>