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2"/>
  </p:notesMasterIdLst>
  <p:handoutMasterIdLst>
    <p:handoutMasterId r:id="rId13"/>
  </p:handoutMasterIdLst>
  <p:sldIdLst>
    <p:sldId id="424" r:id="rId2"/>
    <p:sldId id="449" r:id="rId3"/>
    <p:sldId id="441" r:id="rId4"/>
    <p:sldId id="450" r:id="rId5"/>
    <p:sldId id="451" r:id="rId6"/>
    <p:sldId id="447" r:id="rId7"/>
    <p:sldId id="448" r:id="rId8"/>
    <p:sldId id="453" r:id="rId9"/>
    <p:sldId id="454" r:id="rId10"/>
    <p:sldId id="455"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184BA"/>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84954" autoAdjust="0"/>
  </p:normalViewPr>
  <p:slideViewPr>
    <p:cSldViewPr>
      <p:cViewPr varScale="1">
        <p:scale>
          <a:sx n="61" d="100"/>
          <a:sy n="61" d="100"/>
        </p:scale>
        <p:origin x="-1626" y="-96"/>
      </p:cViewPr>
      <p:guideLst>
        <p:guide orient="horz" pos="2160"/>
        <p:guide pos="2880"/>
      </p:guideLst>
    </p:cSldViewPr>
  </p:slideViewPr>
  <p:notesTextViewPr>
    <p:cViewPr>
      <p:scale>
        <a:sx n="1" d="1"/>
        <a:sy n="1" d="1"/>
      </p:scale>
      <p:origin x="0" y="0"/>
    </p:cViewPr>
  </p:notesTextViewPr>
  <p:sorterViewPr>
    <p:cViewPr>
      <p:scale>
        <a:sx n="100" d="100"/>
        <a:sy n="100" d="100"/>
      </p:scale>
      <p:origin x="0" y="38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82284317-4585-44BA-844A-7F6AC06F1893}" type="datetimeFigureOut">
              <a:rPr lang="en-US" smtClean="0"/>
              <a:pPr/>
              <a:t>12/12/2012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4A2F2AF3-DDA1-4D47-A7AD-009E8D8621DB}" type="slidenum">
              <a:rPr lang="en-US" smtClean="0"/>
              <a:pPr/>
              <a:t>‹#›</a:t>
            </a:fld>
            <a:endParaRPr lang="en-US"/>
          </a:p>
        </p:txBody>
      </p:sp>
    </p:spTree>
    <p:extLst>
      <p:ext uri="{BB962C8B-B14F-4D97-AF65-F5344CB8AC3E}">
        <p14:creationId xmlns:p14="http://schemas.microsoft.com/office/powerpoint/2010/main" xmlns="" val="31021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BB4A2D35-2D86-4D06-A36C-1652E02FB56E}" type="datetimeFigureOut">
              <a:rPr lang="en-US" smtClean="0"/>
              <a:pPr/>
              <a:t>12/12/2012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93417E1-B593-431D-9F1A-21E1CAB1A4AA}" type="slidenum">
              <a:rPr lang="en-US" smtClean="0"/>
              <a:pPr/>
              <a:t>‹#›</a:t>
            </a:fld>
            <a:endParaRPr lang="en-US"/>
          </a:p>
        </p:txBody>
      </p:sp>
    </p:spTree>
    <p:extLst>
      <p:ext uri="{BB962C8B-B14F-4D97-AF65-F5344CB8AC3E}">
        <p14:creationId xmlns:p14="http://schemas.microsoft.com/office/powerpoint/2010/main" xmlns="" val="1961211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B689BAF-D30C-4EAE-A25E-041994219381}"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3417E1-B593-431D-9F1A-21E1CAB1A4A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129"/>
            <a:ext cx="7772400" cy="1427672"/>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1600200"/>
            <a:ext cx="6400800" cy="1752600"/>
          </a:xfrm>
        </p:spPr>
        <p:txBody>
          <a:bodyPr/>
          <a:lstStyle>
            <a:lvl1pPr marL="0" indent="0" algn="ctr">
              <a:buNone/>
              <a:defRPr>
                <a:solidFill>
                  <a:schemeClr val="accent5">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0A2C43B-EF42-4377-AD17-988FACCFCC33}"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6" name="Slide Number Placeholder 5"/>
          <p:cNvSpPr>
            <a:spLocks noGrp="1"/>
          </p:cNvSpPr>
          <p:nvPr>
            <p:ph type="sldNum" sz="quarter" idx="12"/>
          </p:nvPr>
        </p:nvSpPr>
        <p:spPr>
          <a:xfrm>
            <a:off x="8382000" y="6248400"/>
            <a:ext cx="5334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108591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9F75ED-4497-4F35-A1CF-FAAFA918DFFB}"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97845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A36F8A-B1BF-4F8A-B8A6-5B65B8442D8E}"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426096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DDEF1A4-B39D-422A-AA9A-BE916C8F2E2A}"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33162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0BE073F-7353-4EEC-A3B3-EDE17720881C}"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252295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272A712-03B9-4918-AA7F-D89E0B83792A}"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70362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ACA7335-9B9E-4929-B8E8-E3889F8B2D96}"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236306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AE0E1F4-6114-4FCE-AF6B-9471C4193951}"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32871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A5F43CC-9224-41D3-A8DF-8A09DA3A5DB6}"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162674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EAFC397-E2FF-4DB7-82A0-0B89F41AEFE9}"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412847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45DE835-A5AF-4F0C-AA0A-376859E187B2}" type="datetime1">
              <a:rPr lang="en-US" smtClean="0">
                <a:solidFill>
                  <a:prstClr val="black"/>
                </a:solidFill>
                <a:latin typeface="Times New Roman"/>
              </a:rPr>
              <a:pPr/>
              <a:t>12/12/2012</a:t>
            </a:fld>
            <a:endParaRPr lang="en-US" dirty="0">
              <a:solidFill>
                <a:prstClr val="black"/>
              </a:solidFill>
              <a:latin typeface="Times New Roman"/>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latin typeface="Times New Roman"/>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24BC43F-AAE5-481E-827F-B28F73C6CC9C}" type="slidenum">
              <a:rPr lang="en-US" smtClean="0">
                <a:solidFill>
                  <a:prstClr val="black"/>
                </a:solidFill>
                <a:latin typeface="Times New Roman"/>
              </a:rPr>
              <a:pPr/>
              <a:t>‹#›</a:t>
            </a:fld>
            <a:endParaRPr lang="en-US" dirty="0">
              <a:solidFill>
                <a:prstClr val="black"/>
              </a:solidFill>
              <a:latin typeface="Times New Roman"/>
            </a:endParaRPr>
          </a:p>
        </p:txBody>
      </p:sp>
    </p:spTree>
    <p:extLst>
      <p:ext uri="{BB962C8B-B14F-4D97-AF65-F5344CB8AC3E}">
        <p14:creationId xmlns:p14="http://schemas.microsoft.com/office/powerpoint/2010/main" xmlns="" val="4041025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userDrawn="1"/>
        </p:nvSpPr>
        <p:spPr>
          <a:xfrm>
            <a:off x="0" y="5943600"/>
            <a:ext cx="9144000" cy="914400"/>
          </a:xfrm>
          <a:prstGeom prst="rect">
            <a:avLst/>
          </a:prstGeom>
          <a:solidFill>
            <a:srgbClr val="628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Times New Roman"/>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descr="long logo.jpg"/>
          <p:cNvPicPr>
            <a:picLocks noChangeAspect="1"/>
          </p:cNvPicPr>
          <p:nvPr userDrawn="1"/>
        </p:nvPicPr>
        <p:blipFill>
          <a:blip r:embed="rId14" cstate="print"/>
          <a:stretch>
            <a:fillRect/>
          </a:stretch>
        </p:blipFill>
        <p:spPr>
          <a:xfrm>
            <a:off x="1524000" y="6011539"/>
            <a:ext cx="6096000" cy="776444"/>
          </a:xfrm>
          <a:prstGeom prst="rect">
            <a:avLst/>
          </a:prstGeom>
        </p:spPr>
      </p:pic>
    </p:spTree>
    <p:extLst>
      <p:ext uri="{BB962C8B-B14F-4D97-AF65-F5344CB8AC3E}">
        <p14:creationId xmlns:p14="http://schemas.microsoft.com/office/powerpoint/2010/main" xmlns="" val="365674794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ctr" defTabSz="914400" rtl="0" eaLnBrk="1" latinLnBrk="0" hangingPunct="1">
        <a:spcBef>
          <a:spcPct val="0"/>
        </a:spcBef>
        <a:buNone/>
        <a:defRPr sz="4400" kern="120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8305800" cy="1427672"/>
          </a:xfrm>
        </p:spPr>
        <p:txBody>
          <a:bodyPr>
            <a:noAutofit/>
          </a:bodyPr>
          <a:lstStyle/>
          <a:p>
            <a:r>
              <a:rPr lang="en-US" sz="3600" dirty="0" smtClean="0"/>
              <a:t>Science Translation, Conservation Adoption and Delivery: </a:t>
            </a:r>
            <a:br>
              <a:rPr lang="en-US" sz="3600" dirty="0" smtClean="0"/>
            </a:br>
            <a:r>
              <a:rPr lang="en-US" sz="3200" dirty="0" smtClean="0"/>
              <a:t>Revised process for needs and projects related to science translation and adoption </a:t>
            </a:r>
            <a:r>
              <a:rPr lang="en-US" sz="2400" dirty="0" smtClean="0">
                <a:solidFill>
                  <a:srgbClr val="002060"/>
                </a:solidFill>
              </a:rPr>
              <a:t/>
            </a:r>
            <a:br>
              <a:rPr lang="en-US" sz="2400" dirty="0" smtClean="0">
                <a:solidFill>
                  <a:srgbClr val="002060"/>
                </a:solidFill>
              </a:rPr>
            </a:br>
            <a:endParaRPr lang="en-US" sz="3600" dirty="0">
              <a:solidFill>
                <a:srgbClr val="002060"/>
              </a:solidFill>
            </a:endParaRPr>
          </a:p>
        </p:txBody>
      </p:sp>
      <p:sp>
        <p:nvSpPr>
          <p:cNvPr id="3" name="Subtitle 2"/>
          <p:cNvSpPr>
            <a:spLocks noGrp="1"/>
          </p:cNvSpPr>
          <p:nvPr>
            <p:ph type="subTitle" idx="1"/>
          </p:nvPr>
        </p:nvSpPr>
        <p:spPr>
          <a:xfrm>
            <a:off x="914400" y="4519002"/>
            <a:ext cx="7162800" cy="4419600"/>
          </a:xfrm>
        </p:spPr>
        <p:txBody>
          <a:bodyPr>
            <a:normAutofit/>
          </a:bodyPr>
          <a:lstStyle/>
          <a:p>
            <a:endParaRPr lang="en-US" sz="2400" dirty="0" smtClean="0"/>
          </a:p>
          <a:p>
            <a:pPr>
              <a:lnSpc>
                <a:spcPct val="80000"/>
              </a:lnSpc>
            </a:pPr>
            <a:r>
              <a:rPr lang="en-US" sz="1900" dirty="0" smtClean="0">
                <a:solidFill>
                  <a:schemeClr val="tx1"/>
                </a:solidFill>
              </a:rPr>
              <a:t>Steve Fuller</a:t>
            </a:r>
          </a:p>
          <a:p>
            <a:pPr>
              <a:lnSpc>
                <a:spcPct val="80000"/>
              </a:lnSpc>
            </a:pPr>
            <a:r>
              <a:rPr lang="en-US" sz="1900" dirty="0" smtClean="0">
                <a:solidFill>
                  <a:schemeClr val="tx1"/>
                </a:solidFill>
              </a:rPr>
              <a:t>Conservation Design Specialist</a:t>
            </a:r>
          </a:p>
          <a:p>
            <a:pPr>
              <a:lnSpc>
                <a:spcPct val="80000"/>
              </a:lnSpc>
            </a:pPr>
            <a:r>
              <a:rPr lang="en-US" sz="1900" dirty="0" smtClean="0">
                <a:solidFill>
                  <a:schemeClr val="tx1"/>
                </a:solidFill>
              </a:rPr>
              <a:t>U.S. Fish and Wildlife Service</a:t>
            </a:r>
          </a:p>
          <a:p>
            <a:endParaRPr lang="en-US" sz="2400" dirty="0" smtClean="0"/>
          </a:p>
          <a:p>
            <a:r>
              <a:rPr lang="en-US" sz="2400" dirty="0" smtClean="0"/>
              <a:t> </a:t>
            </a:r>
            <a:endParaRPr lang="en-US" sz="2400" dirty="0"/>
          </a:p>
        </p:txBody>
      </p:sp>
      <p:sp>
        <p:nvSpPr>
          <p:cNvPr id="5" name="Slide Number Placeholder 4"/>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1</a:t>
            </a:fld>
            <a:endParaRPr lang="en-US" dirty="0">
              <a:solidFill>
                <a:prstClr val="black"/>
              </a:solidFill>
              <a:latin typeface="Times New Roman"/>
            </a:endParaRPr>
          </a:p>
        </p:txBody>
      </p:sp>
      <p:sp>
        <p:nvSpPr>
          <p:cNvPr id="7" name="TextBox 6"/>
          <p:cNvSpPr txBox="1"/>
          <p:nvPr/>
        </p:nvSpPr>
        <p:spPr>
          <a:xfrm>
            <a:off x="533400" y="2514600"/>
            <a:ext cx="8382000" cy="2554545"/>
          </a:xfrm>
          <a:prstGeom prst="rect">
            <a:avLst/>
          </a:prstGeom>
          <a:noFill/>
        </p:spPr>
        <p:txBody>
          <a:bodyPr wrap="square" rtlCol="0">
            <a:spAutoFit/>
          </a:bodyPr>
          <a:lstStyle/>
          <a:p>
            <a:pPr marL="0" lvl="1"/>
            <a:r>
              <a:rPr lang="en-US" sz="2000" dirty="0" smtClean="0">
                <a:latin typeface="+mj-lt"/>
              </a:rPr>
              <a:t>Background: </a:t>
            </a:r>
          </a:p>
          <a:p>
            <a:pPr marL="0" lvl="1"/>
            <a:r>
              <a:rPr lang="en-US" sz="2000" dirty="0" smtClean="0">
                <a:latin typeface="+mj-lt"/>
              </a:rPr>
              <a:t>An ad hoc demonstration projects committee was convened in 2011 to address demonstration projects.  The work of the ad hoc committee resulted in submission at the April meeting of the NALCC of three proposals for the application and testing of science and tools.  The proposals were advanced for further development, were submitted and were approved by the LCC Steering Committee in September.</a:t>
            </a:r>
          </a:p>
          <a:p>
            <a:endParaRPr lang="en-US"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602780"/>
            <a:ext cx="8305800" cy="4191000"/>
          </a:xfrm>
        </p:spPr>
        <p:txBody>
          <a:bodyPr>
            <a:normAutofit/>
          </a:bodyPr>
          <a:lstStyle/>
          <a:p>
            <a:r>
              <a:rPr lang="en-US" b="1" dirty="0" smtClean="0">
                <a:solidFill>
                  <a:schemeClr val="tx1"/>
                </a:solidFill>
              </a:rPr>
              <a:t>Suggested Next Steps:</a:t>
            </a:r>
            <a:endParaRPr lang="en-US" dirty="0" smtClean="0">
              <a:solidFill>
                <a:schemeClr val="tx1"/>
              </a:solidFill>
            </a:endParaRPr>
          </a:p>
          <a:p>
            <a:pPr marL="914400" lvl="1" indent="-457200" algn="l">
              <a:buFont typeface="Arial" pitchFamily="34" charset="0"/>
              <a:buChar char="•"/>
            </a:pPr>
            <a:r>
              <a:rPr lang="en-US" dirty="0" smtClean="0">
                <a:solidFill>
                  <a:schemeClr val="tx1"/>
                </a:solidFill>
              </a:rPr>
              <a:t>Develop timeline for assessment</a:t>
            </a:r>
          </a:p>
          <a:p>
            <a:pPr marL="914400" lvl="1" indent="-457200" algn="l">
              <a:buFont typeface="Arial" pitchFamily="34" charset="0"/>
              <a:buChar char="•"/>
            </a:pPr>
            <a:r>
              <a:rPr lang="en-US" dirty="0" smtClean="0">
                <a:solidFill>
                  <a:schemeClr val="tx1"/>
                </a:solidFill>
              </a:rPr>
              <a:t>Identify key members of a Science Delivery Team</a:t>
            </a:r>
          </a:p>
          <a:p>
            <a:pPr marL="914400" lvl="1" indent="-457200" algn="l">
              <a:buFont typeface="Arial" pitchFamily="34" charset="0"/>
              <a:buChar char="•"/>
            </a:pPr>
            <a:r>
              <a:rPr lang="en-US" dirty="0" smtClean="0">
                <a:solidFill>
                  <a:schemeClr val="tx1"/>
                </a:solidFill>
              </a:rPr>
              <a:t>Allocate funds to priority needs based on scope of needs</a:t>
            </a:r>
          </a:p>
        </p:txBody>
      </p:sp>
      <p:sp>
        <p:nvSpPr>
          <p:cNvPr id="5" name="Title 1"/>
          <p:cNvSpPr>
            <a:spLocks noGrp="1"/>
          </p:cNvSpPr>
          <p:nvPr>
            <p:ph type="ctrTitle"/>
          </p:nvPr>
        </p:nvSpPr>
        <p:spPr>
          <a:xfrm>
            <a:off x="152400" y="20129"/>
            <a:ext cx="8839200" cy="1427672"/>
          </a:xfrm>
        </p:spPr>
        <p:txBody>
          <a:bodyPr>
            <a:normAutofit/>
          </a:bodyPr>
          <a:lstStyle/>
          <a:p>
            <a:r>
              <a:rPr lang="en-US" sz="3600" dirty="0" smtClean="0"/>
              <a:t>Science Delivery has unique needs beyond our current activity</a:t>
            </a:r>
            <a:endParaRPr lang="en-US" sz="3600"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10</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2</a:t>
            </a:fld>
            <a:endParaRPr lang="en-US" dirty="0">
              <a:solidFill>
                <a:prstClr val="black"/>
              </a:solidFill>
              <a:latin typeface="Times New Roman"/>
            </a:endParaRPr>
          </a:p>
        </p:txBody>
      </p:sp>
      <p:pic>
        <p:nvPicPr>
          <p:cNvPr id="5" name="Picture 4" descr="photo.JPG"/>
          <p:cNvPicPr>
            <a:picLocks noChangeAspect="1"/>
          </p:cNvPicPr>
          <p:nvPr/>
        </p:nvPicPr>
        <p:blipFill>
          <a:blip r:embed="rId2" cstate="print"/>
          <a:srcRect l="6682" t="1593" r="26502"/>
          <a:stretch>
            <a:fillRect/>
          </a:stretch>
        </p:blipFill>
        <p:spPr>
          <a:xfrm rot="5400000">
            <a:off x="3325091" y="-48491"/>
            <a:ext cx="5541818" cy="6096000"/>
          </a:xfrm>
          <a:prstGeom prst="rect">
            <a:avLst/>
          </a:prstGeom>
        </p:spPr>
      </p:pic>
      <p:sp>
        <p:nvSpPr>
          <p:cNvPr id="6" name="TextBox 5"/>
          <p:cNvSpPr txBox="1"/>
          <p:nvPr/>
        </p:nvSpPr>
        <p:spPr>
          <a:xfrm>
            <a:off x="0" y="381000"/>
            <a:ext cx="3048000" cy="5078313"/>
          </a:xfrm>
          <a:prstGeom prst="rect">
            <a:avLst/>
          </a:prstGeom>
          <a:noFill/>
        </p:spPr>
        <p:txBody>
          <a:bodyPr wrap="square" rtlCol="0">
            <a:spAutoFit/>
          </a:bodyPr>
          <a:lstStyle/>
          <a:p>
            <a:pPr>
              <a:buFont typeface="Arial" pitchFamily="34" charset="0"/>
              <a:buChar char="•"/>
            </a:pPr>
            <a:r>
              <a:rPr lang="en-US" dirty="0" smtClean="0">
                <a:latin typeface="+mj-lt"/>
              </a:rPr>
              <a:t> The ad hoc demonstration projects committee was asked to develop </a:t>
            </a:r>
            <a:r>
              <a:rPr lang="en-US" dirty="0" smtClean="0">
                <a:latin typeface="+mj-lt"/>
              </a:rPr>
              <a:t>a  </a:t>
            </a:r>
            <a:r>
              <a:rPr lang="en-US" dirty="0" smtClean="0">
                <a:latin typeface="+mj-lt"/>
              </a:rPr>
              <a:t>framework for demonstration </a:t>
            </a:r>
            <a:r>
              <a:rPr lang="en-US" dirty="0" smtClean="0">
                <a:latin typeface="+mj-lt"/>
              </a:rPr>
              <a:t>projects;</a:t>
            </a:r>
            <a:endParaRPr lang="en-US" dirty="0" smtClean="0">
              <a:latin typeface="+mj-lt"/>
            </a:endParaRPr>
          </a:p>
          <a:p>
            <a:endParaRPr lang="en-US" dirty="0" smtClean="0">
              <a:latin typeface="+mj-lt"/>
            </a:endParaRPr>
          </a:p>
          <a:p>
            <a:pPr>
              <a:buFont typeface="Arial" pitchFamily="34" charset="0"/>
              <a:buChar char="•"/>
            </a:pPr>
            <a:r>
              <a:rPr lang="en-US" dirty="0" smtClean="0">
                <a:latin typeface="+mj-lt"/>
              </a:rPr>
              <a:t>The committee recognized  that demonstration projects are part of a broader need </a:t>
            </a:r>
            <a:r>
              <a:rPr lang="en-US" dirty="0" smtClean="0">
                <a:latin typeface="+mj-lt"/>
              </a:rPr>
              <a:t>for assessment of science </a:t>
            </a:r>
            <a:r>
              <a:rPr lang="en-US" dirty="0" smtClean="0">
                <a:latin typeface="+mj-lt"/>
              </a:rPr>
              <a:t>delivery </a:t>
            </a:r>
            <a:r>
              <a:rPr lang="en-US" dirty="0" smtClean="0">
                <a:latin typeface="+mj-lt"/>
              </a:rPr>
              <a:t>projects</a:t>
            </a:r>
            <a:r>
              <a:rPr lang="en-US" dirty="0" smtClean="0">
                <a:latin typeface="+mj-lt"/>
              </a:rPr>
              <a:t> in </a:t>
            </a:r>
            <a:r>
              <a:rPr lang="en-US" dirty="0" smtClean="0">
                <a:latin typeface="+mj-lt"/>
              </a:rPr>
              <a:t>NALCC;</a:t>
            </a:r>
          </a:p>
          <a:p>
            <a:pPr>
              <a:buFont typeface="Arial" pitchFamily="34" charset="0"/>
              <a:buChar char="•"/>
            </a:pPr>
            <a:endParaRPr lang="en-US" dirty="0" smtClean="0">
              <a:latin typeface="+mj-lt"/>
            </a:endParaRPr>
          </a:p>
          <a:p>
            <a:pPr>
              <a:buFont typeface="Arial" pitchFamily="34" charset="0"/>
              <a:buChar char="•"/>
            </a:pPr>
            <a:r>
              <a:rPr lang="en-US" dirty="0" smtClean="0">
                <a:latin typeface="+mj-lt"/>
              </a:rPr>
              <a:t>…and better inclusion</a:t>
            </a:r>
            <a:r>
              <a:rPr lang="en-US" dirty="0" smtClean="0">
                <a:latin typeface="+mj-lt"/>
              </a:rPr>
              <a:t> </a:t>
            </a:r>
            <a:r>
              <a:rPr lang="en-US" dirty="0" smtClean="0">
                <a:latin typeface="+mj-lt"/>
              </a:rPr>
              <a:t>of land mangers, NGOs, land trusts, including </a:t>
            </a:r>
            <a:r>
              <a:rPr lang="en-US" dirty="0" smtClean="0">
                <a:latin typeface="+mj-lt"/>
              </a:rPr>
              <a:t>NEHTC and other delivery oriented entities in the development of projects</a:t>
            </a:r>
            <a:endParaRPr lang="en-US" dirty="0" smtClean="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
          <p:cNvGrpSpPr/>
          <p:nvPr/>
        </p:nvGrpSpPr>
        <p:grpSpPr>
          <a:xfrm>
            <a:off x="381000" y="81171"/>
            <a:ext cx="8530208" cy="6572445"/>
            <a:chOff x="588688" y="725642"/>
            <a:chExt cx="11361763" cy="8754133"/>
          </a:xfrm>
          <a:noFill/>
        </p:grpSpPr>
        <p:grpSp>
          <p:nvGrpSpPr>
            <p:cNvPr id="3" name="Group 30"/>
            <p:cNvGrpSpPr/>
            <p:nvPr/>
          </p:nvGrpSpPr>
          <p:grpSpPr>
            <a:xfrm>
              <a:off x="4262707" y="759221"/>
              <a:ext cx="3938043" cy="1341659"/>
              <a:chOff x="3738995" y="145916"/>
              <a:chExt cx="8981900" cy="1341659"/>
            </a:xfrm>
            <a:grpFill/>
          </p:grpSpPr>
          <p:sp>
            <p:nvSpPr>
              <p:cNvPr id="20" name="TextBox 19"/>
              <p:cNvSpPr txBox="1"/>
              <p:nvPr/>
            </p:nvSpPr>
            <p:spPr>
              <a:xfrm>
                <a:off x="3738995" y="257751"/>
                <a:ext cx="8981900" cy="1229824"/>
              </a:xfrm>
              <a:prstGeom prst="rect">
                <a:avLst/>
              </a:prstGeom>
              <a:grpFill/>
            </p:spPr>
            <p:txBody>
              <a:bodyPr wrap="square" rtlCol="0">
                <a:spAutoFit/>
              </a:bodyPr>
              <a:lstStyle/>
              <a:p>
                <a:pPr algn="ctr"/>
                <a:endParaRPr lang="en-US" sz="900" dirty="0" smtClean="0">
                  <a:solidFill>
                    <a:prstClr val="black"/>
                  </a:solidFill>
                  <a:latin typeface="Arial" charset="0"/>
                </a:endParaRPr>
              </a:p>
              <a:p>
                <a:pPr algn="ctr"/>
                <a:r>
                  <a:rPr lang="en-US" sz="1200" b="1" i="1" dirty="0" smtClean="0">
                    <a:solidFill>
                      <a:prstClr val="black"/>
                    </a:solidFill>
                    <a:latin typeface="Arial" charset="0"/>
                  </a:rPr>
                  <a:t>Which species/habitats to conserve? At what levels?</a:t>
                </a:r>
              </a:p>
              <a:p>
                <a:pPr algn="ctr"/>
                <a:r>
                  <a:rPr lang="en-US" sz="1200" b="1" i="1" dirty="0" smtClean="0">
                    <a:solidFill>
                      <a:prstClr val="black"/>
                    </a:solidFill>
                    <a:latin typeface="Arial" charset="0"/>
                  </a:rPr>
                  <a:t>Who decides?</a:t>
                </a:r>
              </a:p>
              <a:p>
                <a:pPr algn="ctr"/>
                <a:endParaRPr lang="en-US" sz="900" dirty="0">
                  <a:solidFill>
                    <a:prstClr val="black"/>
                  </a:solidFill>
                  <a:latin typeface="Arial" charset="0"/>
                </a:endParaRPr>
              </a:p>
            </p:txBody>
          </p:sp>
          <p:sp>
            <p:nvSpPr>
              <p:cNvPr id="7" name="TextBox 6"/>
              <p:cNvSpPr txBox="1"/>
              <p:nvPr/>
            </p:nvSpPr>
            <p:spPr>
              <a:xfrm>
                <a:off x="5209805" y="145916"/>
                <a:ext cx="5295730" cy="450758"/>
              </a:xfrm>
              <a:prstGeom prst="rect">
                <a:avLst/>
              </a:prstGeom>
              <a:grpFill/>
            </p:spPr>
            <p:txBody>
              <a:bodyPr wrap="square" lIns="121789" tIns="60894" rIns="121789" bIns="60894" rtlCol="0">
                <a:spAutoFit/>
              </a:bodyPr>
              <a:lstStyle/>
              <a:p>
                <a:pPr algn="ctr"/>
                <a:r>
                  <a:rPr lang="en-US" sz="1400" b="1" u="sng" dirty="0" smtClean="0">
                    <a:solidFill>
                      <a:prstClr val="black"/>
                    </a:solidFill>
                    <a:latin typeface="Arial" charset="0"/>
                  </a:rPr>
                  <a:t>GOAL-SETTING</a:t>
                </a:r>
              </a:p>
            </p:txBody>
          </p:sp>
        </p:grpSp>
        <p:grpSp>
          <p:nvGrpSpPr>
            <p:cNvPr id="4" name="Group 31"/>
            <p:cNvGrpSpPr/>
            <p:nvPr/>
          </p:nvGrpSpPr>
          <p:grpSpPr>
            <a:xfrm>
              <a:off x="1197652" y="2251686"/>
              <a:ext cx="4098449" cy="958229"/>
              <a:chOff x="707008" y="2151327"/>
              <a:chExt cx="4098449" cy="958229"/>
            </a:xfrm>
            <a:grpFill/>
          </p:grpSpPr>
          <p:sp>
            <p:nvSpPr>
              <p:cNvPr id="25" name="TextBox 24"/>
              <p:cNvSpPr txBox="1"/>
              <p:nvPr/>
            </p:nvSpPr>
            <p:spPr>
              <a:xfrm>
                <a:off x="707008" y="2494644"/>
                <a:ext cx="3107488" cy="614912"/>
              </a:xfrm>
              <a:prstGeom prst="rect">
                <a:avLst/>
              </a:prstGeom>
              <a:grpFill/>
            </p:spPr>
            <p:txBody>
              <a:bodyPr wrap="square" rtlCol="0">
                <a:spAutoFit/>
              </a:bodyPr>
              <a:lstStyle/>
              <a:p>
                <a:pPr algn="ctr"/>
                <a:r>
                  <a:rPr lang="en-US" sz="1200" b="1" i="1" dirty="0" smtClean="0">
                    <a:solidFill>
                      <a:prstClr val="black"/>
                    </a:solidFill>
                    <a:latin typeface="Arial" charset="0"/>
                  </a:rPr>
                  <a:t>What do we know about the status of priority wildlife?</a:t>
                </a:r>
                <a:endParaRPr lang="en-US" sz="1200" dirty="0" smtClean="0">
                  <a:solidFill>
                    <a:prstClr val="black"/>
                  </a:solidFill>
                  <a:latin typeface="Arial" charset="0"/>
                </a:endParaRPr>
              </a:p>
            </p:txBody>
          </p:sp>
          <p:sp>
            <p:nvSpPr>
              <p:cNvPr id="8" name="TextBox 7"/>
              <p:cNvSpPr txBox="1"/>
              <p:nvPr/>
            </p:nvSpPr>
            <p:spPr>
              <a:xfrm>
                <a:off x="707009" y="2151327"/>
                <a:ext cx="4098448" cy="450758"/>
              </a:xfrm>
              <a:prstGeom prst="rect">
                <a:avLst/>
              </a:prstGeom>
              <a:grpFill/>
            </p:spPr>
            <p:txBody>
              <a:bodyPr wrap="square" lIns="121789" tIns="60894" rIns="121789" bIns="60894" rtlCol="0">
                <a:spAutoFit/>
              </a:bodyPr>
              <a:lstStyle/>
              <a:p>
                <a:r>
                  <a:rPr lang="en-US" sz="1400" b="1" u="sng" dirty="0" smtClean="0">
                    <a:solidFill>
                      <a:prstClr val="black"/>
                    </a:solidFill>
                    <a:latin typeface="Arial" charset="0"/>
                  </a:rPr>
                  <a:t>BIOLOGICAL ASSESSMENT</a:t>
                </a:r>
                <a:endParaRPr lang="en-US" sz="1400" b="1" u="sng" dirty="0">
                  <a:solidFill>
                    <a:prstClr val="black"/>
                  </a:solidFill>
                  <a:latin typeface="Arial" charset="0"/>
                </a:endParaRPr>
              </a:p>
            </p:txBody>
          </p:sp>
        </p:grpSp>
        <p:sp>
          <p:nvSpPr>
            <p:cNvPr id="12" name="Oval 11"/>
            <p:cNvSpPr/>
            <p:nvPr/>
          </p:nvSpPr>
          <p:spPr>
            <a:xfrm>
              <a:off x="4573069" y="3095277"/>
              <a:ext cx="3061026" cy="2752503"/>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789" tIns="60894" rIns="121789" bIns="60894" rtlCol="0" anchor="ctr"/>
            <a:lstStyle/>
            <a:p>
              <a:pPr algn="ctr"/>
              <a:endParaRPr lang="en-US" sz="1800">
                <a:solidFill>
                  <a:prstClr val="white"/>
                </a:solidFill>
              </a:endParaRPr>
            </a:p>
          </p:txBody>
        </p:sp>
        <p:grpSp>
          <p:nvGrpSpPr>
            <p:cNvPr id="14" name="Group 28"/>
            <p:cNvGrpSpPr/>
            <p:nvPr/>
          </p:nvGrpSpPr>
          <p:grpSpPr>
            <a:xfrm>
              <a:off x="8620972" y="4155282"/>
              <a:ext cx="3329479" cy="902340"/>
              <a:chOff x="8687878" y="3831903"/>
              <a:chExt cx="3044825" cy="902340"/>
            </a:xfrm>
            <a:grpFill/>
          </p:grpSpPr>
          <p:sp>
            <p:nvSpPr>
              <p:cNvPr id="5" name="TextBox 4"/>
              <p:cNvSpPr txBox="1"/>
              <p:nvPr/>
            </p:nvSpPr>
            <p:spPr>
              <a:xfrm>
                <a:off x="8687878" y="3831903"/>
                <a:ext cx="3044825" cy="450758"/>
              </a:xfrm>
              <a:prstGeom prst="rect">
                <a:avLst/>
              </a:prstGeom>
              <a:grpFill/>
            </p:spPr>
            <p:txBody>
              <a:bodyPr wrap="square" lIns="121789" tIns="60894" rIns="121789" bIns="60894" rtlCol="0">
                <a:spAutoFit/>
              </a:bodyPr>
              <a:lstStyle/>
              <a:p>
                <a:pPr algn="ctr"/>
                <a:r>
                  <a:rPr lang="en-US" sz="1400" b="1" u="sng" dirty="0" smtClean="0">
                    <a:solidFill>
                      <a:prstClr val="black"/>
                    </a:solidFill>
                    <a:latin typeface="Arial" charset="0"/>
                  </a:rPr>
                  <a:t>SCIENCE TRANSLATION</a:t>
                </a:r>
                <a:endParaRPr lang="en-US" sz="1400" b="1" u="sng" dirty="0">
                  <a:solidFill>
                    <a:prstClr val="black"/>
                  </a:solidFill>
                  <a:latin typeface="Arial" charset="0"/>
                </a:endParaRPr>
              </a:p>
            </p:txBody>
          </p:sp>
          <p:sp>
            <p:nvSpPr>
              <p:cNvPr id="17" name="TextBox 16"/>
              <p:cNvSpPr txBox="1"/>
              <p:nvPr/>
            </p:nvSpPr>
            <p:spPr>
              <a:xfrm>
                <a:off x="8832850" y="4119331"/>
                <a:ext cx="2771620" cy="614912"/>
              </a:xfrm>
              <a:prstGeom prst="rect">
                <a:avLst/>
              </a:prstGeom>
              <a:grpFill/>
            </p:spPr>
            <p:txBody>
              <a:bodyPr wrap="square" rtlCol="0">
                <a:spAutoFit/>
              </a:bodyPr>
              <a:lstStyle/>
              <a:p>
                <a:pPr algn="ctr"/>
                <a:r>
                  <a:rPr lang="en-US" sz="1200" b="1" i="1" dirty="0" smtClean="0">
                    <a:solidFill>
                      <a:prstClr val="black"/>
                    </a:solidFill>
                    <a:latin typeface="Arial" charset="0"/>
                  </a:rPr>
                  <a:t>How do we make science solutions useful?</a:t>
                </a:r>
              </a:p>
            </p:txBody>
          </p:sp>
        </p:grpSp>
        <p:grpSp>
          <p:nvGrpSpPr>
            <p:cNvPr id="15" name="Group 27"/>
            <p:cNvGrpSpPr/>
            <p:nvPr/>
          </p:nvGrpSpPr>
          <p:grpSpPr>
            <a:xfrm>
              <a:off x="7910314" y="6457729"/>
              <a:ext cx="3741238" cy="1165359"/>
              <a:chOff x="8278297" y="5498743"/>
              <a:chExt cx="3741238" cy="1165359"/>
            </a:xfrm>
            <a:grpFill/>
          </p:grpSpPr>
          <p:sp>
            <p:nvSpPr>
              <p:cNvPr id="10" name="TextBox 9"/>
              <p:cNvSpPr txBox="1"/>
              <p:nvPr/>
            </p:nvSpPr>
            <p:spPr>
              <a:xfrm>
                <a:off x="8398260" y="5498743"/>
                <a:ext cx="3621275" cy="450758"/>
              </a:xfrm>
              <a:prstGeom prst="rect">
                <a:avLst/>
              </a:prstGeom>
              <a:grpFill/>
            </p:spPr>
            <p:txBody>
              <a:bodyPr wrap="square" lIns="121789" tIns="60894" rIns="121789" bIns="60894" rtlCol="0">
                <a:spAutoFit/>
              </a:bodyPr>
              <a:lstStyle/>
              <a:p>
                <a:r>
                  <a:rPr lang="en-US" sz="1400" b="1" u="sng" dirty="0" smtClean="0">
                    <a:solidFill>
                      <a:prstClr val="black"/>
                    </a:solidFill>
                    <a:latin typeface="Arial" charset="0"/>
                  </a:rPr>
                  <a:t>CONSERVATION ADOPTION</a:t>
                </a:r>
                <a:endParaRPr lang="en-US" sz="1400" b="1" u="sng" dirty="0">
                  <a:solidFill>
                    <a:prstClr val="black"/>
                  </a:solidFill>
                  <a:latin typeface="Arial" charset="0"/>
                </a:endParaRPr>
              </a:p>
            </p:txBody>
          </p:sp>
          <p:sp>
            <p:nvSpPr>
              <p:cNvPr id="18" name="TextBox 17"/>
              <p:cNvSpPr txBox="1"/>
              <p:nvPr/>
            </p:nvSpPr>
            <p:spPr>
              <a:xfrm>
                <a:off x="8278297" y="5803225"/>
                <a:ext cx="3741238" cy="860877"/>
              </a:xfrm>
              <a:prstGeom prst="rect">
                <a:avLst/>
              </a:prstGeom>
              <a:grpFill/>
            </p:spPr>
            <p:txBody>
              <a:bodyPr wrap="square" rtlCol="0">
                <a:spAutoFit/>
              </a:bodyPr>
              <a:lstStyle/>
              <a:p>
                <a:pPr algn="ctr"/>
                <a:r>
                  <a:rPr lang="en-US" sz="1200" b="1" i="1" dirty="0" smtClean="0">
                    <a:solidFill>
                      <a:prstClr val="black"/>
                    </a:solidFill>
                    <a:latin typeface="Arial" charset="0"/>
                  </a:rPr>
                  <a:t>How do we get communities and landowners engaged in conservation?</a:t>
                </a:r>
              </a:p>
            </p:txBody>
          </p:sp>
        </p:grpSp>
        <p:grpSp>
          <p:nvGrpSpPr>
            <p:cNvPr id="16" name="Group 30"/>
            <p:cNvGrpSpPr/>
            <p:nvPr/>
          </p:nvGrpSpPr>
          <p:grpSpPr>
            <a:xfrm>
              <a:off x="4366789" y="3818881"/>
              <a:ext cx="3450802" cy="1586931"/>
              <a:chOff x="4272001" y="3077326"/>
              <a:chExt cx="3450802" cy="1586931"/>
            </a:xfrm>
            <a:grpFill/>
          </p:grpSpPr>
          <p:sp>
            <p:nvSpPr>
              <p:cNvPr id="13" name="TextBox 12"/>
              <p:cNvSpPr txBox="1"/>
              <p:nvPr/>
            </p:nvSpPr>
            <p:spPr>
              <a:xfrm>
                <a:off x="4272001" y="3077326"/>
                <a:ext cx="3450802" cy="737718"/>
              </a:xfrm>
              <a:prstGeom prst="rect">
                <a:avLst/>
              </a:prstGeom>
              <a:grpFill/>
            </p:spPr>
            <p:txBody>
              <a:bodyPr wrap="square" lIns="121789" tIns="60894" rIns="121789" bIns="60894" rtlCol="0">
                <a:spAutoFit/>
              </a:bodyPr>
              <a:lstStyle/>
              <a:p>
                <a:pPr algn="ctr"/>
                <a:r>
                  <a:rPr lang="en-US" sz="1400" b="1" u="sng" dirty="0" smtClean="0">
                    <a:solidFill>
                      <a:prstClr val="black"/>
                    </a:solidFill>
                    <a:latin typeface="Arial" charset="0"/>
                  </a:rPr>
                  <a:t>INFORMATION MANAGEMENT</a:t>
                </a:r>
                <a:endParaRPr lang="en-US" sz="1400" b="1" u="sng" dirty="0">
                  <a:solidFill>
                    <a:prstClr val="black"/>
                  </a:solidFill>
                  <a:latin typeface="Arial" charset="0"/>
                </a:endParaRPr>
              </a:p>
            </p:txBody>
          </p:sp>
          <p:sp>
            <p:nvSpPr>
              <p:cNvPr id="19" name="TextBox 18"/>
              <p:cNvSpPr txBox="1"/>
              <p:nvPr/>
            </p:nvSpPr>
            <p:spPr>
              <a:xfrm>
                <a:off x="4623261" y="3803380"/>
                <a:ext cx="2804527" cy="860877"/>
              </a:xfrm>
              <a:prstGeom prst="rect">
                <a:avLst/>
              </a:prstGeom>
              <a:grpFill/>
            </p:spPr>
            <p:txBody>
              <a:bodyPr wrap="square" rtlCol="0">
                <a:spAutoFit/>
              </a:bodyPr>
              <a:lstStyle/>
              <a:p>
                <a:pPr algn="ctr"/>
                <a:r>
                  <a:rPr lang="en-US" sz="1200" b="1" i="1" dirty="0" smtClean="0">
                    <a:solidFill>
                      <a:prstClr val="black"/>
                    </a:solidFill>
                    <a:latin typeface="Arial" charset="0"/>
                  </a:rPr>
                  <a:t>How will we manage the demand for and creation of data?</a:t>
                </a:r>
              </a:p>
            </p:txBody>
          </p:sp>
        </p:grpSp>
        <p:grpSp>
          <p:nvGrpSpPr>
            <p:cNvPr id="26" name="Group 29"/>
            <p:cNvGrpSpPr/>
            <p:nvPr/>
          </p:nvGrpSpPr>
          <p:grpSpPr>
            <a:xfrm>
              <a:off x="7388797" y="2035897"/>
              <a:ext cx="3552296" cy="909262"/>
              <a:chOff x="7014244" y="1942282"/>
              <a:chExt cx="4885228" cy="909262"/>
            </a:xfrm>
            <a:grpFill/>
          </p:grpSpPr>
          <p:sp>
            <p:nvSpPr>
              <p:cNvPr id="6" name="TextBox 5"/>
              <p:cNvSpPr txBox="1"/>
              <p:nvPr/>
            </p:nvSpPr>
            <p:spPr>
              <a:xfrm>
                <a:off x="7293400" y="1942282"/>
                <a:ext cx="4494025" cy="450758"/>
              </a:xfrm>
              <a:prstGeom prst="rect">
                <a:avLst/>
              </a:prstGeom>
              <a:grpFill/>
            </p:spPr>
            <p:txBody>
              <a:bodyPr wrap="square" lIns="121789" tIns="60894" rIns="121789" bIns="60894" rtlCol="0">
                <a:spAutoFit/>
              </a:bodyPr>
              <a:lstStyle/>
              <a:p>
                <a:r>
                  <a:rPr lang="en-US" sz="1400" b="1" u="sng" dirty="0" smtClean="0">
                    <a:solidFill>
                      <a:prstClr val="black"/>
                    </a:solidFill>
                    <a:latin typeface="Arial" charset="0"/>
                  </a:rPr>
                  <a:t>CONSERVATION DESIGN</a:t>
                </a:r>
                <a:endParaRPr lang="en-US" sz="1400" b="1" u="sng" dirty="0">
                  <a:solidFill>
                    <a:prstClr val="black"/>
                  </a:solidFill>
                  <a:latin typeface="Arial" charset="0"/>
                </a:endParaRPr>
              </a:p>
            </p:txBody>
          </p:sp>
          <p:sp>
            <p:nvSpPr>
              <p:cNvPr id="21" name="TextBox 20"/>
              <p:cNvSpPr txBox="1"/>
              <p:nvPr/>
            </p:nvSpPr>
            <p:spPr>
              <a:xfrm>
                <a:off x="7014244" y="2236632"/>
                <a:ext cx="4885228" cy="614912"/>
              </a:xfrm>
              <a:prstGeom prst="rect">
                <a:avLst/>
              </a:prstGeom>
              <a:grpFill/>
            </p:spPr>
            <p:txBody>
              <a:bodyPr wrap="square" rtlCol="0">
                <a:spAutoFit/>
              </a:bodyPr>
              <a:lstStyle/>
              <a:p>
                <a:pPr algn="ctr"/>
                <a:r>
                  <a:rPr lang="en-US" sz="1200" b="1" i="1" dirty="0" smtClean="0">
                    <a:solidFill>
                      <a:prstClr val="black"/>
                    </a:solidFill>
                    <a:latin typeface="Arial" charset="0"/>
                  </a:rPr>
                  <a:t>What should landscapes look like to conserve species at goal levels</a:t>
                </a:r>
              </a:p>
            </p:txBody>
          </p:sp>
        </p:grpSp>
        <p:grpSp>
          <p:nvGrpSpPr>
            <p:cNvPr id="27" name="Group 35"/>
            <p:cNvGrpSpPr/>
            <p:nvPr/>
          </p:nvGrpSpPr>
          <p:grpSpPr>
            <a:xfrm>
              <a:off x="4535309" y="7574165"/>
              <a:ext cx="3766936" cy="1905610"/>
              <a:chOff x="4803590" y="6877214"/>
              <a:chExt cx="2624205" cy="1905610"/>
            </a:xfrm>
            <a:grpFill/>
          </p:grpSpPr>
          <p:sp>
            <p:nvSpPr>
              <p:cNvPr id="11" name="TextBox 10"/>
              <p:cNvSpPr txBox="1"/>
              <p:nvPr/>
            </p:nvSpPr>
            <p:spPr>
              <a:xfrm>
                <a:off x="4882412" y="6877214"/>
                <a:ext cx="2545383" cy="450758"/>
              </a:xfrm>
              <a:prstGeom prst="rect">
                <a:avLst/>
              </a:prstGeom>
              <a:grpFill/>
            </p:spPr>
            <p:txBody>
              <a:bodyPr wrap="square" lIns="121789" tIns="60894" rIns="121789" bIns="60894" rtlCol="0">
                <a:spAutoFit/>
              </a:bodyPr>
              <a:lstStyle/>
              <a:p>
                <a:r>
                  <a:rPr lang="en-US" sz="1400" b="1" u="sng" dirty="0" smtClean="0">
                    <a:solidFill>
                      <a:prstClr val="black"/>
                    </a:solidFill>
                    <a:latin typeface="Arial" charset="0"/>
                  </a:rPr>
                  <a:t>CONSERVATION DELIVERY</a:t>
                </a:r>
                <a:endParaRPr lang="en-US" sz="1400" b="1" u="sng" dirty="0">
                  <a:solidFill>
                    <a:prstClr val="black"/>
                  </a:solidFill>
                  <a:latin typeface="Arial" charset="0"/>
                </a:endParaRPr>
              </a:p>
            </p:txBody>
          </p:sp>
          <p:sp>
            <p:nvSpPr>
              <p:cNvPr id="22" name="TextBox 21"/>
              <p:cNvSpPr txBox="1"/>
              <p:nvPr/>
            </p:nvSpPr>
            <p:spPr>
              <a:xfrm>
                <a:off x="4803590" y="7184053"/>
                <a:ext cx="2412090" cy="1598771"/>
              </a:xfrm>
              <a:prstGeom prst="rect">
                <a:avLst/>
              </a:prstGeom>
              <a:grpFill/>
            </p:spPr>
            <p:txBody>
              <a:bodyPr wrap="square" rtlCol="0">
                <a:spAutoFit/>
              </a:bodyPr>
              <a:lstStyle/>
              <a:p>
                <a:pPr algn="ctr"/>
                <a:r>
                  <a:rPr lang="en-US" sz="1200" b="1" i="1" dirty="0" smtClean="0">
                    <a:solidFill>
                      <a:prstClr val="black"/>
                    </a:solidFill>
                    <a:latin typeface="Arial" charset="0"/>
                  </a:rPr>
                  <a:t>How will we most efficiently put conservation on the ground?</a:t>
                </a:r>
              </a:p>
              <a:p>
                <a:pPr algn="ctr"/>
                <a:endParaRPr lang="en-US" sz="1200" dirty="0" smtClean="0">
                  <a:solidFill>
                    <a:prstClr val="black"/>
                  </a:solidFill>
                  <a:latin typeface="Arial" charset="0"/>
                </a:endParaRPr>
              </a:p>
              <a:p>
                <a:pPr algn="ctr"/>
                <a:endParaRPr lang="en-US" sz="1200" dirty="0" smtClean="0">
                  <a:solidFill>
                    <a:prstClr val="black"/>
                  </a:solidFill>
                  <a:latin typeface="Arial" charset="0"/>
                </a:endParaRPr>
              </a:p>
              <a:p>
                <a:pPr algn="ctr"/>
                <a:endParaRPr lang="en-US" sz="1200" dirty="0" smtClean="0">
                  <a:solidFill>
                    <a:prstClr val="black"/>
                  </a:solidFill>
                  <a:latin typeface="Arial" charset="0"/>
                </a:endParaRPr>
              </a:p>
              <a:p>
                <a:pPr algn="ctr"/>
                <a:endParaRPr lang="en-US" sz="1200" dirty="0">
                  <a:solidFill>
                    <a:prstClr val="black"/>
                  </a:solidFill>
                  <a:latin typeface="Arial" charset="0"/>
                </a:endParaRPr>
              </a:p>
            </p:txBody>
          </p:sp>
        </p:grpSp>
        <p:sp>
          <p:nvSpPr>
            <p:cNvPr id="23" name="TextBox 22"/>
            <p:cNvSpPr txBox="1"/>
            <p:nvPr/>
          </p:nvSpPr>
          <p:spPr>
            <a:xfrm>
              <a:off x="913067" y="6765877"/>
              <a:ext cx="3207828" cy="860877"/>
            </a:xfrm>
            <a:prstGeom prst="rect">
              <a:avLst/>
            </a:prstGeom>
            <a:grpFill/>
          </p:spPr>
          <p:txBody>
            <a:bodyPr wrap="square" rtlCol="0">
              <a:spAutoFit/>
            </a:bodyPr>
            <a:lstStyle/>
            <a:p>
              <a:pPr algn="ctr"/>
              <a:r>
                <a:rPr lang="en-US" sz="1200" b="1" i="1" dirty="0" smtClean="0">
                  <a:solidFill>
                    <a:prstClr val="black"/>
                  </a:solidFill>
                  <a:latin typeface="Arial" charset="0"/>
                </a:rPr>
                <a:t>What new information will we gather to support conservation?</a:t>
              </a:r>
            </a:p>
          </p:txBody>
        </p:sp>
        <p:grpSp>
          <p:nvGrpSpPr>
            <p:cNvPr id="28" name="Group 32"/>
            <p:cNvGrpSpPr/>
            <p:nvPr/>
          </p:nvGrpSpPr>
          <p:grpSpPr>
            <a:xfrm>
              <a:off x="1118053" y="4168498"/>
              <a:ext cx="3834885" cy="1142535"/>
              <a:chOff x="549352" y="4491877"/>
              <a:chExt cx="3834885" cy="1142535"/>
            </a:xfrm>
            <a:grpFill/>
          </p:grpSpPr>
          <p:sp>
            <p:nvSpPr>
              <p:cNvPr id="9" name="TextBox 8"/>
              <p:cNvSpPr txBox="1"/>
              <p:nvPr/>
            </p:nvSpPr>
            <p:spPr>
              <a:xfrm>
                <a:off x="933434" y="4491877"/>
                <a:ext cx="3450803" cy="450758"/>
              </a:xfrm>
              <a:prstGeom prst="rect">
                <a:avLst/>
              </a:prstGeom>
              <a:grpFill/>
            </p:spPr>
            <p:txBody>
              <a:bodyPr wrap="square" lIns="121789" tIns="60894" rIns="121789" bIns="60894" rtlCol="0">
                <a:spAutoFit/>
              </a:bodyPr>
              <a:lstStyle/>
              <a:p>
                <a:r>
                  <a:rPr lang="en-US" sz="1400" b="1" u="sng" dirty="0" smtClean="0">
                    <a:solidFill>
                      <a:prstClr val="black"/>
                    </a:solidFill>
                    <a:latin typeface="Arial" charset="0"/>
                  </a:rPr>
                  <a:t>PRIORITIES</a:t>
                </a:r>
                <a:endParaRPr lang="en-US" sz="1400" b="1" u="sng" dirty="0">
                  <a:solidFill>
                    <a:prstClr val="black"/>
                  </a:solidFill>
                  <a:latin typeface="Arial" charset="0"/>
                </a:endParaRPr>
              </a:p>
            </p:txBody>
          </p:sp>
          <p:sp>
            <p:nvSpPr>
              <p:cNvPr id="24" name="TextBox 23"/>
              <p:cNvSpPr txBox="1"/>
              <p:nvPr/>
            </p:nvSpPr>
            <p:spPr>
              <a:xfrm>
                <a:off x="549352" y="4773535"/>
                <a:ext cx="2752486" cy="860877"/>
              </a:xfrm>
              <a:prstGeom prst="rect">
                <a:avLst/>
              </a:prstGeom>
              <a:grpFill/>
            </p:spPr>
            <p:txBody>
              <a:bodyPr wrap="square" rtlCol="0">
                <a:spAutoFit/>
              </a:bodyPr>
              <a:lstStyle/>
              <a:p>
                <a:r>
                  <a:rPr lang="en-US" sz="1200" b="1" i="1" dirty="0" smtClean="0">
                    <a:solidFill>
                      <a:prstClr val="black"/>
                    </a:solidFill>
                    <a:latin typeface="Arial" charset="0"/>
                  </a:rPr>
                  <a:t>Which species and issues demand immediate attention?</a:t>
                </a:r>
                <a:endParaRPr lang="en-US" sz="1200" dirty="0" smtClean="0">
                  <a:solidFill>
                    <a:prstClr val="black"/>
                  </a:solidFill>
                  <a:latin typeface="Arial" charset="0"/>
                </a:endParaRPr>
              </a:p>
            </p:txBody>
          </p:sp>
        </p:grpSp>
        <p:sp>
          <p:nvSpPr>
            <p:cNvPr id="37" name="TextBox 36"/>
            <p:cNvSpPr txBox="1"/>
            <p:nvPr/>
          </p:nvSpPr>
          <p:spPr>
            <a:xfrm>
              <a:off x="588688" y="725642"/>
              <a:ext cx="3200400" cy="1414297"/>
            </a:xfrm>
            <a:prstGeom prst="rect">
              <a:avLst/>
            </a:prstGeom>
            <a:grpFill/>
          </p:spPr>
          <p:txBody>
            <a:bodyPr wrap="square" rtlCol="0">
              <a:spAutoFit/>
            </a:bodyPr>
            <a:lstStyle/>
            <a:p>
              <a:r>
                <a:rPr lang="en-US" sz="2100" b="1" dirty="0" smtClean="0">
                  <a:solidFill>
                    <a:srgbClr val="002060"/>
                  </a:solidFill>
                  <a:latin typeface="Arial" charset="0"/>
                </a:rPr>
                <a:t>Northeast </a:t>
              </a:r>
            </a:p>
            <a:p>
              <a:r>
                <a:rPr lang="en-US" sz="2100" b="1" dirty="0" smtClean="0">
                  <a:solidFill>
                    <a:srgbClr val="002060"/>
                  </a:solidFill>
                  <a:latin typeface="Arial" charset="0"/>
                </a:rPr>
                <a:t>Conservation Framework</a:t>
              </a:r>
            </a:p>
          </p:txBody>
        </p:sp>
      </p:grpSp>
      <p:sp>
        <p:nvSpPr>
          <p:cNvPr id="32" name="TextBox 31"/>
          <p:cNvSpPr txBox="1"/>
          <p:nvPr/>
        </p:nvSpPr>
        <p:spPr>
          <a:xfrm>
            <a:off x="304800" y="4256534"/>
            <a:ext cx="3089318" cy="461651"/>
          </a:xfrm>
          <a:prstGeom prst="rect">
            <a:avLst/>
          </a:prstGeom>
          <a:noFill/>
        </p:spPr>
        <p:txBody>
          <a:bodyPr wrap="square" lIns="91427" tIns="45713" rIns="91427" bIns="45713" rtlCol="0">
            <a:spAutoFit/>
          </a:bodyPr>
          <a:lstStyle/>
          <a:p>
            <a:pPr algn="ctr"/>
            <a:r>
              <a:rPr lang="en-US" sz="1200" b="1" u="sng" dirty="0" smtClean="0">
                <a:solidFill>
                  <a:prstClr val="black"/>
                </a:solidFill>
                <a:latin typeface="Arial" charset="0"/>
              </a:rPr>
              <a:t>MONITORING, EVALUATION AND RESEARCH</a:t>
            </a:r>
            <a:endParaRPr lang="en-US" sz="1200" b="1" u="sng" dirty="0">
              <a:solidFill>
                <a:prstClr val="black"/>
              </a:solidFill>
              <a:latin typeface="Arial" charset="0"/>
            </a:endParaRPr>
          </a:p>
        </p:txBody>
      </p:sp>
      <p:sp>
        <p:nvSpPr>
          <p:cNvPr id="33" name="Curved Down Arrow 32"/>
          <p:cNvSpPr/>
          <p:nvPr/>
        </p:nvSpPr>
        <p:spPr>
          <a:xfrm rot="16420191">
            <a:off x="60874" y="3629777"/>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urved Down Arrow 33"/>
          <p:cNvSpPr/>
          <p:nvPr/>
        </p:nvSpPr>
        <p:spPr>
          <a:xfrm rot="16420191">
            <a:off x="221891" y="2169772"/>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Curved Down Arrow 34"/>
          <p:cNvSpPr/>
          <p:nvPr/>
        </p:nvSpPr>
        <p:spPr>
          <a:xfrm rot="18236776">
            <a:off x="2126891" y="493374"/>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Curved Down Arrow 35"/>
          <p:cNvSpPr/>
          <p:nvPr/>
        </p:nvSpPr>
        <p:spPr>
          <a:xfrm rot="1939480">
            <a:off x="6176936" y="382962"/>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urved Down Arrow 37"/>
          <p:cNvSpPr/>
          <p:nvPr/>
        </p:nvSpPr>
        <p:spPr>
          <a:xfrm rot="3053328">
            <a:off x="7936399" y="1993788"/>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urved Down Arrow 38"/>
          <p:cNvSpPr/>
          <p:nvPr/>
        </p:nvSpPr>
        <p:spPr>
          <a:xfrm rot="5400000">
            <a:off x="8267700" y="3761234"/>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Down Arrow 39"/>
          <p:cNvSpPr/>
          <p:nvPr/>
        </p:nvSpPr>
        <p:spPr>
          <a:xfrm rot="8889361">
            <a:off x="6482859" y="5561721"/>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Down Arrow 40"/>
          <p:cNvSpPr/>
          <p:nvPr/>
        </p:nvSpPr>
        <p:spPr>
          <a:xfrm rot="12312416">
            <a:off x="2227540" y="5519764"/>
            <a:ext cx="990600" cy="304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Up-Down Arrow 41"/>
          <p:cNvSpPr/>
          <p:nvPr/>
        </p:nvSpPr>
        <p:spPr>
          <a:xfrm>
            <a:off x="4495800" y="1360934"/>
            <a:ext cx="45719" cy="457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Right Arrow 43"/>
          <p:cNvSpPr/>
          <p:nvPr/>
        </p:nvSpPr>
        <p:spPr>
          <a:xfrm>
            <a:off x="5791200" y="2808734"/>
            <a:ext cx="457200"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Up-Down Arrow 45"/>
          <p:cNvSpPr/>
          <p:nvPr/>
        </p:nvSpPr>
        <p:spPr>
          <a:xfrm>
            <a:off x="4495800" y="4027934"/>
            <a:ext cx="45719"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Left-Right Arrow 47"/>
          <p:cNvSpPr/>
          <p:nvPr/>
        </p:nvSpPr>
        <p:spPr>
          <a:xfrm>
            <a:off x="2819400" y="2884934"/>
            <a:ext cx="457200" cy="457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lide Number Placeholder 44"/>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3</a:t>
            </a:fld>
            <a:endParaRPr lang="en-US" dirty="0">
              <a:solidFill>
                <a:prstClr val="black"/>
              </a:solidFill>
              <a:latin typeface="Times New Roman"/>
            </a:endParaRPr>
          </a:p>
        </p:txBody>
      </p:sp>
      <p:sp>
        <p:nvSpPr>
          <p:cNvPr id="47" name="Rounded Rectangle 46"/>
          <p:cNvSpPr/>
          <p:nvPr/>
        </p:nvSpPr>
        <p:spPr>
          <a:xfrm>
            <a:off x="4419600" y="1600200"/>
            <a:ext cx="4495800" cy="4191000"/>
          </a:xfrm>
          <a:prstGeom prst="roundRect">
            <a:avLst/>
          </a:prstGeom>
          <a:solidFill>
            <a:srgbClr val="FF0000">
              <a:alpha val="64000"/>
            </a:srgbClr>
          </a:solidFill>
          <a:ln w="1047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4613316" y="1814592"/>
            <a:ext cx="4876800" cy="584775"/>
          </a:xfrm>
          <a:prstGeom prst="rect">
            <a:avLst/>
          </a:prstGeom>
          <a:noFill/>
          <a:effectLst>
            <a:outerShdw blurRad="165100" dist="101600" dir="2700000" algn="tl" rotWithShape="0">
              <a:prstClr val="black">
                <a:alpha val="95000"/>
              </a:prstClr>
            </a:outerShdw>
          </a:effectLst>
        </p:spPr>
        <p:txBody>
          <a:bodyPr wrap="square" rtlCol="0">
            <a:spAutoFit/>
          </a:bodyPr>
          <a:lstStyle/>
          <a:p>
            <a:r>
              <a:rPr lang="en-US" sz="3200" b="1" dirty="0" smtClean="0">
                <a:solidFill>
                  <a:srgbClr val="FFFF99"/>
                </a:solidFill>
              </a:rPr>
              <a:t>SCIENCE DELIVERY</a:t>
            </a:r>
            <a:endParaRPr lang="en-US" sz="3200" b="1" dirty="0">
              <a:solidFill>
                <a:srgbClr val="FFFF9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447800"/>
            <a:ext cx="8305800" cy="4191000"/>
          </a:xfrm>
        </p:spPr>
        <p:txBody>
          <a:bodyPr>
            <a:normAutofit fontScale="62500" lnSpcReduction="20000"/>
          </a:bodyPr>
          <a:lstStyle/>
          <a:p>
            <a:pPr algn="l"/>
            <a:r>
              <a:rPr lang="en-US" b="1" dirty="0" smtClean="0"/>
              <a:t>Requested Actions:</a:t>
            </a:r>
            <a:endParaRPr lang="en-US" dirty="0" smtClean="0"/>
          </a:p>
          <a:p>
            <a:pPr lvl="0" algn="l"/>
            <a:r>
              <a:rPr lang="en-US" dirty="0" smtClean="0"/>
              <a:t>1.  Initiate a Science Delivery needs assessment process in parallel with the science needs assessment over the next year to reflect the broad need of managers and decision-makers to develop and use specific applications of NALCC science products in support of the implementation of landscape conservation.  This needs assessment is consistent with elements of the Northeast Conservation Framework related to Conservation Design, Science Translation, Conservation Adoption, and Conservation Delivery.</a:t>
            </a:r>
          </a:p>
          <a:p>
            <a:pPr lvl="0" algn="l"/>
            <a:r>
              <a:rPr lang="en-US" dirty="0" smtClean="0"/>
              <a:t>2.  Integrate demonstration projects broadly as one of the approaches to address priority needs identified by the Science Delivery needs assessment.</a:t>
            </a:r>
          </a:p>
          <a:p>
            <a:pPr lvl="0" algn="l"/>
            <a:r>
              <a:rPr lang="en-US" dirty="0" smtClean="0"/>
              <a:t>3.  Dissolve the ad hoc demonstration committee established in November, 2011.Establish a standing Science Delivery team that would focus on the tasks above and would complement the LCC Technical Team.</a:t>
            </a:r>
          </a:p>
          <a:p>
            <a:pPr marL="914400" lvl="1" indent="-457200" algn="l">
              <a:buFont typeface="Arial" pitchFamily="34" charset="0"/>
              <a:buChar char="•"/>
            </a:pPr>
            <a:endParaRPr lang="en-US" dirty="0" smtClean="0"/>
          </a:p>
        </p:txBody>
      </p:sp>
      <p:sp>
        <p:nvSpPr>
          <p:cNvPr id="5" name="Title 1"/>
          <p:cNvSpPr>
            <a:spLocks noGrp="1"/>
          </p:cNvSpPr>
          <p:nvPr>
            <p:ph type="ctrTitle"/>
          </p:nvPr>
        </p:nvSpPr>
        <p:spPr>
          <a:xfrm>
            <a:off x="152400" y="20129"/>
            <a:ext cx="8839200" cy="1427672"/>
          </a:xfrm>
        </p:spPr>
        <p:txBody>
          <a:bodyPr>
            <a:normAutofit/>
          </a:bodyPr>
          <a:lstStyle/>
          <a:p>
            <a:r>
              <a:rPr lang="en-US" sz="3600" dirty="0" smtClean="0"/>
              <a:t>Science Delivery has unique needs beyond our current activity</a:t>
            </a:r>
            <a:endParaRPr lang="en-US" sz="3600"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4</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762000"/>
            <a:ext cx="8305800" cy="4191000"/>
          </a:xfrm>
        </p:spPr>
        <p:txBody>
          <a:bodyPr>
            <a:normAutofit fontScale="92500"/>
          </a:bodyPr>
          <a:lstStyle/>
          <a:p>
            <a:pPr marL="914400" lvl="1" indent="-457200" algn="l">
              <a:buFont typeface="Arial" pitchFamily="34" charset="0"/>
              <a:buChar char="•"/>
            </a:pPr>
            <a:r>
              <a:rPr lang="en-US" dirty="0" smtClean="0">
                <a:solidFill>
                  <a:schemeClr val="tx1"/>
                </a:solidFill>
              </a:rPr>
              <a:t>To date, certain science translation, conservation adoption and conservation delivery needs have been identified through the Northeast Conservation Framework Workshop, the North Atlantic LCC Conservation Science Strategic Plan and prior LCC science needs assessments.  Several LCC projects are now developing decision support tools and engaging partners to get their input on what their decision support needs are.  </a:t>
            </a:r>
          </a:p>
          <a:p>
            <a:pPr marL="914400" lvl="1" indent="-457200" algn="l">
              <a:buFont typeface="Arial" pitchFamily="34" charset="0"/>
              <a:buChar char="•"/>
            </a:pPr>
            <a:endParaRPr lang="en-US" dirty="0" smtClean="0">
              <a:solidFill>
                <a:schemeClr val="tx1"/>
              </a:solidFill>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5</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0"/>
            <a:ext cx="8153400" cy="4419600"/>
          </a:xfrm>
        </p:spPr>
        <p:txBody>
          <a:bodyPr>
            <a:normAutofit fontScale="85000" lnSpcReduction="10000"/>
          </a:bodyPr>
          <a:lstStyle/>
          <a:p>
            <a:pPr marL="457200" indent="-457200" algn="l"/>
            <a:r>
              <a:rPr lang="en-US" dirty="0" smtClean="0"/>
              <a:t>Conservation Design</a:t>
            </a:r>
          </a:p>
          <a:p>
            <a:pPr marL="914400" lvl="1" indent="-457200" algn="l">
              <a:buFont typeface="Arial" pitchFamily="34" charset="0"/>
              <a:buChar char="•"/>
            </a:pPr>
            <a:r>
              <a:rPr lang="en-US" dirty="0" smtClean="0">
                <a:solidFill>
                  <a:schemeClr val="tx1"/>
                </a:solidFill>
              </a:rPr>
              <a:t>Regional consistent spatial data</a:t>
            </a:r>
          </a:p>
          <a:p>
            <a:pPr marL="1371600" lvl="2" indent="-457200" algn="l">
              <a:buFont typeface="Arial" pitchFamily="34" charset="0"/>
              <a:buChar char="•"/>
            </a:pPr>
            <a:r>
              <a:rPr lang="en-US" dirty="0" smtClean="0">
                <a:solidFill>
                  <a:schemeClr val="tx1"/>
                </a:solidFill>
              </a:rPr>
              <a:t>NEAFWA/LCC Regional Synthesis</a:t>
            </a:r>
          </a:p>
          <a:p>
            <a:pPr marL="914400" lvl="1" indent="-457200" algn="l">
              <a:buFont typeface="Arial" pitchFamily="34" charset="0"/>
              <a:buChar char="•"/>
            </a:pPr>
            <a:r>
              <a:rPr lang="en-US" dirty="0" smtClean="0">
                <a:solidFill>
                  <a:schemeClr val="tx1"/>
                </a:solidFill>
              </a:rPr>
              <a:t>Habitat condition, capacity &amp; objectives</a:t>
            </a:r>
          </a:p>
          <a:p>
            <a:pPr marL="1371600" lvl="2" indent="-457200" algn="l">
              <a:buFont typeface="Arial" pitchFamily="34" charset="0"/>
              <a:buChar char="•"/>
            </a:pPr>
            <a:r>
              <a:rPr lang="en-US" dirty="0" smtClean="0">
                <a:solidFill>
                  <a:schemeClr val="tx1"/>
                </a:solidFill>
              </a:rPr>
              <a:t>Designing Sustainable Landscapes; geospatial condition analysis; secured and managed lands status</a:t>
            </a:r>
          </a:p>
          <a:p>
            <a:pPr marL="914400" lvl="1" indent="-457200" algn="l">
              <a:buFont typeface="Arial" pitchFamily="34" charset="0"/>
              <a:buChar char="•"/>
            </a:pPr>
            <a:r>
              <a:rPr lang="en-US" dirty="0" smtClean="0">
                <a:solidFill>
                  <a:schemeClr val="tx1"/>
                </a:solidFill>
              </a:rPr>
              <a:t>Predicting Landscape Change</a:t>
            </a:r>
          </a:p>
          <a:p>
            <a:pPr marL="1371600" lvl="2" indent="-457200" algn="l">
              <a:buFont typeface="Arial" pitchFamily="34" charset="0"/>
              <a:buChar char="•"/>
            </a:pPr>
            <a:r>
              <a:rPr lang="en-US" dirty="0" smtClean="0">
                <a:solidFill>
                  <a:schemeClr val="tx1"/>
                </a:solidFill>
              </a:rPr>
              <a:t>Designing Sustainable Landscapes; brook trout; piping plovers &amp; SLR; PARCA</a:t>
            </a:r>
          </a:p>
          <a:p>
            <a:pPr marL="914400" lvl="1" indent="-457200" algn="l">
              <a:buFont typeface="Arial" pitchFamily="34" charset="0"/>
              <a:buChar char="•"/>
            </a:pPr>
            <a:r>
              <a:rPr lang="en-US" dirty="0" smtClean="0">
                <a:solidFill>
                  <a:schemeClr val="tx1"/>
                </a:solidFill>
              </a:rPr>
              <a:t>Landscape Designs/ Decision Support tools</a:t>
            </a:r>
          </a:p>
          <a:p>
            <a:pPr marL="1371600" lvl="2" indent="-457200" algn="l">
              <a:buFont typeface="Arial" pitchFamily="34" charset="0"/>
              <a:buChar char="•"/>
            </a:pPr>
            <a:r>
              <a:rPr lang="en-US" dirty="0" smtClean="0">
                <a:solidFill>
                  <a:schemeClr val="tx1"/>
                </a:solidFill>
              </a:rPr>
              <a:t>Designing Sustainable Landscapes; PARCA; marine birds; brook trout; piping plovers, geospatial condition analysis</a:t>
            </a:r>
          </a:p>
          <a:p>
            <a:pPr marL="914400" lvl="1" indent="-457200" algn="l">
              <a:buFont typeface="Arial" pitchFamily="34" charset="0"/>
              <a:buChar char="•"/>
            </a:pPr>
            <a:endParaRPr lang="en-US" dirty="0" smtClean="0"/>
          </a:p>
        </p:txBody>
      </p:sp>
      <p:sp>
        <p:nvSpPr>
          <p:cNvPr id="5" name="Title 1"/>
          <p:cNvSpPr>
            <a:spLocks noGrp="1"/>
          </p:cNvSpPr>
          <p:nvPr>
            <p:ph type="ctrTitle"/>
          </p:nvPr>
        </p:nvSpPr>
        <p:spPr>
          <a:xfrm>
            <a:off x="152400" y="20129"/>
            <a:ext cx="8839200" cy="1427672"/>
          </a:xfrm>
        </p:spPr>
        <p:txBody>
          <a:bodyPr>
            <a:normAutofit/>
          </a:bodyPr>
          <a:lstStyle/>
          <a:p>
            <a:r>
              <a:rPr lang="en-US" sz="3600" dirty="0" smtClean="0">
                <a:solidFill>
                  <a:srgbClr val="002060"/>
                </a:solidFill>
              </a:rPr>
              <a:t>Science Delivery Overlaps with Conservation Design</a:t>
            </a:r>
            <a:endParaRPr lang="en-US" sz="3600"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6</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447800"/>
            <a:ext cx="8305800" cy="4191000"/>
          </a:xfrm>
        </p:spPr>
        <p:txBody>
          <a:bodyPr>
            <a:normAutofit fontScale="77500" lnSpcReduction="20000"/>
          </a:bodyPr>
          <a:lstStyle/>
          <a:p>
            <a:pPr marL="457200" indent="-457200" algn="l"/>
            <a:r>
              <a:rPr lang="en-US" dirty="0" smtClean="0"/>
              <a:t>Conservation Translation Adoption and Delivery</a:t>
            </a:r>
          </a:p>
          <a:p>
            <a:pPr marL="914400" lvl="1" indent="-457200" algn="l">
              <a:buFont typeface="Arial" pitchFamily="34" charset="0"/>
              <a:buChar char="•"/>
            </a:pPr>
            <a:r>
              <a:rPr lang="en-US" dirty="0" smtClean="0">
                <a:solidFill>
                  <a:schemeClr val="tx1"/>
                </a:solidFill>
              </a:rPr>
              <a:t>Science Translation</a:t>
            </a:r>
          </a:p>
          <a:p>
            <a:pPr marL="1371600" lvl="2" indent="-457200" algn="l">
              <a:buFont typeface="Arial" pitchFamily="34" charset="0"/>
              <a:buChar char="•"/>
            </a:pPr>
            <a:r>
              <a:rPr lang="en-US" dirty="0" smtClean="0">
                <a:solidFill>
                  <a:schemeClr val="tx1"/>
                </a:solidFill>
              </a:rPr>
              <a:t>Northeast Landscape Conservation Design: Conservation Design Specialist, GIS Analysts, NEAFWA/LCC Regional Synthesis</a:t>
            </a:r>
          </a:p>
          <a:p>
            <a:pPr marL="914400" lvl="1" indent="-457200" algn="l">
              <a:buFont typeface="Arial" pitchFamily="34" charset="0"/>
              <a:buChar char="•"/>
            </a:pPr>
            <a:r>
              <a:rPr lang="en-US" dirty="0" smtClean="0">
                <a:solidFill>
                  <a:schemeClr val="tx1"/>
                </a:solidFill>
              </a:rPr>
              <a:t>Assess Decision Support Needs</a:t>
            </a:r>
          </a:p>
          <a:p>
            <a:pPr marL="1371600" lvl="2" indent="-457200" algn="l">
              <a:buFont typeface="Arial" pitchFamily="34" charset="0"/>
              <a:buChar char="•"/>
            </a:pPr>
            <a:r>
              <a:rPr lang="en-US" dirty="0" smtClean="0">
                <a:solidFill>
                  <a:schemeClr val="tx1"/>
                </a:solidFill>
              </a:rPr>
              <a:t>Decision-maker workshops: Designing Sustainable Landscapes; Forecasting Changes in Aquatic Systems</a:t>
            </a:r>
          </a:p>
          <a:p>
            <a:pPr marL="914400" lvl="1" indent="-457200" algn="l">
              <a:buFont typeface="Arial" pitchFamily="34" charset="0"/>
              <a:buChar char="•"/>
            </a:pPr>
            <a:r>
              <a:rPr lang="en-US" dirty="0" smtClean="0">
                <a:solidFill>
                  <a:schemeClr val="tx1"/>
                </a:solidFill>
              </a:rPr>
              <a:t>Conservation Adoption</a:t>
            </a:r>
          </a:p>
          <a:p>
            <a:pPr marL="1371600" lvl="2" indent="-457200" algn="l">
              <a:buFont typeface="Arial" pitchFamily="34" charset="0"/>
              <a:buChar char="•"/>
            </a:pPr>
            <a:r>
              <a:rPr lang="en-US" dirty="0" smtClean="0">
                <a:solidFill>
                  <a:schemeClr val="tx1"/>
                </a:solidFill>
              </a:rPr>
              <a:t>Demonstration Projects</a:t>
            </a:r>
          </a:p>
          <a:p>
            <a:pPr marL="1371600" lvl="2" indent="-457200" algn="l">
              <a:buFont typeface="Arial" pitchFamily="34" charset="0"/>
              <a:buChar char="•"/>
            </a:pPr>
            <a:r>
              <a:rPr lang="en-US" dirty="0" smtClean="0">
                <a:solidFill>
                  <a:schemeClr val="tx1"/>
                </a:solidFill>
              </a:rPr>
              <a:t>Conservation Design Specialist</a:t>
            </a:r>
          </a:p>
          <a:p>
            <a:pPr marL="1371600" lvl="2" indent="-457200" algn="l">
              <a:buFont typeface="Arial" pitchFamily="34" charset="0"/>
              <a:buChar char="•"/>
            </a:pPr>
            <a:r>
              <a:rPr lang="en-US" i="1" dirty="0" smtClean="0">
                <a:solidFill>
                  <a:schemeClr val="tx1"/>
                </a:solidFill>
              </a:rPr>
              <a:t>Science Delivery Team</a:t>
            </a:r>
          </a:p>
          <a:p>
            <a:pPr marL="1371600" lvl="2" indent="-457200" algn="l">
              <a:buFont typeface="Arial" pitchFamily="34" charset="0"/>
              <a:buChar char="•"/>
            </a:pPr>
            <a:r>
              <a:rPr lang="en-US" i="1" dirty="0" smtClean="0">
                <a:solidFill>
                  <a:schemeClr val="tx1"/>
                </a:solidFill>
              </a:rPr>
              <a:t>Support for regional geographic partnerships (e.g. Gulf of Maine, Connecticut River Watershed, Chesapeake Bay</a:t>
            </a:r>
          </a:p>
          <a:p>
            <a:pPr marL="914400" lvl="1" indent="-457200" algn="l">
              <a:buFont typeface="Arial" pitchFamily="34" charset="0"/>
              <a:buChar char="•"/>
            </a:pPr>
            <a:endParaRPr lang="en-US" dirty="0" smtClean="0"/>
          </a:p>
        </p:txBody>
      </p:sp>
      <p:sp>
        <p:nvSpPr>
          <p:cNvPr id="5" name="Title 1"/>
          <p:cNvSpPr>
            <a:spLocks noGrp="1"/>
          </p:cNvSpPr>
          <p:nvPr>
            <p:ph type="ctrTitle"/>
          </p:nvPr>
        </p:nvSpPr>
        <p:spPr>
          <a:xfrm>
            <a:off x="152400" y="20129"/>
            <a:ext cx="8839200" cy="1427672"/>
          </a:xfrm>
        </p:spPr>
        <p:txBody>
          <a:bodyPr>
            <a:normAutofit/>
          </a:bodyPr>
          <a:lstStyle/>
          <a:p>
            <a:r>
              <a:rPr lang="en-US" sz="3600" dirty="0" smtClean="0"/>
              <a:t>Science Delivery has unique needs beyond our current activity</a:t>
            </a:r>
            <a:endParaRPr lang="en-US" sz="3600"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7</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602780"/>
            <a:ext cx="8305800" cy="4191000"/>
          </a:xfrm>
        </p:spPr>
        <p:txBody>
          <a:bodyPr>
            <a:normAutofit/>
          </a:bodyPr>
          <a:lstStyle/>
          <a:p>
            <a:r>
              <a:rPr lang="en-US" b="1" dirty="0" smtClean="0">
                <a:solidFill>
                  <a:schemeClr val="tx1"/>
                </a:solidFill>
              </a:rPr>
              <a:t>Preliminary Needs Assessment Categories:</a:t>
            </a:r>
            <a:endParaRPr lang="en-US" dirty="0" smtClean="0">
              <a:solidFill>
                <a:schemeClr val="tx1"/>
              </a:solidFill>
            </a:endParaRPr>
          </a:p>
          <a:p>
            <a:pPr algn="l">
              <a:buFont typeface="Arial" pitchFamily="34" charset="0"/>
              <a:buChar char="•"/>
            </a:pPr>
            <a:r>
              <a:rPr lang="en-US" dirty="0" smtClean="0">
                <a:solidFill>
                  <a:schemeClr val="tx1"/>
                </a:solidFill>
              </a:rPr>
              <a:t>Testing Landscape Design Tools </a:t>
            </a:r>
          </a:p>
          <a:p>
            <a:pPr algn="l">
              <a:buFont typeface="Arial" pitchFamily="34" charset="0"/>
              <a:buChar char="•"/>
            </a:pPr>
            <a:r>
              <a:rPr lang="en-US" dirty="0" smtClean="0">
                <a:solidFill>
                  <a:schemeClr val="tx1"/>
                </a:solidFill>
              </a:rPr>
              <a:t>Science Translation</a:t>
            </a:r>
          </a:p>
          <a:p>
            <a:pPr algn="l">
              <a:buFont typeface="Arial" pitchFamily="34" charset="0"/>
              <a:buChar char="•"/>
            </a:pPr>
            <a:r>
              <a:rPr lang="en-US" dirty="0" smtClean="0">
                <a:solidFill>
                  <a:schemeClr val="tx1"/>
                </a:solidFill>
              </a:rPr>
              <a:t>Adoption Tools and Strategies</a:t>
            </a:r>
          </a:p>
          <a:p>
            <a:pPr algn="l">
              <a:buFont typeface="Arial" pitchFamily="34" charset="0"/>
              <a:buChar char="•"/>
            </a:pPr>
            <a:r>
              <a:rPr lang="en-US" dirty="0" smtClean="0">
                <a:solidFill>
                  <a:schemeClr val="tx1"/>
                </a:solidFill>
              </a:rPr>
              <a:t>Enhancing Practitioner </a:t>
            </a:r>
            <a:r>
              <a:rPr lang="en-US" dirty="0" smtClean="0">
                <a:solidFill>
                  <a:schemeClr val="tx1"/>
                </a:solidFill>
              </a:rPr>
              <a:t>Networks</a:t>
            </a:r>
          </a:p>
          <a:p>
            <a:pPr algn="l">
              <a:buFont typeface="Arial" pitchFamily="34" charset="0"/>
              <a:buChar char="•"/>
            </a:pPr>
            <a:r>
              <a:rPr lang="en-US" dirty="0" smtClean="0">
                <a:solidFill>
                  <a:schemeClr val="tx1"/>
                </a:solidFill>
              </a:rPr>
              <a:t>Data management tools</a:t>
            </a:r>
            <a:endParaRPr lang="en-US" dirty="0" smtClean="0">
              <a:solidFill>
                <a:schemeClr val="tx1"/>
              </a:solidFill>
            </a:endParaRPr>
          </a:p>
          <a:p>
            <a:pPr marL="914400" lvl="1" indent="-457200" algn="l">
              <a:buFont typeface="Arial" pitchFamily="34" charset="0"/>
              <a:buChar char="•"/>
            </a:pPr>
            <a:endParaRPr lang="en-US" dirty="0" smtClean="0">
              <a:solidFill>
                <a:schemeClr val="tx1"/>
              </a:solidFill>
            </a:endParaRPr>
          </a:p>
        </p:txBody>
      </p:sp>
      <p:sp>
        <p:nvSpPr>
          <p:cNvPr id="5" name="Title 1"/>
          <p:cNvSpPr>
            <a:spLocks noGrp="1"/>
          </p:cNvSpPr>
          <p:nvPr>
            <p:ph type="ctrTitle"/>
          </p:nvPr>
        </p:nvSpPr>
        <p:spPr>
          <a:xfrm>
            <a:off x="152400" y="20129"/>
            <a:ext cx="8839200" cy="1427672"/>
          </a:xfrm>
        </p:spPr>
        <p:txBody>
          <a:bodyPr>
            <a:normAutofit/>
          </a:bodyPr>
          <a:lstStyle/>
          <a:p>
            <a:r>
              <a:rPr lang="en-US" sz="3600" dirty="0" smtClean="0"/>
              <a:t>Science Delivery has unique needs beyond our current activity</a:t>
            </a:r>
            <a:endParaRPr lang="en-US" sz="3600"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8</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602780"/>
            <a:ext cx="8305800" cy="4191000"/>
          </a:xfrm>
        </p:spPr>
        <p:txBody>
          <a:bodyPr>
            <a:normAutofit/>
          </a:bodyPr>
          <a:lstStyle/>
          <a:p>
            <a:r>
              <a:rPr lang="en-US" b="1" dirty="0" smtClean="0">
                <a:solidFill>
                  <a:schemeClr val="tx1"/>
                </a:solidFill>
              </a:rPr>
              <a:t>Examples:</a:t>
            </a:r>
            <a:endParaRPr lang="en-US" dirty="0" smtClean="0">
              <a:solidFill>
                <a:schemeClr val="tx1"/>
              </a:solidFill>
            </a:endParaRPr>
          </a:p>
          <a:p>
            <a:pPr algn="l">
              <a:buFont typeface="Arial" pitchFamily="34" charset="0"/>
              <a:buChar char="•"/>
            </a:pPr>
            <a:r>
              <a:rPr lang="en-US" sz="2000" dirty="0" smtClean="0">
                <a:solidFill>
                  <a:schemeClr val="tx1"/>
                </a:solidFill>
              </a:rPr>
              <a:t>Engage  implementers such as NGOs, NE Habitat Technical Committee, and Regional Planners in assessment process</a:t>
            </a:r>
          </a:p>
          <a:p>
            <a:pPr algn="l">
              <a:buFont typeface="Arial" pitchFamily="34" charset="0"/>
              <a:buChar char="•"/>
            </a:pPr>
            <a:r>
              <a:rPr lang="en-US" sz="2000" dirty="0" smtClean="0">
                <a:solidFill>
                  <a:schemeClr val="tx1"/>
                </a:solidFill>
              </a:rPr>
              <a:t>Develop desktop GIS tools for local management decisions</a:t>
            </a:r>
          </a:p>
          <a:p>
            <a:pPr algn="l">
              <a:buFont typeface="Arial" pitchFamily="34" charset="0"/>
              <a:buChar char="•"/>
            </a:pPr>
            <a:r>
              <a:rPr lang="en-US" sz="2000" dirty="0" smtClean="0">
                <a:solidFill>
                  <a:schemeClr val="tx1"/>
                </a:solidFill>
              </a:rPr>
              <a:t>Develop Strategies to use science to identify and recruit specific landowners for conservation</a:t>
            </a:r>
          </a:p>
          <a:p>
            <a:pPr algn="l">
              <a:buFont typeface="Arial" pitchFamily="34" charset="0"/>
              <a:buChar char="•"/>
            </a:pPr>
            <a:r>
              <a:rPr lang="en-US" sz="2000" dirty="0" smtClean="0">
                <a:solidFill>
                  <a:schemeClr val="tx1"/>
                </a:solidFill>
              </a:rPr>
              <a:t>Develop step-down products from regional </a:t>
            </a:r>
            <a:r>
              <a:rPr lang="en-US" sz="2000" dirty="0" smtClean="0">
                <a:solidFill>
                  <a:schemeClr val="tx1"/>
                </a:solidFill>
              </a:rPr>
              <a:t>plans</a:t>
            </a:r>
          </a:p>
          <a:p>
            <a:pPr algn="l">
              <a:buFont typeface="Arial" pitchFamily="34" charset="0"/>
              <a:buChar char="•"/>
            </a:pPr>
            <a:r>
              <a:rPr lang="en-US" sz="2000" dirty="0" smtClean="0">
                <a:solidFill>
                  <a:schemeClr val="tx1"/>
                </a:solidFill>
              </a:rPr>
              <a:t>Provide training and support to users of NALCC science</a:t>
            </a:r>
            <a:endParaRPr lang="en-US" sz="2000" dirty="0" smtClean="0">
              <a:solidFill>
                <a:schemeClr val="tx1"/>
              </a:solidFill>
            </a:endParaRPr>
          </a:p>
          <a:p>
            <a:pPr algn="l">
              <a:buFont typeface="Arial" pitchFamily="34" charset="0"/>
              <a:buChar char="•"/>
            </a:pPr>
            <a:r>
              <a:rPr lang="en-US" sz="2000" dirty="0" smtClean="0">
                <a:solidFill>
                  <a:schemeClr val="tx1"/>
                </a:solidFill>
              </a:rPr>
              <a:t>Develop database tools to track habitat management and land protection</a:t>
            </a:r>
          </a:p>
          <a:p>
            <a:pPr algn="l">
              <a:buFont typeface="Arial" pitchFamily="34" charset="0"/>
              <a:buChar char="•"/>
            </a:pPr>
            <a:endParaRPr lang="en-US" sz="2000" dirty="0" smtClean="0">
              <a:solidFill>
                <a:schemeClr val="tx1"/>
              </a:solidFill>
            </a:endParaRPr>
          </a:p>
          <a:p>
            <a:pPr marL="914400" lvl="1" indent="-457200" algn="l">
              <a:buFont typeface="Arial" pitchFamily="34" charset="0"/>
              <a:buChar char="•"/>
            </a:pPr>
            <a:endParaRPr lang="en-US" dirty="0" smtClean="0">
              <a:solidFill>
                <a:schemeClr val="tx1"/>
              </a:solidFill>
            </a:endParaRPr>
          </a:p>
        </p:txBody>
      </p:sp>
      <p:sp>
        <p:nvSpPr>
          <p:cNvPr id="5" name="Title 1"/>
          <p:cNvSpPr>
            <a:spLocks noGrp="1"/>
          </p:cNvSpPr>
          <p:nvPr>
            <p:ph type="ctrTitle"/>
          </p:nvPr>
        </p:nvSpPr>
        <p:spPr>
          <a:xfrm>
            <a:off x="152400" y="20129"/>
            <a:ext cx="8839200" cy="1427672"/>
          </a:xfrm>
        </p:spPr>
        <p:txBody>
          <a:bodyPr>
            <a:normAutofit/>
          </a:bodyPr>
          <a:lstStyle/>
          <a:p>
            <a:r>
              <a:rPr lang="en-US" sz="3600" dirty="0" smtClean="0"/>
              <a:t>Science Delivery has unique needs beyond our current activity</a:t>
            </a:r>
            <a:endParaRPr lang="en-US" sz="3600"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024BC43F-AAE5-481E-827F-B28F73C6CC9C}" type="slidenum">
              <a:rPr lang="en-US" smtClean="0">
                <a:solidFill>
                  <a:prstClr val="black"/>
                </a:solidFill>
                <a:latin typeface="Times New Roman"/>
              </a:rPr>
              <a:pPr/>
              <a:t>9</a:t>
            </a:fld>
            <a:endParaRPr lang="en-US" dirty="0">
              <a:solidFill>
                <a:prstClr val="black"/>
              </a:solidFill>
              <a:latin typeface="Times New Roman"/>
            </a:endParaRPr>
          </a:p>
        </p:txBody>
      </p:sp>
    </p:spTree>
    <p:extLst>
      <p:ext uri="{BB962C8B-B14F-4D97-AF65-F5344CB8AC3E}">
        <p14:creationId xmlns:p14="http://schemas.microsoft.com/office/powerpoint/2010/main" xmlns="" val="4246226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4995</TotalTime>
  <Words>781</Words>
  <Application>Microsoft Office PowerPoint</Application>
  <PresentationFormat>On-screen Show (4:3)</PresentationFormat>
  <Paragraphs>105</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Science Translation, Conservation Adoption and Delivery:  Revised process for needs and projects related to science translation and adoption  </vt:lpstr>
      <vt:lpstr>Slide 2</vt:lpstr>
      <vt:lpstr>Slide 3</vt:lpstr>
      <vt:lpstr>Science Delivery has unique needs beyond our current activity</vt:lpstr>
      <vt:lpstr>Slide 5</vt:lpstr>
      <vt:lpstr>Science Delivery Overlaps with Conservation Design</vt:lpstr>
      <vt:lpstr>Science Delivery has unique needs beyond our current activity</vt:lpstr>
      <vt:lpstr>Science Delivery has unique needs beyond our current activity</vt:lpstr>
      <vt:lpstr>Science Delivery has unique needs beyond our current activity</vt:lpstr>
      <vt:lpstr>Science Delivery has unique needs beyond our current activity</vt:lpstr>
    </vt:vector>
  </TitlesOfParts>
  <Company>U.S. Fish and Wildlife Service - Region 5</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Steve</cp:lastModifiedBy>
  <cp:revision>533</cp:revision>
  <cp:lastPrinted>2012-10-04T13:54:06Z</cp:lastPrinted>
  <dcterms:created xsi:type="dcterms:W3CDTF">2012-09-17T18:11:31Z</dcterms:created>
  <dcterms:modified xsi:type="dcterms:W3CDTF">2012-12-12T13:46:07Z</dcterms:modified>
</cp:coreProperties>
</file>