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0"/>
  </p:notesMasterIdLst>
  <p:handoutMasterIdLst>
    <p:handoutMasterId r:id="rId11"/>
  </p:handoutMasterIdLst>
  <p:sldIdLst>
    <p:sldId id="424" r:id="rId2"/>
    <p:sldId id="425" r:id="rId3"/>
    <p:sldId id="426" r:id="rId4"/>
    <p:sldId id="427" r:id="rId5"/>
    <p:sldId id="428" r:id="rId6"/>
    <p:sldId id="429" r:id="rId7"/>
    <p:sldId id="430" r:id="rId8"/>
    <p:sldId id="431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4BA"/>
    <a:srgbClr val="66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84954" autoAdjust="0"/>
  </p:normalViewPr>
  <p:slideViewPr>
    <p:cSldViewPr>
      <p:cViewPr varScale="1">
        <p:scale>
          <a:sx n="74" d="100"/>
          <a:sy n="74" d="100"/>
        </p:scale>
        <p:origin x="-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84317-4585-44BA-844A-7F6AC06F1893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F2AF3-DDA1-4D47-A7AD-009E8D8621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B4A2D35-2D86-4D06-A36C-1652E02FB56E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93417E1-B593-431D-9F1A-21E1CAB1A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1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9"/>
            <a:ext cx="7772400" cy="14276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ED1054-5FB8-4322-B212-84445E3DFFA3}" type="datetime1">
              <a:rPr lang="en-US" smtClean="0">
                <a:solidFill>
                  <a:prstClr val="black"/>
                </a:solidFill>
                <a:latin typeface="Times New Roman"/>
              </a:rPr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4572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591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8B4B9A-25E6-411B-BFC5-D8091B681DEC}" type="datetime1">
              <a:rPr lang="en-US" smtClean="0">
                <a:solidFill>
                  <a:prstClr val="black"/>
                </a:solidFill>
                <a:latin typeface="Times New Roman"/>
              </a:rPr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845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A681D-800F-47E4-8846-E8A7F2C93352}" type="datetime1">
              <a:rPr lang="en-US" smtClean="0">
                <a:solidFill>
                  <a:prstClr val="black"/>
                </a:solidFill>
                <a:latin typeface="Times New Roman"/>
              </a:rPr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096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EF550F-D32A-4DAE-8CE3-04D8D7525575}" type="datetime1">
              <a:rPr lang="en-US" smtClean="0">
                <a:solidFill>
                  <a:prstClr val="black"/>
                </a:solidFill>
                <a:latin typeface="Times New Roman"/>
              </a:rPr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4572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62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A03F78-28D9-446C-803E-153929663C4E}" type="datetime1">
              <a:rPr lang="en-US" smtClean="0">
                <a:solidFill>
                  <a:prstClr val="black"/>
                </a:solidFill>
                <a:latin typeface="Times New Roman"/>
              </a:rPr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4572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295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D1C96C-A705-43A8-A92A-2021E24F8D96}" type="datetime1">
              <a:rPr lang="en-US" smtClean="0">
                <a:solidFill>
                  <a:prstClr val="black"/>
                </a:solidFill>
                <a:latin typeface="Times New Roman"/>
              </a:rPr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362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D02C83-1450-4B4B-B5CD-8DF3F3C9CE0A}" type="datetime1">
              <a:rPr lang="en-US" smtClean="0">
                <a:solidFill>
                  <a:prstClr val="black"/>
                </a:solidFill>
                <a:latin typeface="Times New Roman"/>
              </a:rPr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306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329DCC-F7F2-4C16-ADC2-1D5E223B65BA}" type="datetime1">
              <a:rPr lang="en-US" smtClean="0">
                <a:solidFill>
                  <a:prstClr val="black"/>
                </a:solidFill>
                <a:latin typeface="Times New Roman"/>
              </a:rPr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5334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71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DEE1D-F8D6-4EE5-9D0C-004669C27D3A}" type="datetime1">
              <a:rPr lang="en-US" smtClean="0">
                <a:solidFill>
                  <a:prstClr val="black"/>
                </a:solidFill>
                <a:latin typeface="Times New Roman"/>
              </a:rPr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674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55CEAE-FADE-47B3-92A2-7B3052B0B282}" type="datetime1">
              <a:rPr lang="en-US" smtClean="0">
                <a:solidFill>
                  <a:prstClr val="black"/>
                </a:solidFill>
                <a:latin typeface="Times New Roman"/>
              </a:rPr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847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2D27AB-7EB6-41C4-BE34-C7163C42241E}" type="datetime1">
              <a:rPr lang="en-US" smtClean="0">
                <a:solidFill>
                  <a:prstClr val="black"/>
                </a:solidFill>
                <a:latin typeface="Times New Roman"/>
              </a:rPr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102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628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long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24000" y="6011539"/>
            <a:ext cx="6096000" cy="77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74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42767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North Atlantic </a:t>
            </a:r>
            <a:r>
              <a:rPr lang="en-US" sz="3600" dirty="0" smtClean="0">
                <a:solidFill>
                  <a:srgbClr val="002060"/>
                </a:solidFill>
              </a:rPr>
              <a:t>LCC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/>
              <a:t>2013 Science Needs Process</a:t>
            </a:r>
            <a:endParaRPr lang="en-US" sz="35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1628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North Atlantic LCC </a:t>
            </a:r>
          </a:p>
          <a:p>
            <a:r>
              <a:rPr lang="en-US" dirty="0" smtClean="0"/>
              <a:t>Steering Committee Meeting</a:t>
            </a:r>
          </a:p>
          <a:p>
            <a:endParaRPr lang="en-US" dirty="0" smtClean="0"/>
          </a:p>
          <a:p>
            <a:r>
              <a:rPr lang="en-US" sz="2600" dirty="0" smtClean="0"/>
              <a:t>Gardiner, New York</a:t>
            </a:r>
          </a:p>
          <a:p>
            <a:r>
              <a:rPr lang="en-US" sz="2600" dirty="0" smtClean="0"/>
              <a:t>December 12, 2012</a:t>
            </a:r>
          </a:p>
          <a:p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Scott </a:t>
            </a:r>
            <a:r>
              <a:rPr lang="en-US" sz="1900" dirty="0" err="1" smtClean="0">
                <a:solidFill>
                  <a:schemeClr val="tx1"/>
                </a:solidFill>
              </a:rPr>
              <a:t>Schwenk</a:t>
            </a:r>
            <a:r>
              <a:rPr lang="en-US" sz="1900" dirty="0" smtClean="0">
                <a:solidFill>
                  <a:schemeClr val="tx1"/>
                </a:solidFill>
              </a:rPr>
              <a:t>, Science Coordinator 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North </a:t>
            </a:r>
            <a:r>
              <a:rPr lang="en-US" sz="1900" dirty="0" smtClean="0">
                <a:solidFill>
                  <a:schemeClr val="tx1"/>
                </a:solidFill>
              </a:rPr>
              <a:t>Atlantic Landscape Conservation Cooperative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1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Overview on Identifying Science Needs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Handout 8 – annual calendar</a:t>
            </a:r>
          </a:p>
          <a:p>
            <a:r>
              <a:rPr lang="en-US" dirty="0" smtClean="0"/>
              <a:t>Draws from:</a:t>
            </a:r>
          </a:p>
          <a:p>
            <a:pPr lvl="1"/>
            <a:r>
              <a:rPr lang="en-US" dirty="0" smtClean="0"/>
              <a:t>Conservation Science Strategic Plan</a:t>
            </a:r>
          </a:p>
          <a:p>
            <a:pPr lvl="1"/>
            <a:r>
              <a:rPr lang="en-US" dirty="0" smtClean="0"/>
              <a:t>Northeast Conservation Framework</a:t>
            </a:r>
          </a:p>
          <a:p>
            <a:pPr lvl="1"/>
            <a:r>
              <a:rPr lang="en-US" dirty="0" smtClean="0"/>
              <a:t>National LCC benchmarks</a:t>
            </a:r>
          </a:p>
          <a:p>
            <a:pPr lvl="1"/>
            <a:r>
              <a:rPr lang="en-US" dirty="0" smtClean="0"/>
              <a:t>Prior science needs and projects</a:t>
            </a:r>
          </a:p>
          <a:p>
            <a:pPr lvl="1"/>
            <a:r>
              <a:rPr lang="en-US" dirty="0" smtClean="0"/>
              <a:t>Partner input</a:t>
            </a:r>
            <a:endParaRPr lang="en-US" dirty="0" smtClean="0"/>
          </a:p>
          <a:p>
            <a:r>
              <a:rPr lang="en-US" dirty="0" smtClean="0"/>
              <a:t>Complements process for “Science Translation, Conservation Adoption, and Delivery” </a:t>
            </a:r>
          </a:p>
          <a:p>
            <a:pPr lvl="1"/>
            <a:r>
              <a:rPr lang="en-US" dirty="0" smtClean="0"/>
              <a:t>emphasis on </a:t>
            </a:r>
            <a:r>
              <a:rPr lang="en-US" i="1" dirty="0" smtClean="0"/>
              <a:t>Ecological Planning; Conservation Design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717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2013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Similar to 2012 process</a:t>
            </a:r>
          </a:p>
          <a:p>
            <a:r>
              <a:rPr lang="en-US" dirty="0" smtClean="0"/>
              <a:t>January </a:t>
            </a:r>
            <a:r>
              <a:rPr lang="en-US" dirty="0"/>
              <a:t>to March: Technical Committee review of science </a:t>
            </a:r>
            <a:r>
              <a:rPr lang="en-US" dirty="0" smtClean="0"/>
              <a:t>needs</a:t>
            </a:r>
          </a:p>
          <a:p>
            <a:r>
              <a:rPr lang="en-US" dirty="0" smtClean="0"/>
              <a:t>Discussions and input to include:</a:t>
            </a:r>
          </a:p>
          <a:p>
            <a:pPr lvl="1"/>
            <a:r>
              <a:rPr lang="en-US" dirty="0" smtClean="0"/>
              <a:t>Technical Committee (diverse representation)</a:t>
            </a:r>
          </a:p>
          <a:p>
            <a:pPr lvl="1"/>
            <a:r>
              <a:rPr lang="en-US" dirty="0" smtClean="0"/>
              <a:t>Regional bird and fish habitat partnerships</a:t>
            </a:r>
          </a:p>
          <a:p>
            <a:pPr lvl="1"/>
            <a:r>
              <a:rPr lang="en-US" dirty="0" smtClean="0"/>
              <a:t>Neighboring LCCs and NEAFWA</a:t>
            </a:r>
          </a:p>
          <a:p>
            <a:pPr lvl="1"/>
            <a:r>
              <a:rPr lang="en-US" dirty="0" smtClean="0"/>
              <a:t>Northeast Climate Science Center</a:t>
            </a:r>
          </a:p>
          <a:p>
            <a:pPr lvl="1"/>
            <a:r>
              <a:rPr lang="en-US" dirty="0" smtClean="0"/>
              <a:t>USFWS Region 5 Conservation Science Team</a:t>
            </a:r>
            <a:endParaRPr lang="en-US" dirty="0"/>
          </a:p>
          <a:p>
            <a:r>
              <a:rPr lang="en-US" i="1" dirty="0" smtClean="0"/>
              <a:t>Not </a:t>
            </a:r>
            <a:r>
              <a:rPr lang="en-US" dirty="0" smtClean="0"/>
              <a:t>a “blanket call” for science needs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278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Needs: where are we going into 2013?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Handout 16 – </a:t>
            </a:r>
            <a:r>
              <a:rPr lang="en-US" u="sng" dirty="0" smtClean="0"/>
              <a:t>preliminary</a:t>
            </a:r>
            <a:r>
              <a:rPr lang="en-US" dirty="0" smtClean="0"/>
              <a:t> summary of North Atlantic LCC-scale science needs</a:t>
            </a:r>
          </a:p>
          <a:p>
            <a:r>
              <a:rPr lang="en-US" dirty="0" smtClean="0"/>
              <a:t>Only a starting point for discussions</a:t>
            </a:r>
          </a:p>
          <a:p>
            <a:r>
              <a:rPr lang="en-US" dirty="0" smtClean="0"/>
              <a:t>Areas of aquatic; coastal and marine; terrestrial and wetland; and cross-cutting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14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aquatic science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and future regional stream temperature and flows</a:t>
            </a:r>
          </a:p>
          <a:p>
            <a:r>
              <a:rPr lang="en-US" dirty="0" smtClean="0"/>
              <a:t>Environmental flows – necessary quantity, quality, and timing of flows</a:t>
            </a:r>
          </a:p>
          <a:p>
            <a:r>
              <a:rPr lang="en-US" dirty="0" smtClean="0"/>
              <a:t>Aquatic sampling – standardization of methods and sampling designs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5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957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coastal and marine science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Foundational coastal datasets – intertidal and subtidal habitats; elevation; human-built structures</a:t>
            </a:r>
          </a:p>
          <a:p>
            <a:r>
              <a:rPr lang="en-US" dirty="0" smtClean="0"/>
              <a:t>Sea-level rise impacts and adaptation</a:t>
            </a:r>
          </a:p>
          <a:p>
            <a:r>
              <a:rPr lang="en-US" dirty="0" smtClean="0"/>
              <a:t>Estuarine and marine invasive species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6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358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terrestrial and wetland science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understanding current and future forest structure and condition (including habitat management; forest practices)</a:t>
            </a:r>
          </a:p>
          <a:p>
            <a:r>
              <a:rPr lang="en-US" dirty="0" smtClean="0"/>
              <a:t>Shifts in distribution of native and invasive plants</a:t>
            </a:r>
          </a:p>
          <a:p>
            <a:r>
              <a:rPr lang="en-US" dirty="0" smtClean="0"/>
              <a:t>Vernal pool wetlands – occurrence, use by amphibians, and best management practices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7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4979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Cross-cutting science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conservation targets</a:t>
            </a:r>
          </a:p>
          <a:p>
            <a:r>
              <a:rPr lang="en-US" dirty="0" smtClean="0"/>
              <a:t>Climate projections</a:t>
            </a:r>
          </a:p>
          <a:p>
            <a:r>
              <a:rPr lang="en-US" dirty="0" smtClean="0"/>
              <a:t>Economic and social science considerations – costs, feasibility, and trade-offs</a:t>
            </a:r>
          </a:p>
          <a:p>
            <a:r>
              <a:rPr lang="en-US" dirty="0" smtClean="0"/>
              <a:t>Environmental contaminants and climate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8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024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4682</TotalTime>
  <Words>318</Words>
  <Application>Microsoft Office PowerPoint</Application>
  <PresentationFormat>On-screen Show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North Atlantic LCC 2013 Science Needs Process</vt:lpstr>
      <vt:lpstr>Overview on Identifying Science Needs</vt:lpstr>
      <vt:lpstr>Proposed 2013 Process</vt:lpstr>
      <vt:lpstr>Science Needs: where are we going into 2013?</vt:lpstr>
      <vt:lpstr>Potential aquatic science needs</vt:lpstr>
      <vt:lpstr>Potential coastal and marine science needs</vt:lpstr>
      <vt:lpstr>Potential terrestrial and wetland science needs</vt:lpstr>
      <vt:lpstr>Cross-cutting science needs</vt:lpstr>
    </vt:vector>
  </TitlesOfParts>
  <Company>U.S. Fish and Wildlife Service - Region 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 Fish &amp; Wildlife Service</cp:lastModifiedBy>
  <cp:revision>530</cp:revision>
  <cp:lastPrinted>2012-10-04T13:54:06Z</cp:lastPrinted>
  <dcterms:created xsi:type="dcterms:W3CDTF">2012-09-17T18:11:31Z</dcterms:created>
  <dcterms:modified xsi:type="dcterms:W3CDTF">2012-12-11T17:10:38Z</dcterms:modified>
</cp:coreProperties>
</file>