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3"/>
  </p:notesMasterIdLst>
  <p:handoutMasterIdLst>
    <p:handoutMasterId r:id="rId14"/>
  </p:handoutMasterIdLst>
  <p:sldIdLst>
    <p:sldId id="456" r:id="rId2"/>
    <p:sldId id="461" r:id="rId3"/>
    <p:sldId id="462" r:id="rId4"/>
    <p:sldId id="453" r:id="rId5"/>
    <p:sldId id="454" r:id="rId6"/>
    <p:sldId id="459" r:id="rId7"/>
    <p:sldId id="455" r:id="rId8"/>
    <p:sldId id="452" r:id="rId9"/>
    <p:sldId id="457" r:id="rId10"/>
    <p:sldId id="458" r:id="rId11"/>
    <p:sldId id="460" r:id="rId1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84BA"/>
    <a:srgbClr val="6699FF"/>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4954" autoAdjust="0"/>
  </p:normalViewPr>
  <p:slideViewPr>
    <p:cSldViewPr>
      <p:cViewPr varScale="1">
        <p:scale>
          <a:sx n="61" d="100"/>
          <a:sy n="61" d="100"/>
        </p:scale>
        <p:origin x="-1626" y="-96"/>
      </p:cViewPr>
      <p:guideLst>
        <p:guide orient="horz" pos="2160"/>
        <p:guide pos="2880"/>
      </p:guideLst>
    </p:cSldViewPr>
  </p:slideViewPr>
  <p:notesTextViewPr>
    <p:cViewPr>
      <p:scale>
        <a:sx n="1" d="1"/>
        <a:sy n="1" d="1"/>
      </p:scale>
      <p:origin x="0" y="0"/>
    </p:cViewPr>
  </p:notesTextViewPr>
  <p:sorterViewPr>
    <p:cViewPr>
      <p:scale>
        <a:sx n="100" d="100"/>
        <a:sy n="100" d="100"/>
      </p:scale>
      <p:origin x="0" y="38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82284317-4585-44BA-844A-7F6AC06F1893}" type="datetimeFigureOut">
              <a:rPr lang="en-US" smtClean="0"/>
              <a:pPr/>
              <a:t>12/12/2012</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4A2F2AF3-DDA1-4D47-A7AD-009E8D8621DB}" type="slidenum">
              <a:rPr lang="en-US" smtClean="0"/>
              <a:pPr/>
              <a:t>‹#›</a:t>
            </a:fld>
            <a:endParaRPr lang="en-US"/>
          </a:p>
        </p:txBody>
      </p:sp>
    </p:spTree>
    <p:extLst>
      <p:ext uri="{BB962C8B-B14F-4D97-AF65-F5344CB8AC3E}">
        <p14:creationId xmlns="" xmlns:p14="http://schemas.microsoft.com/office/powerpoint/2010/main" val="31021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B4A2D35-2D86-4D06-A36C-1652E02FB56E}" type="datetimeFigureOut">
              <a:rPr lang="en-US" smtClean="0"/>
              <a:pPr/>
              <a:t>12/12/2012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93417E1-B593-431D-9F1A-21E1CAB1A4AA}" type="slidenum">
              <a:rPr lang="en-US" smtClean="0"/>
              <a:pPr/>
              <a:t>‹#›</a:t>
            </a:fld>
            <a:endParaRPr lang="en-US"/>
          </a:p>
        </p:txBody>
      </p:sp>
    </p:spTree>
    <p:extLst>
      <p:ext uri="{BB962C8B-B14F-4D97-AF65-F5344CB8AC3E}">
        <p14:creationId xmlns="" xmlns:p14="http://schemas.microsoft.com/office/powerpoint/2010/main" val="196121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417E1-B593-431D-9F1A-21E1CAB1A4A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5CDBB6-4E6D-4D6B-A5A0-A7AA5918122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5CDBB6-4E6D-4D6B-A5A0-A7AA5918122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5CDBB6-4E6D-4D6B-A5A0-A7AA5918122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417E1-B593-431D-9F1A-21E1CAB1A4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29"/>
            <a:ext cx="7772400" cy="1427672"/>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600200"/>
            <a:ext cx="6400800" cy="1752600"/>
          </a:xfrm>
        </p:spPr>
        <p:txBody>
          <a:bodyPr/>
          <a:lstStyle>
            <a:lvl1pPr marL="0" indent="0" algn="ctr">
              <a:buNone/>
              <a:defRPr>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A2C43B-EF42-4377-AD17-988FACCFCC33}"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8382000" y="6248400"/>
            <a:ext cx="5334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108591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9F75ED-4497-4F35-A1CF-FAAFA918DFFB}"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97845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A36F8A-B1BF-4F8A-B8A6-5B65B8442D8E}"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42609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DEF1A4-B39D-422A-AA9A-BE916C8F2E2A}"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33162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BE073F-7353-4EEC-A3B3-EDE17720881C}"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252295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72A712-03B9-4918-AA7F-D89E0B83792A}"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70362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ACA7335-9B9E-4929-B8E8-E3889F8B2D96}"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236306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E0E1F4-6114-4FCE-AF6B-9471C4193951}"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32871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5F43CC-9224-41D3-A8DF-8A09DA3A5DB6}"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162674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AFC397-E2FF-4DB7-82A0-0B89F41AEFE9}"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412847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5DE835-A5AF-4F0C-AA0A-376859E187B2}" type="datetime1">
              <a:rPr lang="en-US" smtClean="0">
                <a:solidFill>
                  <a:prstClr val="black"/>
                </a:solidFill>
                <a:latin typeface="Times New Roman"/>
              </a:rPr>
              <a:pPr/>
              <a:t>12/12/2012</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 xmlns:p14="http://schemas.microsoft.com/office/powerpoint/2010/main" val="404102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userDrawn="1"/>
        </p:nvSpPr>
        <p:spPr>
          <a:xfrm>
            <a:off x="0" y="5943600"/>
            <a:ext cx="9144000" cy="914400"/>
          </a:xfrm>
          <a:prstGeom prst="rect">
            <a:avLst/>
          </a:prstGeom>
          <a:solidFill>
            <a:srgbClr val="6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long logo.jpg"/>
          <p:cNvPicPr>
            <a:picLocks noChangeAspect="1"/>
          </p:cNvPicPr>
          <p:nvPr userDrawn="1"/>
        </p:nvPicPr>
        <p:blipFill>
          <a:blip r:embed="rId14" cstate="print"/>
          <a:stretch>
            <a:fillRect/>
          </a:stretch>
        </p:blipFill>
        <p:spPr>
          <a:xfrm>
            <a:off x="1524000" y="6011539"/>
            <a:ext cx="6096000" cy="776444"/>
          </a:xfrm>
          <a:prstGeom prst="rect">
            <a:avLst/>
          </a:prstGeom>
        </p:spPr>
      </p:pic>
    </p:spTree>
    <p:extLst>
      <p:ext uri="{BB962C8B-B14F-4D97-AF65-F5344CB8AC3E}">
        <p14:creationId xmlns="" xmlns:p14="http://schemas.microsoft.com/office/powerpoint/2010/main" val="36567479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28230"/>
            <a:ext cx="8305800" cy="1427672"/>
          </a:xfrm>
        </p:spPr>
        <p:txBody>
          <a:bodyPr>
            <a:noAutofit/>
          </a:bodyPr>
          <a:lstStyle/>
          <a:p>
            <a:r>
              <a:rPr lang="en-US" sz="3600" dirty="0" smtClean="0"/>
              <a:t>Update on Northeast Landscape Conservation Design</a:t>
            </a:r>
            <a:br>
              <a:rPr lang="en-US" sz="3600" dirty="0" smtClean="0"/>
            </a:br>
            <a:r>
              <a:rPr lang="en-US" sz="3600" dirty="0" smtClean="0"/>
              <a:t>and Synthesis for SWAP Revisions</a:t>
            </a:r>
            <a:endParaRPr lang="en-US" sz="3600" dirty="0">
              <a:solidFill>
                <a:srgbClr val="002060"/>
              </a:solidFill>
            </a:endParaRPr>
          </a:p>
        </p:txBody>
      </p:sp>
      <p:sp>
        <p:nvSpPr>
          <p:cNvPr id="3" name="Subtitle 2"/>
          <p:cNvSpPr>
            <a:spLocks noGrp="1"/>
          </p:cNvSpPr>
          <p:nvPr>
            <p:ph type="subTitle" idx="1"/>
          </p:nvPr>
        </p:nvSpPr>
        <p:spPr>
          <a:xfrm>
            <a:off x="914400" y="4038564"/>
            <a:ext cx="7162800" cy="4419600"/>
          </a:xfrm>
        </p:spPr>
        <p:txBody>
          <a:bodyPr>
            <a:normAutofit/>
          </a:bodyPr>
          <a:lstStyle/>
          <a:p>
            <a:endParaRPr lang="en-US" sz="2400" dirty="0" smtClean="0"/>
          </a:p>
          <a:p>
            <a:pPr>
              <a:lnSpc>
                <a:spcPct val="80000"/>
              </a:lnSpc>
            </a:pPr>
            <a:r>
              <a:rPr lang="en-US" sz="1900" dirty="0" smtClean="0">
                <a:solidFill>
                  <a:schemeClr val="tx1"/>
                </a:solidFill>
              </a:rPr>
              <a:t>Steve Fuller</a:t>
            </a:r>
          </a:p>
          <a:p>
            <a:pPr>
              <a:lnSpc>
                <a:spcPct val="80000"/>
              </a:lnSpc>
            </a:pPr>
            <a:r>
              <a:rPr lang="en-US" sz="1900" dirty="0" smtClean="0">
                <a:solidFill>
                  <a:schemeClr val="tx1"/>
                </a:solidFill>
              </a:rPr>
              <a:t>Conservation Design Specialist</a:t>
            </a:r>
          </a:p>
          <a:p>
            <a:pPr>
              <a:lnSpc>
                <a:spcPct val="80000"/>
              </a:lnSpc>
            </a:pPr>
            <a:r>
              <a:rPr lang="en-US" sz="1900" dirty="0" smtClean="0">
                <a:solidFill>
                  <a:schemeClr val="tx1"/>
                </a:solidFill>
              </a:rPr>
              <a:t>U.S. Fish and Wildlife Service</a:t>
            </a:r>
          </a:p>
          <a:p>
            <a:endParaRPr lang="en-US" sz="2400" dirty="0" smtClean="0"/>
          </a:p>
          <a:p>
            <a:r>
              <a:rPr lang="en-US" sz="2400" dirty="0" smtClean="0"/>
              <a:t> </a:t>
            </a:r>
            <a:endParaRPr lang="en-US" sz="2400" dirty="0"/>
          </a:p>
        </p:txBody>
      </p:sp>
      <p:sp>
        <p:nvSpPr>
          <p:cNvPr id="5" name="Slide Number Placeholder 4"/>
          <p:cNvSpPr>
            <a:spLocks noGrp="1"/>
          </p:cNvSpPr>
          <p:nvPr>
            <p:ph type="sldNum" sz="quarter" idx="12"/>
          </p:nvPr>
        </p:nvSpPr>
        <p:spPr/>
        <p:txBody>
          <a:bodyPr/>
          <a:lstStyle/>
          <a:p>
            <a:fld id="{024BC43F-AAE5-481E-827F-B28F73C6CC9C}" type="slidenum">
              <a:rPr lang="en-US" smtClean="0">
                <a:solidFill>
                  <a:prstClr val="black"/>
                </a:solidFill>
                <a:latin typeface="Times New Roman"/>
              </a:rPr>
              <a:pPr/>
              <a:t>1</a:t>
            </a:fld>
            <a:endParaRPr lang="en-US" dirty="0">
              <a:solidFill>
                <a:prstClr val="black"/>
              </a:solidFill>
              <a:latin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4407" t="13412" r="14407" b="12017"/>
          <a:stretch>
            <a:fillRect/>
          </a:stretch>
        </p:blipFill>
        <p:spPr bwMode="auto">
          <a:xfrm>
            <a:off x="6815304" y="3415152"/>
            <a:ext cx="2322210" cy="2709245"/>
          </a:xfrm>
          <a:prstGeom prst="rect">
            <a:avLst/>
          </a:prstGeom>
          <a:noFill/>
          <a:ln w="25400">
            <a:solidFill>
              <a:schemeClr val="tx1"/>
            </a:solidFill>
            <a:miter lim="800000"/>
            <a:headEnd/>
            <a:tailEnd/>
          </a:ln>
          <a:effectLst/>
        </p:spPr>
      </p:pic>
      <p:pic>
        <p:nvPicPr>
          <p:cNvPr id="3082" name="Picture 10"/>
          <p:cNvPicPr>
            <a:picLocks noChangeAspect="1" noChangeArrowheads="1"/>
          </p:cNvPicPr>
          <p:nvPr/>
        </p:nvPicPr>
        <p:blipFill>
          <a:blip r:embed="rId3" cstate="print"/>
          <a:srcRect t="4545" r="12773"/>
          <a:stretch>
            <a:fillRect/>
          </a:stretch>
        </p:blipFill>
        <p:spPr bwMode="auto">
          <a:xfrm>
            <a:off x="2830111" y="381236"/>
            <a:ext cx="4679698" cy="2954776"/>
          </a:xfrm>
          <a:prstGeom prst="rect">
            <a:avLst/>
          </a:prstGeom>
          <a:noFill/>
          <a:ln w="9525">
            <a:noFill/>
            <a:miter lim="800000"/>
            <a:headEnd/>
            <a:tailEnd/>
          </a:ln>
          <a:effectLst/>
        </p:spPr>
      </p:pic>
      <p:sp>
        <p:nvSpPr>
          <p:cNvPr id="138" name="TextBox 137"/>
          <p:cNvSpPr txBox="1"/>
          <p:nvPr/>
        </p:nvSpPr>
        <p:spPr>
          <a:xfrm>
            <a:off x="372145" y="1160627"/>
            <a:ext cx="1828800" cy="1815882"/>
          </a:xfrm>
          <a:prstGeom prst="rect">
            <a:avLst/>
          </a:prstGeom>
          <a:noFill/>
          <a:ln>
            <a:solidFill>
              <a:schemeClr val="accent1">
                <a:shade val="50000"/>
              </a:schemeClr>
            </a:solidFill>
            <a:prstDash val="dash"/>
          </a:ln>
        </p:spPr>
        <p:txBody>
          <a:bodyPr wrap="square" rtlCol="0">
            <a:spAutoFit/>
          </a:bodyPr>
          <a:lstStyle/>
          <a:p>
            <a:r>
              <a:rPr lang="en-US" sz="1600" dirty="0" smtClean="0"/>
              <a:t>Files &amp; records within files are identified by Species, Habitats, Threat, Actions</a:t>
            </a:r>
          </a:p>
          <a:p>
            <a:r>
              <a:rPr lang="en-US" sz="1600" dirty="0"/>
              <a:t>a</a:t>
            </a:r>
            <a:r>
              <a:rPr lang="en-US" sz="1600" dirty="0" smtClean="0"/>
              <a:t>nd/or a nested categorical location </a:t>
            </a:r>
            <a:endParaRPr lang="en-US" sz="1600" dirty="0"/>
          </a:p>
        </p:txBody>
      </p:sp>
      <p:sp>
        <p:nvSpPr>
          <p:cNvPr id="139" name="TextBox 138"/>
          <p:cNvSpPr txBox="1"/>
          <p:nvPr/>
        </p:nvSpPr>
        <p:spPr>
          <a:xfrm>
            <a:off x="98166" y="3581100"/>
            <a:ext cx="2235200" cy="1200329"/>
          </a:xfrm>
          <a:prstGeom prst="rect">
            <a:avLst/>
          </a:prstGeom>
          <a:noFill/>
          <a:ln w="12700">
            <a:solidFill>
              <a:schemeClr val="tx1"/>
            </a:solidFill>
            <a:prstDash val="dash"/>
          </a:ln>
        </p:spPr>
        <p:txBody>
          <a:bodyPr wrap="square" rtlCol="0">
            <a:spAutoFit/>
          </a:bodyPr>
          <a:lstStyle/>
          <a:p>
            <a:r>
              <a:rPr lang="en-US" dirty="0" smtClean="0"/>
              <a:t>Database can be queried to summarize complex information…</a:t>
            </a:r>
            <a:endParaRPr lang="en-US" dirty="0"/>
          </a:p>
        </p:txBody>
      </p:sp>
      <p:pic>
        <p:nvPicPr>
          <p:cNvPr id="3083" name="Picture 11"/>
          <p:cNvPicPr>
            <a:picLocks noChangeAspect="1" noChangeArrowheads="1"/>
          </p:cNvPicPr>
          <p:nvPr/>
        </p:nvPicPr>
        <p:blipFill>
          <a:blip r:embed="rId4" cstate="print"/>
          <a:srcRect l="1393" t="17337" r="86532" b="52116"/>
          <a:stretch>
            <a:fillRect/>
          </a:stretch>
        </p:blipFill>
        <p:spPr bwMode="auto">
          <a:xfrm>
            <a:off x="2362200" y="3846720"/>
            <a:ext cx="2319747" cy="1856912"/>
          </a:xfrm>
          <a:prstGeom prst="rect">
            <a:avLst/>
          </a:prstGeom>
          <a:noFill/>
          <a:ln w="12700">
            <a:solidFill>
              <a:schemeClr val="tx1"/>
            </a:solidFill>
            <a:miter lim="800000"/>
            <a:headEnd/>
            <a:tailEnd/>
          </a:ln>
        </p:spPr>
      </p:pic>
      <p:pic>
        <p:nvPicPr>
          <p:cNvPr id="3084" name="Picture 12"/>
          <p:cNvPicPr>
            <a:picLocks noChangeAspect="1" noChangeArrowheads="1"/>
          </p:cNvPicPr>
          <p:nvPr/>
        </p:nvPicPr>
        <p:blipFill>
          <a:blip r:embed="rId5" cstate="print"/>
          <a:srcRect l="21207" t="17802" r="60681" b="59081"/>
          <a:stretch>
            <a:fillRect/>
          </a:stretch>
        </p:blipFill>
        <p:spPr bwMode="auto">
          <a:xfrm>
            <a:off x="2953136" y="4366656"/>
            <a:ext cx="4202802" cy="1697285"/>
          </a:xfrm>
          <a:prstGeom prst="rect">
            <a:avLst/>
          </a:prstGeom>
          <a:noFill/>
          <a:ln w="12700">
            <a:solidFill>
              <a:schemeClr val="tx1"/>
            </a:solidFill>
            <a:miter lim="800000"/>
            <a:headEnd/>
            <a:tailEnd/>
          </a:ln>
        </p:spPr>
      </p:pic>
      <p:sp>
        <p:nvSpPr>
          <p:cNvPr id="148" name="Rectangular Callout 147"/>
          <p:cNvSpPr/>
          <p:nvPr/>
        </p:nvSpPr>
        <p:spPr>
          <a:xfrm>
            <a:off x="6553200" y="5334000"/>
            <a:ext cx="2590800" cy="1047750"/>
          </a:xfrm>
          <a:prstGeom prst="wedgeRectCallout">
            <a:avLst>
              <a:gd name="adj1" fmla="val 30118"/>
              <a:gd name="adj2" fmla="val -1178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Up Arrow 139"/>
          <p:cNvSpPr/>
          <p:nvPr/>
        </p:nvSpPr>
        <p:spPr>
          <a:xfrm rot="16200000">
            <a:off x="2346325" y="1983074"/>
            <a:ext cx="285750" cy="71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Up Arrow 142"/>
          <p:cNvSpPr/>
          <p:nvPr/>
        </p:nvSpPr>
        <p:spPr>
          <a:xfrm rot="10800000">
            <a:off x="991908" y="3066750"/>
            <a:ext cx="508000" cy="5143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Up Arrow 143"/>
          <p:cNvSpPr/>
          <p:nvPr/>
        </p:nvSpPr>
        <p:spPr>
          <a:xfrm rot="5400000">
            <a:off x="2308461" y="3905327"/>
            <a:ext cx="285750" cy="1320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6553200" y="5343030"/>
            <a:ext cx="2590800" cy="923330"/>
          </a:xfrm>
          <a:prstGeom prst="rect">
            <a:avLst/>
          </a:prstGeom>
          <a:noFill/>
        </p:spPr>
        <p:txBody>
          <a:bodyPr wrap="square" rtlCol="0">
            <a:spAutoFit/>
          </a:bodyPr>
          <a:lstStyle/>
          <a:p>
            <a:r>
              <a:rPr lang="en-US" dirty="0" smtClean="0"/>
              <a:t>TO  FINISH, we need efficient information summary capability</a:t>
            </a:r>
            <a:endParaRPr lang="en-US" dirty="0"/>
          </a:p>
        </p:txBody>
      </p:sp>
      <p:sp>
        <p:nvSpPr>
          <p:cNvPr id="150" name="TextBox 149"/>
          <p:cNvSpPr txBox="1"/>
          <p:nvPr/>
        </p:nvSpPr>
        <p:spPr>
          <a:xfrm>
            <a:off x="9788" y="-77490"/>
            <a:ext cx="6502400" cy="461665"/>
          </a:xfrm>
          <a:prstGeom prst="rect">
            <a:avLst/>
          </a:prstGeom>
          <a:noFill/>
        </p:spPr>
        <p:txBody>
          <a:bodyPr wrap="square" rtlCol="0">
            <a:spAutoFit/>
          </a:bodyPr>
          <a:lstStyle/>
          <a:p>
            <a:r>
              <a:rPr lang="en-US" sz="2400" b="1" dirty="0" smtClean="0"/>
              <a:t>Summary of SWAP data flow</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343400"/>
          </a:xfrm>
        </p:spPr>
        <p:txBody>
          <a:bodyPr>
            <a:normAutofit fontScale="77500" lnSpcReduction="20000"/>
          </a:bodyPr>
          <a:lstStyle/>
          <a:p>
            <a:pPr>
              <a:buNone/>
            </a:pPr>
            <a:r>
              <a:rPr lang="en-US" dirty="0" smtClean="0"/>
              <a:t>Summary:</a:t>
            </a:r>
          </a:p>
          <a:p>
            <a:r>
              <a:rPr lang="en-US" dirty="0" err="1" smtClean="0"/>
              <a:t>NatureServe</a:t>
            </a:r>
            <a:r>
              <a:rPr lang="en-US" dirty="0" smtClean="0"/>
              <a:t> estimate is &gt;$20,000</a:t>
            </a:r>
          </a:p>
          <a:p>
            <a:r>
              <a:rPr lang="en-US" dirty="0" err="1" smtClean="0"/>
              <a:t>NatureServe</a:t>
            </a:r>
            <a:r>
              <a:rPr lang="en-US" dirty="0" smtClean="0"/>
              <a:t> does not have data for all the top priority species…</a:t>
            </a:r>
          </a:p>
          <a:p>
            <a:r>
              <a:rPr lang="en-US" dirty="0" smtClean="0"/>
              <a:t>We need continued state help to assemble “the best” information</a:t>
            </a:r>
          </a:p>
          <a:p>
            <a:r>
              <a:rPr lang="en-US" dirty="0" smtClean="0"/>
              <a:t>We need information management support to develop queries and SWAP template reports efficiently from information gathered…rough estimate is $30,000…this </a:t>
            </a:r>
            <a:r>
              <a:rPr lang="en-US" dirty="0" smtClean="0"/>
              <a:t>will serve </a:t>
            </a:r>
            <a:r>
              <a:rPr lang="en-US" dirty="0" smtClean="0"/>
              <a:t>as a pilot for RCN </a:t>
            </a:r>
            <a:r>
              <a:rPr lang="en-US" dirty="0" smtClean="0"/>
              <a:t>project to roll-up finished SWAPs</a:t>
            </a:r>
            <a:endParaRPr lang="en-US" dirty="0" smtClean="0"/>
          </a:p>
          <a:p>
            <a:r>
              <a:rPr lang="en-US" dirty="0" smtClean="0"/>
              <a:t>Need continued support for project staff beyond year 1</a:t>
            </a:r>
          </a:p>
          <a:p>
            <a:pPr>
              <a:buNone/>
            </a:pPr>
            <a:endParaRPr lang="en-US" dirty="0" smtClean="0"/>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24BC43F-AAE5-481E-827F-B28F73C6CC9C}" type="slidenum">
              <a:rPr lang="en-US" smtClean="0">
                <a:solidFill>
                  <a:prstClr val="black"/>
                </a:solidFill>
                <a:latin typeface="Times New Roman"/>
              </a:rPr>
              <a:pPr/>
              <a:t>11</a:t>
            </a:fld>
            <a:endParaRPr lang="en-US" dirty="0">
              <a:solidFill>
                <a:prstClr val="black"/>
              </a:solidFill>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2313"/>
            <a:ext cx="8229600" cy="4343400"/>
          </a:xfrm>
        </p:spPr>
        <p:txBody>
          <a:bodyPr>
            <a:normAutofit fontScale="55000" lnSpcReduction="20000"/>
          </a:bodyPr>
          <a:lstStyle/>
          <a:p>
            <a:pPr>
              <a:buNone/>
            </a:pPr>
            <a:r>
              <a:rPr lang="en-US" b="1" dirty="0" smtClean="0"/>
              <a:t>NE Landscape Design Expected Outcome</a:t>
            </a:r>
            <a:r>
              <a:rPr lang="en-US" b="1" dirty="0" smtClean="0"/>
              <a:t>:</a:t>
            </a:r>
          </a:p>
          <a:p>
            <a:pPr>
              <a:buNone/>
            </a:pPr>
            <a:endParaRPr lang="en-US" dirty="0" smtClean="0"/>
          </a:p>
          <a:p>
            <a:pPr>
              <a:buNone/>
            </a:pPr>
            <a:r>
              <a:rPr lang="en-US" dirty="0" smtClean="0"/>
              <a:t>Create baseline </a:t>
            </a:r>
            <a:r>
              <a:rPr lang="en-US" dirty="0" smtClean="0"/>
              <a:t>landscape conservation designs, without which past, present, and future investments in landscape analysis will remain unrealized, underutilized, or ungrounded</a:t>
            </a:r>
            <a:r>
              <a:rPr lang="en-US" dirty="0" smtClean="0"/>
              <a:t>:</a:t>
            </a:r>
          </a:p>
          <a:p>
            <a:pPr>
              <a:buNone/>
            </a:pPr>
            <a:endParaRPr lang="en-US" dirty="0" smtClean="0"/>
          </a:p>
          <a:p>
            <a:pPr lvl="0"/>
            <a:r>
              <a:rPr lang="en-US" dirty="0" smtClean="0"/>
              <a:t>Identification of landscape elements important to diverse partners, including cultural elements, rare species, ecological systems, landscapes, or watersheds</a:t>
            </a:r>
            <a:r>
              <a:rPr lang="en-US" dirty="0" smtClean="0"/>
              <a:t>;</a:t>
            </a:r>
          </a:p>
          <a:p>
            <a:pPr lvl="0"/>
            <a:endParaRPr lang="en-US" dirty="0" smtClean="0"/>
          </a:p>
          <a:p>
            <a:pPr lvl="0"/>
            <a:r>
              <a:rPr lang="en-US" dirty="0" smtClean="0"/>
              <a:t>Data layers summarizing environmental conditions that describe the status of each landscape element</a:t>
            </a:r>
            <a:r>
              <a:rPr lang="en-US" dirty="0" smtClean="0"/>
              <a:t>;</a:t>
            </a:r>
          </a:p>
          <a:p>
            <a:pPr lvl="0"/>
            <a:endParaRPr lang="en-US" dirty="0" smtClean="0"/>
          </a:p>
          <a:p>
            <a:pPr lvl="0"/>
            <a:r>
              <a:rPr lang="en-US" dirty="0" smtClean="0"/>
              <a:t>Data layers summarized at multiple scales to describe the collective status of all the landscape elements within important geographies or jurisdictions.</a:t>
            </a:r>
            <a:endParaRPr lang="en-US" dirty="0"/>
          </a:p>
        </p:txBody>
      </p:sp>
      <p:sp>
        <p:nvSpPr>
          <p:cNvPr id="4" name="Slide Number Placeholder 3"/>
          <p:cNvSpPr>
            <a:spLocks noGrp="1"/>
          </p:cNvSpPr>
          <p:nvPr>
            <p:ph type="sldNum" sz="quarter" idx="12"/>
          </p:nvPr>
        </p:nvSpPr>
        <p:spPr/>
        <p:txBody>
          <a:bodyPr/>
          <a:lstStyle/>
          <a:p>
            <a:fld id="{024BC43F-AAE5-481E-827F-B28F73C6CC9C}" type="slidenum">
              <a:rPr lang="en-US" smtClean="0">
                <a:solidFill>
                  <a:prstClr val="black"/>
                </a:solidFill>
                <a:latin typeface="Times New Roman"/>
              </a:rPr>
              <a:pPr/>
              <a:t>2</a:t>
            </a:fld>
            <a:endParaRPr lang="en-US" dirty="0">
              <a:solidFill>
                <a:prstClr val="black"/>
              </a:solidFill>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2313"/>
            <a:ext cx="8686800" cy="4343400"/>
          </a:xfrm>
        </p:spPr>
        <p:txBody>
          <a:bodyPr>
            <a:normAutofit fontScale="92500" lnSpcReduction="20000"/>
          </a:bodyPr>
          <a:lstStyle/>
          <a:p>
            <a:pPr>
              <a:buNone/>
            </a:pPr>
            <a:r>
              <a:rPr lang="en-US" b="1" dirty="0" smtClean="0"/>
              <a:t>Objective NE Conservation Synthesis for SWAPs:</a:t>
            </a:r>
            <a:endParaRPr lang="en-US" dirty="0" smtClean="0"/>
          </a:p>
          <a:p>
            <a:pPr>
              <a:buNone/>
            </a:pPr>
            <a:endParaRPr lang="en-US" dirty="0" smtClean="0"/>
          </a:p>
          <a:p>
            <a:r>
              <a:rPr lang="en-US" dirty="0" smtClean="0"/>
              <a:t>To synthesize regional conservation information including ongoing and completed work from the RCN program and LCCs into a format that states can easily access and incorporate into their SWAP revisions, and to influence continued implementation of regional priorities by making this information easily accessible to states and conservation partners.</a:t>
            </a:r>
            <a:endParaRPr lang="en-US" dirty="0"/>
          </a:p>
        </p:txBody>
      </p:sp>
      <p:sp>
        <p:nvSpPr>
          <p:cNvPr id="4" name="Slide Number Placeholder 3"/>
          <p:cNvSpPr>
            <a:spLocks noGrp="1"/>
          </p:cNvSpPr>
          <p:nvPr>
            <p:ph type="sldNum" sz="quarter" idx="12"/>
          </p:nvPr>
        </p:nvSpPr>
        <p:spPr/>
        <p:txBody>
          <a:bodyPr/>
          <a:lstStyle/>
          <a:p>
            <a:fld id="{024BC43F-AAE5-481E-827F-B28F73C6CC9C}" type="slidenum">
              <a:rPr lang="en-US" smtClean="0">
                <a:solidFill>
                  <a:prstClr val="black"/>
                </a:solidFill>
                <a:latin typeface="Times New Roman"/>
              </a:rPr>
              <a:pPr/>
              <a:t>3</a:t>
            </a:fld>
            <a:endParaRPr lang="en-US" dirty="0">
              <a:solidFill>
                <a:prstClr val="black"/>
              </a:solidFill>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p:cNvSpPr/>
          <p:nvPr/>
        </p:nvSpPr>
        <p:spPr>
          <a:xfrm>
            <a:off x="0" y="0"/>
            <a:ext cx="9144000" cy="2971800"/>
          </a:xfrm>
          <a:prstGeom prst="rect">
            <a:avLst/>
          </a:prstGeom>
          <a:gradFill>
            <a:gsLst>
              <a:gs pos="0">
                <a:srgbClr val="DDEBCF"/>
              </a:gs>
              <a:gs pos="50000">
                <a:srgbClr val="9CB86E"/>
              </a:gs>
              <a:gs pos="100000">
                <a:srgbClr val="156B13"/>
              </a:gs>
            </a:gsLst>
            <a:lin ang="5400000" scaled="0"/>
          </a:gra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6" name="Right Arrow 235"/>
          <p:cNvSpPr/>
          <p:nvPr/>
        </p:nvSpPr>
        <p:spPr>
          <a:xfrm rot="5400000">
            <a:off x="4724399" y="1981202"/>
            <a:ext cx="457201"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ight Arrow 130"/>
          <p:cNvSpPr/>
          <p:nvPr/>
        </p:nvSpPr>
        <p:spPr>
          <a:xfrm rot="9543321">
            <a:off x="5711636" y="1431783"/>
            <a:ext cx="1631302" cy="2717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491990" y="1492181"/>
            <a:ext cx="964641" cy="15072"/>
          </a:xfrm>
          <a:custGeom>
            <a:avLst/>
            <a:gdLst>
              <a:gd name="connsiteX0" fmla="*/ 723481 w 723481"/>
              <a:gd name="connsiteY0" fmla="*/ 20096 h 20096"/>
              <a:gd name="connsiteX1" fmla="*/ 0 w 723481"/>
              <a:gd name="connsiteY1" fmla="*/ 0 h 20096"/>
            </a:gdLst>
            <a:ahLst/>
            <a:cxnLst>
              <a:cxn ang="0">
                <a:pos x="connsiteX0" y="connsiteY0"/>
              </a:cxn>
              <a:cxn ang="0">
                <a:pos x="connsiteX1" y="connsiteY1"/>
              </a:cxn>
            </a:cxnLst>
            <a:rect l="l" t="t" r="r" b="b"/>
            <a:pathLst>
              <a:path w="723481" h="20096">
                <a:moveTo>
                  <a:pt x="723481" y="20096"/>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3"/>
          <p:cNvGrpSpPr/>
          <p:nvPr/>
        </p:nvGrpSpPr>
        <p:grpSpPr>
          <a:xfrm>
            <a:off x="6635681" y="427761"/>
            <a:ext cx="2590800" cy="889269"/>
            <a:chOff x="31531" y="125057"/>
            <a:chExt cx="1569949" cy="1185692"/>
          </a:xfrm>
          <a:solidFill>
            <a:srgbClr val="FFC000"/>
          </a:solidFill>
        </p:grpSpPr>
        <p:sp>
          <p:nvSpPr>
            <p:cNvPr id="15" name="Rectangle 14"/>
            <p:cNvSpPr/>
            <p:nvPr/>
          </p:nvSpPr>
          <p:spPr>
            <a:xfrm>
              <a:off x="169991" y="125057"/>
              <a:ext cx="1293941" cy="1170343"/>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531" y="202753"/>
              <a:ext cx="1569949" cy="1107996"/>
            </a:xfrm>
            <a:prstGeom prst="rect">
              <a:avLst/>
            </a:prstGeom>
            <a:noFill/>
          </p:spPr>
          <p:txBody>
            <a:bodyPr wrap="square" rtlCol="0">
              <a:spAutoFit/>
            </a:bodyPr>
            <a:lstStyle/>
            <a:p>
              <a:pPr algn="ctr"/>
              <a:r>
                <a:rPr lang="en-US" sz="1600" b="1" dirty="0" smtClean="0"/>
                <a:t>RCN Proposal:</a:t>
              </a:r>
            </a:p>
            <a:p>
              <a:pPr algn="ctr"/>
              <a:r>
                <a:rPr lang="en-US" sz="1600" b="1" dirty="0" smtClean="0"/>
                <a:t>Regional SWAP Synthesis Contractor</a:t>
              </a:r>
              <a:endParaRPr lang="en-US" sz="1600" b="1" dirty="0"/>
            </a:p>
          </p:txBody>
        </p:sp>
      </p:grpSp>
      <p:grpSp>
        <p:nvGrpSpPr>
          <p:cNvPr id="3" name="Group 16"/>
          <p:cNvGrpSpPr/>
          <p:nvPr/>
        </p:nvGrpSpPr>
        <p:grpSpPr>
          <a:xfrm>
            <a:off x="2811066" y="1675235"/>
            <a:ext cx="3352801" cy="426462"/>
            <a:chOff x="102160" y="838817"/>
            <a:chExt cx="1371600" cy="990599"/>
          </a:xfrm>
        </p:grpSpPr>
        <p:sp>
          <p:nvSpPr>
            <p:cNvPr id="18" name="Rectangle 17"/>
            <p:cNvSpPr/>
            <p:nvPr/>
          </p:nvSpPr>
          <p:spPr>
            <a:xfrm>
              <a:off x="304800" y="838817"/>
              <a:ext cx="990600" cy="990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2160" y="901524"/>
              <a:ext cx="1371600" cy="714914"/>
            </a:xfrm>
            <a:prstGeom prst="rect">
              <a:avLst/>
            </a:prstGeom>
            <a:noFill/>
          </p:spPr>
          <p:txBody>
            <a:bodyPr wrap="square" rtlCol="0">
              <a:spAutoFit/>
            </a:bodyPr>
            <a:lstStyle/>
            <a:p>
              <a:pPr algn="ctr"/>
              <a:r>
                <a:rPr lang="en-US" sz="1400" dirty="0" smtClean="0"/>
                <a:t>SWAP Database Design</a:t>
              </a:r>
              <a:endParaRPr lang="en-US" sz="1400" dirty="0"/>
            </a:p>
          </p:txBody>
        </p:sp>
      </p:grpSp>
      <p:sp>
        <p:nvSpPr>
          <p:cNvPr id="224" name="Right Arrow 223"/>
          <p:cNvSpPr/>
          <p:nvPr/>
        </p:nvSpPr>
        <p:spPr>
          <a:xfrm rot="1256050" flipV="1">
            <a:off x="1492155" y="1326991"/>
            <a:ext cx="1842362" cy="2774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0"/>
          <p:cNvGrpSpPr/>
          <p:nvPr/>
        </p:nvGrpSpPr>
        <p:grpSpPr>
          <a:xfrm>
            <a:off x="4675816" y="427762"/>
            <a:ext cx="2141835" cy="886272"/>
            <a:chOff x="287684" y="135106"/>
            <a:chExt cx="1394213" cy="1181696"/>
          </a:xfrm>
        </p:grpSpPr>
        <p:sp>
          <p:nvSpPr>
            <p:cNvPr id="12" name="Rectangle 11"/>
            <p:cNvSpPr/>
            <p:nvPr/>
          </p:nvSpPr>
          <p:spPr>
            <a:xfrm>
              <a:off x="304799" y="135106"/>
              <a:ext cx="1347923" cy="1160296"/>
            </a:xfrm>
            <a:prstGeom prst="rect">
              <a:avLst/>
            </a:prstGeom>
            <a:solidFill>
              <a:srgbClr val="FFC000"/>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7684" y="208806"/>
              <a:ext cx="1394213" cy="1107996"/>
            </a:xfrm>
            <a:prstGeom prst="rect">
              <a:avLst/>
            </a:prstGeom>
            <a:noFill/>
          </p:spPr>
          <p:txBody>
            <a:bodyPr wrap="square" rtlCol="0">
              <a:spAutoFit/>
            </a:bodyPr>
            <a:lstStyle/>
            <a:p>
              <a:pPr algn="ctr"/>
              <a:r>
                <a:rPr lang="en-US" sz="1600" b="1" dirty="0" smtClean="0"/>
                <a:t>RCN Proposal:</a:t>
              </a:r>
            </a:p>
            <a:p>
              <a:pPr algn="ctr"/>
              <a:r>
                <a:rPr lang="en-US" sz="1600" b="1" dirty="0" smtClean="0"/>
                <a:t>SWAP Database Framework Contractor</a:t>
              </a:r>
              <a:endParaRPr lang="en-US" sz="1600" b="1" dirty="0"/>
            </a:p>
          </p:txBody>
        </p:sp>
      </p:grpSp>
      <p:sp>
        <p:nvSpPr>
          <p:cNvPr id="225" name="Right Arrow 224"/>
          <p:cNvSpPr/>
          <p:nvPr/>
        </p:nvSpPr>
        <p:spPr>
          <a:xfrm rot="4612115">
            <a:off x="3487006" y="1274069"/>
            <a:ext cx="516402" cy="2535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7"/>
          <p:cNvGrpSpPr/>
          <p:nvPr/>
        </p:nvGrpSpPr>
        <p:grpSpPr>
          <a:xfrm>
            <a:off x="210312" y="427761"/>
            <a:ext cx="2218768" cy="887510"/>
            <a:chOff x="156337" y="125057"/>
            <a:chExt cx="1390015" cy="1183347"/>
          </a:xfrm>
        </p:grpSpPr>
        <p:sp>
          <p:nvSpPr>
            <p:cNvPr id="5" name="Rectangle 4"/>
            <p:cNvSpPr/>
            <p:nvPr/>
          </p:nvSpPr>
          <p:spPr>
            <a:xfrm>
              <a:off x="202254" y="125057"/>
              <a:ext cx="1257300" cy="1183347"/>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6337" y="131037"/>
              <a:ext cx="1390015" cy="1107996"/>
            </a:xfrm>
            <a:prstGeom prst="rect">
              <a:avLst/>
            </a:prstGeom>
            <a:noFill/>
          </p:spPr>
          <p:txBody>
            <a:bodyPr wrap="square" rtlCol="0">
              <a:spAutoFit/>
            </a:bodyPr>
            <a:lstStyle/>
            <a:p>
              <a:pPr algn="ctr"/>
              <a:r>
                <a:rPr lang="en-US" sz="1600" b="1" dirty="0" smtClean="0"/>
                <a:t>LCC Project:</a:t>
              </a:r>
            </a:p>
            <a:p>
              <a:pPr algn="ctr"/>
              <a:r>
                <a:rPr lang="en-US" sz="1600" b="1" dirty="0" smtClean="0"/>
                <a:t>Northeast Landscape Conservation Design</a:t>
              </a:r>
              <a:endParaRPr lang="en-US" sz="1600" b="1" dirty="0"/>
            </a:p>
          </p:txBody>
        </p:sp>
      </p:grpSp>
      <p:grpSp>
        <p:nvGrpSpPr>
          <p:cNvPr id="8" name="Group 7"/>
          <p:cNvGrpSpPr/>
          <p:nvPr/>
        </p:nvGrpSpPr>
        <p:grpSpPr>
          <a:xfrm>
            <a:off x="2277574" y="427762"/>
            <a:ext cx="2321858" cy="907197"/>
            <a:chOff x="-221951" y="135106"/>
            <a:chExt cx="1741393" cy="1209596"/>
          </a:xfrm>
        </p:grpSpPr>
        <p:sp>
          <p:nvSpPr>
            <p:cNvPr id="9" name="Rectangle 8"/>
            <p:cNvSpPr/>
            <p:nvPr/>
          </p:nvSpPr>
          <p:spPr>
            <a:xfrm>
              <a:off x="-144634" y="135106"/>
              <a:ext cx="1549775" cy="1160296"/>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1951" y="236706"/>
              <a:ext cx="1741393" cy="1107996"/>
            </a:xfrm>
            <a:prstGeom prst="rect">
              <a:avLst/>
            </a:prstGeom>
            <a:noFill/>
          </p:spPr>
          <p:txBody>
            <a:bodyPr wrap="square" rtlCol="0">
              <a:spAutoFit/>
            </a:bodyPr>
            <a:lstStyle/>
            <a:p>
              <a:pPr algn="ctr"/>
              <a:r>
                <a:rPr lang="en-US" sz="1600" b="1" dirty="0" smtClean="0"/>
                <a:t>LCC Project:</a:t>
              </a:r>
            </a:p>
            <a:p>
              <a:pPr algn="ctr"/>
              <a:r>
                <a:rPr lang="en-US" sz="1600" b="1" dirty="0" smtClean="0"/>
                <a:t>Data Needs Assessment Contractor</a:t>
              </a:r>
              <a:endParaRPr lang="en-US" sz="1600" b="1" dirty="0"/>
            </a:p>
          </p:txBody>
        </p:sp>
      </p:grpSp>
      <p:sp>
        <p:nvSpPr>
          <p:cNvPr id="140" name="Right Arrow 139"/>
          <p:cNvSpPr/>
          <p:nvPr/>
        </p:nvSpPr>
        <p:spPr>
          <a:xfrm rot="5400000">
            <a:off x="4762499" y="1181102"/>
            <a:ext cx="381001"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6"/>
          <p:cNvGrpSpPr/>
          <p:nvPr/>
        </p:nvGrpSpPr>
        <p:grpSpPr>
          <a:xfrm>
            <a:off x="2801471" y="2510116"/>
            <a:ext cx="3352801" cy="426462"/>
            <a:chOff x="102160" y="838817"/>
            <a:chExt cx="1371600" cy="990599"/>
          </a:xfrm>
        </p:grpSpPr>
        <p:sp>
          <p:nvSpPr>
            <p:cNvPr id="142" name="Rectangle 141"/>
            <p:cNvSpPr/>
            <p:nvPr/>
          </p:nvSpPr>
          <p:spPr>
            <a:xfrm>
              <a:off x="304800" y="838817"/>
              <a:ext cx="990600" cy="9905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102160" y="984816"/>
              <a:ext cx="1371600" cy="714914"/>
            </a:xfrm>
            <a:prstGeom prst="rect">
              <a:avLst/>
            </a:prstGeom>
            <a:noFill/>
          </p:spPr>
          <p:txBody>
            <a:bodyPr wrap="square" rtlCol="0">
              <a:spAutoFit/>
            </a:bodyPr>
            <a:lstStyle/>
            <a:p>
              <a:pPr algn="ctr"/>
              <a:r>
                <a:rPr lang="en-US" sz="1400" dirty="0" smtClean="0"/>
                <a:t>SWAP Database Construction</a:t>
              </a:r>
              <a:endParaRPr lang="en-US" sz="1400" dirty="0"/>
            </a:p>
          </p:txBody>
        </p:sp>
      </p:grpSp>
      <p:sp>
        <p:nvSpPr>
          <p:cNvPr id="173" name="TextBox 172"/>
          <p:cNvSpPr txBox="1"/>
          <p:nvPr/>
        </p:nvSpPr>
        <p:spPr>
          <a:xfrm>
            <a:off x="0" y="2438400"/>
            <a:ext cx="990600" cy="369332"/>
          </a:xfrm>
          <a:prstGeom prst="rect">
            <a:avLst/>
          </a:prstGeom>
          <a:noFill/>
          <a:effectLst>
            <a:outerShdw blurRad="50800" dist="50800" dir="5400000" algn="ctr" rotWithShape="0">
              <a:schemeClr val="bg2">
                <a:lumMod val="25000"/>
              </a:schemeClr>
            </a:outerShdw>
          </a:effectLst>
        </p:spPr>
        <p:txBody>
          <a:bodyPr wrap="square" rtlCol="0">
            <a:spAutoFit/>
          </a:bodyPr>
          <a:lstStyle/>
          <a:p>
            <a:r>
              <a:rPr lang="en-US" b="1" dirty="0" smtClean="0">
                <a:solidFill>
                  <a:srgbClr val="FFFF00"/>
                </a:solidFill>
              </a:rPr>
              <a:t>PHASE 1</a:t>
            </a:r>
            <a:endParaRPr lang="en-US" b="1" dirty="0">
              <a:solidFill>
                <a:srgbClr val="FFFF00"/>
              </a:solidFill>
            </a:endParaRPr>
          </a:p>
        </p:txBody>
      </p:sp>
      <p:sp>
        <p:nvSpPr>
          <p:cNvPr id="29" name="TextBox 28"/>
          <p:cNvSpPr txBox="1"/>
          <p:nvPr/>
        </p:nvSpPr>
        <p:spPr>
          <a:xfrm>
            <a:off x="1676400" y="1"/>
            <a:ext cx="5867400" cy="400110"/>
          </a:xfrm>
          <a:prstGeom prst="rect">
            <a:avLst/>
          </a:prstGeom>
          <a:solidFill>
            <a:schemeClr val="accent5">
              <a:lumMod val="75000"/>
            </a:schemeClr>
          </a:solidFill>
          <a:ln w="25400">
            <a:solidFill>
              <a:schemeClr val="tx1"/>
            </a:solidFill>
          </a:ln>
        </p:spPr>
        <p:txBody>
          <a:bodyPr wrap="square" rtlCol="0">
            <a:spAutoFit/>
          </a:bodyPr>
          <a:lstStyle/>
          <a:p>
            <a:pPr algn="ctr"/>
            <a:r>
              <a:rPr lang="en-US" sz="2000" dirty="0" smtClean="0"/>
              <a:t>Conservation Design Advisory Committee</a:t>
            </a:r>
            <a:endParaRPr lang="en-US" sz="2000" dirty="0"/>
          </a:p>
        </p:txBody>
      </p:sp>
      <p:sp>
        <p:nvSpPr>
          <p:cNvPr id="30" name="TextBox 29"/>
          <p:cNvSpPr txBox="1"/>
          <p:nvPr/>
        </p:nvSpPr>
        <p:spPr>
          <a:xfrm>
            <a:off x="73620" y="3058338"/>
            <a:ext cx="9070380" cy="2554545"/>
          </a:xfrm>
          <a:prstGeom prst="rect">
            <a:avLst/>
          </a:prstGeom>
          <a:noFill/>
        </p:spPr>
        <p:txBody>
          <a:bodyPr wrap="square" rtlCol="0">
            <a:spAutoFit/>
          </a:bodyPr>
          <a:lstStyle/>
          <a:p>
            <a:pPr>
              <a:buFont typeface="Arial" pitchFamily="34" charset="0"/>
              <a:buChar char="•"/>
            </a:pPr>
            <a:r>
              <a:rPr lang="en-US" sz="2000" dirty="0" smtClean="0">
                <a:latin typeface="+mj-lt"/>
              </a:rPr>
              <a:t>An ad hoc group of LCC and RCN leaders have been working to assemble the team</a:t>
            </a:r>
          </a:p>
          <a:p>
            <a:pPr>
              <a:buFont typeface="Arial" pitchFamily="34" charset="0"/>
              <a:buChar char="•"/>
            </a:pPr>
            <a:r>
              <a:rPr lang="en-US" sz="2000" dirty="0" smtClean="0">
                <a:latin typeface="+mj-lt"/>
              </a:rPr>
              <a:t>SGCN screening is complete and data requests are processing</a:t>
            </a:r>
          </a:p>
          <a:p>
            <a:pPr>
              <a:buFont typeface="Arial" pitchFamily="34" charset="0"/>
              <a:buChar char="•"/>
            </a:pPr>
            <a:r>
              <a:rPr lang="en-US" sz="2000" dirty="0" smtClean="0">
                <a:latin typeface="+mj-lt"/>
              </a:rPr>
              <a:t> NALCC and TNC have hired GIS Analysts</a:t>
            </a:r>
          </a:p>
          <a:p>
            <a:pPr>
              <a:buFont typeface="Arial" pitchFamily="34" charset="0"/>
              <a:buChar char="•"/>
            </a:pPr>
            <a:r>
              <a:rPr lang="en-US" sz="2000" dirty="0" smtClean="0">
                <a:latin typeface="+mj-lt"/>
              </a:rPr>
              <a:t>The RCN SWAP Database project is on hold for TRACKS</a:t>
            </a:r>
          </a:p>
          <a:p>
            <a:pPr>
              <a:buFont typeface="Arial" pitchFamily="34" charset="0"/>
              <a:buChar char="•"/>
            </a:pPr>
            <a:r>
              <a:rPr lang="en-US" sz="2000" dirty="0" smtClean="0">
                <a:latin typeface="+mj-lt"/>
              </a:rPr>
              <a:t>RCN SWAP  Synthesis contractor has a contract in hand:  </a:t>
            </a:r>
            <a:r>
              <a:rPr lang="en-US" sz="2000" dirty="0" err="1" smtClean="0">
                <a:latin typeface="+mj-lt"/>
              </a:rPr>
              <a:t>Terwilliger</a:t>
            </a:r>
            <a:r>
              <a:rPr lang="en-US" sz="2000" dirty="0" smtClean="0">
                <a:latin typeface="+mj-lt"/>
              </a:rPr>
              <a:t> Associates</a:t>
            </a:r>
          </a:p>
          <a:p>
            <a:pPr>
              <a:buFont typeface="Arial" pitchFamily="34" charset="0"/>
              <a:buChar char="•"/>
            </a:pPr>
            <a:r>
              <a:rPr lang="en-US" sz="2000" dirty="0" smtClean="0">
                <a:latin typeface="+mj-lt"/>
              </a:rPr>
              <a:t>FWS has identified 13 representatives to assist the Advisory Committee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p:cNvSpPr/>
          <p:nvPr/>
        </p:nvSpPr>
        <p:spPr>
          <a:xfrm>
            <a:off x="0" y="0"/>
            <a:ext cx="9144000" cy="2971800"/>
          </a:xfrm>
          <a:prstGeom prst="rect">
            <a:avLst/>
          </a:prstGeom>
          <a:gradFill>
            <a:gsLst>
              <a:gs pos="0">
                <a:srgbClr val="DDEBCF"/>
              </a:gs>
              <a:gs pos="50000">
                <a:srgbClr val="9CB86E"/>
              </a:gs>
              <a:gs pos="100000">
                <a:srgbClr val="156B13"/>
              </a:gs>
            </a:gsLst>
            <a:lin ang="5400000" scaled="0"/>
          </a:gra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6096" y="3023310"/>
            <a:ext cx="9137904" cy="17282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own Arrow 143"/>
          <p:cNvSpPr/>
          <p:nvPr/>
        </p:nvSpPr>
        <p:spPr>
          <a:xfrm>
            <a:off x="7578364" y="1244558"/>
            <a:ext cx="270236" cy="204728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wn Arrow 103"/>
          <p:cNvSpPr/>
          <p:nvPr/>
        </p:nvSpPr>
        <p:spPr>
          <a:xfrm>
            <a:off x="1185380" y="1172842"/>
            <a:ext cx="262420" cy="21189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ight Arrow 235"/>
          <p:cNvSpPr/>
          <p:nvPr/>
        </p:nvSpPr>
        <p:spPr>
          <a:xfrm rot="5400000">
            <a:off x="4724399" y="1981202"/>
            <a:ext cx="457201"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ight Arrow 130"/>
          <p:cNvSpPr/>
          <p:nvPr/>
        </p:nvSpPr>
        <p:spPr>
          <a:xfrm rot="9543321">
            <a:off x="5711636" y="1431783"/>
            <a:ext cx="1631302" cy="2717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491990" y="1492181"/>
            <a:ext cx="964641" cy="15072"/>
          </a:xfrm>
          <a:custGeom>
            <a:avLst/>
            <a:gdLst>
              <a:gd name="connsiteX0" fmla="*/ 723481 w 723481"/>
              <a:gd name="connsiteY0" fmla="*/ 20096 h 20096"/>
              <a:gd name="connsiteX1" fmla="*/ 0 w 723481"/>
              <a:gd name="connsiteY1" fmla="*/ 0 h 20096"/>
            </a:gdLst>
            <a:ahLst/>
            <a:cxnLst>
              <a:cxn ang="0">
                <a:pos x="connsiteX0" y="connsiteY0"/>
              </a:cxn>
              <a:cxn ang="0">
                <a:pos x="connsiteX1" y="connsiteY1"/>
              </a:cxn>
            </a:cxnLst>
            <a:rect l="l" t="t" r="r" b="b"/>
            <a:pathLst>
              <a:path w="723481" h="20096">
                <a:moveTo>
                  <a:pt x="723481" y="20096"/>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3"/>
          <p:cNvGrpSpPr/>
          <p:nvPr/>
        </p:nvGrpSpPr>
        <p:grpSpPr>
          <a:xfrm>
            <a:off x="6635681" y="427761"/>
            <a:ext cx="2590800" cy="889269"/>
            <a:chOff x="31531" y="125057"/>
            <a:chExt cx="1569949" cy="1185692"/>
          </a:xfrm>
          <a:solidFill>
            <a:srgbClr val="FFC000"/>
          </a:solidFill>
        </p:grpSpPr>
        <p:sp>
          <p:nvSpPr>
            <p:cNvPr id="15" name="Rectangle 14"/>
            <p:cNvSpPr/>
            <p:nvPr/>
          </p:nvSpPr>
          <p:spPr>
            <a:xfrm>
              <a:off x="169991" y="125057"/>
              <a:ext cx="1293941" cy="1170343"/>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531" y="202753"/>
              <a:ext cx="1569949" cy="1107996"/>
            </a:xfrm>
            <a:prstGeom prst="rect">
              <a:avLst/>
            </a:prstGeom>
            <a:noFill/>
          </p:spPr>
          <p:txBody>
            <a:bodyPr wrap="square" rtlCol="0">
              <a:spAutoFit/>
            </a:bodyPr>
            <a:lstStyle/>
            <a:p>
              <a:pPr algn="ctr"/>
              <a:r>
                <a:rPr lang="en-US" sz="1600" b="1" dirty="0" smtClean="0"/>
                <a:t>RCN Proposal:</a:t>
              </a:r>
            </a:p>
            <a:p>
              <a:pPr algn="ctr"/>
              <a:r>
                <a:rPr lang="en-US" sz="1600" b="1" dirty="0" smtClean="0"/>
                <a:t>Regional SWAP Synthesis Contractor</a:t>
              </a:r>
              <a:endParaRPr lang="en-US" sz="1600" b="1" dirty="0"/>
            </a:p>
          </p:txBody>
        </p:sp>
      </p:grpSp>
      <p:grpSp>
        <p:nvGrpSpPr>
          <p:cNvPr id="3" name="Group 16"/>
          <p:cNvGrpSpPr/>
          <p:nvPr/>
        </p:nvGrpSpPr>
        <p:grpSpPr>
          <a:xfrm>
            <a:off x="2811066" y="1675235"/>
            <a:ext cx="3352801" cy="426462"/>
            <a:chOff x="102160" y="838817"/>
            <a:chExt cx="1371600" cy="990599"/>
          </a:xfrm>
        </p:grpSpPr>
        <p:sp>
          <p:nvSpPr>
            <p:cNvPr id="18" name="Rectangle 17"/>
            <p:cNvSpPr/>
            <p:nvPr/>
          </p:nvSpPr>
          <p:spPr>
            <a:xfrm>
              <a:off x="304800" y="838817"/>
              <a:ext cx="990600" cy="990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2160" y="901524"/>
              <a:ext cx="1371600" cy="714914"/>
            </a:xfrm>
            <a:prstGeom prst="rect">
              <a:avLst/>
            </a:prstGeom>
            <a:noFill/>
          </p:spPr>
          <p:txBody>
            <a:bodyPr wrap="square" rtlCol="0">
              <a:spAutoFit/>
            </a:bodyPr>
            <a:lstStyle/>
            <a:p>
              <a:pPr algn="ctr"/>
              <a:r>
                <a:rPr lang="en-US" sz="1400" dirty="0" smtClean="0"/>
                <a:t>SWAP Database Design</a:t>
              </a:r>
              <a:endParaRPr lang="en-US" sz="1400" dirty="0"/>
            </a:p>
          </p:txBody>
        </p:sp>
      </p:grpSp>
      <p:sp>
        <p:nvSpPr>
          <p:cNvPr id="224" name="Right Arrow 223"/>
          <p:cNvSpPr/>
          <p:nvPr/>
        </p:nvSpPr>
        <p:spPr>
          <a:xfrm rot="1256050" flipV="1">
            <a:off x="1492155" y="1326991"/>
            <a:ext cx="1842362" cy="2774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0"/>
          <p:cNvGrpSpPr/>
          <p:nvPr/>
        </p:nvGrpSpPr>
        <p:grpSpPr>
          <a:xfrm>
            <a:off x="4675816" y="427762"/>
            <a:ext cx="2141835" cy="886272"/>
            <a:chOff x="287684" y="135106"/>
            <a:chExt cx="1394213" cy="1181696"/>
          </a:xfrm>
        </p:grpSpPr>
        <p:sp>
          <p:nvSpPr>
            <p:cNvPr id="12" name="Rectangle 11"/>
            <p:cNvSpPr/>
            <p:nvPr/>
          </p:nvSpPr>
          <p:spPr>
            <a:xfrm>
              <a:off x="304799" y="135106"/>
              <a:ext cx="1347923" cy="1160296"/>
            </a:xfrm>
            <a:prstGeom prst="rect">
              <a:avLst/>
            </a:prstGeom>
            <a:solidFill>
              <a:srgbClr val="FFC000"/>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7684" y="208806"/>
              <a:ext cx="1394213" cy="1107996"/>
            </a:xfrm>
            <a:prstGeom prst="rect">
              <a:avLst/>
            </a:prstGeom>
            <a:noFill/>
          </p:spPr>
          <p:txBody>
            <a:bodyPr wrap="square" rtlCol="0">
              <a:spAutoFit/>
            </a:bodyPr>
            <a:lstStyle/>
            <a:p>
              <a:pPr algn="ctr"/>
              <a:r>
                <a:rPr lang="en-US" sz="1600" b="1" dirty="0" smtClean="0"/>
                <a:t>RCN Proposal:</a:t>
              </a:r>
            </a:p>
            <a:p>
              <a:pPr algn="ctr"/>
              <a:r>
                <a:rPr lang="en-US" sz="1600" b="1" dirty="0" smtClean="0"/>
                <a:t>SWAP Database Framework Contractor</a:t>
              </a:r>
              <a:endParaRPr lang="en-US" sz="1600" b="1" dirty="0"/>
            </a:p>
          </p:txBody>
        </p:sp>
      </p:grpSp>
      <p:sp>
        <p:nvSpPr>
          <p:cNvPr id="225" name="Right Arrow 224"/>
          <p:cNvSpPr/>
          <p:nvPr/>
        </p:nvSpPr>
        <p:spPr>
          <a:xfrm rot="4612115">
            <a:off x="3487006" y="1274069"/>
            <a:ext cx="516402" cy="2535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7"/>
          <p:cNvGrpSpPr/>
          <p:nvPr/>
        </p:nvGrpSpPr>
        <p:grpSpPr>
          <a:xfrm>
            <a:off x="210312" y="427761"/>
            <a:ext cx="2218768" cy="887510"/>
            <a:chOff x="156337" y="125057"/>
            <a:chExt cx="1390015" cy="1183347"/>
          </a:xfrm>
        </p:grpSpPr>
        <p:sp>
          <p:nvSpPr>
            <p:cNvPr id="5" name="Rectangle 4"/>
            <p:cNvSpPr/>
            <p:nvPr/>
          </p:nvSpPr>
          <p:spPr>
            <a:xfrm>
              <a:off x="202254" y="125057"/>
              <a:ext cx="1257300" cy="1183347"/>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6337" y="131037"/>
              <a:ext cx="1390015" cy="1107996"/>
            </a:xfrm>
            <a:prstGeom prst="rect">
              <a:avLst/>
            </a:prstGeom>
            <a:noFill/>
          </p:spPr>
          <p:txBody>
            <a:bodyPr wrap="square" rtlCol="0">
              <a:spAutoFit/>
            </a:bodyPr>
            <a:lstStyle/>
            <a:p>
              <a:pPr algn="ctr"/>
              <a:r>
                <a:rPr lang="en-US" sz="1600" b="1" dirty="0" smtClean="0"/>
                <a:t>LCC Project:</a:t>
              </a:r>
            </a:p>
            <a:p>
              <a:pPr algn="ctr"/>
              <a:r>
                <a:rPr lang="en-US" sz="1600" b="1" dirty="0" smtClean="0"/>
                <a:t>Northeast Landscape Conservation Design</a:t>
              </a:r>
              <a:endParaRPr lang="en-US" sz="1600" b="1" dirty="0"/>
            </a:p>
          </p:txBody>
        </p:sp>
      </p:grpSp>
      <p:grpSp>
        <p:nvGrpSpPr>
          <p:cNvPr id="8" name="Group 7"/>
          <p:cNvGrpSpPr/>
          <p:nvPr/>
        </p:nvGrpSpPr>
        <p:grpSpPr>
          <a:xfrm>
            <a:off x="2277574" y="427762"/>
            <a:ext cx="2321858" cy="907197"/>
            <a:chOff x="-221951" y="135106"/>
            <a:chExt cx="1741393" cy="1209596"/>
          </a:xfrm>
        </p:grpSpPr>
        <p:sp>
          <p:nvSpPr>
            <p:cNvPr id="9" name="Rectangle 8"/>
            <p:cNvSpPr/>
            <p:nvPr/>
          </p:nvSpPr>
          <p:spPr>
            <a:xfrm>
              <a:off x="-144634" y="135106"/>
              <a:ext cx="1549775" cy="1160296"/>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1951" y="236706"/>
              <a:ext cx="1741393" cy="1107996"/>
            </a:xfrm>
            <a:prstGeom prst="rect">
              <a:avLst/>
            </a:prstGeom>
            <a:noFill/>
          </p:spPr>
          <p:txBody>
            <a:bodyPr wrap="square" rtlCol="0">
              <a:spAutoFit/>
            </a:bodyPr>
            <a:lstStyle/>
            <a:p>
              <a:pPr algn="ctr"/>
              <a:r>
                <a:rPr lang="en-US" sz="1600" b="1" dirty="0" smtClean="0"/>
                <a:t>LCC Project:</a:t>
              </a:r>
            </a:p>
            <a:p>
              <a:pPr algn="ctr"/>
              <a:r>
                <a:rPr lang="en-US" sz="1600" b="1" dirty="0" smtClean="0"/>
                <a:t>Data Needs Assessment Contractor</a:t>
              </a:r>
              <a:endParaRPr lang="en-US" sz="1600" b="1" dirty="0"/>
            </a:p>
          </p:txBody>
        </p:sp>
      </p:grpSp>
      <p:sp>
        <p:nvSpPr>
          <p:cNvPr id="150" name="Right Arrow 149"/>
          <p:cNvSpPr/>
          <p:nvPr/>
        </p:nvSpPr>
        <p:spPr>
          <a:xfrm rot="10800000" flipV="1">
            <a:off x="5554162" y="3974865"/>
            <a:ext cx="1842362" cy="2774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ight Arrow 150"/>
          <p:cNvSpPr/>
          <p:nvPr/>
        </p:nvSpPr>
        <p:spPr>
          <a:xfrm flipV="1">
            <a:off x="1651722" y="3997271"/>
            <a:ext cx="1842362" cy="2774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9"/>
          <p:cNvGrpSpPr/>
          <p:nvPr/>
        </p:nvGrpSpPr>
        <p:grpSpPr>
          <a:xfrm>
            <a:off x="3491755" y="3298991"/>
            <a:ext cx="2111188" cy="1371600"/>
            <a:chOff x="126915" y="58768"/>
            <a:chExt cx="1295501" cy="2214285"/>
          </a:xfrm>
        </p:grpSpPr>
        <p:sp>
          <p:nvSpPr>
            <p:cNvPr id="21" name="Rectangle 20"/>
            <p:cNvSpPr/>
            <p:nvPr/>
          </p:nvSpPr>
          <p:spPr>
            <a:xfrm>
              <a:off x="140668" y="58768"/>
              <a:ext cx="1248741" cy="221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26915" y="165567"/>
              <a:ext cx="1295501" cy="1639667"/>
            </a:xfrm>
            <a:prstGeom prst="rect">
              <a:avLst/>
            </a:prstGeom>
            <a:noFill/>
          </p:spPr>
          <p:txBody>
            <a:bodyPr wrap="square" rtlCol="0">
              <a:spAutoFit/>
            </a:bodyPr>
            <a:lstStyle/>
            <a:p>
              <a:pPr algn="ctr"/>
              <a:r>
                <a:rPr lang="en-US" b="1" dirty="0" smtClean="0"/>
                <a:t>Populate Database </a:t>
              </a:r>
              <a:r>
                <a:rPr lang="en-US" sz="1400" b="1" dirty="0" smtClean="0"/>
                <a:t>to complete  Regional component of the 8 SWAP Elements</a:t>
              </a:r>
              <a:endParaRPr lang="en-US" sz="1400" b="1" u="sng" dirty="0" smtClean="0"/>
            </a:p>
          </p:txBody>
        </p:sp>
      </p:grpSp>
      <p:grpSp>
        <p:nvGrpSpPr>
          <p:cNvPr id="14" name="Group 109"/>
          <p:cNvGrpSpPr/>
          <p:nvPr/>
        </p:nvGrpSpPr>
        <p:grpSpPr>
          <a:xfrm>
            <a:off x="6458353" y="3303726"/>
            <a:ext cx="1981200" cy="1360895"/>
            <a:chOff x="304800" y="762236"/>
            <a:chExt cx="992280" cy="4084783"/>
          </a:xfrm>
        </p:grpSpPr>
        <p:sp>
          <p:nvSpPr>
            <p:cNvPr id="155" name="Rectangle 154"/>
            <p:cNvSpPr/>
            <p:nvPr/>
          </p:nvSpPr>
          <p:spPr>
            <a:xfrm>
              <a:off x="304800" y="762236"/>
              <a:ext cx="992280" cy="40288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6" name="TextBox 155"/>
            <p:cNvSpPr txBox="1"/>
            <p:nvPr/>
          </p:nvSpPr>
          <p:spPr>
            <a:xfrm>
              <a:off x="358255" y="930043"/>
              <a:ext cx="898488" cy="3916976"/>
            </a:xfrm>
            <a:prstGeom prst="rect">
              <a:avLst/>
            </a:prstGeom>
            <a:noFill/>
          </p:spPr>
          <p:txBody>
            <a:bodyPr wrap="square" rtlCol="0">
              <a:spAutoFit/>
            </a:bodyPr>
            <a:lstStyle/>
            <a:p>
              <a:pPr algn="ctr"/>
              <a:r>
                <a:rPr lang="en-US" sz="1600" b="1" dirty="0" err="1" smtClean="0"/>
                <a:t>CompileText</a:t>
              </a:r>
              <a:r>
                <a:rPr lang="en-US" sz="1600" b="1" dirty="0" smtClean="0"/>
                <a:t> and Tabular Regional Components of the 8 SWAP Elements</a:t>
              </a:r>
            </a:p>
          </p:txBody>
        </p:sp>
      </p:grpSp>
      <p:grpSp>
        <p:nvGrpSpPr>
          <p:cNvPr id="17" name="Group 109"/>
          <p:cNvGrpSpPr/>
          <p:nvPr/>
        </p:nvGrpSpPr>
        <p:grpSpPr>
          <a:xfrm>
            <a:off x="697992" y="3303726"/>
            <a:ext cx="1987295" cy="1344775"/>
            <a:chOff x="304800" y="762896"/>
            <a:chExt cx="995331" cy="4042225"/>
          </a:xfrm>
        </p:grpSpPr>
        <p:sp>
          <p:nvSpPr>
            <p:cNvPr id="127" name="Rectangle 126"/>
            <p:cNvSpPr/>
            <p:nvPr/>
          </p:nvSpPr>
          <p:spPr>
            <a:xfrm>
              <a:off x="304800" y="762896"/>
              <a:ext cx="992280" cy="40281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TextBox 127"/>
            <p:cNvSpPr txBox="1"/>
            <p:nvPr/>
          </p:nvSpPr>
          <p:spPr>
            <a:xfrm>
              <a:off x="315510" y="888145"/>
              <a:ext cx="984621" cy="3916976"/>
            </a:xfrm>
            <a:prstGeom prst="rect">
              <a:avLst/>
            </a:prstGeom>
            <a:noFill/>
          </p:spPr>
          <p:txBody>
            <a:bodyPr wrap="square" rtlCol="0">
              <a:spAutoFit/>
            </a:bodyPr>
            <a:lstStyle/>
            <a:p>
              <a:pPr algn="ctr"/>
              <a:r>
                <a:rPr lang="en-US" sz="1600" b="1" dirty="0" smtClean="0"/>
                <a:t>Maps and Spatial Data Summaries for Regional Components of the 8 SWAP Elements</a:t>
              </a:r>
            </a:p>
          </p:txBody>
        </p:sp>
      </p:grpSp>
      <p:sp>
        <p:nvSpPr>
          <p:cNvPr id="140" name="Right Arrow 139"/>
          <p:cNvSpPr/>
          <p:nvPr/>
        </p:nvSpPr>
        <p:spPr>
          <a:xfrm rot="5400000">
            <a:off x="4762499" y="1181102"/>
            <a:ext cx="381001"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
          <p:cNvGrpSpPr/>
          <p:nvPr/>
        </p:nvGrpSpPr>
        <p:grpSpPr>
          <a:xfrm>
            <a:off x="2801471" y="2510116"/>
            <a:ext cx="3352801" cy="426462"/>
            <a:chOff x="102160" y="838817"/>
            <a:chExt cx="1371600" cy="990599"/>
          </a:xfrm>
        </p:grpSpPr>
        <p:sp>
          <p:nvSpPr>
            <p:cNvPr id="142" name="Rectangle 141"/>
            <p:cNvSpPr/>
            <p:nvPr/>
          </p:nvSpPr>
          <p:spPr>
            <a:xfrm>
              <a:off x="304800" y="838817"/>
              <a:ext cx="990600" cy="9905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102160" y="984816"/>
              <a:ext cx="1371600" cy="714914"/>
            </a:xfrm>
            <a:prstGeom prst="rect">
              <a:avLst/>
            </a:prstGeom>
            <a:noFill/>
          </p:spPr>
          <p:txBody>
            <a:bodyPr wrap="square" rtlCol="0">
              <a:spAutoFit/>
            </a:bodyPr>
            <a:lstStyle/>
            <a:p>
              <a:pPr algn="ctr"/>
              <a:r>
                <a:rPr lang="en-US" sz="1400" dirty="0" smtClean="0"/>
                <a:t>SWAP Database Construction</a:t>
              </a:r>
              <a:endParaRPr lang="en-US" sz="1400" dirty="0"/>
            </a:p>
          </p:txBody>
        </p:sp>
      </p:grpSp>
      <p:sp>
        <p:nvSpPr>
          <p:cNvPr id="173" name="TextBox 172"/>
          <p:cNvSpPr txBox="1"/>
          <p:nvPr/>
        </p:nvSpPr>
        <p:spPr>
          <a:xfrm>
            <a:off x="0" y="2438400"/>
            <a:ext cx="990600" cy="369332"/>
          </a:xfrm>
          <a:prstGeom prst="rect">
            <a:avLst/>
          </a:prstGeom>
          <a:noFill/>
          <a:effectLst>
            <a:outerShdw blurRad="50800" dist="50800" dir="5400000" algn="ctr" rotWithShape="0">
              <a:schemeClr val="bg2">
                <a:lumMod val="25000"/>
              </a:schemeClr>
            </a:outerShdw>
          </a:effectLst>
        </p:spPr>
        <p:txBody>
          <a:bodyPr wrap="square" rtlCol="0">
            <a:spAutoFit/>
          </a:bodyPr>
          <a:lstStyle/>
          <a:p>
            <a:r>
              <a:rPr lang="en-US" b="1" dirty="0" smtClean="0">
                <a:solidFill>
                  <a:srgbClr val="FFFF00"/>
                </a:solidFill>
              </a:rPr>
              <a:t>PHASE 1</a:t>
            </a:r>
            <a:endParaRPr lang="en-US" b="1" dirty="0">
              <a:solidFill>
                <a:srgbClr val="FFFF00"/>
              </a:solidFill>
            </a:endParaRPr>
          </a:p>
        </p:txBody>
      </p:sp>
      <p:sp>
        <p:nvSpPr>
          <p:cNvPr id="176" name="TextBox 175"/>
          <p:cNvSpPr txBox="1"/>
          <p:nvPr/>
        </p:nvSpPr>
        <p:spPr>
          <a:xfrm>
            <a:off x="0" y="3163824"/>
            <a:ext cx="990600" cy="369332"/>
          </a:xfrm>
          <a:prstGeom prst="rect">
            <a:avLst/>
          </a:prstGeom>
          <a:noFill/>
          <a:effectLst>
            <a:outerShdw blurRad="50800" dist="50800" dir="5400000" algn="ctr" rotWithShape="0">
              <a:schemeClr val="bg2">
                <a:lumMod val="25000"/>
              </a:schemeClr>
            </a:outerShdw>
          </a:effectLst>
        </p:spPr>
        <p:txBody>
          <a:bodyPr wrap="square" rtlCol="0">
            <a:spAutoFit/>
          </a:bodyPr>
          <a:lstStyle/>
          <a:p>
            <a:r>
              <a:rPr lang="en-US" b="1" dirty="0" smtClean="0">
                <a:solidFill>
                  <a:srgbClr val="FFFF00"/>
                </a:solidFill>
              </a:rPr>
              <a:t>PHASE 2</a:t>
            </a:r>
            <a:endParaRPr lang="en-US" b="1" dirty="0">
              <a:solidFill>
                <a:srgbClr val="FFFF00"/>
              </a:solidFill>
            </a:endParaRPr>
          </a:p>
        </p:txBody>
      </p:sp>
      <p:sp>
        <p:nvSpPr>
          <p:cNvPr id="44" name="TextBox 43"/>
          <p:cNvSpPr txBox="1"/>
          <p:nvPr/>
        </p:nvSpPr>
        <p:spPr>
          <a:xfrm>
            <a:off x="1676400" y="1"/>
            <a:ext cx="5867400" cy="400110"/>
          </a:xfrm>
          <a:prstGeom prst="rect">
            <a:avLst/>
          </a:prstGeom>
          <a:solidFill>
            <a:schemeClr val="accent5">
              <a:lumMod val="75000"/>
            </a:schemeClr>
          </a:solidFill>
          <a:ln w="25400">
            <a:solidFill>
              <a:schemeClr val="tx1"/>
            </a:solidFill>
          </a:ln>
        </p:spPr>
        <p:txBody>
          <a:bodyPr wrap="square" rtlCol="0">
            <a:spAutoFit/>
          </a:bodyPr>
          <a:lstStyle/>
          <a:p>
            <a:pPr algn="ctr"/>
            <a:r>
              <a:rPr lang="en-US" sz="2000" dirty="0" smtClean="0"/>
              <a:t>Conservation Design Advisory Committee</a:t>
            </a:r>
            <a:endParaRPr lang="en-US" sz="2000" dirty="0"/>
          </a:p>
        </p:txBody>
      </p:sp>
      <p:sp>
        <p:nvSpPr>
          <p:cNvPr id="45" name="TextBox 44"/>
          <p:cNvSpPr txBox="1"/>
          <p:nvPr/>
        </p:nvSpPr>
        <p:spPr>
          <a:xfrm>
            <a:off x="201474" y="4794150"/>
            <a:ext cx="8942526" cy="1077218"/>
          </a:xfrm>
          <a:prstGeom prst="rect">
            <a:avLst/>
          </a:prstGeom>
          <a:noFill/>
        </p:spPr>
        <p:txBody>
          <a:bodyPr wrap="square" rtlCol="0">
            <a:spAutoFit/>
          </a:bodyPr>
          <a:lstStyle/>
          <a:p>
            <a:pPr>
              <a:buFont typeface="Arial" pitchFamily="34" charset="0"/>
              <a:buChar char="•"/>
            </a:pPr>
            <a:r>
              <a:rPr lang="en-US" sz="1600" dirty="0" smtClean="0">
                <a:latin typeface="+mj-lt"/>
              </a:rPr>
              <a:t>The function of  NALCC and TNC GIS analysts is to facilitate spatial data acquisition for SWAPs</a:t>
            </a:r>
          </a:p>
          <a:p>
            <a:pPr>
              <a:buFont typeface="Arial" pitchFamily="34" charset="0"/>
              <a:buChar char="•"/>
            </a:pPr>
            <a:r>
              <a:rPr lang="en-US" sz="1600" dirty="0" smtClean="0">
                <a:latin typeface="+mj-lt"/>
              </a:rPr>
              <a:t>Lori (NALCC) as assembling landscape data for U.S. and Canada, and SGCNs</a:t>
            </a:r>
          </a:p>
          <a:p>
            <a:pPr>
              <a:buFont typeface="Arial" pitchFamily="34" charset="0"/>
              <a:buChar char="•"/>
            </a:pPr>
            <a:r>
              <a:rPr lang="en-US" sz="1600" dirty="0" smtClean="0">
                <a:latin typeface="+mj-lt"/>
              </a:rPr>
              <a:t>Alex (TNC) will help align TNCs ongoing RCN products with needs of SWAP Synthesis</a:t>
            </a:r>
          </a:p>
          <a:p>
            <a:pPr>
              <a:buFont typeface="Arial" pitchFamily="34" charset="0"/>
              <a:buChar char="•"/>
            </a:pPr>
            <a:r>
              <a:rPr lang="en-US" sz="1600" dirty="0" smtClean="0">
                <a:latin typeface="+mj-lt"/>
              </a:rPr>
              <a:t>We need continued support on SGCN data request.  </a:t>
            </a:r>
            <a:endParaRPr lang="en-US" sz="16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BC43F-AAE5-481E-827F-B28F73C6CC9C}" type="slidenum">
              <a:rPr lang="en-US" smtClean="0">
                <a:solidFill>
                  <a:prstClr val="black"/>
                </a:solidFill>
                <a:latin typeface="Times New Roman"/>
              </a:rPr>
              <a:pPr/>
              <a:t>6</a:t>
            </a:fld>
            <a:endParaRPr lang="en-US" dirty="0">
              <a:solidFill>
                <a:prstClr val="black"/>
              </a:solidFill>
              <a:latin typeface="Times New Roman"/>
            </a:endParaRPr>
          </a:p>
        </p:txBody>
      </p:sp>
      <p:sp>
        <p:nvSpPr>
          <p:cNvPr id="4098" name="AutoShape 2" descr="http://web.mail.comcast.net/service/home/~/?auth=co&amp;id=363400&amp;part=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photo.JPG"/>
          <p:cNvPicPr>
            <a:picLocks noChangeAspect="1"/>
          </p:cNvPicPr>
          <p:nvPr/>
        </p:nvPicPr>
        <p:blipFill>
          <a:blip r:embed="rId2" cstate="print"/>
          <a:srcRect l="16250" t="16109" r="13438" b="18619"/>
          <a:stretch>
            <a:fillRect/>
          </a:stretch>
        </p:blipFill>
        <p:spPr>
          <a:xfrm>
            <a:off x="0" y="0"/>
            <a:ext cx="8462596" cy="5867400"/>
          </a:xfrm>
          <a:prstGeom prst="rect">
            <a:avLst/>
          </a:prstGeom>
        </p:spPr>
      </p:pic>
      <p:pic>
        <p:nvPicPr>
          <p:cNvPr id="4099" name="Picture 3" descr="C:\Users\Steve\Desktop\photo2"/>
          <p:cNvPicPr>
            <a:picLocks noChangeAspect="1" noChangeArrowheads="1"/>
          </p:cNvPicPr>
          <p:nvPr/>
        </p:nvPicPr>
        <p:blipFill>
          <a:blip r:embed="rId3" cstate="print"/>
          <a:srcRect/>
          <a:stretch>
            <a:fillRect/>
          </a:stretch>
        </p:blipFill>
        <p:spPr bwMode="auto">
          <a:xfrm>
            <a:off x="0" y="3505200"/>
            <a:ext cx="3302000" cy="2466182"/>
          </a:xfrm>
          <a:prstGeom prst="rect">
            <a:avLst/>
          </a:prstGeom>
          <a:noFill/>
        </p:spPr>
      </p:pic>
      <p:pic>
        <p:nvPicPr>
          <p:cNvPr id="4100" name="Picture 4" descr="C:\Users\Steve\Desktop\photo3"/>
          <p:cNvPicPr>
            <a:picLocks noChangeAspect="1" noChangeArrowheads="1"/>
          </p:cNvPicPr>
          <p:nvPr/>
        </p:nvPicPr>
        <p:blipFill>
          <a:blip r:embed="rId4" cstate="print"/>
          <a:srcRect l="26250" t="5858" r="36250" b="3766"/>
          <a:stretch>
            <a:fillRect/>
          </a:stretch>
        </p:blipFill>
        <p:spPr bwMode="auto">
          <a:xfrm rot="5400000">
            <a:off x="6654800" y="-482600"/>
            <a:ext cx="1778000" cy="3200400"/>
          </a:xfrm>
          <a:prstGeom prst="rect">
            <a:avLst/>
          </a:prstGeom>
          <a:noFill/>
        </p:spPr>
      </p:pic>
      <p:pic>
        <p:nvPicPr>
          <p:cNvPr id="4101" name="Picture 5"/>
          <p:cNvPicPr>
            <a:picLocks noChangeAspect="1" noChangeArrowheads="1"/>
          </p:cNvPicPr>
          <p:nvPr/>
        </p:nvPicPr>
        <p:blipFill>
          <a:blip r:embed="rId5" cstate="print"/>
          <a:srcRect/>
          <a:stretch>
            <a:fillRect/>
          </a:stretch>
        </p:blipFill>
        <p:spPr bwMode="auto">
          <a:xfrm>
            <a:off x="5410200" y="4267200"/>
            <a:ext cx="2038350" cy="1143000"/>
          </a:xfrm>
          <a:prstGeom prst="rect">
            <a:avLst/>
          </a:prstGeom>
          <a:noFill/>
          <a:ln w="9525">
            <a:noFill/>
            <a:miter lim="800000"/>
            <a:headEnd/>
            <a:tailEnd/>
          </a:ln>
        </p:spPr>
      </p:pic>
      <p:sp>
        <p:nvSpPr>
          <p:cNvPr id="10" name="TextBox 9"/>
          <p:cNvSpPr txBox="1"/>
          <p:nvPr/>
        </p:nvSpPr>
        <p:spPr>
          <a:xfrm>
            <a:off x="6705600" y="609600"/>
            <a:ext cx="1600200" cy="369332"/>
          </a:xfrm>
          <a:prstGeom prst="rect">
            <a:avLst/>
          </a:prstGeom>
          <a:noFill/>
        </p:spPr>
        <p:txBody>
          <a:bodyPr wrap="square" rtlCol="0">
            <a:spAutoFit/>
          </a:bodyPr>
          <a:lstStyle/>
          <a:p>
            <a:r>
              <a:rPr lang="en-US" dirty="0" smtClean="0"/>
              <a:t>WCS Canada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164"/>
          <p:cNvSpPr/>
          <p:nvPr/>
        </p:nvSpPr>
        <p:spPr>
          <a:xfrm>
            <a:off x="0" y="5081016"/>
            <a:ext cx="9144000" cy="172821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0" y="0"/>
            <a:ext cx="9144000" cy="2971800"/>
          </a:xfrm>
          <a:prstGeom prst="rect">
            <a:avLst/>
          </a:prstGeom>
          <a:gradFill>
            <a:gsLst>
              <a:gs pos="0">
                <a:srgbClr val="DDEBCF"/>
              </a:gs>
              <a:gs pos="50000">
                <a:srgbClr val="9CB86E"/>
              </a:gs>
              <a:gs pos="100000">
                <a:srgbClr val="156B13"/>
              </a:gs>
            </a:gsLst>
            <a:lin ang="5400000" scaled="0"/>
          </a:gra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6096" y="3224784"/>
            <a:ext cx="9137904" cy="17282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own Arrow 143"/>
          <p:cNvSpPr/>
          <p:nvPr/>
        </p:nvSpPr>
        <p:spPr>
          <a:xfrm>
            <a:off x="7578364" y="1244558"/>
            <a:ext cx="270236" cy="204728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wn Arrow 103"/>
          <p:cNvSpPr/>
          <p:nvPr/>
        </p:nvSpPr>
        <p:spPr>
          <a:xfrm>
            <a:off x="1185380" y="1172842"/>
            <a:ext cx="262420" cy="21189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ight Arrow 235"/>
          <p:cNvSpPr/>
          <p:nvPr/>
        </p:nvSpPr>
        <p:spPr>
          <a:xfrm rot="5400000">
            <a:off x="4724399" y="1981202"/>
            <a:ext cx="457201"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ight Arrow 130"/>
          <p:cNvSpPr/>
          <p:nvPr/>
        </p:nvSpPr>
        <p:spPr>
          <a:xfrm rot="9543321">
            <a:off x="5711636" y="1431783"/>
            <a:ext cx="1631302" cy="2717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491990" y="1492181"/>
            <a:ext cx="964641" cy="15072"/>
          </a:xfrm>
          <a:custGeom>
            <a:avLst/>
            <a:gdLst>
              <a:gd name="connsiteX0" fmla="*/ 723481 w 723481"/>
              <a:gd name="connsiteY0" fmla="*/ 20096 h 20096"/>
              <a:gd name="connsiteX1" fmla="*/ 0 w 723481"/>
              <a:gd name="connsiteY1" fmla="*/ 0 h 20096"/>
            </a:gdLst>
            <a:ahLst/>
            <a:cxnLst>
              <a:cxn ang="0">
                <a:pos x="connsiteX0" y="connsiteY0"/>
              </a:cxn>
              <a:cxn ang="0">
                <a:pos x="connsiteX1" y="connsiteY1"/>
              </a:cxn>
            </a:cxnLst>
            <a:rect l="l" t="t" r="r" b="b"/>
            <a:pathLst>
              <a:path w="723481" h="20096">
                <a:moveTo>
                  <a:pt x="723481" y="20096"/>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3"/>
          <p:cNvGrpSpPr/>
          <p:nvPr/>
        </p:nvGrpSpPr>
        <p:grpSpPr>
          <a:xfrm>
            <a:off x="6635681" y="427761"/>
            <a:ext cx="2590800" cy="889269"/>
            <a:chOff x="31531" y="125057"/>
            <a:chExt cx="1569949" cy="1185692"/>
          </a:xfrm>
          <a:solidFill>
            <a:srgbClr val="FFC000"/>
          </a:solidFill>
        </p:grpSpPr>
        <p:sp>
          <p:nvSpPr>
            <p:cNvPr id="15" name="Rectangle 14"/>
            <p:cNvSpPr/>
            <p:nvPr/>
          </p:nvSpPr>
          <p:spPr>
            <a:xfrm>
              <a:off x="169991" y="125057"/>
              <a:ext cx="1293941" cy="1170343"/>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531" y="202753"/>
              <a:ext cx="1569949" cy="1107996"/>
            </a:xfrm>
            <a:prstGeom prst="rect">
              <a:avLst/>
            </a:prstGeom>
            <a:noFill/>
          </p:spPr>
          <p:txBody>
            <a:bodyPr wrap="square" rtlCol="0">
              <a:spAutoFit/>
            </a:bodyPr>
            <a:lstStyle/>
            <a:p>
              <a:pPr algn="ctr"/>
              <a:r>
                <a:rPr lang="en-US" sz="1600" b="1" dirty="0" smtClean="0"/>
                <a:t>RCN Proposal:</a:t>
              </a:r>
            </a:p>
            <a:p>
              <a:pPr algn="ctr"/>
              <a:r>
                <a:rPr lang="en-US" sz="1600" b="1" dirty="0" smtClean="0"/>
                <a:t>Regional SWAP Synthesis Contractor</a:t>
              </a:r>
              <a:endParaRPr lang="en-US" sz="1600" b="1" dirty="0"/>
            </a:p>
          </p:txBody>
        </p:sp>
      </p:grpSp>
      <p:grpSp>
        <p:nvGrpSpPr>
          <p:cNvPr id="3" name="Group 16"/>
          <p:cNvGrpSpPr/>
          <p:nvPr/>
        </p:nvGrpSpPr>
        <p:grpSpPr>
          <a:xfrm>
            <a:off x="2811066" y="1675235"/>
            <a:ext cx="3352801" cy="426462"/>
            <a:chOff x="102160" y="838817"/>
            <a:chExt cx="1371600" cy="990599"/>
          </a:xfrm>
        </p:grpSpPr>
        <p:sp>
          <p:nvSpPr>
            <p:cNvPr id="18" name="Rectangle 17"/>
            <p:cNvSpPr/>
            <p:nvPr/>
          </p:nvSpPr>
          <p:spPr>
            <a:xfrm>
              <a:off x="304800" y="838817"/>
              <a:ext cx="990600" cy="990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2160" y="901524"/>
              <a:ext cx="1371600" cy="714914"/>
            </a:xfrm>
            <a:prstGeom prst="rect">
              <a:avLst/>
            </a:prstGeom>
            <a:noFill/>
          </p:spPr>
          <p:txBody>
            <a:bodyPr wrap="square" rtlCol="0">
              <a:spAutoFit/>
            </a:bodyPr>
            <a:lstStyle/>
            <a:p>
              <a:pPr algn="ctr"/>
              <a:r>
                <a:rPr lang="en-US" sz="1400" dirty="0" smtClean="0"/>
                <a:t>SWAP Database Design</a:t>
              </a:r>
              <a:endParaRPr lang="en-US" sz="1400" dirty="0"/>
            </a:p>
          </p:txBody>
        </p:sp>
      </p:grpSp>
      <p:sp>
        <p:nvSpPr>
          <p:cNvPr id="224" name="Right Arrow 223"/>
          <p:cNvSpPr/>
          <p:nvPr/>
        </p:nvSpPr>
        <p:spPr>
          <a:xfrm rot="1256050" flipV="1">
            <a:off x="1492155" y="1326991"/>
            <a:ext cx="1842362" cy="2774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0"/>
          <p:cNvGrpSpPr/>
          <p:nvPr/>
        </p:nvGrpSpPr>
        <p:grpSpPr>
          <a:xfrm>
            <a:off x="4675816" y="427762"/>
            <a:ext cx="2141835" cy="886272"/>
            <a:chOff x="287684" y="135106"/>
            <a:chExt cx="1394213" cy="1181696"/>
          </a:xfrm>
        </p:grpSpPr>
        <p:sp>
          <p:nvSpPr>
            <p:cNvPr id="12" name="Rectangle 11"/>
            <p:cNvSpPr/>
            <p:nvPr/>
          </p:nvSpPr>
          <p:spPr>
            <a:xfrm>
              <a:off x="304799" y="135106"/>
              <a:ext cx="1347923" cy="1160296"/>
            </a:xfrm>
            <a:prstGeom prst="rect">
              <a:avLst/>
            </a:prstGeom>
            <a:solidFill>
              <a:srgbClr val="FFC000"/>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7684" y="208806"/>
              <a:ext cx="1394213" cy="1107996"/>
            </a:xfrm>
            <a:prstGeom prst="rect">
              <a:avLst/>
            </a:prstGeom>
            <a:noFill/>
          </p:spPr>
          <p:txBody>
            <a:bodyPr wrap="square" rtlCol="0">
              <a:spAutoFit/>
            </a:bodyPr>
            <a:lstStyle/>
            <a:p>
              <a:pPr algn="ctr"/>
              <a:r>
                <a:rPr lang="en-US" sz="1600" b="1" dirty="0" smtClean="0"/>
                <a:t>RCN Proposal:</a:t>
              </a:r>
            </a:p>
            <a:p>
              <a:pPr algn="ctr"/>
              <a:r>
                <a:rPr lang="en-US" sz="1600" b="1" dirty="0" smtClean="0"/>
                <a:t>SWAP Database Framework Contractor</a:t>
              </a:r>
              <a:endParaRPr lang="en-US" sz="1600" b="1" dirty="0"/>
            </a:p>
          </p:txBody>
        </p:sp>
      </p:grpSp>
      <p:sp>
        <p:nvSpPr>
          <p:cNvPr id="225" name="Right Arrow 224"/>
          <p:cNvSpPr/>
          <p:nvPr/>
        </p:nvSpPr>
        <p:spPr>
          <a:xfrm rot="4612115">
            <a:off x="3487006" y="1274069"/>
            <a:ext cx="516402" cy="2535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7"/>
          <p:cNvGrpSpPr/>
          <p:nvPr/>
        </p:nvGrpSpPr>
        <p:grpSpPr>
          <a:xfrm>
            <a:off x="210312" y="427761"/>
            <a:ext cx="2218768" cy="887510"/>
            <a:chOff x="156337" y="125057"/>
            <a:chExt cx="1390015" cy="1183347"/>
          </a:xfrm>
        </p:grpSpPr>
        <p:sp>
          <p:nvSpPr>
            <p:cNvPr id="5" name="Rectangle 4"/>
            <p:cNvSpPr/>
            <p:nvPr/>
          </p:nvSpPr>
          <p:spPr>
            <a:xfrm>
              <a:off x="202254" y="125057"/>
              <a:ext cx="1257300" cy="1183347"/>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6337" y="131037"/>
              <a:ext cx="1390015" cy="1107996"/>
            </a:xfrm>
            <a:prstGeom prst="rect">
              <a:avLst/>
            </a:prstGeom>
            <a:noFill/>
          </p:spPr>
          <p:txBody>
            <a:bodyPr wrap="square" rtlCol="0">
              <a:spAutoFit/>
            </a:bodyPr>
            <a:lstStyle/>
            <a:p>
              <a:pPr algn="ctr"/>
              <a:r>
                <a:rPr lang="en-US" sz="1600" b="1" dirty="0" smtClean="0"/>
                <a:t>LCC Project:</a:t>
              </a:r>
            </a:p>
            <a:p>
              <a:pPr algn="ctr"/>
              <a:r>
                <a:rPr lang="en-US" sz="1600" b="1" dirty="0" smtClean="0"/>
                <a:t>Northeast Landscape Conservation Design</a:t>
              </a:r>
              <a:endParaRPr lang="en-US" sz="1600" b="1" dirty="0"/>
            </a:p>
          </p:txBody>
        </p:sp>
      </p:grpSp>
      <p:grpSp>
        <p:nvGrpSpPr>
          <p:cNvPr id="8" name="Group 7"/>
          <p:cNvGrpSpPr/>
          <p:nvPr/>
        </p:nvGrpSpPr>
        <p:grpSpPr>
          <a:xfrm>
            <a:off x="2277574" y="427762"/>
            <a:ext cx="2321858" cy="907197"/>
            <a:chOff x="-221951" y="135106"/>
            <a:chExt cx="1741393" cy="1209596"/>
          </a:xfrm>
        </p:grpSpPr>
        <p:sp>
          <p:nvSpPr>
            <p:cNvPr id="9" name="Rectangle 8"/>
            <p:cNvSpPr/>
            <p:nvPr/>
          </p:nvSpPr>
          <p:spPr>
            <a:xfrm>
              <a:off x="-144634" y="135106"/>
              <a:ext cx="1549775" cy="1160296"/>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1951" y="236706"/>
              <a:ext cx="1741393" cy="1107996"/>
            </a:xfrm>
            <a:prstGeom prst="rect">
              <a:avLst/>
            </a:prstGeom>
            <a:noFill/>
          </p:spPr>
          <p:txBody>
            <a:bodyPr wrap="square" rtlCol="0">
              <a:spAutoFit/>
            </a:bodyPr>
            <a:lstStyle/>
            <a:p>
              <a:pPr algn="ctr"/>
              <a:r>
                <a:rPr lang="en-US" sz="1600" b="1" dirty="0" smtClean="0"/>
                <a:t>LCC Project:</a:t>
              </a:r>
            </a:p>
            <a:p>
              <a:pPr algn="ctr"/>
              <a:r>
                <a:rPr lang="en-US" sz="1600" b="1" dirty="0" smtClean="0"/>
                <a:t>Data Needs Assessment Contractor</a:t>
              </a:r>
              <a:endParaRPr lang="en-US" sz="1600" b="1" dirty="0"/>
            </a:p>
          </p:txBody>
        </p:sp>
      </p:grpSp>
      <p:sp>
        <p:nvSpPr>
          <p:cNvPr id="233" name="Rectangle 232"/>
          <p:cNvSpPr/>
          <p:nvPr/>
        </p:nvSpPr>
        <p:spPr>
          <a:xfrm>
            <a:off x="3103370" y="5792226"/>
            <a:ext cx="2788357" cy="892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9" name="Parallelogram 158"/>
          <p:cNvSpPr/>
          <p:nvPr/>
        </p:nvSpPr>
        <p:spPr>
          <a:xfrm>
            <a:off x="6995551" y="6086863"/>
            <a:ext cx="1694039" cy="571669"/>
          </a:xfrm>
          <a:prstGeom prst="parallelogram">
            <a:avLst>
              <a:gd name="adj" fmla="val 47777"/>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arallelogram 157"/>
          <p:cNvSpPr/>
          <p:nvPr/>
        </p:nvSpPr>
        <p:spPr>
          <a:xfrm>
            <a:off x="6972498" y="6035557"/>
            <a:ext cx="1694039" cy="571669"/>
          </a:xfrm>
          <a:prstGeom prst="parallelogram">
            <a:avLst>
              <a:gd name="adj" fmla="val 47777"/>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arallelogram 156"/>
          <p:cNvSpPr/>
          <p:nvPr/>
        </p:nvSpPr>
        <p:spPr>
          <a:xfrm>
            <a:off x="6949445" y="5990534"/>
            <a:ext cx="1694039" cy="571669"/>
          </a:xfrm>
          <a:prstGeom prst="parallelogram">
            <a:avLst>
              <a:gd name="adj" fmla="val 47777"/>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arallelogram 153"/>
          <p:cNvSpPr/>
          <p:nvPr/>
        </p:nvSpPr>
        <p:spPr>
          <a:xfrm>
            <a:off x="6926392" y="5945511"/>
            <a:ext cx="1694039" cy="571669"/>
          </a:xfrm>
          <a:prstGeom prst="parallelogram">
            <a:avLst>
              <a:gd name="adj" fmla="val 47777"/>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arallelogram 152"/>
          <p:cNvSpPr/>
          <p:nvPr/>
        </p:nvSpPr>
        <p:spPr>
          <a:xfrm>
            <a:off x="6913976" y="5894205"/>
            <a:ext cx="1694039" cy="571669"/>
          </a:xfrm>
          <a:prstGeom prst="parallelogram">
            <a:avLst>
              <a:gd name="adj" fmla="val 47777"/>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7086600" y="5715000"/>
            <a:ext cx="1197984" cy="276999"/>
          </a:xfrm>
          <a:prstGeom prst="rect">
            <a:avLst/>
          </a:prstGeom>
          <a:noFill/>
        </p:spPr>
        <p:txBody>
          <a:bodyPr wrap="square" rtlCol="0">
            <a:spAutoFit/>
          </a:bodyPr>
          <a:lstStyle/>
          <a:p>
            <a:pPr algn="ctr"/>
            <a:r>
              <a:rPr lang="en-US" sz="1200" b="1" dirty="0" smtClean="0"/>
              <a:t>14 SWAPS</a:t>
            </a:r>
          </a:p>
        </p:txBody>
      </p:sp>
      <p:sp>
        <p:nvSpPr>
          <p:cNvPr id="150" name="Right Arrow 149"/>
          <p:cNvSpPr/>
          <p:nvPr/>
        </p:nvSpPr>
        <p:spPr>
          <a:xfrm rot="10800000" flipV="1">
            <a:off x="5600656" y="3974865"/>
            <a:ext cx="1842362" cy="2774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ight Arrow 150"/>
          <p:cNvSpPr/>
          <p:nvPr/>
        </p:nvSpPr>
        <p:spPr>
          <a:xfrm flipV="1">
            <a:off x="1651722" y="3997271"/>
            <a:ext cx="1842362" cy="2774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9"/>
          <p:cNvGrpSpPr/>
          <p:nvPr/>
        </p:nvGrpSpPr>
        <p:grpSpPr>
          <a:xfrm>
            <a:off x="6458353" y="3505200"/>
            <a:ext cx="1981200" cy="1360895"/>
            <a:chOff x="304800" y="762236"/>
            <a:chExt cx="992280" cy="4084783"/>
          </a:xfrm>
        </p:grpSpPr>
        <p:sp>
          <p:nvSpPr>
            <p:cNvPr id="155" name="Rectangle 154"/>
            <p:cNvSpPr/>
            <p:nvPr/>
          </p:nvSpPr>
          <p:spPr>
            <a:xfrm>
              <a:off x="304800" y="762236"/>
              <a:ext cx="992280" cy="40288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6" name="TextBox 155"/>
            <p:cNvSpPr txBox="1"/>
            <p:nvPr/>
          </p:nvSpPr>
          <p:spPr>
            <a:xfrm>
              <a:off x="358255" y="930043"/>
              <a:ext cx="898488" cy="3916976"/>
            </a:xfrm>
            <a:prstGeom prst="rect">
              <a:avLst/>
            </a:prstGeom>
            <a:noFill/>
          </p:spPr>
          <p:txBody>
            <a:bodyPr wrap="square" rtlCol="0">
              <a:spAutoFit/>
            </a:bodyPr>
            <a:lstStyle/>
            <a:p>
              <a:pPr algn="ctr"/>
              <a:r>
                <a:rPr lang="en-US" sz="1600" b="1" dirty="0" err="1" smtClean="0"/>
                <a:t>CompileText</a:t>
              </a:r>
              <a:r>
                <a:rPr lang="en-US" sz="1600" b="1" dirty="0" smtClean="0"/>
                <a:t> and Tabular Regional Components of the 8 SWAP Elements</a:t>
              </a:r>
            </a:p>
          </p:txBody>
        </p:sp>
      </p:grpSp>
      <p:grpSp>
        <p:nvGrpSpPr>
          <p:cNvPr id="20" name="Group 109"/>
          <p:cNvGrpSpPr/>
          <p:nvPr/>
        </p:nvGrpSpPr>
        <p:grpSpPr>
          <a:xfrm>
            <a:off x="697992" y="3505200"/>
            <a:ext cx="1987295" cy="1344775"/>
            <a:chOff x="304800" y="762896"/>
            <a:chExt cx="995331" cy="4042225"/>
          </a:xfrm>
        </p:grpSpPr>
        <p:sp>
          <p:nvSpPr>
            <p:cNvPr id="127" name="Rectangle 126"/>
            <p:cNvSpPr/>
            <p:nvPr/>
          </p:nvSpPr>
          <p:spPr>
            <a:xfrm>
              <a:off x="304800" y="762896"/>
              <a:ext cx="992280" cy="40281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TextBox 127"/>
            <p:cNvSpPr txBox="1"/>
            <p:nvPr/>
          </p:nvSpPr>
          <p:spPr>
            <a:xfrm>
              <a:off x="315510" y="888145"/>
              <a:ext cx="984621" cy="3916976"/>
            </a:xfrm>
            <a:prstGeom prst="rect">
              <a:avLst/>
            </a:prstGeom>
            <a:noFill/>
          </p:spPr>
          <p:txBody>
            <a:bodyPr wrap="square" rtlCol="0">
              <a:spAutoFit/>
            </a:bodyPr>
            <a:lstStyle/>
            <a:p>
              <a:pPr algn="ctr"/>
              <a:r>
                <a:rPr lang="en-US" sz="1600" b="1" dirty="0" smtClean="0"/>
                <a:t>Maps and Spatial Data Summaries for Regional Components of the 8 SWAP Elements</a:t>
              </a:r>
            </a:p>
          </p:txBody>
        </p:sp>
      </p:grpSp>
      <p:sp>
        <p:nvSpPr>
          <p:cNvPr id="140" name="Right Arrow 139"/>
          <p:cNvSpPr/>
          <p:nvPr/>
        </p:nvSpPr>
        <p:spPr>
          <a:xfrm rot="5400000">
            <a:off x="4762499" y="1181102"/>
            <a:ext cx="381001"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
          <p:cNvGrpSpPr/>
          <p:nvPr/>
        </p:nvGrpSpPr>
        <p:grpSpPr>
          <a:xfrm>
            <a:off x="2801471" y="2510116"/>
            <a:ext cx="3352801" cy="426462"/>
            <a:chOff x="102160" y="838817"/>
            <a:chExt cx="1371600" cy="990599"/>
          </a:xfrm>
        </p:grpSpPr>
        <p:sp>
          <p:nvSpPr>
            <p:cNvPr id="142" name="Rectangle 141"/>
            <p:cNvSpPr/>
            <p:nvPr/>
          </p:nvSpPr>
          <p:spPr>
            <a:xfrm>
              <a:off x="304800" y="838817"/>
              <a:ext cx="990600" cy="9905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102160" y="984816"/>
              <a:ext cx="1371600" cy="714914"/>
            </a:xfrm>
            <a:prstGeom prst="rect">
              <a:avLst/>
            </a:prstGeom>
            <a:noFill/>
          </p:spPr>
          <p:txBody>
            <a:bodyPr wrap="square" rtlCol="0">
              <a:spAutoFit/>
            </a:bodyPr>
            <a:lstStyle/>
            <a:p>
              <a:pPr algn="ctr"/>
              <a:r>
                <a:rPr lang="en-US" sz="1400" dirty="0" smtClean="0"/>
                <a:t>SWAP Database Construction</a:t>
              </a:r>
              <a:endParaRPr lang="en-US" sz="1400" dirty="0"/>
            </a:p>
          </p:txBody>
        </p:sp>
      </p:grpSp>
      <p:sp>
        <p:nvSpPr>
          <p:cNvPr id="173" name="TextBox 172"/>
          <p:cNvSpPr txBox="1"/>
          <p:nvPr/>
        </p:nvSpPr>
        <p:spPr>
          <a:xfrm>
            <a:off x="0" y="2438400"/>
            <a:ext cx="990600" cy="369332"/>
          </a:xfrm>
          <a:prstGeom prst="rect">
            <a:avLst/>
          </a:prstGeom>
          <a:noFill/>
          <a:effectLst>
            <a:outerShdw blurRad="50800" dist="50800" dir="5400000" algn="ctr" rotWithShape="0">
              <a:schemeClr val="bg2">
                <a:lumMod val="25000"/>
              </a:schemeClr>
            </a:outerShdw>
          </a:effectLst>
        </p:spPr>
        <p:txBody>
          <a:bodyPr wrap="square" rtlCol="0">
            <a:spAutoFit/>
          </a:bodyPr>
          <a:lstStyle/>
          <a:p>
            <a:r>
              <a:rPr lang="en-US" b="1" dirty="0" smtClean="0">
                <a:solidFill>
                  <a:srgbClr val="FFFF00"/>
                </a:solidFill>
              </a:rPr>
              <a:t>PHASE 1</a:t>
            </a:r>
            <a:endParaRPr lang="en-US" b="1" dirty="0">
              <a:solidFill>
                <a:srgbClr val="FFFF00"/>
              </a:solidFill>
            </a:endParaRPr>
          </a:p>
        </p:txBody>
      </p:sp>
      <p:sp>
        <p:nvSpPr>
          <p:cNvPr id="176" name="TextBox 175"/>
          <p:cNvSpPr txBox="1"/>
          <p:nvPr/>
        </p:nvSpPr>
        <p:spPr>
          <a:xfrm>
            <a:off x="0" y="3163824"/>
            <a:ext cx="990600" cy="369332"/>
          </a:xfrm>
          <a:prstGeom prst="rect">
            <a:avLst/>
          </a:prstGeom>
          <a:noFill/>
          <a:effectLst>
            <a:outerShdw blurRad="50800" dist="50800" dir="5400000" algn="ctr" rotWithShape="0">
              <a:schemeClr val="bg2">
                <a:lumMod val="25000"/>
              </a:schemeClr>
            </a:outerShdw>
          </a:effectLst>
        </p:spPr>
        <p:txBody>
          <a:bodyPr wrap="square" rtlCol="0">
            <a:spAutoFit/>
          </a:bodyPr>
          <a:lstStyle/>
          <a:p>
            <a:r>
              <a:rPr lang="en-US" b="1" dirty="0" smtClean="0">
                <a:solidFill>
                  <a:srgbClr val="FFFF00"/>
                </a:solidFill>
              </a:rPr>
              <a:t>PHASE 2</a:t>
            </a:r>
            <a:endParaRPr lang="en-US" b="1" dirty="0">
              <a:solidFill>
                <a:srgbClr val="FFFF00"/>
              </a:solidFill>
            </a:endParaRPr>
          </a:p>
        </p:txBody>
      </p:sp>
      <p:grpSp>
        <p:nvGrpSpPr>
          <p:cNvPr id="69" name="Group 68"/>
          <p:cNvGrpSpPr/>
          <p:nvPr/>
        </p:nvGrpSpPr>
        <p:grpSpPr>
          <a:xfrm>
            <a:off x="-12192" y="3515963"/>
            <a:ext cx="8607792" cy="3198605"/>
            <a:chOff x="-12192" y="3515963"/>
            <a:chExt cx="8607792" cy="3198605"/>
          </a:xfrm>
        </p:grpSpPr>
        <p:sp>
          <p:nvSpPr>
            <p:cNvPr id="235" name="Right Arrow 234"/>
            <p:cNvSpPr/>
            <p:nvPr/>
          </p:nvSpPr>
          <p:spPr>
            <a:xfrm rot="5400000">
              <a:off x="3682915" y="5047662"/>
              <a:ext cx="907545" cy="5658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ight Arrow 132"/>
            <p:cNvSpPr/>
            <p:nvPr/>
          </p:nvSpPr>
          <p:spPr>
            <a:xfrm rot="16200000">
              <a:off x="4612289" y="5011524"/>
              <a:ext cx="960822" cy="635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p:cNvSpPr txBox="1"/>
            <p:nvPr/>
          </p:nvSpPr>
          <p:spPr>
            <a:xfrm>
              <a:off x="2819400" y="5791238"/>
              <a:ext cx="3352801" cy="923330"/>
            </a:xfrm>
            <a:prstGeom prst="rect">
              <a:avLst/>
            </a:prstGeom>
            <a:noFill/>
          </p:spPr>
          <p:txBody>
            <a:bodyPr wrap="square" rtlCol="0">
              <a:spAutoFit/>
            </a:bodyPr>
            <a:lstStyle/>
            <a:p>
              <a:pPr algn="ctr"/>
              <a:r>
                <a:rPr lang="en-US" b="1" dirty="0" smtClean="0"/>
                <a:t>Web Portal  for:</a:t>
              </a:r>
            </a:p>
            <a:p>
              <a:pPr algn="ctr"/>
              <a:r>
                <a:rPr lang="en-US" b="1" dirty="0" smtClean="0"/>
                <a:t>Regional “Roll-down”</a:t>
              </a:r>
            </a:p>
            <a:p>
              <a:pPr algn="ctr"/>
              <a:r>
                <a:rPr lang="en-US" b="1" dirty="0" smtClean="0"/>
                <a:t>State “Roll-up”</a:t>
              </a:r>
              <a:endParaRPr lang="en-US" b="1" dirty="0"/>
            </a:p>
          </p:txBody>
        </p:sp>
        <p:sp>
          <p:nvSpPr>
            <p:cNvPr id="237" name="Right Arrow 236"/>
            <p:cNvSpPr/>
            <p:nvPr/>
          </p:nvSpPr>
          <p:spPr>
            <a:xfrm>
              <a:off x="2171299" y="6075728"/>
              <a:ext cx="914400" cy="2813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51"/>
            <p:cNvGrpSpPr/>
            <p:nvPr/>
          </p:nvGrpSpPr>
          <p:grpSpPr>
            <a:xfrm>
              <a:off x="6860790" y="5629832"/>
              <a:ext cx="1734810" cy="784738"/>
              <a:chOff x="4990688" y="6136192"/>
              <a:chExt cx="1638712" cy="1255208"/>
            </a:xfrm>
            <a:solidFill>
              <a:schemeClr val="accent3">
                <a:lumMod val="75000"/>
              </a:schemeClr>
            </a:solidFill>
          </p:grpSpPr>
          <p:sp>
            <p:nvSpPr>
              <p:cNvPr id="134" name="Parallelogram 133"/>
              <p:cNvSpPr/>
              <p:nvPr/>
            </p:nvSpPr>
            <p:spPr>
              <a:xfrm>
                <a:off x="5029200" y="6477000"/>
                <a:ext cx="1600200" cy="914400"/>
              </a:xfrm>
              <a:prstGeom prst="parallelogram">
                <a:avLst>
                  <a:gd name="adj" fmla="val 47777"/>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arallelogram 134"/>
              <p:cNvSpPr/>
              <p:nvPr/>
            </p:nvSpPr>
            <p:spPr>
              <a:xfrm>
                <a:off x="5029200" y="6400800"/>
                <a:ext cx="1600200" cy="914400"/>
              </a:xfrm>
              <a:prstGeom prst="parallelogram">
                <a:avLst>
                  <a:gd name="adj" fmla="val 47777"/>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arallelogram 135"/>
              <p:cNvSpPr/>
              <p:nvPr/>
            </p:nvSpPr>
            <p:spPr>
              <a:xfrm>
                <a:off x="5020832" y="6324600"/>
                <a:ext cx="1600200" cy="914400"/>
              </a:xfrm>
              <a:prstGeom prst="parallelogram">
                <a:avLst>
                  <a:gd name="adj" fmla="val 47777"/>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arallelogram 137"/>
              <p:cNvSpPr/>
              <p:nvPr/>
            </p:nvSpPr>
            <p:spPr>
              <a:xfrm>
                <a:off x="4999056" y="6228304"/>
                <a:ext cx="1600200" cy="914400"/>
              </a:xfrm>
              <a:prstGeom prst="parallelogram">
                <a:avLst>
                  <a:gd name="adj" fmla="val 47777"/>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arallelogram 138"/>
              <p:cNvSpPr/>
              <p:nvPr/>
            </p:nvSpPr>
            <p:spPr>
              <a:xfrm>
                <a:off x="4990688" y="6136192"/>
                <a:ext cx="1600200" cy="914400"/>
              </a:xfrm>
              <a:prstGeom prst="parallelogram">
                <a:avLst>
                  <a:gd name="adj" fmla="val 47777"/>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ight Arrow 173"/>
            <p:cNvSpPr/>
            <p:nvPr/>
          </p:nvSpPr>
          <p:spPr>
            <a:xfrm>
              <a:off x="5903976" y="5791200"/>
              <a:ext cx="914400" cy="3429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ight Arrow 174"/>
            <p:cNvSpPr/>
            <p:nvPr/>
          </p:nvSpPr>
          <p:spPr>
            <a:xfrm rot="10800000">
              <a:off x="5894832" y="6172200"/>
              <a:ext cx="922219" cy="3429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9"/>
            <p:cNvGrpSpPr/>
            <p:nvPr/>
          </p:nvGrpSpPr>
          <p:grpSpPr>
            <a:xfrm>
              <a:off x="3491755" y="3515963"/>
              <a:ext cx="2111188" cy="1371600"/>
              <a:chOff x="126915" y="58768"/>
              <a:chExt cx="1295501" cy="2214285"/>
            </a:xfrm>
          </p:grpSpPr>
          <p:sp>
            <p:nvSpPr>
              <p:cNvPr id="21" name="Rectangle 20"/>
              <p:cNvSpPr/>
              <p:nvPr/>
            </p:nvSpPr>
            <p:spPr>
              <a:xfrm>
                <a:off x="140668" y="58768"/>
                <a:ext cx="1248741" cy="221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26915" y="165567"/>
                <a:ext cx="1295501" cy="1639667"/>
              </a:xfrm>
              <a:prstGeom prst="rect">
                <a:avLst/>
              </a:prstGeom>
              <a:noFill/>
            </p:spPr>
            <p:txBody>
              <a:bodyPr wrap="square" rtlCol="0">
                <a:spAutoFit/>
              </a:bodyPr>
              <a:lstStyle/>
              <a:p>
                <a:pPr algn="ctr"/>
                <a:r>
                  <a:rPr lang="en-US" b="1" dirty="0" smtClean="0"/>
                  <a:t>Populate Database </a:t>
                </a:r>
                <a:r>
                  <a:rPr lang="en-US" sz="1400" b="1" dirty="0" smtClean="0"/>
                  <a:t>to complete  Regional component of the 8 SWAP Elements</a:t>
                </a:r>
                <a:endParaRPr lang="en-US" sz="1400" b="1" u="sng" dirty="0" smtClean="0"/>
              </a:p>
            </p:txBody>
          </p:sp>
        </p:grpSp>
        <p:grpSp>
          <p:nvGrpSpPr>
            <p:cNvPr id="24" name="Group 228"/>
            <p:cNvGrpSpPr/>
            <p:nvPr/>
          </p:nvGrpSpPr>
          <p:grpSpPr>
            <a:xfrm>
              <a:off x="609600" y="5452896"/>
              <a:ext cx="1761568" cy="1174581"/>
              <a:chOff x="379517" y="320712"/>
              <a:chExt cx="1048187" cy="990600"/>
            </a:xfrm>
          </p:grpSpPr>
          <p:sp>
            <p:nvSpPr>
              <p:cNvPr id="230" name="Rectangle 229"/>
              <p:cNvSpPr/>
              <p:nvPr/>
            </p:nvSpPr>
            <p:spPr>
              <a:xfrm>
                <a:off x="437104" y="320712"/>
                <a:ext cx="990600" cy="990600"/>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p:cNvSpPr txBox="1"/>
              <p:nvPr/>
            </p:nvSpPr>
            <p:spPr>
              <a:xfrm>
                <a:off x="379517" y="348968"/>
                <a:ext cx="1026608" cy="700833"/>
              </a:xfrm>
              <a:prstGeom prst="rect">
                <a:avLst/>
              </a:prstGeom>
              <a:noFill/>
            </p:spPr>
            <p:txBody>
              <a:bodyPr wrap="square" rtlCol="0">
                <a:spAutoFit/>
              </a:bodyPr>
              <a:lstStyle/>
              <a:p>
                <a:pPr algn="ctr"/>
                <a:r>
                  <a:rPr lang="en-US" sz="1600" b="1" dirty="0" smtClean="0"/>
                  <a:t>LCC Project:</a:t>
                </a:r>
              </a:p>
              <a:p>
                <a:pPr algn="ctr"/>
                <a:r>
                  <a:rPr lang="en-US" sz="1600" b="1" dirty="0" smtClean="0"/>
                  <a:t>Website &amp; Portal Development</a:t>
                </a:r>
                <a:endParaRPr lang="en-US" sz="1600" b="1" dirty="0"/>
              </a:p>
            </p:txBody>
          </p:sp>
        </p:grpSp>
        <p:sp>
          <p:nvSpPr>
            <p:cNvPr id="178" name="TextBox 177"/>
            <p:cNvSpPr txBox="1"/>
            <p:nvPr/>
          </p:nvSpPr>
          <p:spPr>
            <a:xfrm>
              <a:off x="-12192" y="5032248"/>
              <a:ext cx="990600" cy="369332"/>
            </a:xfrm>
            <a:prstGeom prst="rect">
              <a:avLst/>
            </a:prstGeom>
            <a:noFill/>
            <a:effectLst>
              <a:outerShdw blurRad="50800" dist="50800" dir="5400000" algn="ctr" rotWithShape="0">
                <a:schemeClr val="bg2">
                  <a:lumMod val="25000"/>
                </a:schemeClr>
              </a:outerShdw>
            </a:effectLst>
          </p:spPr>
          <p:txBody>
            <a:bodyPr wrap="square" rtlCol="0">
              <a:spAutoFit/>
            </a:bodyPr>
            <a:lstStyle/>
            <a:p>
              <a:r>
                <a:rPr lang="en-US" b="1" dirty="0" smtClean="0">
                  <a:solidFill>
                    <a:srgbClr val="FFFF00"/>
                  </a:solidFill>
                  <a:effectLst>
                    <a:outerShdw blurRad="50800" dist="50800" dir="5400000" algn="ctr" rotWithShape="0">
                      <a:schemeClr val="bg2">
                        <a:lumMod val="25000"/>
                      </a:schemeClr>
                    </a:outerShdw>
                  </a:effectLst>
                </a:rPr>
                <a:t>PHASE 3</a:t>
              </a:r>
              <a:endParaRPr lang="en-US" b="1" dirty="0">
                <a:solidFill>
                  <a:srgbClr val="FFFF00"/>
                </a:solidFill>
                <a:effectLst>
                  <a:outerShdw blurRad="50800" dist="50800" dir="5400000" algn="ctr" rotWithShape="0">
                    <a:schemeClr val="bg2">
                      <a:lumMod val="25000"/>
                    </a:schemeClr>
                  </a:outerShdw>
                </a:effectLst>
              </a:endParaRPr>
            </a:p>
          </p:txBody>
        </p:sp>
      </p:grpSp>
      <p:sp>
        <p:nvSpPr>
          <p:cNvPr id="68" name="TextBox 67"/>
          <p:cNvSpPr txBox="1"/>
          <p:nvPr/>
        </p:nvSpPr>
        <p:spPr>
          <a:xfrm>
            <a:off x="1676400" y="1"/>
            <a:ext cx="5867400" cy="400110"/>
          </a:xfrm>
          <a:prstGeom prst="rect">
            <a:avLst/>
          </a:prstGeom>
          <a:solidFill>
            <a:schemeClr val="accent5">
              <a:lumMod val="75000"/>
            </a:schemeClr>
          </a:solidFill>
          <a:ln w="25400">
            <a:solidFill>
              <a:schemeClr val="tx1"/>
            </a:solidFill>
          </a:ln>
        </p:spPr>
        <p:txBody>
          <a:bodyPr wrap="square" rtlCol="0">
            <a:spAutoFit/>
          </a:bodyPr>
          <a:lstStyle/>
          <a:p>
            <a:pPr algn="ctr"/>
            <a:r>
              <a:rPr lang="en-US" sz="2000" dirty="0" smtClean="0"/>
              <a:t>Conservation Design Advisory Committee</a:t>
            </a:r>
            <a:endParaRPr lang="en-US" sz="2000" dirty="0"/>
          </a:p>
        </p:txBody>
      </p:sp>
      <p:sp>
        <p:nvSpPr>
          <p:cNvPr id="70" name="TextBox 69"/>
          <p:cNvSpPr txBox="1"/>
          <p:nvPr/>
        </p:nvSpPr>
        <p:spPr>
          <a:xfrm>
            <a:off x="6930204" y="5545812"/>
            <a:ext cx="1725303" cy="830997"/>
          </a:xfrm>
          <a:prstGeom prst="rect">
            <a:avLst/>
          </a:prstGeom>
          <a:noFill/>
        </p:spPr>
        <p:txBody>
          <a:bodyPr wrap="square" rtlCol="0">
            <a:spAutoFit/>
          </a:bodyPr>
          <a:lstStyle/>
          <a:p>
            <a:pPr algn="ctr"/>
            <a:r>
              <a:rPr lang="en-US" sz="1600" b="1" dirty="0" smtClean="0"/>
              <a:t>Voluntary Inclusion</a:t>
            </a:r>
          </a:p>
          <a:p>
            <a:pPr algn="ctr"/>
            <a:r>
              <a:rPr lang="en-US" sz="1600" b="1" dirty="0" smtClean="0"/>
              <a:t>14 SWAPs</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BC43F-AAE5-481E-827F-B28F73C6CC9C}" type="slidenum">
              <a:rPr lang="en-US" smtClean="0">
                <a:solidFill>
                  <a:prstClr val="black"/>
                </a:solidFill>
                <a:latin typeface="Times New Roman"/>
              </a:rPr>
              <a:pPr/>
              <a:t>8</a:t>
            </a:fld>
            <a:endParaRPr lang="en-US" dirty="0">
              <a:solidFill>
                <a:prstClr val="black"/>
              </a:solidFill>
              <a:latin typeface="Times New Roman"/>
            </a:endParaRPr>
          </a:p>
        </p:txBody>
      </p:sp>
      <p:pic>
        <p:nvPicPr>
          <p:cNvPr id="1028" name="Picture 4"/>
          <p:cNvPicPr>
            <a:picLocks noChangeAspect="1" noChangeArrowheads="1"/>
          </p:cNvPicPr>
          <p:nvPr/>
        </p:nvPicPr>
        <p:blipFill>
          <a:blip r:embed="rId2" cstate="print"/>
          <a:srcRect l="35725" t="51334" r="22108" b="21875"/>
          <a:stretch>
            <a:fillRect/>
          </a:stretch>
        </p:blipFill>
        <p:spPr bwMode="auto">
          <a:xfrm>
            <a:off x="240400" y="33594"/>
            <a:ext cx="8702566" cy="3108702"/>
          </a:xfrm>
          <a:prstGeom prst="rect">
            <a:avLst/>
          </a:prstGeom>
          <a:noFill/>
          <a:ln w="9525">
            <a:solidFill>
              <a:schemeClr val="tx1"/>
            </a:solidFill>
            <a:miter lim="800000"/>
            <a:headEnd/>
            <a:tailEnd/>
          </a:ln>
        </p:spPr>
      </p:pic>
      <p:sp>
        <p:nvSpPr>
          <p:cNvPr id="30" name="TextBox 29"/>
          <p:cNvSpPr txBox="1"/>
          <p:nvPr/>
        </p:nvSpPr>
        <p:spPr>
          <a:xfrm>
            <a:off x="381000" y="3336012"/>
            <a:ext cx="8763000" cy="2308324"/>
          </a:xfrm>
          <a:prstGeom prst="rect">
            <a:avLst/>
          </a:prstGeom>
          <a:noFill/>
        </p:spPr>
        <p:txBody>
          <a:bodyPr wrap="square" rtlCol="0">
            <a:spAutoFit/>
          </a:bodyPr>
          <a:lstStyle/>
          <a:p>
            <a:pPr>
              <a:buFont typeface="Arial" pitchFamily="34" charset="0"/>
              <a:buChar char="•"/>
            </a:pPr>
            <a:r>
              <a:rPr lang="en-US" dirty="0" smtClean="0">
                <a:latin typeface="+mj-lt"/>
              </a:rPr>
              <a:t> the RCN-funded project to develop a SWAP database is  on hold…the emphasis of </a:t>
            </a:r>
            <a:r>
              <a:rPr lang="en-US" dirty="0" smtClean="0">
                <a:latin typeface="+mj-lt"/>
              </a:rPr>
              <a:t>that </a:t>
            </a:r>
            <a:r>
              <a:rPr lang="en-US" dirty="0" smtClean="0">
                <a:latin typeface="+mj-lt"/>
              </a:rPr>
              <a:t>project will be “Roll-Up</a:t>
            </a:r>
            <a:r>
              <a:rPr lang="en-US" dirty="0" smtClean="0">
                <a:latin typeface="+mj-lt"/>
              </a:rPr>
              <a:t>” of completed SWAPs;</a:t>
            </a:r>
            <a:endParaRPr lang="en-US" dirty="0" smtClean="0">
              <a:latin typeface="+mj-lt"/>
            </a:endParaRPr>
          </a:p>
          <a:p>
            <a:pPr>
              <a:buFont typeface="Arial" pitchFamily="34" charset="0"/>
              <a:buChar char="•"/>
            </a:pPr>
            <a:r>
              <a:rPr lang="en-US" dirty="0" smtClean="0">
                <a:latin typeface="+mj-lt"/>
              </a:rPr>
              <a:t> SWAP database needs to be piloted via the Synthesis and “Roll-Down” process;</a:t>
            </a:r>
          </a:p>
          <a:p>
            <a:pPr>
              <a:buFont typeface="Arial" pitchFamily="34" charset="0"/>
              <a:buChar char="•"/>
            </a:pPr>
            <a:r>
              <a:rPr lang="en-US" dirty="0" smtClean="0">
                <a:latin typeface="+mj-lt"/>
              </a:rPr>
              <a:t> our </a:t>
            </a:r>
            <a:r>
              <a:rPr lang="en-US" dirty="0" smtClean="0">
                <a:latin typeface="+mj-lt"/>
              </a:rPr>
              <a:t>Info Needs </a:t>
            </a:r>
            <a:r>
              <a:rPr lang="en-US" dirty="0" smtClean="0">
                <a:latin typeface="+mj-lt"/>
              </a:rPr>
              <a:t>Assessment indicates states have the “best” data;</a:t>
            </a:r>
          </a:p>
          <a:p>
            <a:pPr>
              <a:buFont typeface="Arial" pitchFamily="34" charset="0"/>
              <a:buChar char="•"/>
            </a:pPr>
            <a:r>
              <a:rPr lang="en-US" dirty="0" smtClean="0">
                <a:latin typeface="+mj-lt"/>
              </a:rPr>
              <a:t> NALCC website can provide a portal for SWAP roll-down;</a:t>
            </a:r>
          </a:p>
          <a:p>
            <a:pPr>
              <a:buFont typeface="Arial" pitchFamily="34" charset="0"/>
              <a:buChar char="•"/>
            </a:pPr>
            <a:r>
              <a:rPr lang="en-US" dirty="0" smtClean="0">
                <a:latin typeface="+mj-lt"/>
              </a:rPr>
              <a:t> We are using Amazon Cloud for easy data access;</a:t>
            </a:r>
          </a:p>
          <a:p>
            <a:pPr>
              <a:buFont typeface="Arial" pitchFamily="34" charset="0"/>
              <a:buChar char="•"/>
            </a:pPr>
            <a:r>
              <a:rPr lang="en-US" dirty="0" smtClean="0">
                <a:latin typeface="+mj-lt"/>
              </a:rPr>
              <a:t> Specialized querying and report generation needs to be developed in support of SWAP Synthesis.</a:t>
            </a:r>
            <a:endParaRPr lang="en-US"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4BC43F-AAE5-481E-827F-B28F73C6CC9C}" type="slidenum">
              <a:rPr lang="en-US" smtClean="0">
                <a:solidFill>
                  <a:prstClr val="black"/>
                </a:solidFill>
                <a:latin typeface="Times New Roman"/>
              </a:rPr>
              <a:pPr/>
              <a:t>9</a:t>
            </a:fld>
            <a:endParaRPr lang="en-US" dirty="0">
              <a:solidFill>
                <a:prstClr val="black"/>
              </a:solidFill>
              <a:latin typeface="Times New Roman"/>
            </a:endParaRPr>
          </a:p>
        </p:txBody>
      </p:sp>
      <p:pic>
        <p:nvPicPr>
          <p:cNvPr id="2051" name="Picture 3"/>
          <p:cNvPicPr>
            <a:picLocks noChangeAspect="1" noChangeArrowheads="1"/>
          </p:cNvPicPr>
          <p:nvPr/>
        </p:nvPicPr>
        <p:blipFill>
          <a:blip r:embed="rId3" cstate="print"/>
          <a:srcRect l="45900" t="20833" r="32257" b="28588"/>
          <a:stretch>
            <a:fillRect/>
          </a:stretch>
        </p:blipFill>
        <p:spPr bwMode="auto">
          <a:xfrm>
            <a:off x="2490868" y="58122"/>
            <a:ext cx="4469149" cy="5818326"/>
          </a:xfrm>
          <a:prstGeom prst="rect">
            <a:avLst/>
          </a:prstGeom>
          <a:noFill/>
          <a:ln w="9525">
            <a:noFill/>
            <a:miter lim="800000"/>
            <a:headEnd/>
            <a:tailEnd/>
          </a:ln>
        </p:spPr>
      </p:pic>
      <p:sp>
        <p:nvSpPr>
          <p:cNvPr id="7" name="Rectangular Callout 6"/>
          <p:cNvSpPr/>
          <p:nvPr/>
        </p:nvSpPr>
        <p:spPr>
          <a:xfrm>
            <a:off x="228600" y="4343400"/>
            <a:ext cx="3225800" cy="1371600"/>
          </a:xfrm>
          <a:prstGeom prst="wedgeRectCallout">
            <a:avLst>
              <a:gd name="adj1" fmla="val 65462"/>
              <a:gd name="adj2" fmla="val -17340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4419600"/>
            <a:ext cx="2235200" cy="1477328"/>
          </a:xfrm>
          <a:prstGeom prst="rect">
            <a:avLst/>
          </a:prstGeom>
          <a:noFill/>
        </p:spPr>
        <p:txBody>
          <a:bodyPr wrap="square" rtlCol="0">
            <a:spAutoFit/>
          </a:bodyPr>
          <a:lstStyle/>
          <a:p>
            <a:r>
              <a:rPr lang="en-US" dirty="0" smtClean="0"/>
              <a:t>TO  GET STARTED, we need  an organized  place to put the information we gather</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4990</TotalTime>
  <Words>747</Words>
  <Application>Microsoft Office PowerPoint</Application>
  <PresentationFormat>On-screen Show (4:3)</PresentationFormat>
  <Paragraphs>114</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Update on Northeast Landscape Conservation Design and Synthesis for SWAP Revisions</vt:lpstr>
      <vt:lpstr>Slide 2</vt:lpstr>
      <vt:lpstr>Slide 3</vt:lpstr>
      <vt:lpstr>Slide 4</vt:lpstr>
      <vt:lpstr>Slide 5</vt:lpstr>
      <vt:lpstr>Slide 6</vt:lpstr>
      <vt:lpstr>Slide 7</vt:lpstr>
      <vt:lpstr>Slide 8</vt:lpstr>
      <vt:lpstr>Slide 9</vt:lpstr>
      <vt:lpstr>Slide 10</vt:lpstr>
      <vt:lpstr>Slide 11</vt:lpstr>
    </vt:vector>
  </TitlesOfParts>
  <Company>U.S. Fish and Wildlife Service - Region 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Steve</cp:lastModifiedBy>
  <cp:revision>533</cp:revision>
  <cp:lastPrinted>2012-10-04T13:54:06Z</cp:lastPrinted>
  <dcterms:created xsi:type="dcterms:W3CDTF">2012-09-17T18:11:31Z</dcterms:created>
  <dcterms:modified xsi:type="dcterms:W3CDTF">2012-12-12T13:38:11Z</dcterms:modified>
</cp:coreProperties>
</file>