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1"/>
  </p:notesMasterIdLst>
  <p:handoutMasterIdLst>
    <p:handoutMasterId r:id="rId12"/>
  </p:handout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4BA"/>
    <a:srgbClr val="6699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84954" autoAdjust="0"/>
  </p:normalViewPr>
  <p:slideViewPr>
    <p:cSldViewPr>
      <p:cViewPr varScale="1">
        <p:scale>
          <a:sx n="66" d="100"/>
          <a:sy n="66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84317-4585-44BA-844A-7F6AC06F189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2AF3-DDA1-4D47-A7AD-009E8D86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1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B4A2D35-2D86-4D06-A36C-1652E02FB56E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93417E1-B593-431D-9F1A-21E1CAB1A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2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417E1-B593-431D-9F1A-21E1CAB1A4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29"/>
            <a:ext cx="7772400" cy="1427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ED1054-5FB8-4322-B212-84445E3DFFA3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4572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91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8B4B9A-25E6-411B-BFC5-D8091B681DEC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4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A681D-800F-47E4-8846-E8A7F2C93352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96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EF550F-D32A-4DAE-8CE3-04D8D7525575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4572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2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03F78-28D9-446C-803E-153929663C4E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4572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95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D1C96C-A705-43A8-A92A-2021E24F8D96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62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D02C83-1450-4B4B-B5CD-8DF3F3C9CE0A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06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329DCC-F7F2-4C16-ADC2-1D5E223B65BA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1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0DEE1D-F8D6-4EE5-9D0C-004669C27D3A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7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5CEAE-FADE-47B3-92A2-7B3052B0B282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47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2D27AB-7EB6-41C4-BE34-C7163C42241E}" type="datetime1">
              <a:rPr lang="en-US" smtClean="0">
                <a:solidFill>
                  <a:prstClr val="black"/>
                </a:solidFill>
                <a:latin typeface="Times New Roman"/>
              </a:rPr>
              <a:pPr/>
              <a:t>12/11/2012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02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628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long 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00" y="6011539"/>
            <a:ext cx="6096000" cy="7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7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276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North Atlantic LCC RFP Topics 1&amp;2: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500" dirty="0" smtClean="0">
                <a:solidFill>
                  <a:srgbClr val="002060"/>
                </a:solidFill>
              </a:rPr>
              <a:t>Recommendations for Funding</a:t>
            </a: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7162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North Atlantic LCC </a:t>
            </a:r>
          </a:p>
          <a:p>
            <a:r>
              <a:rPr lang="en-US" dirty="0" smtClean="0"/>
              <a:t>Steering Committee Meeting</a:t>
            </a:r>
          </a:p>
          <a:p>
            <a:endParaRPr lang="en-US" dirty="0" smtClean="0"/>
          </a:p>
          <a:p>
            <a:r>
              <a:rPr lang="en-US" sz="2600" dirty="0" smtClean="0"/>
              <a:t>Gardiner, New York</a:t>
            </a:r>
          </a:p>
          <a:p>
            <a:r>
              <a:rPr lang="en-US" sz="2600" dirty="0" smtClean="0"/>
              <a:t>December 12, 2012</a:t>
            </a:r>
          </a:p>
          <a:p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Scott </a:t>
            </a:r>
            <a:r>
              <a:rPr lang="en-US" sz="1900" dirty="0" err="1" smtClean="0">
                <a:solidFill>
                  <a:schemeClr val="tx1"/>
                </a:solidFill>
              </a:rPr>
              <a:t>Schwenk</a:t>
            </a:r>
            <a:r>
              <a:rPr lang="en-US" sz="1900" dirty="0" smtClean="0">
                <a:solidFill>
                  <a:schemeClr val="tx1"/>
                </a:solidFill>
              </a:rPr>
              <a:t>, Science Coordinator 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Andrew Milliken, Coordinator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North Atlantic Landscape Conservation Cooperative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1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North Atlantic LCC RFP Topic 1: </a:t>
            </a:r>
            <a:br>
              <a:rPr lang="en-US" sz="3200" dirty="0"/>
            </a:br>
            <a:r>
              <a:rPr lang="en-US" sz="3200" dirty="0"/>
              <a:t>Aquatic and Coastal Species Science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Purpose and Background:</a:t>
            </a:r>
          </a:p>
          <a:p>
            <a:r>
              <a:rPr lang="en-US" i="1" dirty="0">
                <a:solidFill>
                  <a:srgbClr val="0070C0"/>
                </a:solidFill>
              </a:rPr>
              <a:t>To better understand distribution, habitats, and threats for key aquatic/coastal species across the North Atlantic to enhance conservation decisions</a:t>
            </a:r>
          </a:p>
          <a:p>
            <a:r>
              <a:rPr lang="en-US" dirty="0"/>
              <a:t>High priority: </a:t>
            </a:r>
          </a:p>
          <a:p>
            <a:pPr lvl="1"/>
            <a:r>
              <a:rPr lang="en-US" dirty="0"/>
              <a:t>Atlantic Coastal Fish Habitat Partnership (ACFHP)</a:t>
            </a:r>
          </a:p>
          <a:p>
            <a:pPr lvl="1"/>
            <a:r>
              <a:rPr lang="en-US" dirty="0"/>
              <a:t>NALCC Technical Committee</a:t>
            </a:r>
          </a:p>
          <a:p>
            <a:r>
              <a:rPr lang="en-US" dirty="0"/>
              <a:t>Complements existing LCC work (brook trout; stream flow and temperatures; aquatic integrity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2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1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January to March: Technical Committee review of science needs</a:t>
            </a:r>
          </a:p>
          <a:p>
            <a:r>
              <a:rPr lang="en-US" dirty="0"/>
              <a:t>April 18: Steering Committee approval of topic</a:t>
            </a:r>
          </a:p>
          <a:p>
            <a:r>
              <a:rPr lang="en-US" dirty="0"/>
              <a:t>July 6: WMI issues RFP</a:t>
            </a:r>
          </a:p>
          <a:p>
            <a:r>
              <a:rPr lang="en-US" dirty="0"/>
              <a:t>August 17: RFP closes; 14 proposals received</a:t>
            </a:r>
          </a:p>
          <a:p>
            <a:r>
              <a:rPr lang="en-US" dirty="0"/>
              <a:t>August – October: technical review panel assembled and reviews proposals</a:t>
            </a:r>
          </a:p>
          <a:p>
            <a:pPr lvl="1"/>
            <a:r>
              <a:rPr lang="en-US" dirty="0"/>
              <a:t>Co-chaired by Emily Greene, ACFHP</a:t>
            </a:r>
          </a:p>
          <a:p>
            <a:pPr lvl="1"/>
            <a:r>
              <a:rPr lang="en-US" dirty="0"/>
              <a:t>15 reviewers</a:t>
            </a:r>
          </a:p>
          <a:p>
            <a:pPr lvl="1"/>
            <a:r>
              <a:rPr lang="en-US" dirty="0"/>
              <a:t>4 state agencies</a:t>
            </a:r>
          </a:p>
          <a:p>
            <a:pPr lvl="1"/>
            <a:r>
              <a:rPr lang="en-US" dirty="0"/>
              <a:t>EPA, NOAA, USGS, USFWS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3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7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Technical Panel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Top 5 proposals: addressed majority of NALCC geography</a:t>
            </a:r>
          </a:p>
          <a:p>
            <a:r>
              <a:rPr lang="en-US" sz="2800" dirty="0"/>
              <a:t>Initial scoring: proposal by </a:t>
            </a:r>
            <a:r>
              <a:rPr lang="en-US" sz="2800" i="1" dirty="0"/>
              <a:t>Downstream Strategies</a:t>
            </a:r>
            <a:r>
              <a:rPr lang="en-US" sz="2800" dirty="0"/>
              <a:t> ranked highest</a:t>
            </a:r>
          </a:p>
          <a:p>
            <a:r>
              <a:rPr lang="en-US" sz="2800" dirty="0"/>
              <a:t>Technical review panel discussion and follow-up questions confirmed scoring results</a:t>
            </a:r>
          </a:p>
          <a:p>
            <a:r>
              <a:rPr lang="en-US" sz="2800" dirty="0"/>
              <a:t>Consensus recommendation of the review panel: </a:t>
            </a:r>
            <a:r>
              <a:rPr lang="en-US" sz="2800" u="sng" dirty="0"/>
              <a:t>NALCC Steering Committee select </a:t>
            </a:r>
            <a:r>
              <a:rPr lang="en-US" sz="2800" i="1" u="sng" dirty="0"/>
              <a:t>Downstream Strategies</a:t>
            </a:r>
            <a:r>
              <a:rPr lang="en-US" sz="2800" u="sng" dirty="0"/>
              <a:t> for full $250,000 funding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4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2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Downstream Strategies </a:t>
            </a:r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Stakeholder / expert involvement to inform assessment process</a:t>
            </a:r>
          </a:p>
          <a:p>
            <a:r>
              <a:rPr lang="en-US" dirty="0"/>
              <a:t>End result: Decision Support Tool</a:t>
            </a:r>
          </a:p>
          <a:p>
            <a:pPr lvl="1"/>
            <a:r>
              <a:rPr lang="en-US" dirty="0"/>
              <a:t>Visualize, rank, and manipulate inputs to prioritize conservation</a:t>
            </a:r>
          </a:p>
          <a:p>
            <a:pPr lvl="1"/>
            <a:r>
              <a:rPr lang="en-US" dirty="0"/>
              <a:t>Regional users: use to target conservation projects where most effective in a regional context</a:t>
            </a:r>
          </a:p>
          <a:p>
            <a:pPr lvl="1"/>
            <a:r>
              <a:rPr lang="en-US" dirty="0"/>
              <a:t>Local users: understand and address conditions and stressors at catchment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5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1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Related Work by </a:t>
            </a:r>
            <a:r>
              <a:rPr lang="en-US" sz="3200" i="1" dirty="0" smtClean="0"/>
              <a:t>Downstream Strategies</a:t>
            </a:r>
            <a:endParaRPr lang="en-US" sz="32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985806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28956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Developing priorities for the Ohio River Basin Fish Habitat Partnership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9530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Working with the Midwest and Great Plains Fish Habitat Partnerships, USFWS, and Plains &amp; Prairie Potholes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813137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Evaluating aquatic habitat condition for Great Lakes Basin Fish Habitat Partnership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418" y="685800"/>
            <a:ext cx="348949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068" y="3861370"/>
            <a:ext cx="3182400" cy="21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6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0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North Atlantic LCC RFP Topic </a:t>
            </a:r>
            <a:r>
              <a:rPr lang="en-US" sz="3200" dirty="0" smtClean="0"/>
              <a:t>2: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r>
              <a:rPr lang="en-US" sz="3200" b="1" dirty="0" smtClean="0"/>
              <a:t>Evaluation of restoration methods that allow salt marshes to adapt to sea-level rise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Purpose and </a:t>
            </a:r>
            <a:r>
              <a:rPr lang="en-US" dirty="0" smtClean="0"/>
              <a:t>Background</a:t>
            </a:r>
            <a:r>
              <a:rPr lang="en-US" dirty="0"/>
              <a:t>:</a:t>
            </a:r>
          </a:p>
          <a:p>
            <a:r>
              <a:rPr lang="en-US" i="1" dirty="0">
                <a:solidFill>
                  <a:srgbClr val="0070C0"/>
                </a:solidFill>
              </a:rPr>
              <a:t>To </a:t>
            </a:r>
            <a:r>
              <a:rPr lang="en-US" i="1" dirty="0" smtClean="0">
                <a:solidFill>
                  <a:srgbClr val="0070C0"/>
                </a:solidFill>
              </a:rPr>
              <a:t>evaluate salt marsh restoration, enhancement and management methods in order to learn and help design approaches to help North Atlantic marshes adapt and persist</a:t>
            </a:r>
            <a:endParaRPr lang="en-US" i="1" dirty="0">
              <a:solidFill>
                <a:srgbClr val="0070C0"/>
              </a:solidFill>
            </a:endParaRPr>
          </a:p>
          <a:p>
            <a:r>
              <a:rPr lang="en-US" dirty="0"/>
              <a:t>High priority: </a:t>
            </a:r>
          </a:p>
          <a:p>
            <a:pPr lvl="1"/>
            <a:r>
              <a:rPr lang="en-US" dirty="0"/>
              <a:t>NALCC Technical </a:t>
            </a:r>
            <a:r>
              <a:rPr lang="en-US" dirty="0" smtClean="0"/>
              <a:t>Committee and Coastal sub-team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7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1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January to March: Technical Committee review of science needs</a:t>
            </a:r>
          </a:p>
          <a:p>
            <a:r>
              <a:rPr lang="en-US" dirty="0"/>
              <a:t>April 18: Steering Committee approval of topic</a:t>
            </a:r>
          </a:p>
          <a:p>
            <a:r>
              <a:rPr lang="en-US" dirty="0"/>
              <a:t>July 6: WMI issues RFP</a:t>
            </a:r>
          </a:p>
          <a:p>
            <a:r>
              <a:rPr lang="en-US" dirty="0"/>
              <a:t>August 17: RFP closes; </a:t>
            </a:r>
            <a:r>
              <a:rPr lang="en-US" dirty="0" smtClean="0"/>
              <a:t>3 </a:t>
            </a:r>
            <a:r>
              <a:rPr lang="en-US" dirty="0"/>
              <a:t>proposals received</a:t>
            </a:r>
          </a:p>
          <a:p>
            <a:r>
              <a:rPr lang="en-US" dirty="0" smtClean="0"/>
              <a:t>September </a:t>
            </a:r>
            <a:r>
              <a:rPr lang="en-US" dirty="0"/>
              <a:t>– October: technical review panel assembled and </a:t>
            </a:r>
            <a:r>
              <a:rPr lang="en-US" dirty="0" smtClean="0"/>
              <a:t>reviewed </a:t>
            </a:r>
            <a:r>
              <a:rPr lang="en-US" dirty="0"/>
              <a:t>proposals</a:t>
            </a:r>
          </a:p>
          <a:p>
            <a:pPr lvl="1"/>
            <a:r>
              <a:rPr lang="en-US" dirty="0"/>
              <a:t>Co-chaired by </a:t>
            </a:r>
            <a:r>
              <a:rPr lang="en-US" dirty="0" smtClean="0"/>
              <a:t>Amanda Babson (NPS) and Susan </a:t>
            </a:r>
            <a:r>
              <a:rPr lang="en-US" dirty="0" err="1" smtClean="0"/>
              <a:t>Adamovicz</a:t>
            </a:r>
            <a:r>
              <a:rPr lang="en-US" dirty="0" smtClean="0"/>
              <a:t> (FWS NWRs)</a:t>
            </a:r>
            <a:endParaRPr lang="en-US" dirty="0"/>
          </a:p>
          <a:p>
            <a:pPr lvl="1"/>
            <a:r>
              <a:rPr lang="en-US" dirty="0" smtClean="0"/>
              <a:t>11 </a:t>
            </a:r>
            <a:r>
              <a:rPr lang="en-US" dirty="0"/>
              <a:t>reviewers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state agencies</a:t>
            </a:r>
          </a:p>
          <a:p>
            <a:pPr lvl="1"/>
            <a:r>
              <a:rPr lang="en-US" dirty="0"/>
              <a:t>EPA, NOAA, </a:t>
            </a:r>
            <a:r>
              <a:rPr lang="en-US" dirty="0" smtClean="0"/>
              <a:t>CWS, USFWS, LCC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8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7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Technical Panel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All </a:t>
            </a:r>
            <a:r>
              <a:rPr lang="en-US" sz="2800" dirty="0"/>
              <a:t>3</a:t>
            </a:r>
            <a:r>
              <a:rPr lang="en-US" sz="2800" dirty="0" smtClean="0"/>
              <a:t> proposals reviewed and scored</a:t>
            </a:r>
            <a:endParaRPr lang="en-US" sz="2800" dirty="0"/>
          </a:p>
          <a:p>
            <a:r>
              <a:rPr lang="en-US" sz="2800" dirty="0" smtClean="0"/>
              <a:t>High variability in scores</a:t>
            </a:r>
            <a:endParaRPr lang="en-US" sz="2800" dirty="0"/>
          </a:p>
          <a:p>
            <a:r>
              <a:rPr lang="en-US" sz="2800" dirty="0"/>
              <a:t>Technical review panel discussion and follow-up questions confirmed scoring results</a:t>
            </a:r>
          </a:p>
          <a:p>
            <a:r>
              <a:rPr lang="en-US" sz="2800" dirty="0" smtClean="0"/>
              <a:t>No project supported by consensus</a:t>
            </a:r>
          </a:p>
          <a:p>
            <a:r>
              <a:rPr lang="en-US" sz="2800" dirty="0" smtClean="0"/>
              <a:t>Concerns related to project designs, ability to collect adequate data &amp; applicability across LCC</a:t>
            </a:r>
          </a:p>
          <a:p>
            <a:r>
              <a:rPr lang="en-US" sz="2800" dirty="0" smtClean="0"/>
              <a:t>Consensus recommendation: </a:t>
            </a:r>
            <a:r>
              <a:rPr lang="en-US" sz="2800" u="sng" dirty="0" smtClean="0"/>
              <a:t>revise and reissue RFP</a:t>
            </a:r>
          </a:p>
          <a:p>
            <a:r>
              <a:rPr lang="en-US" sz="2800" dirty="0" smtClean="0"/>
              <a:t>Revision needed based on Hurricane Sandy?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9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2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498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North Atlantic LCC RFP Topics 1&amp;2: Recommendations for Funding</vt:lpstr>
      <vt:lpstr>North Atlantic LCC RFP Topic 1:  Aquatic and Coastal Species Science Needs</vt:lpstr>
      <vt:lpstr>Process</vt:lpstr>
      <vt:lpstr>Results of Technical Panel Review</vt:lpstr>
      <vt:lpstr>Downstream Strategies Proposal</vt:lpstr>
      <vt:lpstr>Related Work by Downstream Strategies</vt:lpstr>
      <vt:lpstr>North Atlantic LCC RFP Topic 2:   Evaluation of restoration methods that allow salt marshes to adapt to sea-level rise</vt:lpstr>
      <vt:lpstr>Process</vt:lpstr>
      <vt:lpstr>Results of Technical Panel Review</vt:lpstr>
    </vt:vector>
  </TitlesOfParts>
  <Company>U.S. Fish and Wildlife Service - Region 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amilliken</cp:lastModifiedBy>
  <cp:revision>524</cp:revision>
  <cp:lastPrinted>2012-10-04T13:54:06Z</cp:lastPrinted>
  <dcterms:created xsi:type="dcterms:W3CDTF">2012-09-17T18:11:31Z</dcterms:created>
  <dcterms:modified xsi:type="dcterms:W3CDTF">2012-12-12T03:30:43Z</dcterms:modified>
</cp:coreProperties>
</file>