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handoutMasterIdLst>
    <p:handoutMasterId r:id="rId16"/>
  </p:handoutMasterIdLst>
  <p:sldIdLst>
    <p:sldId id="424" r:id="rId2"/>
    <p:sldId id="456" r:id="rId3"/>
    <p:sldId id="441" r:id="rId4"/>
    <p:sldId id="451" r:id="rId5"/>
    <p:sldId id="412" r:id="rId6"/>
    <p:sldId id="446" r:id="rId7"/>
    <p:sldId id="447" r:id="rId8"/>
    <p:sldId id="448" r:id="rId9"/>
    <p:sldId id="452" r:id="rId10"/>
    <p:sldId id="450" r:id="rId11"/>
    <p:sldId id="453" r:id="rId12"/>
    <p:sldId id="455" r:id="rId13"/>
    <p:sldId id="454" r:id="rId14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84BA"/>
    <a:srgbClr val="6699FF"/>
    <a:srgbClr val="FFFF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5" autoAdjust="0"/>
    <p:restoredTop sz="84954" autoAdjust="0"/>
  </p:normalViewPr>
  <p:slideViewPr>
    <p:cSldViewPr>
      <p:cViewPr varScale="1">
        <p:scale>
          <a:sx n="66" d="100"/>
          <a:sy n="66" d="100"/>
        </p:scale>
        <p:origin x="-129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8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284317-4585-44BA-844A-7F6AC06F1893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F2AF3-DDA1-4D47-A7AD-009E8D8621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2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B4A2D35-2D86-4D06-A36C-1652E02FB56E}" type="datetimeFigureOut">
              <a:rPr lang="en-US" smtClean="0"/>
              <a:pPr/>
              <a:t>12/12/2012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93417E1-B593-431D-9F1A-21E1CAB1A4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61211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89BAF-D30C-4EAE-A25E-0419942193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689BAF-D30C-4EAE-A25E-0419942193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17E1-B593-431D-9F1A-21E1CAB1A4A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129"/>
            <a:ext cx="7772400" cy="14276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A2C43B-EF42-4377-AD17-988FACCFCC33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5334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59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9F75ED-4497-4F35-A1CF-FAAFA918DFFB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78451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7A36F8A-B1BF-4F8A-B8A6-5B65B8442D8E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096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DEF1A4-B39D-422A-AA9A-BE916C8F2E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162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BE073F-7353-4EEC-A3B3-EDE17720881C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2950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72A712-03B9-4918-AA7F-D89E0B83792A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3624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ACA7335-9B9E-4929-B8E8-E3889F8B2D9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6306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AE0E1F4-6114-4FCE-AF6B-9471C4193951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71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5F43CC-9224-41D3-A8DF-8A09DA3A5DB6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674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EAFC397-E2FF-4DB7-82A0-0B89F41AEFE9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847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45DE835-A5AF-4F0C-AA0A-376859E187B2}" type="datetime1">
              <a:rPr lang="en-US" smtClean="0">
                <a:solidFill>
                  <a:prstClr val="black"/>
                </a:solidFill>
                <a:latin typeface="Times New Roman"/>
              </a:rPr>
              <a:pPr/>
              <a:t>12/12/2012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‹#›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1025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5943600"/>
            <a:ext cx="9144000" cy="914400"/>
          </a:xfrm>
          <a:prstGeom prst="rect">
            <a:avLst/>
          </a:prstGeom>
          <a:solidFill>
            <a:srgbClr val="6289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imes New Roman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 descr="long 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00" y="6011539"/>
            <a:ext cx="6096000" cy="7764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56747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8305800" cy="142767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Guidance Documents</a:t>
            </a:r>
            <a:br>
              <a:rPr lang="en-US" sz="36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Northeast Conservation Framework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LCC Conservation Science Strategic Plan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USFWS Science Investment and Accountability Schedule</a:t>
            </a:r>
            <a:r>
              <a:rPr lang="en-US" sz="3600" dirty="0" smtClean="0">
                <a:solidFill>
                  <a:srgbClr val="002060"/>
                </a:solidFill>
              </a:rPr>
              <a:t/>
            </a:r>
            <a:br>
              <a:rPr lang="en-US" sz="3600" dirty="0" smtClean="0">
                <a:solidFill>
                  <a:srgbClr val="002060"/>
                </a:solidFill>
              </a:rPr>
            </a:b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209800"/>
            <a:ext cx="7162800" cy="4419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North Atlantic LCC </a:t>
            </a:r>
          </a:p>
          <a:p>
            <a:r>
              <a:rPr lang="en-US" dirty="0" smtClean="0"/>
              <a:t>Steering Committee Meeting</a:t>
            </a:r>
          </a:p>
          <a:p>
            <a:endParaRPr lang="en-US" dirty="0" smtClean="0"/>
          </a:p>
          <a:p>
            <a:r>
              <a:rPr lang="en-US" sz="2600" dirty="0" smtClean="0"/>
              <a:t>Gardiner, New York</a:t>
            </a:r>
          </a:p>
          <a:p>
            <a:r>
              <a:rPr lang="en-US" sz="2600" dirty="0" smtClean="0"/>
              <a:t>December 12, 2012</a:t>
            </a:r>
          </a:p>
          <a:p>
            <a:endParaRPr lang="en-US" sz="2400" dirty="0" smtClean="0"/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Andrew Milliken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North Atlantic Landscape Conservation Coordinator</a:t>
            </a:r>
          </a:p>
          <a:p>
            <a:pPr>
              <a:lnSpc>
                <a:spcPct val="80000"/>
              </a:lnSpc>
            </a:pPr>
            <a:r>
              <a:rPr lang="en-US" sz="1900" dirty="0" smtClean="0">
                <a:solidFill>
                  <a:schemeClr val="tx1"/>
                </a:solidFill>
              </a:rPr>
              <a:t>U.S. Fish and Wildlife Service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05800" cy="3962400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en-US" dirty="0" smtClean="0"/>
              <a:t>Monitoring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Collaboration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Coordination with FWS and NPS I&amp;M Networks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Validation of models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Monitoring needs for indicators and targets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Monitoring of indicators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Representative Species and other indicators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Monitoring of Landscape Change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National LCC network</a:t>
            </a:r>
          </a:p>
          <a:p>
            <a:pPr marL="1371600" lvl="2" indent="-457200" algn="l"/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10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05800" cy="3962400"/>
          </a:xfrm>
        </p:spPr>
        <p:txBody>
          <a:bodyPr>
            <a:normAutofit fontScale="92500" lnSpcReduction="20000"/>
          </a:bodyPr>
          <a:lstStyle/>
          <a:p>
            <a:pPr marL="457200" indent="-457200" algn="l"/>
            <a:r>
              <a:rPr lang="en-US" dirty="0" smtClean="0"/>
              <a:t>Research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Annual review and update of science needs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Coordination with adjacent LCCs and LCC Network on common research needs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Coordination with Northeast Climate Science Center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RCN research projects on regional priority SGCNs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Research needs related to contaminants and climate change 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305800" cy="3962400"/>
          </a:xfrm>
        </p:spPr>
        <p:txBody>
          <a:bodyPr>
            <a:normAutofit/>
          </a:bodyPr>
          <a:lstStyle/>
          <a:p>
            <a:pPr marL="457200" indent="-457200" algn="l"/>
            <a:r>
              <a:rPr lang="en-US" dirty="0" smtClean="0"/>
              <a:t>Organizational Operations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Steering Committee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Technical Committee and </a:t>
            </a:r>
            <a:r>
              <a:rPr lang="en-US" dirty="0" err="1" smtClean="0">
                <a:solidFill>
                  <a:schemeClr val="tx1"/>
                </a:solidFill>
              </a:rPr>
              <a:t>subteams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LCC Staff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Governance documents and Strategic Plan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Communications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3962400"/>
          </a:xfrm>
        </p:spPr>
        <p:txBody>
          <a:bodyPr>
            <a:normAutofit fontScale="70000" lnSpcReduction="20000"/>
          </a:bodyPr>
          <a:lstStyle/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(1) Focus on the sharing of science and be the clearinghouse where regional managers go to make decisions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(2) Determine relevance by focusing on issues that are important to the region: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follow-ups to Hurricane Sandy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(3) Avoid trying to do too much and focus on major regional conservation issues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(4) Document success and accomplishments by showing real, on-the-ground difference, sharing information, data and science</a:t>
            </a:r>
          </a:p>
          <a:p>
            <a:pPr algn="l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(5) Get everyone at the table to "put skin in the game" by focusing on collaboration with equal and diverse measure of representation with high-level representation</a:t>
            </a:r>
            <a:endParaRPr lang="en-US" i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relative to “Keys to Success”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13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772400" cy="1046671"/>
          </a:xfrm>
        </p:spPr>
        <p:txBody>
          <a:bodyPr>
            <a:noAutofit/>
          </a:bodyPr>
          <a:lstStyle/>
          <a:p>
            <a:pPr lvl="0"/>
            <a:r>
              <a:rPr lang="en-US" dirty="0" smtClean="0"/>
              <a:t>North Atlantic LCC Vision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00200"/>
            <a:ext cx="71628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Landscapes that sustain our natural resources and cultural heritage maintained in a healthy state through active collaboration of conservation partners and partnerships in the North Atlantic region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2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/>
          <p:nvPr/>
        </p:nvGrpSpPr>
        <p:grpSpPr>
          <a:xfrm>
            <a:off x="381000" y="81171"/>
            <a:ext cx="8530208" cy="6572445"/>
            <a:chOff x="588688" y="725642"/>
            <a:chExt cx="11361763" cy="8754133"/>
          </a:xfrm>
          <a:noFill/>
        </p:grpSpPr>
        <p:grpSp>
          <p:nvGrpSpPr>
            <p:cNvPr id="3" name="Group 30"/>
            <p:cNvGrpSpPr/>
            <p:nvPr/>
          </p:nvGrpSpPr>
          <p:grpSpPr>
            <a:xfrm>
              <a:off x="4262707" y="759221"/>
              <a:ext cx="3938043" cy="1341659"/>
              <a:chOff x="3738995" y="145916"/>
              <a:chExt cx="8981900" cy="1341659"/>
            </a:xfrm>
            <a:grpFill/>
          </p:grpSpPr>
          <p:sp>
            <p:nvSpPr>
              <p:cNvPr id="20" name="TextBox 19"/>
              <p:cNvSpPr txBox="1"/>
              <p:nvPr/>
            </p:nvSpPr>
            <p:spPr>
              <a:xfrm>
                <a:off x="3738995" y="257751"/>
                <a:ext cx="8981900" cy="122982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endParaRPr lang="en-US" sz="9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Which species/habitats to conserve? At what levels?</a:t>
                </a:r>
              </a:p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Who decides?</a:t>
                </a:r>
              </a:p>
              <a:p>
                <a:pPr algn="ctr"/>
                <a:endParaRPr lang="en-US" sz="9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5209805" y="145916"/>
                <a:ext cx="5295730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GOAL-SETTING</a:t>
                </a:r>
              </a:p>
            </p:txBody>
          </p:sp>
        </p:grpSp>
        <p:grpSp>
          <p:nvGrpSpPr>
            <p:cNvPr id="4" name="Group 31"/>
            <p:cNvGrpSpPr/>
            <p:nvPr/>
          </p:nvGrpSpPr>
          <p:grpSpPr>
            <a:xfrm>
              <a:off x="1197652" y="2251686"/>
              <a:ext cx="4098449" cy="958229"/>
              <a:chOff x="707008" y="2151327"/>
              <a:chExt cx="4098449" cy="958229"/>
            </a:xfrm>
            <a:grpFill/>
          </p:grpSpPr>
          <p:sp>
            <p:nvSpPr>
              <p:cNvPr id="25" name="TextBox 24"/>
              <p:cNvSpPr txBox="1"/>
              <p:nvPr/>
            </p:nvSpPr>
            <p:spPr>
              <a:xfrm>
                <a:off x="707008" y="2494644"/>
                <a:ext cx="3107488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What do we know about the status of priority wildlife?</a:t>
                </a:r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707009" y="2151327"/>
                <a:ext cx="4098448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BIOLOGICAL ASSESSMENT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12" name="Oval 11"/>
            <p:cNvSpPr/>
            <p:nvPr/>
          </p:nvSpPr>
          <p:spPr>
            <a:xfrm>
              <a:off x="4573069" y="3095277"/>
              <a:ext cx="3061026" cy="27525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21789" tIns="60894" rIns="121789" bIns="60894" rtlCol="0" anchor="ctr"/>
            <a:lstStyle/>
            <a:p>
              <a:pPr algn="ctr"/>
              <a:endParaRPr lang="en-US" sz="1800">
                <a:solidFill>
                  <a:prstClr val="white"/>
                </a:solidFill>
              </a:endParaRPr>
            </a:p>
          </p:txBody>
        </p:sp>
        <p:grpSp>
          <p:nvGrpSpPr>
            <p:cNvPr id="14" name="Group 28"/>
            <p:cNvGrpSpPr/>
            <p:nvPr/>
          </p:nvGrpSpPr>
          <p:grpSpPr>
            <a:xfrm>
              <a:off x="8620972" y="4155282"/>
              <a:ext cx="3329479" cy="902340"/>
              <a:chOff x="8687878" y="3831903"/>
              <a:chExt cx="3044825" cy="902340"/>
            </a:xfrm>
            <a:grpFill/>
          </p:grpSpPr>
          <p:sp>
            <p:nvSpPr>
              <p:cNvPr id="5" name="TextBox 4"/>
              <p:cNvSpPr txBox="1"/>
              <p:nvPr/>
            </p:nvSpPr>
            <p:spPr>
              <a:xfrm>
                <a:off x="8687878" y="3831903"/>
                <a:ext cx="304482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SCIENCE TRANSLATION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8832850" y="4119331"/>
                <a:ext cx="2771620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do we make science solutions useful?</a:t>
                </a:r>
              </a:p>
            </p:txBody>
          </p:sp>
        </p:grpSp>
        <p:grpSp>
          <p:nvGrpSpPr>
            <p:cNvPr id="15" name="Group 27"/>
            <p:cNvGrpSpPr/>
            <p:nvPr/>
          </p:nvGrpSpPr>
          <p:grpSpPr>
            <a:xfrm>
              <a:off x="7910314" y="6457729"/>
              <a:ext cx="3741238" cy="1165359"/>
              <a:chOff x="8278297" y="5498743"/>
              <a:chExt cx="3741238" cy="1165359"/>
            </a:xfrm>
            <a:grpFill/>
          </p:grpSpPr>
          <p:sp>
            <p:nvSpPr>
              <p:cNvPr id="10" name="TextBox 9"/>
              <p:cNvSpPr txBox="1"/>
              <p:nvPr/>
            </p:nvSpPr>
            <p:spPr>
              <a:xfrm>
                <a:off x="8398260" y="5498743"/>
                <a:ext cx="362127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ADOPTION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8278297" y="5803225"/>
                <a:ext cx="3741238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do we get communities and landowners engaged in conservation?</a:t>
                </a:r>
              </a:p>
            </p:txBody>
          </p:sp>
        </p:grpSp>
        <p:grpSp>
          <p:nvGrpSpPr>
            <p:cNvPr id="16" name="Group 30"/>
            <p:cNvGrpSpPr/>
            <p:nvPr/>
          </p:nvGrpSpPr>
          <p:grpSpPr>
            <a:xfrm>
              <a:off x="4366789" y="3818881"/>
              <a:ext cx="3450802" cy="1586931"/>
              <a:chOff x="4272001" y="3077326"/>
              <a:chExt cx="3450802" cy="1586931"/>
            </a:xfrm>
            <a:grpFill/>
          </p:grpSpPr>
          <p:sp>
            <p:nvSpPr>
              <p:cNvPr id="13" name="TextBox 12"/>
              <p:cNvSpPr txBox="1"/>
              <p:nvPr/>
            </p:nvSpPr>
            <p:spPr>
              <a:xfrm>
                <a:off x="4272001" y="3077326"/>
                <a:ext cx="3450802" cy="73771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pPr algn="ctr"/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INFORMATION MANAGEMENT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623261" y="3803380"/>
                <a:ext cx="2804527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will we manage the demand for and creation of data?</a:t>
                </a:r>
              </a:p>
            </p:txBody>
          </p:sp>
        </p:grpSp>
        <p:grpSp>
          <p:nvGrpSpPr>
            <p:cNvPr id="26" name="Group 29"/>
            <p:cNvGrpSpPr/>
            <p:nvPr/>
          </p:nvGrpSpPr>
          <p:grpSpPr>
            <a:xfrm>
              <a:off x="7388797" y="2035897"/>
              <a:ext cx="3552296" cy="909262"/>
              <a:chOff x="7014244" y="1942282"/>
              <a:chExt cx="4885228" cy="909262"/>
            </a:xfrm>
            <a:grpFill/>
          </p:grpSpPr>
          <p:sp>
            <p:nvSpPr>
              <p:cNvPr id="6" name="TextBox 5"/>
              <p:cNvSpPr txBox="1"/>
              <p:nvPr/>
            </p:nvSpPr>
            <p:spPr>
              <a:xfrm>
                <a:off x="7293400" y="1942282"/>
                <a:ext cx="4494025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DESIGN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014244" y="2236632"/>
                <a:ext cx="4885228" cy="61491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What should landscapes look like to conserve species at goal levels</a:t>
                </a:r>
              </a:p>
            </p:txBody>
          </p:sp>
        </p:grpSp>
        <p:grpSp>
          <p:nvGrpSpPr>
            <p:cNvPr id="27" name="Group 35"/>
            <p:cNvGrpSpPr/>
            <p:nvPr/>
          </p:nvGrpSpPr>
          <p:grpSpPr>
            <a:xfrm>
              <a:off x="4535309" y="7574165"/>
              <a:ext cx="3766936" cy="1905610"/>
              <a:chOff x="4803590" y="6877214"/>
              <a:chExt cx="2624205" cy="1905610"/>
            </a:xfrm>
            <a:grpFill/>
          </p:grpSpPr>
          <p:sp>
            <p:nvSpPr>
              <p:cNvPr id="11" name="TextBox 10"/>
              <p:cNvSpPr txBox="1"/>
              <p:nvPr/>
            </p:nvSpPr>
            <p:spPr>
              <a:xfrm>
                <a:off x="4882412" y="6877214"/>
                <a:ext cx="2545383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CONSERVATION DELIVERY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803590" y="7184053"/>
                <a:ext cx="2412090" cy="1598771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How will we most efficiently put conservation on the ground?</a:t>
                </a: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  <a:p>
                <a:pPr algn="ctr"/>
                <a:endParaRPr lang="en-US" sz="1200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913067" y="6765877"/>
              <a:ext cx="3207828" cy="8608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i="1" dirty="0" smtClean="0">
                  <a:solidFill>
                    <a:prstClr val="black"/>
                  </a:solidFill>
                  <a:latin typeface="Arial" charset="0"/>
                </a:rPr>
                <a:t>What new information will we gather to support conservation?</a:t>
              </a:r>
            </a:p>
          </p:txBody>
        </p:sp>
        <p:grpSp>
          <p:nvGrpSpPr>
            <p:cNvPr id="28" name="Group 32"/>
            <p:cNvGrpSpPr/>
            <p:nvPr/>
          </p:nvGrpSpPr>
          <p:grpSpPr>
            <a:xfrm>
              <a:off x="1118053" y="4168498"/>
              <a:ext cx="3834885" cy="1142535"/>
              <a:chOff x="549352" y="4491877"/>
              <a:chExt cx="3834885" cy="1142535"/>
            </a:xfrm>
            <a:grpFill/>
          </p:grpSpPr>
          <p:sp>
            <p:nvSpPr>
              <p:cNvPr id="9" name="TextBox 8"/>
              <p:cNvSpPr txBox="1"/>
              <p:nvPr/>
            </p:nvSpPr>
            <p:spPr>
              <a:xfrm>
                <a:off x="933434" y="4491877"/>
                <a:ext cx="3450803" cy="450758"/>
              </a:xfrm>
              <a:prstGeom prst="rect">
                <a:avLst/>
              </a:prstGeom>
              <a:grpFill/>
            </p:spPr>
            <p:txBody>
              <a:bodyPr wrap="square" lIns="121789" tIns="60894" rIns="121789" bIns="60894" rtlCol="0">
                <a:spAutoFit/>
              </a:bodyPr>
              <a:lstStyle/>
              <a:p>
                <a:r>
                  <a:rPr lang="en-US" sz="1400" b="1" u="sng" dirty="0" smtClean="0">
                    <a:solidFill>
                      <a:prstClr val="black"/>
                    </a:solidFill>
                    <a:latin typeface="Arial" charset="0"/>
                  </a:rPr>
                  <a:t>PRIORITIES</a:t>
                </a:r>
                <a:endParaRPr lang="en-US" sz="1400" b="1" u="sng" dirty="0">
                  <a:solidFill>
                    <a:prstClr val="black"/>
                  </a:solidFill>
                  <a:latin typeface="Arial" charset="0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549352" y="4773535"/>
                <a:ext cx="2752486" cy="86087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sz="1200" b="1" i="1" dirty="0" smtClean="0">
                    <a:solidFill>
                      <a:prstClr val="black"/>
                    </a:solidFill>
                    <a:latin typeface="Arial" charset="0"/>
                  </a:rPr>
                  <a:t>Which species and issues demand immediate attention?</a:t>
                </a:r>
                <a:endParaRPr lang="en-US" sz="1200" dirty="0" smtClean="0">
                  <a:solidFill>
                    <a:prstClr val="black"/>
                  </a:solidFill>
                  <a:latin typeface="Arial" charset="0"/>
                </a:endParaRPr>
              </a:p>
            </p:txBody>
          </p:sp>
        </p:grpSp>
        <p:sp>
          <p:nvSpPr>
            <p:cNvPr id="37" name="TextBox 36"/>
            <p:cNvSpPr txBox="1"/>
            <p:nvPr/>
          </p:nvSpPr>
          <p:spPr>
            <a:xfrm>
              <a:off x="588688" y="725642"/>
              <a:ext cx="3200400" cy="14142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100" b="1" dirty="0" smtClean="0">
                  <a:solidFill>
                    <a:srgbClr val="002060"/>
                  </a:solidFill>
                  <a:latin typeface="Arial" charset="0"/>
                </a:rPr>
                <a:t>Northeast </a:t>
              </a:r>
            </a:p>
            <a:p>
              <a:r>
                <a:rPr lang="en-US" sz="2100" b="1" dirty="0" smtClean="0">
                  <a:solidFill>
                    <a:srgbClr val="002060"/>
                  </a:solidFill>
                  <a:latin typeface="Arial" charset="0"/>
                </a:rPr>
                <a:t>Conservation Framework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800" y="4256534"/>
            <a:ext cx="3089318" cy="461651"/>
          </a:xfrm>
          <a:prstGeom prst="rect">
            <a:avLst/>
          </a:prstGeom>
          <a:noFill/>
        </p:spPr>
        <p:txBody>
          <a:bodyPr wrap="square" lIns="91427" tIns="45713" rIns="91427" bIns="45713" rtlCol="0">
            <a:spAutoFit/>
          </a:bodyPr>
          <a:lstStyle/>
          <a:p>
            <a:pPr algn="ctr"/>
            <a:r>
              <a:rPr lang="en-US" sz="1200" b="1" u="sng" dirty="0" smtClean="0">
                <a:solidFill>
                  <a:prstClr val="black"/>
                </a:solidFill>
                <a:latin typeface="Arial" charset="0"/>
              </a:rPr>
              <a:t>MONITORING, EVALUATION AND RESEARCH</a:t>
            </a:r>
            <a:endParaRPr lang="en-US" sz="1200" b="1" u="sng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3" name="Curved Down Arrow 32"/>
          <p:cNvSpPr/>
          <p:nvPr/>
        </p:nvSpPr>
        <p:spPr>
          <a:xfrm rot="16420191">
            <a:off x="60874" y="3629777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Curved Down Arrow 33"/>
          <p:cNvSpPr/>
          <p:nvPr/>
        </p:nvSpPr>
        <p:spPr>
          <a:xfrm rot="16420191">
            <a:off x="221891" y="2169772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Curved Down Arrow 34"/>
          <p:cNvSpPr/>
          <p:nvPr/>
        </p:nvSpPr>
        <p:spPr>
          <a:xfrm rot="18236776">
            <a:off x="2126891" y="49337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Curved Down Arrow 35"/>
          <p:cNvSpPr/>
          <p:nvPr/>
        </p:nvSpPr>
        <p:spPr>
          <a:xfrm rot="1939480">
            <a:off x="6176936" y="382962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Curved Down Arrow 37"/>
          <p:cNvSpPr/>
          <p:nvPr/>
        </p:nvSpPr>
        <p:spPr>
          <a:xfrm rot="3053328">
            <a:off x="7936399" y="1993788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9" name="Curved Down Arrow 38"/>
          <p:cNvSpPr/>
          <p:nvPr/>
        </p:nvSpPr>
        <p:spPr>
          <a:xfrm rot="5400000">
            <a:off x="8267700" y="376123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Curved Down Arrow 39"/>
          <p:cNvSpPr/>
          <p:nvPr/>
        </p:nvSpPr>
        <p:spPr>
          <a:xfrm rot="8889361">
            <a:off x="6482859" y="5561721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1" name="Curved Down Arrow 40"/>
          <p:cNvSpPr/>
          <p:nvPr/>
        </p:nvSpPr>
        <p:spPr>
          <a:xfrm rot="12312416">
            <a:off x="2227540" y="5519764"/>
            <a:ext cx="990600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2" name="Up-Down Arrow 41"/>
          <p:cNvSpPr/>
          <p:nvPr/>
        </p:nvSpPr>
        <p:spPr>
          <a:xfrm>
            <a:off x="4495800" y="1360934"/>
            <a:ext cx="45719" cy="4572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Left-Right Arrow 43"/>
          <p:cNvSpPr/>
          <p:nvPr/>
        </p:nvSpPr>
        <p:spPr>
          <a:xfrm>
            <a:off x="5791200" y="2808734"/>
            <a:ext cx="4572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Up-Down Arrow 45"/>
          <p:cNvSpPr/>
          <p:nvPr/>
        </p:nvSpPr>
        <p:spPr>
          <a:xfrm>
            <a:off x="4495800" y="4027934"/>
            <a:ext cx="45719" cy="53340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Left-Right Arrow 47"/>
          <p:cNvSpPr/>
          <p:nvPr/>
        </p:nvSpPr>
        <p:spPr>
          <a:xfrm>
            <a:off x="2819400" y="2884934"/>
            <a:ext cx="457200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3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Table 42"/>
          <p:cNvGraphicFramePr>
            <a:graphicFrameLocks noGrp="1"/>
          </p:cNvGraphicFramePr>
          <p:nvPr/>
        </p:nvGraphicFramePr>
        <p:xfrm>
          <a:off x="228600" y="152401"/>
          <a:ext cx="8686800" cy="5757591"/>
        </p:xfrm>
        <a:graphic>
          <a:graphicData uri="http://schemas.openxmlformats.org/drawingml/2006/table">
            <a:tbl>
              <a:tblPr/>
              <a:tblGrid>
                <a:gridCol w="2895600"/>
                <a:gridCol w="2895600"/>
                <a:gridCol w="2895600"/>
              </a:tblGrid>
              <a:tr h="3367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NE Conservation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Framework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LCC Strategic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Plan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FWS Benchmarks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Biological Assessment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Ecological Planning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Landscape Conservation Planning Foundation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6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Habitat Mapping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Conservation Design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Landscape Conservation Design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Conservation Design &amp; Delivery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309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Conservation Design &amp; Delivery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Conservation Adoption &amp; Delivery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Informing Conservation Delivery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58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Monitoring, Evaluation &amp; Research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Monitoring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Decision-based Monitoring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5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Research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Assumption-driven research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Information Management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Information Management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Data Management and Integration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Northeast Conservation Framework Report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Conservation Science Strategic Plan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Conservation Science &amp; Adaptation Strategy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3516">
                <a:tc rowSpan="2"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LCC and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Times New Roman"/>
                        </a:rPr>
                        <a:t>NEAFWA Governance &amp; Communications </a:t>
                      </a: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Documents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Calibri"/>
                          <a:ea typeface="Calibri"/>
                          <a:cs typeface="Times New Roman"/>
                        </a:rPr>
                        <a:t>Science and Conservation Community Integration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58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alibri"/>
                          <a:ea typeface="Calibri"/>
                          <a:cs typeface="Times New Roman"/>
                        </a:rPr>
                        <a:t>Organizational Operations</a:t>
                      </a:r>
                    </a:p>
                  </a:txBody>
                  <a:tcPr marL="66381" marR="663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4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447800"/>
            <a:ext cx="8686800" cy="4267200"/>
          </a:xfrm>
        </p:spPr>
        <p:txBody>
          <a:bodyPr>
            <a:normAutofit fontScale="92500" lnSpcReduction="20000"/>
          </a:bodyPr>
          <a:lstStyle/>
          <a:p>
            <a:pPr marL="457200" indent="-457200" algn="l"/>
            <a:r>
              <a:rPr lang="en-US" dirty="0" smtClean="0"/>
              <a:t>Habitat Mapping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Users guides (terrestrial and aquatic) RCN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Revisions to aquatic habitat classification RCN/LCC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Extending consistent maps into Canada LCC/CSC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Permeable Landscapes (connectivity) LCC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Coastal and marine mapping (CMECS) LCC/NROC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Coastal NWI mapping updates LCC/USFWS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Assessing other coastal mapping needs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Compiling all spatial data through Northeast Regional Synthesis RCN/LCC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5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839200" cy="4495800"/>
          </a:xfrm>
        </p:spPr>
        <p:txBody>
          <a:bodyPr>
            <a:normAutofit fontScale="92500" lnSpcReduction="20000"/>
          </a:bodyPr>
          <a:lstStyle/>
          <a:p>
            <a:pPr marL="457200" indent="-457200" algn="l"/>
            <a:r>
              <a:rPr lang="en-US" dirty="0" smtClean="0"/>
              <a:t>Biological Assessment/Ecological Planning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Representative/priority species selection, compilation of information and modeling LCC/RCN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Designing Sustainable Landscapes; amphibians &amp; reptiles (PARCA); marine birds; brook trout; piping plovers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Northeast Regional Synthesis - regional SGCN of high responsibility/concern; consistent SWAP format, database 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Regional Habitat and Species Vulnerability Assessments RCN/LCC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Conservation Targets LCC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Representative Species targets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Targets for other indicators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Cultural resources targets</a:t>
            </a:r>
          </a:p>
          <a:p>
            <a:pPr marL="1371600" lvl="2" indent="-457200" algn="l">
              <a:buFont typeface="Arial" pitchFamily="34" charset="0"/>
              <a:buChar char="•"/>
            </a:pP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6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8153400" cy="4419600"/>
          </a:xfrm>
        </p:spPr>
        <p:txBody>
          <a:bodyPr>
            <a:normAutofit fontScale="85000" lnSpcReduction="10000"/>
          </a:bodyPr>
          <a:lstStyle/>
          <a:p>
            <a:pPr marL="457200" indent="-457200" algn="l"/>
            <a:r>
              <a:rPr lang="en-US" dirty="0" smtClean="0"/>
              <a:t>Conservation Design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Regional consistent spatial data RCN/LCC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NEAFWA/LCC Regional </a:t>
            </a:r>
            <a:r>
              <a:rPr lang="en-US" dirty="0" smtClean="0">
                <a:solidFill>
                  <a:schemeClr val="tx1"/>
                </a:solidFill>
              </a:rPr>
              <a:t>Synthesis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Habitat condition, capacity &amp; objectives LCC/RCN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Designing Sustainable Landscapes; geospatial condition analysis; secured and </a:t>
            </a:r>
            <a:r>
              <a:rPr lang="en-US" i="1" dirty="0" smtClean="0">
                <a:solidFill>
                  <a:schemeClr val="tx1"/>
                </a:solidFill>
              </a:rPr>
              <a:t>managed lands status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Predicting Landscape Change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Designing Sustainable Landscapes; brook trout; piping plovers &amp; SLR; </a:t>
            </a:r>
            <a:r>
              <a:rPr lang="en-US" dirty="0" smtClean="0">
                <a:solidFill>
                  <a:schemeClr val="tx1"/>
                </a:solidFill>
              </a:rPr>
              <a:t>PARCA amphibians and reptiles</a:t>
            </a: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Landscape Designs/ Decision Support tools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Designing Sustainable Landscapes; PARCA; marine birds; brook trout; piping plovers, geospatial condition analysis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7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305800" cy="4191000"/>
          </a:xfrm>
        </p:spPr>
        <p:txBody>
          <a:bodyPr>
            <a:normAutofit fontScale="77500" lnSpcReduction="20000"/>
          </a:bodyPr>
          <a:lstStyle/>
          <a:p>
            <a:pPr marL="457200" indent="-457200" algn="l"/>
            <a:r>
              <a:rPr lang="en-US" dirty="0" smtClean="0"/>
              <a:t>Conservation Adoption and Delivery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Science Translation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Northeast Landscape Conservation Design: Conservation Design Specialist, GIS Analysts, NEAFWA/LCC Regional Synthesis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Assess Decision Support Needs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Decision-maker workshops: Designing Sustainable Landscapes; Forecasting Changes in Aquatic Systems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Conservation Adoption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Demonstration Projects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Conservation Design Specialist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Science Delivery Team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Support for regional geographic partnerships (e.g. Gulf of Maine, Connecticut River Watershed, Chesapeake </a:t>
            </a:r>
            <a:r>
              <a:rPr lang="en-US" i="1" dirty="0" smtClean="0">
                <a:solidFill>
                  <a:schemeClr val="tx1"/>
                </a:solidFill>
              </a:rPr>
              <a:t>Bay…)</a:t>
            </a:r>
            <a:endParaRPr lang="en-US" i="1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8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8534400" cy="3962400"/>
          </a:xfrm>
        </p:spPr>
        <p:txBody>
          <a:bodyPr>
            <a:normAutofit fontScale="92500" lnSpcReduction="10000"/>
          </a:bodyPr>
          <a:lstStyle/>
          <a:p>
            <a:pPr marL="457200" indent="-457200" algn="l"/>
            <a:r>
              <a:rPr lang="en-US" dirty="0" smtClean="0"/>
              <a:t>Information Management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Information Management Needs Assessment LCC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Next steps for information management system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Content Management Website LCC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NOAA/NWF/LCC Coastal Climate Adaptation Database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Northeast Regional Synthesis RCN/LCC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GIS Analysts in FWS and TNC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NEAFWA Habitat Management Database</a:t>
            </a: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152400" y="20129"/>
            <a:ext cx="8839200" cy="1427672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2060"/>
                </a:solidFill>
              </a:rPr>
              <a:t>Progress under Conservation Framework, LCC Strategic Plan &amp; FWS Benchmarks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BC43F-AAE5-481E-827F-B28F73C6CC9C}" type="slidenum">
              <a:rPr lang="en-US" smtClean="0">
                <a:solidFill>
                  <a:prstClr val="black"/>
                </a:solidFill>
                <a:latin typeface="Times New Roman"/>
              </a:rPr>
              <a:pPr/>
              <a:t>9</a:t>
            </a:fld>
            <a:endParaRPr lang="en-US" dirty="0">
              <a:solidFill>
                <a:prstClr val="black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62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4733</TotalTime>
  <Words>875</Words>
  <Application>Microsoft Office PowerPoint</Application>
  <PresentationFormat>On-screen Show (4:3)</PresentationFormat>
  <Paragraphs>171</Paragraphs>
  <Slides>13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Progress Under Guidance Documents Northeast Conservation Framework LCC Conservation Science Strategic Plan USFWS Science Investment and Accountability Schedule </vt:lpstr>
      <vt:lpstr>North Atlantic LCC Vision </vt:lpstr>
      <vt:lpstr>Slide 3</vt:lpstr>
      <vt:lpstr>Slide 4</vt:lpstr>
      <vt:lpstr>Progress under Conservation Framework, LCC Strategic Plan &amp; FWS Benchmarks</vt:lpstr>
      <vt:lpstr>Progress under Conservation Framework, LCC Strategic Plan &amp; FWS Benchmarks</vt:lpstr>
      <vt:lpstr>Progress under Conservation Framework, LCC Strategic Plan &amp; FWS Benchmarks</vt:lpstr>
      <vt:lpstr>Progress under Conservation Framework, LCC Strategic Plan &amp; FWS Benchmarks</vt:lpstr>
      <vt:lpstr>Progress under Conservation Framework, LCC Strategic Plan &amp; FWS Benchmarks</vt:lpstr>
      <vt:lpstr>Progress under Conservation Framework, LCC Strategic Plan &amp; FWS Benchmarks</vt:lpstr>
      <vt:lpstr>Progress under Conservation Framework, LCC Strategic Plan &amp; FWS Benchmarks</vt:lpstr>
      <vt:lpstr>Progress under Conservation Framework, LCC Strategic Plan &amp; FWS Benchmarks</vt:lpstr>
      <vt:lpstr>Progress relative to “Keys to Success”</vt:lpstr>
    </vt:vector>
  </TitlesOfParts>
  <Company>U.S. Fish and Wildlife Service - Region 5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amilliken</cp:lastModifiedBy>
  <cp:revision>548</cp:revision>
  <cp:lastPrinted>2012-10-04T13:54:06Z</cp:lastPrinted>
  <dcterms:created xsi:type="dcterms:W3CDTF">2012-09-17T18:11:31Z</dcterms:created>
  <dcterms:modified xsi:type="dcterms:W3CDTF">2012-12-12T11:35:31Z</dcterms:modified>
</cp:coreProperties>
</file>