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52"/>
  </p:notesMasterIdLst>
  <p:sldIdLst>
    <p:sldId id="325" r:id="rId4"/>
    <p:sldId id="376" r:id="rId5"/>
    <p:sldId id="400" r:id="rId6"/>
    <p:sldId id="377" r:id="rId7"/>
    <p:sldId id="378" r:id="rId8"/>
    <p:sldId id="431" r:id="rId9"/>
    <p:sldId id="381" r:id="rId10"/>
    <p:sldId id="379" r:id="rId11"/>
    <p:sldId id="380" r:id="rId12"/>
    <p:sldId id="434" r:id="rId13"/>
    <p:sldId id="424" r:id="rId14"/>
    <p:sldId id="398" r:id="rId15"/>
    <p:sldId id="425" r:id="rId16"/>
    <p:sldId id="408" r:id="rId17"/>
    <p:sldId id="411" r:id="rId18"/>
    <p:sldId id="426" r:id="rId19"/>
    <p:sldId id="412" r:id="rId20"/>
    <p:sldId id="413" r:id="rId21"/>
    <p:sldId id="427" r:id="rId22"/>
    <p:sldId id="433" r:id="rId23"/>
    <p:sldId id="402" r:id="rId24"/>
    <p:sldId id="414" r:id="rId25"/>
    <p:sldId id="401" r:id="rId26"/>
    <p:sldId id="430" r:id="rId27"/>
    <p:sldId id="415" r:id="rId28"/>
    <p:sldId id="435" r:id="rId29"/>
    <p:sldId id="436" r:id="rId30"/>
    <p:sldId id="437" r:id="rId31"/>
    <p:sldId id="438" r:id="rId32"/>
    <p:sldId id="439" r:id="rId33"/>
    <p:sldId id="440" r:id="rId34"/>
    <p:sldId id="450" r:id="rId35"/>
    <p:sldId id="451" r:id="rId36"/>
    <p:sldId id="441" r:id="rId37"/>
    <p:sldId id="444" r:id="rId38"/>
    <p:sldId id="453" r:id="rId39"/>
    <p:sldId id="454" r:id="rId40"/>
    <p:sldId id="397" r:id="rId41"/>
    <p:sldId id="442" r:id="rId42"/>
    <p:sldId id="445" r:id="rId43"/>
    <p:sldId id="455" r:id="rId44"/>
    <p:sldId id="457" r:id="rId45"/>
    <p:sldId id="452" r:id="rId46"/>
    <p:sldId id="443" r:id="rId47"/>
    <p:sldId id="456" r:id="rId48"/>
    <p:sldId id="458" r:id="rId49"/>
    <p:sldId id="459" r:id="rId50"/>
    <p:sldId id="46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92832F5-EA01-48E5-B403-87E193F50680}">
          <p14:sldIdLst>
            <p14:sldId id="325"/>
            <p14:sldId id="376"/>
            <p14:sldId id="400"/>
            <p14:sldId id="377"/>
            <p14:sldId id="378"/>
            <p14:sldId id="431"/>
            <p14:sldId id="381"/>
            <p14:sldId id="379"/>
            <p14:sldId id="380"/>
            <p14:sldId id="434"/>
            <p14:sldId id="424"/>
            <p14:sldId id="398"/>
            <p14:sldId id="425"/>
            <p14:sldId id="408"/>
            <p14:sldId id="411"/>
            <p14:sldId id="426"/>
            <p14:sldId id="412"/>
            <p14:sldId id="413"/>
            <p14:sldId id="427"/>
            <p14:sldId id="433"/>
            <p14:sldId id="402"/>
            <p14:sldId id="414"/>
            <p14:sldId id="401"/>
            <p14:sldId id="430"/>
            <p14:sldId id="415"/>
            <p14:sldId id="435"/>
            <p14:sldId id="436"/>
            <p14:sldId id="437"/>
            <p14:sldId id="438"/>
            <p14:sldId id="439"/>
            <p14:sldId id="440"/>
            <p14:sldId id="450"/>
            <p14:sldId id="451"/>
            <p14:sldId id="441"/>
            <p14:sldId id="444"/>
            <p14:sldId id="453"/>
            <p14:sldId id="454"/>
            <p14:sldId id="397"/>
            <p14:sldId id="442"/>
            <p14:sldId id="445"/>
            <p14:sldId id="455"/>
            <p14:sldId id="457"/>
            <p14:sldId id="452"/>
            <p14:sldId id="443"/>
            <p14:sldId id="456"/>
            <p14:sldId id="458"/>
            <p14:sldId id="459"/>
            <p14:sldId id="4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3" autoAdjust="0"/>
    <p:restoredTop sz="88166" autoAdjust="0"/>
  </p:normalViewPr>
  <p:slideViewPr>
    <p:cSldViewPr>
      <p:cViewPr>
        <p:scale>
          <a:sx n="71" d="100"/>
          <a:sy n="71" d="100"/>
        </p:scale>
        <p:origin x="-864" y="-558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2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8C17A-E646-DD46-A015-0CE7A7CE10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86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8C17A-E646-DD46-A015-0CE7A7CE10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86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57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6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10D5-6C50-4F2F-B87A-4490BFF0138B}" type="datetime1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2213612"/>
            <a:ext cx="1828800" cy="1835780"/>
          </a:xfrm>
          <a:prstGeom prst="rect">
            <a:avLst/>
          </a:prstGeom>
          <a:effectLst>
            <a:outerShdw blurRad="393700" dist="381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348084"/>
            <a:ext cx="909063" cy="861716"/>
          </a:xfrm>
          <a:prstGeom prst="rect">
            <a:avLst/>
          </a:prstGeom>
          <a:effectLst>
            <a:outerShdw blurRad="393700" dist="381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6280" y="1905000"/>
            <a:ext cx="1505381" cy="1434491"/>
          </a:xfrm>
          <a:prstGeom prst="rect">
            <a:avLst/>
          </a:prstGeom>
          <a:effectLst>
            <a:outerShdw blurRad="393700" dist="381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17" name="Picture 2" descr="C:\Documents and Settings\rmordecai.IFW4FO-RAL-LTRM\Desktop\largetransparentlogo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868" y="4973435"/>
            <a:ext cx="7636582" cy="164456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D49D-E293-4C03-B0BB-5795C3E34D39}" type="datetime1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26D-7C0C-4384-9ED7-6AA93655FB82}" type="datetime1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/>
          <a:srcRect l="-169" b="-120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77EC-5BC2-4DA6-A00E-B47C4617A8E9}" type="datetime1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066800"/>
            <a:ext cx="2052502" cy="1991436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E5FB-8F8C-4E70-B911-FD4655BA75B6}" type="datetime1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F531-3F73-40DC-BB09-94A4190CE46C}" type="datetime1">
              <a:rPr lang="en-US" smtClean="0"/>
              <a:pPr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D10B-F7E8-4178-86EE-B1CDD61D191E}" type="datetime1">
              <a:rPr lang="en-US" smtClean="0"/>
              <a:pPr/>
              <a:t>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9BD1-5C97-4588-8F86-632F62F77F67}" type="datetime1">
              <a:rPr lang="en-US" smtClean="0"/>
              <a:pPr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5A9-45D3-4540-98A6-A0BA079738B1}" type="datetime1">
              <a:rPr lang="en-US" smtClean="0"/>
              <a:pPr/>
              <a:t>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202F-5818-4F85-B47B-A48F0231BCD5}" type="datetime1">
              <a:rPr lang="en-US" smtClean="0"/>
              <a:pPr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EF1D-3A1C-4A30-AAA7-B9AE678855FF}" type="datetime1">
              <a:rPr lang="en-US" smtClean="0"/>
              <a:pPr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A1B5-0458-4C79-B3D5-ABF35AC420A3}" type="datetime1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/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28600" y="228600"/>
            <a:ext cx="7315200" cy="12954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Setting a Course for a Sustainable Landscape</a:t>
            </a:r>
            <a:endParaRPr lang="en-US" sz="4800" dirty="0" smtClean="0">
              <a:solidFill>
                <a:schemeClr val="accent5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/>
              <a:t>Indicator process flowchart </a:t>
            </a:r>
            <a:r>
              <a:rPr lang="en" sz="2400" b="0" dirty="0"/>
              <a:t>(Sept - </a:t>
            </a:r>
            <a:r>
              <a:rPr lang="en" sz="2400" b="0" dirty="0" smtClean="0"/>
              <a:t>Nov)</a:t>
            </a:r>
            <a:endParaRPr lang="en" sz="2400" b="0" dirty="0"/>
          </a:p>
        </p:txBody>
      </p:sp>
      <p:sp>
        <p:nvSpPr>
          <p:cNvPr id="34" name="Shape 34"/>
          <p:cNvSpPr txBox="1"/>
          <p:nvPr/>
        </p:nvSpPr>
        <p:spPr>
          <a:xfrm>
            <a:off x="1322374" y="6117100"/>
            <a:ext cx="7536000" cy="461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lang="en" kern="0" dirty="0">
                <a:solidFill>
                  <a:srgbClr val="000000"/>
                </a:solidFill>
                <a:cs typeface="Arial"/>
                <a:sym typeface="Arial"/>
              </a:rPr>
              <a:t>September           </a:t>
            </a:r>
            <a:r>
              <a:rPr lang="en" kern="0" dirty="0" smtClean="0">
                <a:solidFill>
                  <a:srgbClr val="000000"/>
                </a:solidFill>
                <a:cs typeface="Arial"/>
                <a:sym typeface="Arial"/>
              </a:rPr>
              <a:t>		October			       November </a:t>
            </a:r>
            <a:endParaRPr lang="en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6" name="Shape 36"/>
          <p:cNvCxnSpPr/>
          <p:nvPr/>
        </p:nvCxnSpPr>
        <p:spPr>
          <a:xfrm rot="10800000" flipH="1">
            <a:off x="1283600" y="1847800"/>
            <a:ext cx="20099" cy="4269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" name="Shape 37"/>
          <p:cNvSpPr txBox="1"/>
          <p:nvPr/>
        </p:nvSpPr>
        <p:spPr>
          <a:xfrm>
            <a:off x="159500" y="3505600"/>
            <a:ext cx="11241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lang="en" sz="1400" kern="0">
                <a:solidFill>
                  <a:srgbClr val="2388DB"/>
                </a:solidFill>
                <a:cs typeface="Arial"/>
                <a:sym typeface="Arial"/>
              </a:rPr>
              <a:t>Indicator team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159500" y="2104975"/>
            <a:ext cx="11241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lang="en" sz="1400" kern="0">
                <a:solidFill>
                  <a:srgbClr val="80B606"/>
                </a:solidFill>
                <a:cs typeface="Arial"/>
                <a:sym typeface="Arial"/>
              </a:rPr>
              <a:t>SALCC community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159500" y="5015650"/>
            <a:ext cx="11241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lang="en" sz="1400" kern="0">
                <a:solidFill>
                  <a:srgbClr val="E29F1D"/>
                </a:solidFill>
                <a:cs typeface="Arial"/>
                <a:sym typeface="Arial"/>
              </a:rPr>
              <a:t>Steering committee</a:t>
            </a:r>
          </a:p>
        </p:txBody>
      </p:sp>
      <p:cxnSp>
        <p:nvCxnSpPr>
          <p:cNvPr id="40" name="Shape 40"/>
          <p:cNvCxnSpPr/>
          <p:nvPr/>
        </p:nvCxnSpPr>
        <p:spPr>
          <a:xfrm rot="10800000" flipH="1">
            <a:off x="1293050" y="6126750"/>
            <a:ext cx="7464900" cy="3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" name="Shape 41"/>
          <p:cNvSpPr txBox="1"/>
          <p:nvPr/>
        </p:nvSpPr>
        <p:spPr>
          <a:xfrm>
            <a:off x="7239000" y="4953000"/>
            <a:ext cx="1219200" cy="677078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" sz="1600" kern="0" dirty="0">
                <a:solidFill>
                  <a:srgbClr val="000000"/>
                </a:solidFill>
                <a:cs typeface="Arial"/>
                <a:sym typeface="Arial"/>
              </a:rPr>
              <a:t>Process approved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1370650" y="3553576"/>
            <a:ext cx="1524950" cy="923299"/>
          </a:xfrm>
          <a:prstGeom prst="rect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" sz="1600" kern="0" dirty="0">
                <a:solidFill>
                  <a:srgbClr val="000000"/>
                </a:solidFill>
                <a:cs typeface="Arial"/>
                <a:sym typeface="Arial"/>
              </a:rPr>
              <a:t>Draft process from indicator team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5181600" y="4038600"/>
            <a:ext cx="1066800" cy="677078"/>
          </a:xfrm>
          <a:prstGeom prst="rect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pPr algn="ctr"/>
            <a:r>
              <a:rPr lang="en" sz="1600" kern="0">
                <a:solidFill>
                  <a:srgbClr val="000000"/>
                </a:solidFill>
                <a:cs typeface="Arial"/>
                <a:sym typeface="Arial"/>
              </a:rPr>
              <a:t>Revised process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3886200" y="1981200"/>
            <a:ext cx="1227899" cy="677078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" sz="1600" kern="0" dirty="0">
                <a:solidFill>
                  <a:srgbClr val="000000"/>
                </a:solidFill>
                <a:cs typeface="Arial"/>
                <a:sym typeface="Arial"/>
              </a:rPr>
              <a:t>Raleigh workshop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3886200" y="2650825"/>
            <a:ext cx="1227899" cy="677078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" sz="1600" kern="0" dirty="0">
                <a:solidFill>
                  <a:srgbClr val="000000"/>
                </a:solidFill>
                <a:cs typeface="Arial"/>
                <a:sym typeface="Arial"/>
              </a:rPr>
              <a:t>Savannah workshop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3886200" y="3318343"/>
            <a:ext cx="1227899" cy="677078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" sz="1600" kern="0" dirty="0">
                <a:solidFill>
                  <a:srgbClr val="000000"/>
                </a:solidFill>
                <a:cs typeface="Arial"/>
                <a:sym typeface="Arial"/>
              </a:rPr>
              <a:t>Web community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1370650" y="2105425"/>
            <a:ext cx="1524950" cy="677078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" sz="1600" kern="0">
                <a:solidFill>
                  <a:srgbClr val="000000"/>
                </a:solidFill>
                <a:cs typeface="Arial"/>
                <a:sym typeface="Arial"/>
              </a:rPr>
              <a:t>Web community</a:t>
            </a:r>
          </a:p>
        </p:txBody>
      </p:sp>
      <p:cxnSp>
        <p:nvCxnSpPr>
          <p:cNvPr id="48" name="Shape 48"/>
          <p:cNvCxnSpPr/>
          <p:nvPr/>
        </p:nvCxnSpPr>
        <p:spPr>
          <a:xfrm flipH="1">
            <a:off x="1674050" y="2782625"/>
            <a:ext cx="11699" cy="6234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" name="Shape 49"/>
          <p:cNvCxnSpPr/>
          <p:nvPr/>
        </p:nvCxnSpPr>
        <p:spPr>
          <a:xfrm rot="10800000" flipH="1">
            <a:off x="1997375" y="2777575"/>
            <a:ext cx="4500" cy="593699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50"/>
          <p:cNvCxnSpPr>
            <a:stCxn id="43" idx="2"/>
            <a:endCxn id="41" idx="0"/>
          </p:cNvCxnSpPr>
          <p:nvPr/>
        </p:nvCxnSpPr>
        <p:spPr>
          <a:xfrm>
            <a:off x="5715000" y="4715678"/>
            <a:ext cx="2133600" cy="23732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" name="Shape 51"/>
          <p:cNvCxnSpPr>
            <a:stCxn id="42" idx="3"/>
            <a:endCxn id="44" idx="1"/>
          </p:cNvCxnSpPr>
          <p:nvPr/>
        </p:nvCxnSpPr>
        <p:spPr>
          <a:xfrm flipV="1">
            <a:off x="2895600" y="2319739"/>
            <a:ext cx="990600" cy="16954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" name="Shape 52"/>
          <p:cNvCxnSpPr>
            <a:stCxn id="42" idx="3"/>
            <a:endCxn id="45" idx="1"/>
          </p:cNvCxnSpPr>
          <p:nvPr/>
        </p:nvCxnSpPr>
        <p:spPr>
          <a:xfrm flipV="1">
            <a:off x="2895600" y="2989364"/>
            <a:ext cx="990600" cy="102586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" name="Shape 53"/>
          <p:cNvCxnSpPr>
            <a:stCxn id="42" idx="3"/>
            <a:endCxn id="46" idx="1"/>
          </p:cNvCxnSpPr>
          <p:nvPr/>
        </p:nvCxnSpPr>
        <p:spPr>
          <a:xfrm flipV="1">
            <a:off x="2895600" y="3656882"/>
            <a:ext cx="990600" cy="35834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" name="Shape 54"/>
          <p:cNvCxnSpPr/>
          <p:nvPr/>
        </p:nvCxnSpPr>
        <p:spPr>
          <a:xfrm flipH="1">
            <a:off x="5715000" y="2286000"/>
            <a:ext cx="6599" cy="1733699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" name="Shape 55"/>
          <p:cNvCxnSpPr>
            <a:stCxn id="44" idx="3"/>
          </p:cNvCxnSpPr>
          <p:nvPr/>
        </p:nvCxnSpPr>
        <p:spPr>
          <a:xfrm flipV="1">
            <a:off x="5114099" y="2286000"/>
            <a:ext cx="600901" cy="33739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" name="Shape 56"/>
          <p:cNvCxnSpPr>
            <a:stCxn id="45" idx="3"/>
          </p:cNvCxnSpPr>
          <p:nvPr/>
        </p:nvCxnSpPr>
        <p:spPr>
          <a:xfrm flipV="1">
            <a:off x="5114099" y="2971800"/>
            <a:ext cx="600901" cy="17564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" name="Shape 57"/>
          <p:cNvCxnSpPr>
            <a:stCxn id="46" idx="3"/>
          </p:cNvCxnSpPr>
          <p:nvPr/>
        </p:nvCxnSpPr>
        <p:spPr>
          <a:xfrm>
            <a:off x="5114099" y="3656882"/>
            <a:ext cx="600901" cy="718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Definitions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Terms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686800" cy="42973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2000" b="1" dirty="0" smtClean="0">
                <a:latin typeface="+mn-lt"/>
              </a:rPr>
              <a:t>	</a:t>
            </a:r>
            <a:r>
              <a:rPr lang="en-US" sz="2400" b="1" dirty="0" smtClean="0">
                <a:latin typeface="+mn-lt"/>
              </a:rPr>
              <a:t>Goal:</a:t>
            </a:r>
            <a:r>
              <a:rPr lang="en-US" sz="2400" dirty="0" smtClean="0">
                <a:latin typeface="+mn-lt"/>
              </a:rPr>
              <a:t> Desired conservation outcome that is difficult to measure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Indicator:</a:t>
            </a:r>
            <a:r>
              <a:rPr lang="en-US" sz="2400" dirty="0" smtClean="0">
                <a:latin typeface="+mn-lt"/>
              </a:rPr>
              <a:t> A metric that is designed to inform us easily and quickly about the conditions of a system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Target:</a:t>
            </a:r>
            <a:r>
              <a:rPr lang="en-US" sz="2400" dirty="0" smtClean="0">
                <a:latin typeface="+mn-lt"/>
              </a:rPr>
              <a:t> A measurable endpoint for an indicator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endParaRPr lang="en-US" sz="2000" dirty="0" smtClean="0">
              <a:latin typeface="+mn-lt"/>
            </a:endParaRPr>
          </a:p>
          <a:p>
            <a:pPr lvl="1">
              <a:buNone/>
            </a:pPr>
            <a:endParaRPr lang="en-US" sz="2000" dirty="0" smtClean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Indicator framework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Broad goals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828800"/>
            <a:ext cx="34290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/>
              <a:t>Natural resources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Integrity of ecological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Viability of </a:t>
            </a:r>
            <a:r>
              <a:rPr lang="en-US" sz="2000" dirty="0" smtClean="0"/>
              <a:t>key </a:t>
            </a:r>
            <a:r>
              <a:rPr lang="en-US" sz="2000" dirty="0"/>
              <a:t>species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114800"/>
            <a:ext cx="3352800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/>
              <a:t>Cultural resources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Sites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Objects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Biotic cultural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4114800"/>
            <a:ext cx="37338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/>
              <a:t>Socioeconomic resources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Recreation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Human health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Economy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Ecosystems (Natural Resources)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9530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>
                <a:latin typeface="+mj-lt"/>
              </a:rPr>
              <a:t>Marine </a:t>
            </a:r>
          </a:p>
          <a:p>
            <a:pPr fontAlgn="base"/>
            <a:r>
              <a:rPr lang="en-US" dirty="0" smtClean="0">
                <a:latin typeface="+mj-lt"/>
              </a:rPr>
              <a:t>Estuarine</a:t>
            </a:r>
          </a:p>
          <a:p>
            <a:pPr fontAlgn="base"/>
            <a:r>
              <a:rPr lang="en-US" dirty="0" smtClean="0">
                <a:latin typeface="+mj-lt"/>
              </a:rPr>
              <a:t>Beach and dunes</a:t>
            </a:r>
          </a:p>
          <a:p>
            <a:pPr fontAlgn="base"/>
            <a:r>
              <a:rPr lang="en-US" dirty="0" smtClean="0">
                <a:latin typeface="+mj-lt"/>
              </a:rPr>
              <a:t>Forested wetlands</a:t>
            </a:r>
          </a:p>
          <a:p>
            <a:pPr fontAlgn="base"/>
            <a:r>
              <a:rPr lang="en-US" dirty="0" smtClean="0">
                <a:latin typeface="+mj-lt"/>
              </a:rPr>
              <a:t>Tidal and </a:t>
            </a:r>
            <a:r>
              <a:rPr lang="en-US" dirty="0" err="1" smtClean="0">
                <a:latin typeface="+mj-lt"/>
              </a:rPr>
              <a:t>nontidal</a:t>
            </a:r>
            <a:r>
              <a:rPr lang="en-US" dirty="0" smtClean="0">
                <a:latin typeface="+mj-lt"/>
              </a:rPr>
              <a:t> freshwater marshes (managed and unmanaged)</a:t>
            </a:r>
          </a:p>
          <a:p>
            <a:pPr fontAlgn="base"/>
            <a:r>
              <a:rPr lang="en-US" dirty="0" smtClean="0">
                <a:latin typeface="+mj-lt"/>
              </a:rPr>
              <a:t>Freshwater aquatic (streams, lakes, ponds)</a:t>
            </a:r>
          </a:p>
          <a:p>
            <a:pPr fontAlgn="base"/>
            <a:r>
              <a:rPr lang="en-US" dirty="0" smtClean="0">
                <a:latin typeface="+mj-lt"/>
              </a:rPr>
              <a:t>Scrub-shrub (includes cliffs and outcrops)</a:t>
            </a:r>
          </a:p>
          <a:p>
            <a:pPr fontAlgn="base"/>
            <a:r>
              <a:rPr lang="en-US" dirty="0" smtClean="0">
                <a:latin typeface="+mj-lt"/>
              </a:rPr>
              <a:t>Pine woodlands, savannas, and prairies (includes longleaf, loblolly, and slash systems)</a:t>
            </a:r>
          </a:p>
          <a:p>
            <a:pPr fontAlgn="base"/>
            <a:r>
              <a:rPr lang="en-US" dirty="0" smtClean="0">
                <a:latin typeface="+mj-lt"/>
              </a:rPr>
              <a:t>Upland hardwood forests</a:t>
            </a:r>
          </a:p>
          <a:p>
            <a:pPr fontAlgn="base"/>
            <a:r>
              <a:rPr lang="en-US" dirty="0" smtClean="0">
                <a:latin typeface="+mj-lt"/>
              </a:rPr>
              <a:t>Landscapes (Habitat aggregate)  </a:t>
            </a:r>
          </a:p>
          <a:p>
            <a:pPr fontAlgn="base"/>
            <a:r>
              <a:rPr lang="en-US" dirty="0" smtClean="0">
                <a:latin typeface="+mj-lt"/>
              </a:rPr>
              <a:t>Waterscapes (Habitat aggregate)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Crosswalk of partners indicators to framework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Synthesis of existing plans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17526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Compile spreadsheet of existing indicators for each habitat type</a:t>
            </a:r>
          </a:p>
          <a:p>
            <a:r>
              <a:rPr lang="en-US" dirty="0" smtClean="0">
                <a:latin typeface="+mj-lt"/>
              </a:rPr>
              <a:t>Build </a:t>
            </a:r>
            <a:r>
              <a:rPr lang="en-US" dirty="0">
                <a:latin typeface="+mj-lt"/>
              </a:rPr>
              <a:t>off existing work to minimize </a:t>
            </a:r>
            <a:r>
              <a:rPr lang="en-US" dirty="0" smtClean="0">
                <a:latin typeface="+mj-lt"/>
              </a:rPr>
              <a:t>redundancy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C:\Users\Hilary\Pictures\spreadsheet screensho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867400" cy="31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Sources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+mj-lt"/>
              </a:rPr>
              <a:t>Current sources</a:t>
            </a:r>
          </a:p>
          <a:p>
            <a:pPr lvl="1"/>
            <a:r>
              <a:rPr lang="en-US" dirty="0" smtClean="0">
                <a:latin typeface="+mj-lt"/>
              </a:rPr>
              <a:t>SWAPs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Atlantic Coast Joint Venture</a:t>
            </a:r>
          </a:p>
          <a:p>
            <a:pPr lvl="1"/>
            <a:r>
              <a:rPr lang="en-US" dirty="0" smtClean="0">
                <a:latin typeface="+mj-lt"/>
              </a:rPr>
              <a:t>Albemarle-Pamlico </a:t>
            </a:r>
            <a:r>
              <a:rPr lang="en-US" dirty="0">
                <a:latin typeface="+mj-lt"/>
              </a:rPr>
              <a:t>National Estuary Program: 2012 Ecosystem Assessment</a:t>
            </a:r>
          </a:p>
          <a:p>
            <a:pPr lvl="1"/>
            <a:r>
              <a:rPr lang="en-US" dirty="0">
                <a:latin typeface="+mj-lt"/>
              </a:rPr>
              <a:t>Southeast Aquatic Resources Partnership: Southeast Aquatic Habitat </a:t>
            </a:r>
            <a:r>
              <a:rPr lang="en-US" dirty="0" smtClean="0">
                <a:latin typeface="+mj-lt"/>
              </a:rPr>
              <a:t>Plan</a:t>
            </a:r>
          </a:p>
          <a:p>
            <a:pPr lvl="1"/>
            <a:r>
              <a:rPr lang="en-US" dirty="0" smtClean="0">
                <a:latin typeface="+mj-lt"/>
              </a:rPr>
              <a:t>USFWS Southeast Biologist Conference</a:t>
            </a:r>
          </a:p>
          <a:p>
            <a:pPr lvl="1"/>
            <a:r>
              <a:rPr lang="en-US" dirty="0" smtClean="0">
                <a:latin typeface="+mj-lt"/>
              </a:rPr>
              <a:t>NOAA Southeast and Caribbean Regional Team (SECART)</a:t>
            </a:r>
          </a:p>
          <a:p>
            <a:pPr lvl="1"/>
            <a:r>
              <a:rPr lang="en-US" dirty="0" smtClean="0">
                <a:latin typeface="+mj-lt"/>
              </a:rPr>
              <a:t>NPS Inventory and Monitoring Program</a:t>
            </a:r>
          </a:p>
          <a:p>
            <a:pPr lvl="1"/>
            <a:r>
              <a:rPr lang="en-US" dirty="0" smtClean="0">
                <a:latin typeface="+mj-lt"/>
              </a:rPr>
              <a:t>National Bobwhite Conservation Initiative 2.0</a:t>
            </a:r>
          </a:p>
          <a:p>
            <a:pPr lvl="1"/>
            <a:r>
              <a:rPr lang="en-US" dirty="0" smtClean="0">
                <a:latin typeface="+mj-lt"/>
              </a:rPr>
              <a:t>Fishery Management Plans</a:t>
            </a:r>
          </a:p>
          <a:p>
            <a:pPr lvl="1"/>
            <a:r>
              <a:rPr lang="en-US" dirty="0" smtClean="0">
                <a:latin typeface="+mj-lt"/>
              </a:rPr>
              <a:t>USFS Management Indicator Species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America’s Longleaf Conservation </a:t>
            </a:r>
            <a:r>
              <a:rPr lang="en-US" dirty="0" smtClean="0">
                <a:latin typeface="+mj-lt"/>
              </a:rPr>
              <a:t>Plan</a:t>
            </a:r>
          </a:p>
          <a:p>
            <a:pPr lvl="1"/>
            <a:r>
              <a:rPr lang="en-US" dirty="0"/>
              <a:t>National Fish and Wildlife Foundation Longleaf Stewardship </a:t>
            </a:r>
            <a:r>
              <a:rPr lang="en-US" dirty="0" smtClean="0"/>
              <a:t>Fund</a:t>
            </a:r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In the works</a:t>
            </a:r>
          </a:p>
          <a:p>
            <a:pPr lvl="1"/>
            <a:r>
              <a:rPr lang="en-US" dirty="0" smtClean="0">
                <a:latin typeface="+mj-lt"/>
              </a:rPr>
              <a:t>ENC/SEVA Strategic Plan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Selection criteria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What does the SALCC do?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41910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Mission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: Create a shared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blueprint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for landscape conservation actions that sustain natural and cultural resources</a:t>
            </a:r>
          </a:p>
        </p:txBody>
      </p:sp>
      <p:pic>
        <p:nvPicPr>
          <p:cNvPr id="5" name="Picture 4" descr="SALCC_factsheet_StateNames__bath_50dp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2133600"/>
            <a:ext cx="4038600" cy="4502363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190426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Criteria for indicator selection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dirty="0" smtClean="0"/>
              <a:t>Can be a species, collection of species, or habitat metric (biotic or </a:t>
            </a:r>
            <a:r>
              <a:rPr lang="en-US" dirty="0" err="1" smtClean="0"/>
              <a:t>abiotic</a:t>
            </a:r>
            <a:r>
              <a:rPr lang="en-US" dirty="0" smtClean="0"/>
              <a:t>)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~ 3 indicators per habitat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Criteria for indicator selection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5105400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n-US" b="1" dirty="0" smtClean="0">
                <a:latin typeface="+mn-lt"/>
              </a:rPr>
              <a:t>Ecological criteria</a:t>
            </a:r>
          </a:p>
          <a:p>
            <a:pPr fontAlgn="base"/>
            <a:r>
              <a:rPr lang="en-US" dirty="0" smtClean="0">
                <a:latin typeface="+mn-lt"/>
              </a:rPr>
              <a:t>Ability to represent a variety of organisms and ecological attributes within that habitat type throughout a major portion of the LCC</a:t>
            </a:r>
          </a:p>
          <a:p>
            <a:pPr fontAlgn="base"/>
            <a:r>
              <a:rPr lang="en-US" dirty="0" smtClean="0">
                <a:latin typeface="+mn-lt"/>
              </a:rPr>
              <a:t>Sensitivity to big landscape threats in the region while having predictable and limited sensitivity to other factors such as natural variations or disturbances (i.e., high signal to noise ratio)</a:t>
            </a:r>
          </a:p>
          <a:p>
            <a:pPr fontAlgn="base"/>
            <a:endParaRPr lang="en-US" dirty="0" smtClean="0">
              <a:latin typeface="+mn-lt"/>
            </a:endParaRPr>
          </a:p>
          <a:p>
            <a:pPr fontAlgn="base">
              <a:buNone/>
            </a:pPr>
            <a:r>
              <a:rPr lang="en-US" b="1" dirty="0" smtClean="0">
                <a:latin typeface="+mn-lt"/>
              </a:rPr>
              <a:t>Practical criteria</a:t>
            </a:r>
          </a:p>
          <a:p>
            <a:pPr fontAlgn="base"/>
            <a:r>
              <a:rPr lang="en-US" dirty="0" smtClean="0">
                <a:latin typeface="+mn-lt"/>
              </a:rPr>
              <a:t>Ease of monitoring with existing programs and resources</a:t>
            </a:r>
          </a:p>
          <a:p>
            <a:pPr fontAlgn="base"/>
            <a:r>
              <a:rPr lang="en-US" dirty="0" smtClean="0">
                <a:latin typeface="+mn-lt"/>
              </a:rPr>
              <a:t>Amount of overlap with existing plans and processes</a:t>
            </a:r>
          </a:p>
          <a:p>
            <a:pPr fontAlgn="base"/>
            <a:r>
              <a:rPr lang="en-US" dirty="0" smtClean="0">
                <a:latin typeface="+mn-lt"/>
              </a:rPr>
              <a:t>Ability to model indicator based on current data or existing projects</a:t>
            </a:r>
          </a:p>
          <a:p>
            <a:pPr fontAlgn="base">
              <a:buNone/>
            </a:pPr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Criteria for indicator selection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51054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b="1" dirty="0" smtClean="0">
                <a:latin typeface="+mn-lt"/>
              </a:rPr>
              <a:t>Social criteria</a:t>
            </a:r>
          </a:p>
          <a:p>
            <a:pPr fontAlgn="base"/>
            <a:r>
              <a:rPr lang="en-US" dirty="0" smtClean="0">
                <a:latin typeface="+mn-lt"/>
              </a:rPr>
              <a:t>Ability to resonate with the American public</a:t>
            </a:r>
          </a:p>
          <a:p>
            <a:pPr fontAlgn="base"/>
            <a:r>
              <a:rPr lang="en-US" dirty="0" smtClean="0">
                <a:latin typeface="+mn-lt"/>
              </a:rPr>
              <a:t>Ability to link with an economic value      </a:t>
            </a:r>
          </a:p>
          <a:p>
            <a:pPr fontAlgn="base"/>
            <a:r>
              <a:rPr lang="en-US" dirty="0" smtClean="0">
                <a:latin typeface="+mn-lt"/>
              </a:rPr>
              <a:t>Level of interest by public land or water managers</a:t>
            </a:r>
          </a:p>
          <a:p>
            <a:pPr fontAlgn="base"/>
            <a:r>
              <a:rPr lang="en-US" dirty="0" smtClean="0">
                <a:latin typeface="+mn-lt"/>
              </a:rPr>
              <a:t>Level of interest by private land or water managers</a:t>
            </a:r>
          </a:p>
          <a:p>
            <a:pPr lvl="1"/>
            <a:endParaRPr lang="en-US" dirty="0" smtClean="0">
              <a:latin typeface="+mn-lt"/>
            </a:endParaRPr>
          </a:p>
          <a:p>
            <a:pPr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Criteria for target selection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51054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latin typeface="+mn-lt"/>
              </a:rPr>
              <a:t>Amount of overlap with existing plans and processes</a:t>
            </a:r>
          </a:p>
          <a:p>
            <a:pPr lvl="1"/>
            <a:r>
              <a:rPr lang="en-US" sz="2000" dirty="0" smtClean="0">
                <a:latin typeface="+mn-lt"/>
              </a:rPr>
              <a:t>Is the target achievable?</a:t>
            </a:r>
          </a:p>
          <a:p>
            <a:pPr lvl="1"/>
            <a:r>
              <a:rPr lang="en-US" sz="2000" dirty="0" smtClean="0">
                <a:latin typeface="+mn-lt"/>
              </a:rPr>
              <a:t>Is there enough capacity to monitor the target?</a:t>
            </a:r>
          </a:p>
          <a:p>
            <a:pPr lvl="1"/>
            <a:r>
              <a:rPr lang="en-US" sz="2000" dirty="0" smtClean="0">
                <a:latin typeface="+mn-lt"/>
              </a:rPr>
              <a:t>[In the future] Amount of overlap with cultural and socioeconomic goals</a:t>
            </a:r>
          </a:p>
          <a:p>
            <a:pPr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Selection process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</p:spTree>
    <p:extLst>
      <p:ext uri="{BB962C8B-B14F-4D97-AF65-F5344CB8AC3E}">
        <p14:creationId xmlns:p14="http://schemas.microsoft.com/office/powerpoint/2010/main" xmlns="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304800" y="3276600"/>
            <a:ext cx="8610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kumimoji="0" lang="en-US" sz="20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2012: Form two teams to select and revise indicators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team role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Revision team role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04800" y="3276600"/>
            <a:ext cx="8610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Dec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2012: ID key indicators not in crosswalk of partner indicators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team gathers input and makes decision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Revisions team captures lessons learned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3276600"/>
            <a:ext cx="8610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kumimoji="0" lang="en-US" sz="20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2013: Key audiences score potential SALCC indicators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team gathers input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Revisions team captures lessons learned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04800" y="3276600"/>
            <a:ext cx="8610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 2013: Recommendations from selection and revisions team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and revisions team meet to make final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Progress so far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1371600" y="2209800"/>
            <a:ext cx="6172200" cy="3540670"/>
            <a:chOff x="2666998" y="2209800"/>
            <a:chExt cx="3200401" cy="2015384"/>
          </a:xfrm>
        </p:grpSpPr>
        <p:sp>
          <p:nvSpPr>
            <p:cNvPr id="8" name="TextBox 7"/>
            <p:cNvSpPr txBox="1"/>
            <p:nvPr/>
          </p:nvSpPr>
          <p:spPr>
            <a:xfrm>
              <a:off x="3505200" y="2209800"/>
              <a:ext cx="1524000" cy="262784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Objectives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399" y="2819400"/>
              <a:ext cx="1143000" cy="262784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Design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3962400"/>
              <a:ext cx="1371600" cy="26278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Monitor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8" y="3429001"/>
              <a:ext cx="1143001" cy="26278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Evaluate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4399" y="3429001"/>
              <a:ext cx="1143000" cy="26278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Implement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7000" y="2819401"/>
              <a:ext cx="1143000" cy="26278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Adjust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Bent Arrow 13"/>
            <p:cNvSpPr/>
            <p:nvPr/>
          </p:nvSpPr>
          <p:spPr>
            <a:xfrm rot="5400000">
              <a:off x="5105400" y="2362200"/>
              <a:ext cx="381000" cy="381000"/>
            </a:xfrm>
            <a:prstGeom prst="bentArrow">
              <a:avLst>
                <a:gd name="adj1" fmla="val 25000"/>
                <a:gd name="adj2" fmla="val 26282"/>
                <a:gd name="adj3" fmla="val 25000"/>
                <a:gd name="adj4" fmla="val 43750"/>
              </a:avLst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ent Arrow 14"/>
            <p:cNvSpPr/>
            <p:nvPr/>
          </p:nvSpPr>
          <p:spPr>
            <a:xfrm rot="10800000">
              <a:off x="5029200" y="3810000"/>
              <a:ext cx="381000" cy="381000"/>
            </a:xfrm>
            <a:prstGeom prst="bentArrow">
              <a:avLst>
                <a:gd name="adj1" fmla="val 25000"/>
                <a:gd name="adj2" fmla="val 26282"/>
                <a:gd name="adj3" fmla="val 25000"/>
                <a:gd name="adj4" fmla="val 43750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ent Arrow 15"/>
            <p:cNvSpPr/>
            <p:nvPr/>
          </p:nvSpPr>
          <p:spPr>
            <a:xfrm rot="16200000">
              <a:off x="3009900" y="3771900"/>
              <a:ext cx="381000" cy="457200"/>
            </a:xfrm>
            <a:prstGeom prst="bentArrow">
              <a:avLst>
                <a:gd name="adj1" fmla="val 25000"/>
                <a:gd name="adj2" fmla="val 26282"/>
                <a:gd name="adj3" fmla="val 25000"/>
                <a:gd name="adj4" fmla="val 43750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>
              <a:off x="3048000" y="2286000"/>
              <a:ext cx="381000" cy="381000"/>
            </a:xfrm>
            <a:prstGeom prst="bentArrow">
              <a:avLst>
                <a:gd name="adj1" fmla="val 25000"/>
                <a:gd name="adj2" fmla="val 26282"/>
                <a:gd name="adj3" fmla="val 25000"/>
                <a:gd name="adj4" fmla="val 43750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0" y="3200400"/>
              <a:ext cx="762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3200400"/>
              <a:ext cx="762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90426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3276600"/>
            <a:ext cx="8610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 2013: Steering committee decision on indicators and process to test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revise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on recommendations from selection and revisions team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04800" y="3276600"/>
            <a:ext cx="8610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2013?: Assessment of indicator function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Begin implementation of revision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Where we are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Implementing the process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879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Indicator selection team members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1910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Joe </a:t>
            </a:r>
            <a:r>
              <a:rPr lang="en-US" sz="2000" dirty="0" err="1"/>
              <a:t>DeVivo</a:t>
            </a:r>
            <a:r>
              <a:rPr lang="en-US" sz="2000" dirty="0"/>
              <a:t>	</a:t>
            </a:r>
            <a:r>
              <a:rPr lang="en-US" sz="2000" dirty="0" smtClean="0"/>
              <a:t>	NPS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Tim Pinion	</a:t>
            </a:r>
            <a:r>
              <a:rPr lang="en-US" sz="2000" dirty="0" smtClean="0"/>
              <a:t>	NPS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Brian Watson	</a:t>
            </a:r>
            <a:r>
              <a:rPr lang="en-US" sz="2000" dirty="0" smtClean="0"/>
              <a:t>	VA </a:t>
            </a:r>
            <a:r>
              <a:rPr lang="en-US" sz="2000" dirty="0"/>
              <a:t>DGIF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Beth Stys	</a:t>
            </a:r>
            <a:r>
              <a:rPr lang="en-US" sz="2000" dirty="0" smtClean="0"/>
              <a:t>	FL </a:t>
            </a:r>
            <a:r>
              <a:rPr lang="en-US" sz="2000" dirty="0"/>
              <a:t>FWC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Wilson Laney	</a:t>
            </a:r>
            <a:r>
              <a:rPr lang="en-US" sz="2000" dirty="0" smtClean="0"/>
              <a:t>	FWS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John Stanton	</a:t>
            </a:r>
            <a:r>
              <a:rPr lang="en-US" sz="2000" dirty="0" smtClean="0"/>
              <a:t>	FWS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Maria Whitehead	TNC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David Whitaker	SC 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Mark Scott	</a:t>
            </a:r>
            <a:r>
              <a:rPr lang="en-US" sz="2000" dirty="0" smtClean="0"/>
              <a:t>	SC </a:t>
            </a:r>
            <a:r>
              <a:rPr lang="en-US" sz="2000" dirty="0"/>
              <a:t>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/>
              <a:t>Breck</a:t>
            </a:r>
            <a:r>
              <a:rPr lang="en-US" sz="2000" dirty="0"/>
              <a:t> Carmichael	SC </a:t>
            </a:r>
            <a:r>
              <a:rPr lang="en-US" sz="2000" dirty="0" smtClean="0"/>
              <a:t>DNR</a:t>
            </a:r>
            <a:endParaRPr lang="en-US" sz="2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012" y="1676400"/>
            <a:ext cx="411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Billy </a:t>
            </a:r>
            <a:r>
              <a:rPr lang="en-US" sz="2000" dirty="0"/>
              <a:t>Dukes	</a:t>
            </a:r>
            <a:r>
              <a:rPr lang="en-US" sz="2000" dirty="0" smtClean="0"/>
              <a:t>	SC </a:t>
            </a:r>
            <a:r>
              <a:rPr lang="en-US" sz="2000" dirty="0"/>
              <a:t>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Reggie </a:t>
            </a:r>
            <a:r>
              <a:rPr lang="en-US" sz="2000" dirty="0" err="1"/>
              <a:t>Thackston</a:t>
            </a:r>
            <a:r>
              <a:rPr lang="en-US" sz="2000" dirty="0"/>
              <a:t>	GA 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Jan MacKinnon	GA 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Jimmy Evans	</a:t>
            </a:r>
            <a:r>
              <a:rPr lang="en-US" sz="2000" dirty="0" smtClean="0"/>
              <a:t>	GA </a:t>
            </a:r>
            <a:r>
              <a:rPr lang="en-US" sz="2000" dirty="0"/>
              <a:t>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Jon Ambrose	</a:t>
            </a:r>
            <a:r>
              <a:rPr lang="en-US" sz="2000" dirty="0" smtClean="0"/>
              <a:t>	GA </a:t>
            </a:r>
            <a:r>
              <a:rPr lang="en-US" sz="2000" dirty="0"/>
              <a:t>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Duke Rankin	</a:t>
            </a:r>
            <a:r>
              <a:rPr lang="en-US" sz="2000" dirty="0" smtClean="0"/>
              <a:t>	USFS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Roger </a:t>
            </a:r>
            <a:r>
              <a:rPr lang="en-US" sz="2000" dirty="0" err="1"/>
              <a:t>Pugliese</a:t>
            </a:r>
            <a:r>
              <a:rPr lang="en-US" sz="2000" dirty="0"/>
              <a:t>	SAFMC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Ryan </a:t>
            </a:r>
            <a:r>
              <a:rPr lang="en-US" sz="2000" dirty="0" err="1"/>
              <a:t>Heise</a:t>
            </a:r>
            <a:r>
              <a:rPr lang="en-US" sz="2000" dirty="0"/>
              <a:t>	</a:t>
            </a:r>
            <a:r>
              <a:rPr lang="en-US" sz="2000" dirty="0" smtClean="0"/>
              <a:t>	NCWRC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Scott Anderson	NCWRC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Lisa </a:t>
            </a:r>
            <a:r>
              <a:rPr lang="en-US" sz="2000" dirty="0" err="1"/>
              <a:t>Perras</a:t>
            </a:r>
            <a:r>
              <a:rPr lang="en-US" sz="2000" dirty="0"/>
              <a:t> Gordon	EPA</a:t>
            </a:r>
          </a:p>
        </p:txBody>
      </p:sp>
    </p:spTree>
    <p:extLst>
      <p:ext uri="{BB962C8B-B14F-4D97-AF65-F5344CB8AC3E}">
        <p14:creationId xmlns:p14="http://schemas.microsoft.com/office/powerpoint/2010/main" xmlns="" val="145459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Phase 1: Finalize potential indicators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5257800"/>
            <a:ext cx="8610600" cy="13716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latin typeface="+mn-lt"/>
              </a:rPr>
              <a:t>Which indicators have the highest potential?</a:t>
            </a:r>
          </a:p>
          <a:p>
            <a:pPr lvl="1"/>
            <a:r>
              <a:rPr lang="en-US" sz="2000" dirty="0" smtClean="0">
                <a:latin typeface="+mn-lt"/>
              </a:rPr>
              <a:t>Were high potential indicators missed in the synthesis?</a:t>
            </a:r>
          </a:p>
          <a:p>
            <a:pPr>
              <a:buNone/>
            </a:pPr>
            <a:endParaRPr lang="en-US" dirty="0">
              <a:latin typeface="+mn-lt"/>
            </a:endParaRPr>
          </a:p>
        </p:txBody>
      </p:sp>
      <p:pic>
        <p:nvPicPr>
          <p:cNvPr id="5" name="Picture 2" descr="C:\Users\Hilary\Pictures\spreadsheet screensho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867400" cy="31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1051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Phase 1: Tools to finalize potential indicators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rmordecai\Desktop\icon_large_foru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763" y="2142939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mordecai\Desktop\Phone-Ic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42024"/>
            <a:ext cx="1828799" cy="18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2538" y="421429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Team discussion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599" y="4198142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Individual interviews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035525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Indicator revision team members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1910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Joe </a:t>
            </a:r>
            <a:r>
              <a:rPr lang="en-US" sz="2000" dirty="0" err="1"/>
              <a:t>DeVivo</a:t>
            </a:r>
            <a:r>
              <a:rPr lang="en-US" sz="2000" dirty="0"/>
              <a:t>	</a:t>
            </a:r>
            <a:r>
              <a:rPr lang="en-US" sz="2000" dirty="0" smtClean="0"/>
              <a:t>	NPS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Tim Pinion	</a:t>
            </a:r>
            <a:r>
              <a:rPr lang="en-US" sz="2000" dirty="0" smtClean="0"/>
              <a:t>	NPS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Dave Steffen	</a:t>
            </a:r>
            <a:r>
              <a:rPr lang="en-US" sz="2000" dirty="0" smtClean="0"/>
              <a:t>	VA </a:t>
            </a:r>
            <a:r>
              <a:rPr lang="en-US" sz="2000" dirty="0"/>
              <a:t>DGIF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Brian </a:t>
            </a:r>
            <a:r>
              <a:rPr lang="en-US" sz="2000" dirty="0" err="1"/>
              <a:t>Branciforte</a:t>
            </a:r>
            <a:r>
              <a:rPr lang="en-US" sz="2000" dirty="0"/>
              <a:t>	FL FWC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Laurel Barnhill	FWS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Greg Moyer	</a:t>
            </a:r>
            <a:r>
              <a:rPr lang="en-US" sz="2000" dirty="0" smtClean="0"/>
              <a:t>	FWS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Jan MacKinnon	GA 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Chris </a:t>
            </a:r>
            <a:r>
              <a:rPr lang="en-US" sz="2000" dirty="0" err="1"/>
              <a:t>Goudreau</a:t>
            </a:r>
            <a:r>
              <a:rPr lang="en-US" sz="2000" dirty="0"/>
              <a:t>	NCWRC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189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Phase 1: Tools to draft revision process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rmordecai\Desktop\icon_large_foru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763" y="2142939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mordecai\Desktop\Phone-Ic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42024"/>
            <a:ext cx="1828799" cy="18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2538" y="421429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Team discussion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599" y="4198142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Individual interviews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9009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Where we’re going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 reviews and final recommendations from teams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Phase 2: Score indicators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410200" y="1815591"/>
            <a:ext cx="3429000" cy="4498998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latin typeface="+mn-lt"/>
              </a:rPr>
              <a:t>How well do indicators perform based on our criteria?</a:t>
            </a:r>
          </a:p>
          <a:p>
            <a:pPr marL="342900" lvl="1" indent="0">
              <a:buNone/>
            </a:pPr>
            <a:endParaRPr lang="en-US" sz="2000" dirty="0" smtClean="0">
              <a:latin typeface="+mn-lt"/>
            </a:endParaRPr>
          </a:p>
          <a:p>
            <a:pPr lvl="1"/>
            <a:r>
              <a:rPr lang="en-US" sz="2000" dirty="0" smtClean="0">
                <a:latin typeface="+mn-lt"/>
              </a:rPr>
              <a:t>Are there other issues with certain indicators we should consider?</a:t>
            </a:r>
          </a:p>
          <a:p>
            <a:pPr>
              <a:buNone/>
            </a:pPr>
            <a:endParaRPr lang="en-US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5800" y="1815591"/>
            <a:ext cx="4496180" cy="449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1785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Indicators and Targets: Why do they matter?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144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The blueprint will need to paint a compelling picture of the future of the South Atlantic region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228600" y="2667000"/>
            <a:ext cx="8438043" cy="1904816"/>
            <a:chOff x="304800" y="4267200"/>
            <a:chExt cx="8438043" cy="1904816"/>
          </a:xfrm>
        </p:grpSpPr>
        <p:pic>
          <p:nvPicPr>
            <p:cNvPr id="7" name="Picture 6" descr="800px-Canadian_Rockies_-_the_bear_at_Lake_Louise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143000" y="5029200"/>
              <a:ext cx="1593077" cy="1065371"/>
            </a:xfrm>
            <a:prstGeom prst="rect">
              <a:avLst/>
            </a:prstGeom>
          </p:spPr>
        </p:pic>
        <p:pic>
          <p:nvPicPr>
            <p:cNvPr id="8" name="Picture 7" descr="800px-Elliptio_steinstansana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819400" y="4800600"/>
              <a:ext cx="1137007" cy="1055933"/>
            </a:xfrm>
            <a:prstGeom prst="rect">
              <a:avLst/>
            </a:prstGeom>
          </p:spPr>
        </p:pic>
        <p:pic>
          <p:nvPicPr>
            <p:cNvPr id="9" name="Picture 8" descr="king-water-cup-600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04800" y="4681704"/>
              <a:ext cx="913130" cy="1191039"/>
            </a:xfrm>
            <a:prstGeom prst="rect">
              <a:avLst/>
            </a:prstGeom>
          </p:spPr>
        </p:pic>
        <p:pic>
          <p:nvPicPr>
            <p:cNvPr id="10" name="Picture 9" descr="rice-fields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010400" y="4572000"/>
              <a:ext cx="1732443" cy="1300743"/>
            </a:xfrm>
            <a:prstGeom prst="rect">
              <a:avLst/>
            </a:prstGeom>
          </p:spPr>
        </p:pic>
        <p:pic>
          <p:nvPicPr>
            <p:cNvPr id="11" name="Picture 10" descr="3425796251_a591d9844d_m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038600" y="4648200"/>
              <a:ext cx="1296692" cy="1275080"/>
            </a:xfrm>
            <a:prstGeom prst="rect">
              <a:avLst/>
            </a:prstGeom>
          </p:spPr>
        </p:pic>
        <p:pic>
          <p:nvPicPr>
            <p:cNvPr id="12" name="Picture 3" descr="Diamondback_Terrapin.jp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638800" y="4267200"/>
              <a:ext cx="1066800" cy="103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Anguilla_rostrata_2.jp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181600" y="5410200"/>
              <a:ext cx="2176993" cy="76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8"/>
          <p:cNvGrpSpPr/>
          <p:nvPr/>
        </p:nvGrpSpPr>
        <p:grpSpPr>
          <a:xfrm>
            <a:off x="228600" y="4800600"/>
            <a:ext cx="8610600" cy="1407994"/>
            <a:chOff x="152400" y="5257800"/>
            <a:chExt cx="8610600" cy="1407994"/>
          </a:xfrm>
        </p:grpSpPr>
        <p:pic>
          <p:nvPicPr>
            <p:cNvPr id="14" name="Picture 13" descr="FrancisMarion.jp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828800" y="5334000"/>
              <a:ext cx="1981200" cy="1319904"/>
            </a:xfrm>
            <a:prstGeom prst="rect">
              <a:avLst/>
            </a:prstGeom>
          </p:spPr>
        </p:pic>
        <p:pic>
          <p:nvPicPr>
            <p:cNvPr id="15" name="Picture 14" descr="longleaf.jp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152400" y="5257800"/>
              <a:ext cx="1752600" cy="1328382"/>
            </a:xfrm>
            <a:prstGeom prst="rect">
              <a:avLst/>
            </a:prstGeom>
          </p:spPr>
        </p:pic>
        <p:pic>
          <p:nvPicPr>
            <p:cNvPr id="16" name="Picture 15" descr="bullsIslandMarsh.JPG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5334000" y="5257800"/>
              <a:ext cx="1965325" cy="1407994"/>
            </a:xfrm>
            <a:prstGeom prst="rect">
              <a:avLst/>
            </a:prstGeom>
          </p:spPr>
        </p:pic>
        <p:pic>
          <p:nvPicPr>
            <p:cNvPr id="17" name="Picture 16" descr="LopheliaDeepwaterCoraljpg.jpg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6934200" y="5257800"/>
              <a:ext cx="1828800" cy="1371600"/>
            </a:xfrm>
            <a:prstGeom prst="rect">
              <a:avLst/>
            </a:prstGeom>
          </p:spPr>
        </p:pic>
        <p:pic>
          <p:nvPicPr>
            <p:cNvPr id="18" name="Picture 17" descr="historiclighthouses.JP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57600" y="5257800"/>
              <a:ext cx="1902826" cy="135805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Phase 2: Tools for scoring indicators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2159792"/>
            <a:ext cx="8205919" cy="2546081"/>
            <a:chOff x="457200" y="2426029"/>
            <a:chExt cx="8205919" cy="2546081"/>
          </a:xfrm>
        </p:grpSpPr>
        <p:pic>
          <p:nvPicPr>
            <p:cNvPr id="1026" name="Picture 2" descr="C:\Users\rmordecai\Desktop\icon_large_forum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426029"/>
              <a:ext cx="2038350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rmordecai\Desktop\Phone-Icon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512743"/>
              <a:ext cx="1828799" cy="1840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rmordecai\Desktop\survey_icon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537484"/>
              <a:ext cx="1933838" cy="1815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57200" y="4572000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Team discussion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6599" y="4562990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Individual interviews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2319" y="4562990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Online surveys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59033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The approach to expert review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1910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 representative sample of reviewers get interviews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Everyone else gets the online review form</a:t>
            </a: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54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7" y="914400"/>
            <a:ext cx="9108141" cy="56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3038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Examples of indicators going out for review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n-lt"/>
              </a:rPr>
              <a:t>Abiotic / ecosystem processes</a:t>
            </a:r>
          </a:p>
          <a:p>
            <a:pPr lvl="1"/>
            <a:r>
              <a:rPr lang="en-US" dirty="0" smtClean="0">
                <a:latin typeface="+mn-lt"/>
              </a:rPr>
              <a:t>Flow alteration - % </a:t>
            </a:r>
            <a:r>
              <a:rPr lang="en-US" dirty="0">
                <a:latin typeface="+mn-lt"/>
              </a:rPr>
              <a:t>rivers with &gt; </a:t>
            </a:r>
            <a:r>
              <a:rPr lang="en-US" dirty="0" smtClean="0">
                <a:latin typeface="+mn-lt"/>
              </a:rPr>
              <a:t>20% </a:t>
            </a:r>
            <a:r>
              <a:rPr lang="en-US" dirty="0">
                <a:latin typeface="+mn-lt"/>
              </a:rPr>
              <a:t>change in high/low flows or &gt; 60-day change in flow </a:t>
            </a:r>
            <a:r>
              <a:rPr lang="en-US" dirty="0" smtClean="0">
                <a:latin typeface="+mn-lt"/>
              </a:rPr>
              <a:t>timing since </a:t>
            </a:r>
            <a:r>
              <a:rPr lang="en-US" dirty="0">
                <a:latin typeface="+mn-lt"/>
              </a:rPr>
              <a:t>the </a:t>
            </a:r>
            <a:r>
              <a:rPr lang="en-US" dirty="0" smtClean="0">
                <a:latin typeface="+mn-lt"/>
              </a:rPr>
              <a:t>1970s (Freshwater aquatic)</a:t>
            </a:r>
          </a:p>
          <a:p>
            <a:r>
              <a:rPr lang="en-US" dirty="0" smtClean="0">
                <a:latin typeface="+mn-lt"/>
              </a:rPr>
              <a:t>Habitat</a:t>
            </a:r>
          </a:p>
          <a:p>
            <a:pPr lvl="1"/>
            <a:r>
              <a:rPr lang="en-US" dirty="0">
                <a:latin typeface="+mn-lt"/>
              </a:rPr>
              <a:t>Area of forest interior </a:t>
            </a:r>
            <a:r>
              <a:rPr lang="en-US" dirty="0" smtClean="0">
                <a:latin typeface="+mn-lt"/>
              </a:rPr>
              <a:t>habitat (Landscapes)</a:t>
            </a:r>
          </a:p>
          <a:p>
            <a:r>
              <a:rPr lang="en-US" dirty="0" smtClean="0">
                <a:latin typeface="+mn-lt"/>
              </a:rPr>
              <a:t>Species groups</a:t>
            </a:r>
          </a:p>
          <a:p>
            <a:pPr lvl="1"/>
            <a:r>
              <a:rPr lang="en-US" dirty="0">
                <a:latin typeface="+mn-lt"/>
              </a:rPr>
              <a:t>Freshwater wetland bird index </a:t>
            </a:r>
            <a:r>
              <a:rPr lang="en-US" dirty="0" smtClean="0">
                <a:latin typeface="+mn-lt"/>
              </a:rPr>
              <a:t>- King </a:t>
            </a:r>
            <a:r>
              <a:rPr lang="en-US" dirty="0">
                <a:latin typeface="+mn-lt"/>
              </a:rPr>
              <a:t>Rail, American Black Duck, Northern </a:t>
            </a:r>
            <a:r>
              <a:rPr lang="en-US" dirty="0" smtClean="0">
                <a:latin typeface="+mn-lt"/>
              </a:rPr>
              <a:t>Pintail, Least </a:t>
            </a:r>
            <a:r>
              <a:rPr lang="en-US" dirty="0">
                <a:latin typeface="+mn-lt"/>
              </a:rPr>
              <a:t>Bittern, </a:t>
            </a:r>
            <a:r>
              <a:rPr lang="en-US" dirty="0" err="1">
                <a:latin typeface="+mn-lt"/>
              </a:rPr>
              <a:t>Whimbrel</a:t>
            </a:r>
            <a:r>
              <a:rPr lang="en-US" dirty="0">
                <a:latin typeface="+mn-lt"/>
              </a:rPr>
              <a:t>, Wood </a:t>
            </a:r>
            <a:r>
              <a:rPr lang="en-US" dirty="0" smtClean="0">
                <a:latin typeface="+mn-lt"/>
              </a:rPr>
              <a:t>Stork (Tidal and </a:t>
            </a:r>
            <a:r>
              <a:rPr lang="en-US" dirty="0" err="1" smtClean="0">
                <a:latin typeface="+mn-lt"/>
              </a:rPr>
              <a:t>nontidal</a:t>
            </a:r>
            <a:r>
              <a:rPr lang="en-US" dirty="0" smtClean="0">
                <a:latin typeface="+mn-lt"/>
              </a:rPr>
              <a:t> freshwater marshes) </a:t>
            </a:r>
          </a:p>
          <a:p>
            <a:r>
              <a:rPr lang="en-US" dirty="0" smtClean="0">
                <a:latin typeface="+mn-lt"/>
              </a:rPr>
              <a:t>Individual species</a:t>
            </a:r>
          </a:p>
          <a:p>
            <a:pPr lvl="1"/>
            <a:r>
              <a:rPr lang="en-US" dirty="0" smtClean="0">
                <a:latin typeface="+mn-lt"/>
              </a:rPr>
              <a:t>Abundance of Red drum (Marine)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943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Phase 3: Make recommendations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7" name="Picture 2" descr="C:\Users\rmordecai\Desktop\icon_large_foru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76511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67075" y="5622482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Team recommendation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0600" y="1939173"/>
            <a:ext cx="1981200" cy="1840181"/>
            <a:chOff x="3276599" y="2246506"/>
            <a:chExt cx="2590800" cy="2450357"/>
          </a:xfrm>
        </p:grpSpPr>
        <p:pic>
          <p:nvPicPr>
            <p:cNvPr id="8" name="Picture 3" descr="C:\Users\rmordecai\Desktop\Phone-Icon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246506"/>
              <a:ext cx="1828799" cy="1840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276599" y="4296753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Individual interviews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00800" y="1841861"/>
            <a:ext cx="2057400" cy="1896671"/>
            <a:chOff x="6072319" y="2271247"/>
            <a:chExt cx="2590800" cy="2425616"/>
          </a:xfrm>
        </p:grpSpPr>
        <p:pic>
          <p:nvPicPr>
            <p:cNvPr id="9" name="Picture 4" descr="C:\Users\rmordecai\Desktop\survey_icon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271247"/>
              <a:ext cx="1933838" cy="1815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072319" y="4296753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Online surveys</a:t>
              </a:r>
              <a:endParaRPr lang="en-US" sz="2000" dirty="0"/>
            </a:p>
          </p:txBody>
        </p:sp>
      </p:grpSp>
      <p:sp>
        <p:nvSpPr>
          <p:cNvPr id="18" name="Right Arrow 17"/>
          <p:cNvSpPr/>
          <p:nvPr/>
        </p:nvSpPr>
        <p:spPr>
          <a:xfrm rot="2058260">
            <a:off x="2847976" y="3053660"/>
            <a:ext cx="838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390445">
            <a:off x="5701113" y="3069881"/>
            <a:ext cx="838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546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Summary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Develop and approve process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Form teams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Identify indicators with highest potential for review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Develop draft testing and revision process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Final recommendations for Steering Committee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C:\Users\rmordecai\AppData\Local\Microsoft\Windows\Temporary Internet Files\Content.IE5\950U684F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35741"/>
            <a:ext cx="1335741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4627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Summary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Develop and approve process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Form teams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Identify indicators with highest potential for review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Develop draft testing and revision process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Final recommendations for Steering Committee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C:\Users\rmordecai\AppData\Local\Microsoft\Windows\Temporary Internet Files\Content.IE5\950U684F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35741"/>
            <a:ext cx="1335741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mordecai\AppData\Local\Microsoft\Windows\Temporary Internet Files\Content.IE5\950U684F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799" y="2281512"/>
            <a:ext cx="1335741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4496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Summary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Develop and approve process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Form teams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Identify indicators with highest potential for review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Develop draft testing and revision process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Final recommendations for Steering Committee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C:\Users\rmordecai\AppData\Local\Microsoft\Windows\Temporary Internet Files\Content.IE5\950U684F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35741"/>
            <a:ext cx="1335741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mordecai\AppData\Local\Microsoft\Windows\Temporary Internet Files\Content.IE5\950U684F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799" y="2281512"/>
            <a:ext cx="1335741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mordecai\AppData\Local\Microsoft\Windows\Temporary Internet Files\Content.IE5\950U684F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200400"/>
            <a:ext cx="1335741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6771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Summary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Develop and approve process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Form teams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Identify indicators with highest potential for review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Develop draft testing and revision process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Final recommendations for Steering Committee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C:\Users\rmordecai\AppData\Local\Microsoft\Windows\Temporary Internet Files\Content.IE5\950U684F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35741"/>
            <a:ext cx="1335741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mordecai\AppData\Local\Microsoft\Windows\Temporary Internet Files\Content.IE5\950U684F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799" y="2281512"/>
            <a:ext cx="1335741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mordecai\AppData\Local\Microsoft\Windows\Temporary Internet Files\Content.IE5\950U684F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200400"/>
            <a:ext cx="1335741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mordecai\AppData\Local\Microsoft\Windows\Temporary Internet Files\Content.IE5\950U684F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220135"/>
            <a:ext cx="1335741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5456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The blueprint will need to paint a compelling picture of the future of the South Atlantic region</a:t>
            </a:r>
          </a:p>
          <a:p>
            <a:pPr>
              <a:lnSpc>
                <a:spcPct val="100000"/>
              </a:lnSpc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8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It needs to represent why we care about the ecosystems of the area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228600" y="2667000"/>
            <a:ext cx="8438043" cy="1904816"/>
            <a:chOff x="304800" y="4267200"/>
            <a:chExt cx="8438043" cy="1904816"/>
          </a:xfrm>
        </p:grpSpPr>
        <p:pic>
          <p:nvPicPr>
            <p:cNvPr id="7" name="Picture 6" descr="800px-Canadian_Rockies_-_the_bear_at_Lake_Louise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143000" y="5029200"/>
              <a:ext cx="1593077" cy="1065371"/>
            </a:xfrm>
            <a:prstGeom prst="rect">
              <a:avLst/>
            </a:prstGeom>
          </p:spPr>
        </p:pic>
        <p:pic>
          <p:nvPicPr>
            <p:cNvPr id="8" name="Picture 7" descr="800px-Elliptio_steinstansana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819400" y="4800600"/>
              <a:ext cx="1137007" cy="1055933"/>
            </a:xfrm>
            <a:prstGeom prst="rect">
              <a:avLst/>
            </a:prstGeom>
          </p:spPr>
        </p:pic>
        <p:pic>
          <p:nvPicPr>
            <p:cNvPr id="9" name="Picture 8" descr="king-water-cup-600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04800" y="4681704"/>
              <a:ext cx="913130" cy="1191039"/>
            </a:xfrm>
            <a:prstGeom prst="rect">
              <a:avLst/>
            </a:prstGeom>
          </p:spPr>
        </p:pic>
        <p:pic>
          <p:nvPicPr>
            <p:cNvPr id="10" name="Picture 9" descr="rice-fields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010400" y="4572000"/>
              <a:ext cx="1732443" cy="1300743"/>
            </a:xfrm>
            <a:prstGeom prst="rect">
              <a:avLst/>
            </a:prstGeom>
          </p:spPr>
        </p:pic>
        <p:pic>
          <p:nvPicPr>
            <p:cNvPr id="11" name="Picture 10" descr="3425796251_a591d9844d_m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038600" y="4648200"/>
              <a:ext cx="1296692" cy="1275080"/>
            </a:xfrm>
            <a:prstGeom prst="rect">
              <a:avLst/>
            </a:prstGeom>
          </p:spPr>
        </p:pic>
        <p:pic>
          <p:nvPicPr>
            <p:cNvPr id="12" name="Picture 3" descr="Diamondback_Terrapin.jp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638800" y="4267200"/>
              <a:ext cx="1066800" cy="103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Anguilla_rostrata_2.jp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181600" y="5410200"/>
              <a:ext cx="2176993" cy="76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8"/>
          <p:cNvGrpSpPr/>
          <p:nvPr/>
        </p:nvGrpSpPr>
        <p:grpSpPr>
          <a:xfrm>
            <a:off x="228600" y="5450006"/>
            <a:ext cx="8610600" cy="1407994"/>
            <a:chOff x="152400" y="5257800"/>
            <a:chExt cx="8610600" cy="1407994"/>
          </a:xfrm>
        </p:grpSpPr>
        <p:pic>
          <p:nvPicPr>
            <p:cNvPr id="14" name="Picture 13" descr="FrancisMarion.jp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828800" y="5334000"/>
              <a:ext cx="1981200" cy="1319904"/>
            </a:xfrm>
            <a:prstGeom prst="rect">
              <a:avLst/>
            </a:prstGeom>
          </p:spPr>
        </p:pic>
        <p:pic>
          <p:nvPicPr>
            <p:cNvPr id="15" name="Picture 14" descr="longleaf.jp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152400" y="5257800"/>
              <a:ext cx="1752600" cy="1328382"/>
            </a:xfrm>
            <a:prstGeom prst="rect">
              <a:avLst/>
            </a:prstGeom>
          </p:spPr>
        </p:pic>
        <p:pic>
          <p:nvPicPr>
            <p:cNvPr id="16" name="Picture 15" descr="bullsIslandMarsh.JPG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5334000" y="5257800"/>
              <a:ext cx="1965325" cy="1407994"/>
            </a:xfrm>
            <a:prstGeom prst="rect">
              <a:avLst/>
            </a:prstGeom>
          </p:spPr>
        </p:pic>
        <p:pic>
          <p:nvPicPr>
            <p:cNvPr id="17" name="Picture 16" descr="LopheliaDeepwaterCoraljpg.jpg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6934200" y="5257800"/>
              <a:ext cx="1828800" cy="1371600"/>
            </a:xfrm>
            <a:prstGeom prst="rect">
              <a:avLst/>
            </a:prstGeom>
          </p:spPr>
        </p:pic>
        <p:pic>
          <p:nvPicPr>
            <p:cNvPr id="18" name="Picture 17" descr="historiclighthouses.JP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57600" y="5257800"/>
              <a:ext cx="1902826" cy="1358055"/>
            </a:xfrm>
            <a:prstGeom prst="rect">
              <a:avLst/>
            </a:prstGeom>
          </p:spPr>
        </p:pic>
      </p:grp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Indicators and Targets: Why do they matter?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Where we’ve been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 and approved indicator process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Natural Resource Indicators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Team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76400"/>
            <a:ext cx="8077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Purpose: To develop the process for building off existing efforts to set  indicators and measurable targets for SALCC natural resource goals</a:t>
            </a:r>
          </a:p>
          <a:p>
            <a:pPr>
              <a:buNone/>
            </a:pPr>
            <a:endParaRPr lang="en-US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 was on the team?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Jon Ambrose			GA DNR / SWAP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Shannon Deaton		NC WRC / SWAP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John Stanton			FWS / ACJV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Linda Pearsall		NC DENR / Natural Heritage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Robert Boyles		SC DNR - Marine division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Pete Campbell		FWS / ENCSEVA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Dean Carpenter		NC DENR / APNEP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Maria Whitehead		TNC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 was on the team?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Mary Long			USFS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Tim Pinion			NPS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Wilson Laney		FWS/ Numerous partnerships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Roger </a:t>
            </a:r>
            <a:r>
              <a:rPr lang="en-US" sz="2400" dirty="0" err="1" smtClean="0"/>
              <a:t>Pugliese</a:t>
            </a:r>
            <a:r>
              <a:rPr lang="en-US" sz="2400" dirty="0" smtClean="0"/>
              <a:t>		SAFMC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Reggie </a:t>
            </a:r>
            <a:r>
              <a:rPr lang="en-US" sz="2400" dirty="0" err="1" smtClean="0"/>
              <a:t>Thackston</a:t>
            </a:r>
            <a:r>
              <a:rPr lang="en-US" sz="2400" dirty="0" smtClean="0"/>
              <a:t>		GA DNR / Private lands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Breck</a:t>
            </a:r>
            <a:r>
              <a:rPr lang="en-US" sz="2400" dirty="0" smtClean="0"/>
              <a:t> Carmichael		SC DNR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Rick </a:t>
            </a:r>
            <a:r>
              <a:rPr lang="en-US" sz="2400" dirty="0" err="1" smtClean="0"/>
              <a:t>Durbrow</a:t>
            </a:r>
            <a:r>
              <a:rPr lang="en-US" sz="2400" dirty="0" smtClean="0"/>
              <a:t>		EPA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Vic Engel			USGS / Everglades restoration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Jimmy Evans			GA DNR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Project Status Report Modifi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501ADB-0687-4C08-ACC7-50606E233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1050</Words>
  <Application>Microsoft Office PowerPoint</Application>
  <PresentationFormat>On-screen Show (4:3)</PresentationFormat>
  <Paragraphs>312</Paragraphs>
  <Slides>48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Project Status Report Modified</vt:lpstr>
      <vt:lpstr>Office Theme</vt:lpstr>
      <vt:lpstr>Slide 1</vt:lpstr>
      <vt:lpstr>What does the SALCC do?</vt:lpstr>
      <vt:lpstr>Progress so far</vt:lpstr>
      <vt:lpstr>Indicators and Targets: Why do they matter?</vt:lpstr>
      <vt:lpstr>Indicators and Targets: Why do they matter?</vt:lpstr>
      <vt:lpstr>Where we’ve been</vt:lpstr>
      <vt:lpstr>Natural Resource Indicators Process Team</vt:lpstr>
      <vt:lpstr>Who was on the team?</vt:lpstr>
      <vt:lpstr>Who was on the team?</vt:lpstr>
      <vt:lpstr>Indicator process flowchart (Sept - Nov)</vt:lpstr>
      <vt:lpstr>Definitions</vt:lpstr>
      <vt:lpstr>Terms</vt:lpstr>
      <vt:lpstr>Indicator framework</vt:lpstr>
      <vt:lpstr>Broad goals</vt:lpstr>
      <vt:lpstr>Ecosystems (Natural Resources)</vt:lpstr>
      <vt:lpstr>Crosswalk of partners indicators to framework</vt:lpstr>
      <vt:lpstr>Synthesis of existing plans</vt:lpstr>
      <vt:lpstr>Sources</vt:lpstr>
      <vt:lpstr>Selection criteria</vt:lpstr>
      <vt:lpstr>Criteria for indicator selection</vt:lpstr>
      <vt:lpstr>Criteria for indicator selection</vt:lpstr>
      <vt:lpstr>Criteria for indicator selection</vt:lpstr>
      <vt:lpstr>Criteria for target selection</vt:lpstr>
      <vt:lpstr>Selection process</vt:lpstr>
      <vt:lpstr>Simple timeline</vt:lpstr>
      <vt:lpstr>Simple timeline</vt:lpstr>
      <vt:lpstr>Simple timeline</vt:lpstr>
      <vt:lpstr>Simple timeline</vt:lpstr>
      <vt:lpstr>Simple timeline</vt:lpstr>
      <vt:lpstr>Simple timeline</vt:lpstr>
      <vt:lpstr>Simple timeline</vt:lpstr>
      <vt:lpstr>Where we are</vt:lpstr>
      <vt:lpstr>Indicator selection team members</vt:lpstr>
      <vt:lpstr>Phase 1: Finalize potential indicators</vt:lpstr>
      <vt:lpstr>Phase 1: Tools to finalize potential indicators </vt:lpstr>
      <vt:lpstr>Indicator revision team members</vt:lpstr>
      <vt:lpstr>Phase 1: Tools to draft revision process </vt:lpstr>
      <vt:lpstr>Where we’re going</vt:lpstr>
      <vt:lpstr>Phase 2: Score indicators</vt:lpstr>
      <vt:lpstr>Phase 2: Tools for scoring indicators </vt:lpstr>
      <vt:lpstr>The approach to expert review</vt:lpstr>
      <vt:lpstr>Slide 42</vt:lpstr>
      <vt:lpstr>Examples of indicators going out for review</vt:lpstr>
      <vt:lpstr>Phase 3: Make recommendations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2012-06-20T18:49:09Z</dcterms:created>
  <dcterms:modified xsi:type="dcterms:W3CDTF">2013-02-08T14:02:54Z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TC016745569991</vt:lpwstr>
  </property>
</Properties>
</file>