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6"/>
  </p:notesMasterIdLst>
  <p:handoutMasterIdLst>
    <p:handoutMasterId r:id="rId17"/>
  </p:handoutMasterIdLst>
  <p:sldIdLst>
    <p:sldId id="458" r:id="rId2"/>
    <p:sldId id="462" r:id="rId3"/>
    <p:sldId id="460" r:id="rId4"/>
    <p:sldId id="475" r:id="rId5"/>
    <p:sldId id="496" r:id="rId6"/>
    <p:sldId id="518" r:id="rId7"/>
    <p:sldId id="461" r:id="rId8"/>
    <p:sldId id="441" r:id="rId9"/>
    <p:sldId id="488" r:id="rId10"/>
    <p:sldId id="510" r:id="rId11"/>
    <p:sldId id="513" r:id="rId12"/>
    <p:sldId id="514" r:id="rId13"/>
    <p:sldId id="508" r:id="rId14"/>
    <p:sldId id="519" r:id="rId15"/>
  </p:sldIdLst>
  <p:sldSz cx="9144000" cy="6858000" type="screen4x3"/>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84BA"/>
    <a:srgbClr val="66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84941" autoAdjust="0"/>
  </p:normalViewPr>
  <p:slideViewPr>
    <p:cSldViewPr>
      <p:cViewPr>
        <p:scale>
          <a:sx n="66" d="100"/>
          <a:sy n="66" d="100"/>
        </p:scale>
        <p:origin x="-2100" y="-1110"/>
      </p:cViewPr>
      <p:guideLst>
        <p:guide orient="horz" pos="2160"/>
        <p:guide pos="2880"/>
      </p:guideLst>
    </p:cSldViewPr>
  </p:slideViewPr>
  <p:outlineViewPr>
    <p:cViewPr>
      <p:scale>
        <a:sx n="33" d="100"/>
        <a:sy n="33" d="100"/>
      </p:scale>
      <p:origin x="0" y="8934"/>
    </p:cViewPr>
  </p:outlineViewPr>
  <p:notesTextViewPr>
    <p:cViewPr>
      <p:scale>
        <a:sx n="1" d="1"/>
        <a:sy n="1" d="1"/>
      </p:scale>
      <p:origin x="0" y="0"/>
    </p:cViewPr>
  </p:notesTextViewPr>
  <p:sorterViewPr>
    <p:cViewPr>
      <p:scale>
        <a:sx n="100" d="100"/>
        <a:sy n="100" d="100"/>
      </p:scale>
      <p:origin x="0" y="38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4609" cy="461804"/>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28007" y="1"/>
            <a:ext cx="3004609" cy="461804"/>
          </a:xfrm>
          <a:prstGeom prst="rect">
            <a:avLst/>
          </a:prstGeom>
        </p:spPr>
        <p:txBody>
          <a:bodyPr vert="horz" lIns="91330" tIns="45665" rIns="91330" bIns="45665" rtlCol="0"/>
          <a:lstStyle>
            <a:lvl1pPr algn="r">
              <a:defRPr sz="1200"/>
            </a:lvl1pPr>
          </a:lstStyle>
          <a:p>
            <a:fld id="{82284317-4585-44BA-844A-7F6AC06F1893}" type="datetimeFigureOut">
              <a:rPr lang="en-US" smtClean="0"/>
              <a:pPr/>
              <a:t>3/9/2015</a:t>
            </a:fld>
            <a:endParaRPr lang="en-US"/>
          </a:p>
        </p:txBody>
      </p:sp>
      <p:sp>
        <p:nvSpPr>
          <p:cNvPr id="4" name="Footer Placeholder 3"/>
          <p:cNvSpPr>
            <a:spLocks noGrp="1"/>
          </p:cNvSpPr>
          <p:nvPr>
            <p:ph type="ftr" sz="quarter" idx="2"/>
          </p:nvPr>
        </p:nvSpPr>
        <p:spPr>
          <a:xfrm>
            <a:off x="0" y="8769510"/>
            <a:ext cx="3004609" cy="461804"/>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28007" y="8769510"/>
            <a:ext cx="3004609" cy="461804"/>
          </a:xfrm>
          <a:prstGeom prst="rect">
            <a:avLst/>
          </a:prstGeom>
        </p:spPr>
        <p:txBody>
          <a:bodyPr vert="horz" lIns="91330" tIns="45665" rIns="91330" bIns="45665" rtlCol="0" anchor="b"/>
          <a:lstStyle>
            <a:lvl1pPr algn="r">
              <a:defRPr sz="1200"/>
            </a:lvl1pPr>
          </a:lstStyle>
          <a:p>
            <a:fld id="{4A2F2AF3-DDA1-4D47-A7AD-009E8D8621DB}" type="slidenum">
              <a:rPr lang="en-US" smtClean="0"/>
              <a:pPr/>
              <a:t>‹#›</a:t>
            </a:fld>
            <a:endParaRPr lang="en-US"/>
          </a:p>
        </p:txBody>
      </p:sp>
    </p:spTree>
    <p:extLst>
      <p:ext uri="{BB962C8B-B14F-4D97-AF65-F5344CB8AC3E}">
        <p14:creationId xmlns:p14="http://schemas.microsoft.com/office/powerpoint/2010/main" val="31021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1" tIns="46191" rIns="92381" bIns="46191" rtlCol="0"/>
          <a:lstStyle>
            <a:lvl1pPr algn="l">
              <a:defRPr sz="1200"/>
            </a:lvl1pPr>
          </a:lstStyle>
          <a:p>
            <a:endParaRPr lang="en-US"/>
          </a:p>
        </p:txBody>
      </p:sp>
      <p:sp>
        <p:nvSpPr>
          <p:cNvPr id="3" name="Date Placeholder 2"/>
          <p:cNvSpPr>
            <a:spLocks noGrp="1"/>
          </p:cNvSpPr>
          <p:nvPr>
            <p:ph type="dt" idx="1"/>
          </p:nvPr>
        </p:nvSpPr>
        <p:spPr>
          <a:xfrm>
            <a:off x="3927776" y="0"/>
            <a:ext cx="3004820" cy="461645"/>
          </a:xfrm>
          <a:prstGeom prst="rect">
            <a:avLst/>
          </a:prstGeom>
        </p:spPr>
        <p:txBody>
          <a:bodyPr vert="horz" lIns="92381" tIns="46191" rIns="92381" bIns="46191" rtlCol="0"/>
          <a:lstStyle>
            <a:lvl1pPr algn="r">
              <a:defRPr sz="1200"/>
            </a:lvl1pPr>
          </a:lstStyle>
          <a:p>
            <a:fld id="{BB4A2D35-2D86-4D06-A36C-1652E02FB56E}" type="datetimeFigureOut">
              <a:rPr lang="en-US" smtClean="0"/>
              <a:pPr/>
              <a:t>3/9/2015</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1" tIns="46191" rIns="92381" bIns="46191"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1" tIns="46191" rIns="92381" bIns="4619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2"/>
            <a:ext cx="3004820" cy="461645"/>
          </a:xfrm>
          <a:prstGeom prst="rect">
            <a:avLst/>
          </a:prstGeom>
        </p:spPr>
        <p:txBody>
          <a:bodyPr vert="horz" lIns="92381" tIns="46191" rIns="92381"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69652"/>
            <a:ext cx="3004820" cy="461645"/>
          </a:xfrm>
          <a:prstGeom prst="rect">
            <a:avLst/>
          </a:prstGeom>
        </p:spPr>
        <p:txBody>
          <a:bodyPr vert="horz" lIns="92381" tIns="46191" rIns="92381" bIns="46191" rtlCol="0" anchor="b"/>
          <a:lstStyle>
            <a:lvl1pPr algn="r">
              <a:defRPr sz="1200"/>
            </a:lvl1pPr>
          </a:lstStyle>
          <a:p>
            <a:fld id="{593417E1-B593-431D-9F1A-21E1CAB1A4AA}" type="slidenum">
              <a:rPr lang="en-US" smtClean="0"/>
              <a:pPr/>
              <a:t>‹#›</a:t>
            </a:fld>
            <a:endParaRPr lang="en-US"/>
          </a:p>
        </p:txBody>
      </p:sp>
    </p:spTree>
    <p:extLst>
      <p:ext uri="{BB962C8B-B14F-4D97-AF65-F5344CB8AC3E}">
        <p14:creationId xmlns:p14="http://schemas.microsoft.com/office/powerpoint/2010/main" val="1961211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8DDBEEC-E319-46DA-8B96-12348AD2AE9F}" type="slidenum">
              <a:rPr lang="en-US"/>
              <a:pPr/>
              <a:t>1</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z="14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10</a:t>
            </a:fld>
            <a:endParaRPr lang="en-US"/>
          </a:p>
        </p:txBody>
      </p:sp>
    </p:spTree>
    <p:extLst>
      <p:ext uri="{BB962C8B-B14F-4D97-AF65-F5344CB8AC3E}">
        <p14:creationId xmlns:p14="http://schemas.microsoft.com/office/powerpoint/2010/main" val="898212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11</a:t>
            </a:fld>
            <a:endParaRPr lang="en-US"/>
          </a:p>
        </p:txBody>
      </p:sp>
    </p:spTree>
    <p:extLst>
      <p:ext uri="{BB962C8B-B14F-4D97-AF65-F5344CB8AC3E}">
        <p14:creationId xmlns:p14="http://schemas.microsoft.com/office/powerpoint/2010/main" val="3976305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57279C0-AD56-4C36-82BA-350E19CCEE53}" type="slidenum">
              <a:rPr lang="en-US"/>
              <a:pPr/>
              <a:t>14</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57279C0-AD56-4C36-82BA-350E19CCEE53}" type="slidenum">
              <a:rPr lang="en-US"/>
              <a:pPr/>
              <a:t>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689BAF-D30C-4EAE-A25E-041994219381}"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5</a:t>
            </a:fld>
            <a:endParaRPr lang="en-US"/>
          </a:p>
        </p:txBody>
      </p:sp>
    </p:spTree>
    <p:extLst>
      <p:ext uri="{BB962C8B-B14F-4D97-AF65-F5344CB8AC3E}">
        <p14:creationId xmlns:p14="http://schemas.microsoft.com/office/powerpoint/2010/main" val="885417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B689BAF-D30C-4EAE-A25E-041994219381}"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components fit into </a:t>
            </a:r>
            <a:r>
              <a:rPr lang="en-US" dirty="0" smtClean="0"/>
              <a:t>this northeast conservation </a:t>
            </a:r>
            <a:r>
              <a:rPr lang="en-US" dirty="0" smtClean="0"/>
              <a:t>framework that links together planning,</a:t>
            </a:r>
            <a:r>
              <a:rPr lang="en-US" baseline="0" dirty="0" smtClean="0"/>
              <a:t> design, delivery and evaluation.  </a:t>
            </a:r>
            <a:endParaRPr lang="en-US" baseline="0" dirty="0" smtClean="0"/>
          </a:p>
          <a:p>
            <a:endParaRPr lang="en-US" baseline="0" dirty="0" smtClean="0"/>
          </a:p>
          <a:p>
            <a:r>
              <a:rPr lang="en-US" baseline="0" dirty="0" smtClean="0"/>
              <a:t>The </a:t>
            </a:r>
            <a:r>
              <a:rPr lang="en-US" baseline="0" dirty="0" smtClean="0"/>
              <a:t>partners in the LCC at the Albany II </a:t>
            </a:r>
            <a:r>
              <a:rPr lang="en-US" baseline="0" dirty="0" smtClean="0"/>
              <a:t>Northeast Conservation Workshop and </a:t>
            </a:r>
            <a:r>
              <a:rPr lang="en-US" baseline="0" dirty="0" smtClean="0"/>
              <a:t>other venues have asked that we focus </a:t>
            </a:r>
            <a:r>
              <a:rPr lang="en-US" baseline="0" dirty="0" smtClean="0"/>
              <a:t>on conservation design and the set of activities that make up science delivery including translation, </a:t>
            </a:r>
            <a:r>
              <a:rPr lang="en-US" baseline="0" dirty="0" smtClean="0"/>
              <a:t>adoption and information management.</a:t>
            </a:r>
          </a:p>
          <a:p>
            <a:endParaRPr lang="en-US" baseline="0" dirty="0" smtClean="0"/>
          </a:p>
          <a:p>
            <a:r>
              <a:rPr lang="en-US" baseline="0" dirty="0" smtClean="0"/>
              <a:t>Conservation Science Strategic Plan built around these components and this framework</a:t>
            </a:r>
            <a:r>
              <a:rPr lang="en-US" baseline="0" dirty="0" smtClean="0"/>
              <a:t>.  The matrix of actions in that strategic plan are kept up to date but the overall strategic plan need to be assessed revised added to and updated.  If we have time at this meeting it would be great to get your input on what is needed.</a:t>
            </a:r>
            <a:endParaRPr lang="en-US" dirty="0"/>
          </a:p>
        </p:txBody>
      </p:sp>
      <p:sp>
        <p:nvSpPr>
          <p:cNvPr id="4" name="Slide Number Placeholder 3"/>
          <p:cNvSpPr>
            <a:spLocks noGrp="1"/>
          </p:cNvSpPr>
          <p:nvPr>
            <p:ph type="sldNum" sz="quarter" idx="10"/>
          </p:nvPr>
        </p:nvSpPr>
        <p:spPr/>
        <p:txBody>
          <a:bodyPr/>
          <a:lstStyle/>
          <a:p>
            <a:pPr>
              <a:defRPr/>
            </a:pPr>
            <a:fld id="{FB689BAF-D30C-4EAE-A25E-041994219381}"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417E1-B593-431D-9F1A-21E1CAB1A4AA}" type="slidenum">
              <a:rPr lang="en-US" smtClean="0"/>
              <a:pPr/>
              <a:t>9</a:t>
            </a:fld>
            <a:endParaRPr lang="en-US"/>
          </a:p>
        </p:txBody>
      </p:sp>
    </p:spTree>
    <p:extLst>
      <p:ext uri="{BB962C8B-B14F-4D97-AF65-F5344CB8AC3E}">
        <p14:creationId xmlns:p14="http://schemas.microsoft.com/office/powerpoint/2010/main" val="210926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129"/>
            <a:ext cx="7772400" cy="1427672"/>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600200"/>
            <a:ext cx="6400800" cy="1752600"/>
          </a:xfrm>
        </p:spPr>
        <p:txBody>
          <a:bodyPr/>
          <a:lstStyle>
            <a:lvl1pPr marL="0" indent="0" algn="ctr">
              <a:buNone/>
              <a:defRPr>
                <a:solidFill>
                  <a:schemeClr val="accent5">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0A2C43B-EF42-4377-AD17-988FACCFCC33}" type="datetime1">
              <a:rPr lang="en-US" smtClean="0">
                <a:solidFill>
                  <a:prstClr val="black"/>
                </a:solidFill>
                <a:latin typeface="Times New Roman"/>
              </a:rPr>
              <a:pPr/>
              <a:t>3/9/2015</a:t>
            </a:fld>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8382000" y="6248400"/>
            <a:ext cx="5334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1085913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89F75ED-4497-4F35-A1CF-FAAFA918DFFB}" type="datetime1">
              <a:rPr lang="en-US" smtClean="0">
                <a:solidFill>
                  <a:prstClr val="black"/>
                </a:solidFill>
                <a:latin typeface="Times New Roman"/>
              </a:rPr>
              <a:pPr/>
              <a:t>3/9/2015</a:t>
            </a:fld>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97845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7A36F8A-B1BF-4F8A-B8A6-5B65B8442D8E}" type="datetime1">
              <a:rPr lang="en-US" smtClean="0">
                <a:solidFill>
                  <a:prstClr val="black"/>
                </a:solidFill>
                <a:latin typeface="Times New Roman"/>
              </a:rPr>
              <a:pPr/>
              <a:t>3/9/2015</a:t>
            </a:fld>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426096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solidFill>
              </a:defRPr>
            </a:lvl1pPr>
            <a:lvl2pPr>
              <a:defRPr>
                <a:solidFill>
                  <a:schemeClr val="tx2"/>
                </a:solidFill>
              </a:defRPr>
            </a:lvl2pPr>
            <a:lvl3pPr>
              <a:defRPr>
                <a:solidFill>
                  <a:schemeClr val="tx1"/>
                </a:solidFill>
              </a:defRPr>
            </a:lvl3pPr>
            <a:lvl4pPr>
              <a:defRPr>
                <a:solidFill>
                  <a:schemeClr val="tx2"/>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DDEF1A4-B39D-422A-AA9A-BE916C8F2E2A}" type="datetime1">
              <a:rPr lang="en-US" smtClean="0">
                <a:solidFill>
                  <a:prstClr val="black"/>
                </a:solidFill>
                <a:latin typeface="Times New Roman"/>
              </a:rPr>
              <a:pPr/>
              <a:t>3/9/2015</a:t>
            </a:fld>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33162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0BE073F-7353-4EEC-A3B3-EDE17720881C}" type="datetime1">
              <a:rPr lang="en-US" smtClean="0">
                <a:solidFill>
                  <a:prstClr val="black"/>
                </a:solidFill>
                <a:latin typeface="Times New Roman"/>
              </a:rPr>
              <a:pPr/>
              <a:t>3/9/2015</a:t>
            </a:fld>
            <a:endParaRPr lang="en-US" dirty="0">
              <a:solidFill>
                <a:prstClr val="black"/>
              </a:solidFill>
              <a:latin typeface="Times New Roman"/>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2522950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272A712-03B9-4918-AA7F-D89E0B83792A}" type="datetime1">
              <a:rPr lang="en-US" smtClean="0">
                <a:solidFill>
                  <a:prstClr val="black"/>
                </a:solidFill>
                <a:latin typeface="Times New Roman"/>
              </a:rPr>
              <a:pPr/>
              <a:t>3/9/2015</a:t>
            </a:fld>
            <a:endParaRPr lang="en-US" dirty="0">
              <a:solidFill>
                <a:prstClr val="black"/>
              </a:solidFill>
              <a:latin typeface="Times New Roman"/>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70362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ACA7335-9B9E-4929-B8E8-E3889F8B2D96}" type="datetime1">
              <a:rPr lang="en-US" smtClean="0">
                <a:solidFill>
                  <a:prstClr val="black"/>
                </a:solidFill>
                <a:latin typeface="Times New Roman"/>
              </a:rPr>
              <a:pPr/>
              <a:t>3/9/2015</a:t>
            </a:fld>
            <a:endParaRPr lang="en-US" dirty="0">
              <a:solidFill>
                <a:prstClr val="black"/>
              </a:solidFill>
              <a:latin typeface="Times New Roman"/>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2363065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E0E1F4-6114-4FCE-AF6B-9471C4193951}" type="datetime1">
              <a:rPr lang="en-US" smtClean="0">
                <a:solidFill>
                  <a:prstClr val="black"/>
                </a:solidFill>
                <a:latin typeface="Times New Roman"/>
              </a:rPr>
              <a:pPr/>
              <a:t>3/9/2015</a:t>
            </a:fld>
            <a:endParaRPr lang="en-US" dirty="0">
              <a:solidFill>
                <a:prstClr val="black"/>
              </a:solidFill>
              <a:latin typeface="Times New Roman"/>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328713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A5F43CC-9224-41D3-A8DF-8A09DA3A5DB6}" type="datetime1">
              <a:rPr lang="en-US" smtClean="0">
                <a:solidFill>
                  <a:prstClr val="black"/>
                </a:solidFill>
                <a:latin typeface="Times New Roman"/>
              </a:rPr>
              <a:pPr/>
              <a:t>3/9/2015</a:t>
            </a:fld>
            <a:endParaRPr lang="en-US" dirty="0">
              <a:solidFill>
                <a:prstClr val="black"/>
              </a:solidFill>
              <a:latin typeface="Times New Roman"/>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1626746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EAFC397-E2FF-4DB7-82A0-0B89F41AEFE9}" type="datetime1">
              <a:rPr lang="en-US" smtClean="0">
                <a:solidFill>
                  <a:prstClr val="black"/>
                </a:solidFill>
                <a:latin typeface="Times New Roman"/>
              </a:rPr>
              <a:pPr/>
              <a:t>3/9/2015</a:t>
            </a:fld>
            <a:endParaRPr lang="en-US" dirty="0">
              <a:solidFill>
                <a:prstClr val="black"/>
              </a:solidFill>
              <a:latin typeface="Times New Roman"/>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4128478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45DE835-A5AF-4F0C-AA0A-376859E187B2}" type="datetime1">
              <a:rPr lang="en-US" smtClean="0">
                <a:solidFill>
                  <a:prstClr val="black"/>
                </a:solidFill>
                <a:latin typeface="Times New Roman"/>
              </a:rPr>
              <a:pPr/>
              <a:t>3/9/2015</a:t>
            </a:fld>
            <a:endParaRPr lang="en-US" dirty="0">
              <a:solidFill>
                <a:prstClr val="black"/>
              </a:solidFill>
              <a:latin typeface="Times New Roman"/>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Times New Roman"/>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24BC43F-AAE5-481E-827F-B28F73C6CC9C}" type="slidenum">
              <a:rPr lang="en-US" smtClean="0">
                <a:solidFill>
                  <a:prstClr val="black"/>
                </a:solidFill>
                <a:latin typeface="Times New Roman"/>
              </a:rPr>
              <a:pPr/>
              <a:t>‹#›</a:t>
            </a:fld>
            <a:endParaRPr lang="en-US" dirty="0">
              <a:solidFill>
                <a:prstClr val="black"/>
              </a:solidFill>
              <a:latin typeface="Times New Roman"/>
            </a:endParaRPr>
          </a:p>
        </p:txBody>
      </p:sp>
    </p:spTree>
    <p:extLst>
      <p:ext uri="{BB962C8B-B14F-4D97-AF65-F5344CB8AC3E}">
        <p14:creationId xmlns:p14="http://schemas.microsoft.com/office/powerpoint/2010/main" val="4041025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8" name="Rectangle 7"/>
          <p:cNvSpPr/>
          <p:nvPr userDrawn="1"/>
        </p:nvSpPr>
        <p:spPr>
          <a:xfrm>
            <a:off x="0" y="5943600"/>
            <a:ext cx="9144000" cy="914400"/>
          </a:xfrm>
          <a:prstGeom prst="rect">
            <a:avLst/>
          </a:prstGeom>
          <a:solidFill>
            <a:srgbClr val="6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imes New Roman"/>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descr="long logo.jpg"/>
          <p:cNvPicPr>
            <a:picLocks noChangeAspect="1"/>
          </p:cNvPicPr>
          <p:nvPr userDrawn="1"/>
        </p:nvPicPr>
        <p:blipFill>
          <a:blip r:embed="rId14" cstate="print"/>
          <a:stretch>
            <a:fillRect/>
          </a:stretch>
        </p:blipFill>
        <p:spPr>
          <a:xfrm>
            <a:off x="1524000" y="6011539"/>
            <a:ext cx="6096000" cy="776444"/>
          </a:xfrm>
          <a:prstGeom prst="rect">
            <a:avLst/>
          </a:prstGeom>
        </p:spPr>
      </p:pic>
    </p:spTree>
    <p:extLst>
      <p:ext uri="{BB962C8B-B14F-4D97-AF65-F5344CB8AC3E}">
        <p14:creationId xmlns:p14="http://schemas.microsoft.com/office/powerpoint/2010/main" val="365674794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ctr" defTabSz="914400" rtl="0" eaLnBrk="1" latinLnBrk="0" hangingPunct="1">
        <a:spcBef>
          <a:spcPct val="0"/>
        </a:spcBef>
        <a:buNone/>
        <a:defRPr sz="4400"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lumMod val="75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lumMod val="75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3.xml"/><Relationship Id="rId7"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3.jpeg"/><Relationship Id="rId11" Type="http://schemas.openxmlformats.org/officeDocument/2006/relationships/image" Target="../media/image10.png"/><Relationship Id="rId5" Type="http://schemas.openxmlformats.org/officeDocument/2006/relationships/image" Target="../media/image12.jpeg"/><Relationship Id="rId10" Type="http://schemas.openxmlformats.org/officeDocument/2006/relationships/oleObject" Target="../embeddings/oleObject1.bin"/><Relationship Id="rId4" Type="http://schemas.openxmlformats.org/officeDocument/2006/relationships/image" Target="../media/image11.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6.xml"/><Relationship Id="rId7"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3.jpeg"/><Relationship Id="rId11" Type="http://schemas.openxmlformats.org/officeDocument/2006/relationships/image" Target="../media/image10.png"/><Relationship Id="rId5" Type="http://schemas.openxmlformats.org/officeDocument/2006/relationships/image" Target="../media/image12.jpeg"/><Relationship Id="rId10" Type="http://schemas.openxmlformats.org/officeDocument/2006/relationships/oleObject" Target="../embeddings/oleObject3.bin"/><Relationship Id="rId4" Type="http://schemas.openxmlformats.org/officeDocument/2006/relationships/image" Target="../media/image11.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676400"/>
            <a:ext cx="9144000" cy="685800"/>
          </a:xfrm>
        </p:spPr>
        <p:txBody>
          <a:bodyPr>
            <a:normAutofit fontScale="90000"/>
          </a:bodyPr>
          <a:lstStyle/>
          <a:p>
            <a:pPr lvl="0"/>
            <a:r>
              <a:rPr lang="en-US" dirty="0"/>
              <a:t>LCC Role in Conservation Science and </a:t>
            </a:r>
            <a:r>
              <a:rPr lang="en-US" dirty="0" smtClean="0"/>
              <a:t>Science </a:t>
            </a:r>
            <a:r>
              <a:rPr lang="en-US" dirty="0"/>
              <a:t>Delivery</a:t>
            </a:r>
          </a:p>
        </p:txBody>
      </p:sp>
      <p:sp>
        <p:nvSpPr>
          <p:cNvPr id="3075" name="Rectangle 3"/>
          <p:cNvSpPr>
            <a:spLocks noGrp="1" noChangeArrowheads="1"/>
          </p:cNvSpPr>
          <p:nvPr>
            <p:ph type="subTitle" idx="1"/>
          </p:nvPr>
        </p:nvSpPr>
        <p:spPr>
          <a:xfrm>
            <a:off x="304800" y="2895600"/>
            <a:ext cx="8763000" cy="2743200"/>
          </a:xfrm>
        </p:spPr>
        <p:txBody>
          <a:bodyPr>
            <a:normAutofit fontScale="70000" lnSpcReduction="20000"/>
          </a:bodyPr>
          <a:lstStyle/>
          <a:p>
            <a:pPr eaLnBrk="1" hangingPunct="1">
              <a:lnSpc>
                <a:spcPct val="80000"/>
              </a:lnSpc>
            </a:pPr>
            <a:r>
              <a:rPr lang="en-US" sz="3400" dirty="0" smtClean="0">
                <a:solidFill>
                  <a:schemeClr val="tx1"/>
                </a:solidFill>
              </a:rPr>
              <a:t>Andrew Milliken</a:t>
            </a:r>
          </a:p>
          <a:p>
            <a:pPr eaLnBrk="1" hangingPunct="1">
              <a:lnSpc>
                <a:spcPct val="80000"/>
              </a:lnSpc>
            </a:pPr>
            <a:r>
              <a:rPr lang="en-US" sz="3400" dirty="0" smtClean="0">
                <a:solidFill>
                  <a:schemeClr val="tx1"/>
                </a:solidFill>
              </a:rPr>
              <a:t>North Atlantic Landscape Conservation Coordinator</a:t>
            </a:r>
          </a:p>
          <a:p>
            <a:pPr eaLnBrk="1" hangingPunct="1">
              <a:lnSpc>
                <a:spcPct val="80000"/>
              </a:lnSpc>
            </a:pPr>
            <a:r>
              <a:rPr lang="en-US" sz="3400" dirty="0" smtClean="0">
                <a:solidFill>
                  <a:schemeClr val="tx1"/>
                </a:solidFill>
              </a:rPr>
              <a:t>U.S. Fish and Wildlife Service</a:t>
            </a:r>
          </a:p>
          <a:p>
            <a:pPr eaLnBrk="1" hangingPunct="1">
              <a:lnSpc>
                <a:spcPct val="80000"/>
              </a:lnSpc>
            </a:pPr>
            <a:r>
              <a:rPr lang="en-US" sz="2800" dirty="0" smtClean="0"/>
              <a:t> </a:t>
            </a:r>
            <a:endParaRPr lang="en-US" sz="2800" dirty="0" smtClean="0">
              <a:solidFill>
                <a:schemeClr val="tx2"/>
              </a:solidFill>
            </a:endParaRPr>
          </a:p>
          <a:p>
            <a:pPr eaLnBrk="1" hangingPunct="1">
              <a:lnSpc>
                <a:spcPct val="120000"/>
              </a:lnSpc>
              <a:spcBef>
                <a:spcPts val="300"/>
              </a:spcBef>
              <a:spcAft>
                <a:spcPts val="300"/>
              </a:spcAft>
            </a:pPr>
            <a:r>
              <a:rPr lang="en-US" sz="3300" dirty="0" smtClean="0"/>
              <a:t>North Atlantic LCC </a:t>
            </a:r>
            <a:r>
              <a:rPr lang="en-US" sz="3300" dirty="0" smtClean="0"/>
              <a:t>Technical and Science Delivery Team Meetings</a:t>
            </a:r>
            <a:r>
              <a:rPr lang="en-US" sz="3300" dirty="0" smtClean="0"/>
              <a:t/>
            </a:r>
            <a:br>
              <a:rPr lang="en-US" sz="3300" dirty="0" smtClean="0"/>
            </a:br>
            <a:r>
              <a:rPr lang="en-US" sz="3300" dirty="0" smtClean="0"/>
              <a:t>Hadley, Massachusetts</a:t>
            </a:r>
            <a:endParaRPr lang="en-US" sz="3300" dirty="0" smtClean="0"/>
          </a:p>
          <a:p>
            <a:pPr eaLnBrk="1" hangingPunct="1">
              <a:lnSpc>
                <a:spcPct val="120000"/>
              </a:lnSpc>
              <a:spcBef>
                <a:spcPts val="300"/>
              </a:spcBef>
              <a:spcAft>
                <a:spcPts val="300"/>
              </a:spcAft>
            </a:pPr>
            <a:r>
              <a:rPr lang="en-US" sz="3300" dirty="0" smtClean="0"/>
              <a:t>March 10, 2015</a:t>
            </a:r>
            <a:endParaRPr lang="en-US" sz="3300" dirty="0" smtClean="0"/>
          </a:p>
        </p:txBody>
      </p:sp>
      <p:pic>
        <p:nvPicPr>
          <p:cNvPr id="3076" name="Picture 4" descr="ternfl"/>
          <p:cNvPicPr>
            <a:picLocks noChangeAspect="1" noChangeArrowheads="1"/>
          </p:cNvPicPr>
          <p:nvPr/>
        </p:nvPicPr>
        <p:blipFill>
          <a:blip r:embed="rId3" cstate="print"/>
          <a:srcRect/>
          <a:stretch>
            <a:fillRect/>
          </a:stretch>
        </p:blipFill>
        <p:spPr bwMode="auto">
          <a:xfrm>
            <a:off x="6781800" y="152400"/>
            <a:ext cx="2133600" cy="1028700"/>
          </a:xfrm>
          <a:prstGeom prst="rect">
            <a:avLst/>
          </a:prstGeom>
          <a:noFill/>
          <a:ln w="9525">
            <a:noFill/>
            <a:miter lim="800000"/>
            <a:headEnd/>
            <a:tailEnd/>
          </a:ln>
        </p:spPr>
      </p:pic>
      <p:pic>
        <p:nvPicPr>
          <p:cNvPr id="3078" name="Picture 13" descr="spadefoot_suzanne_collins"/>
          <p:cNvPicPr>
            <a:picLocks noChangeAspect="1" noChangeArrowheads="1"/>
          </p:cNvPicPr>
          <p:nvPr/>
        </p:nvPicPr>
        <p:blipFill>
          <a:blip r:embed="rId4" cstate="print"/>
          <a:srcRect/>
          <a:stretch>
            <a:fillRect/>
          </a:stretch>
        </p:blipFill>
        <p:spPr bwMode="auto">
          <a:xfrm>
            <a:off x="4724400" y="152400"/>
            <a:ext cx="1447800" cy="1092200"/>
          </a:xfrm>
          <a:prstGeom prst="rect">
            <a:avLst/>
          </a:prstGeom>
          <a:noFill/>
          <a:ln w="9525">
            <a:noFill/>
            <a:miter lim="800000"/>
            <a:headEnd/>
            <a:tailEnd/>
          </a:ln>
        </p:spPr>
      </p:pic>
      <p:pic>
        <p:nvPicPr>
          <p:cNvPr id="3079" name="Picture 14" descr="karner_blue_usfws_sm"/>
          <p:cNvPicPr>
            <a:picLocks noChangeAspect="1" noChangeArrowheads="1"/>
          </p:cNvPicPr>
          <p:nvPr/>
        </p:nvPicPr>
        <p:blipFill>
          <a:blip r:embed="rId5" cstate="print"/>
          <a:srcRect/>
          <a:stretch>
            <a:fillRect/>
          </a:stretch>
        </p:blipFill>
        <p:spPr bwMode="auto">
          <a:xfrm>
            <a:off x="304800" y="152399"/>
            <a:ext cx="1524000" cy="1102431"/>
          </a:xfrm>
          <a:prstGeom prst="rect">
            <a:avLst/>
          </a:prstGeom>
          <a:noFill/>
          <a:ln w="9525">
            <a:noFill/>
            <a:miter lim="800000"/>
            <a:headEnd/>
            <a:tailEnd/>
          </a:ln>
        </p:spPr>
      </p:pic>
      <p:pic>
        <p:nvPicPr>
          <p:cNvPr id="3080" name="Picture 15" descr="Atlantic salmon pre-smolt @ Bgr WWTP aquarium"/>
          <p:cNvPicPr>
            <a:picLocks noChangeAspect="1" noChangeArrowheads="1"/>
          </p:cNvPicPr>
          <p:nvPr/>
        </p:nvPicPr>
        <p:blipFill>
          <a:blip r:embed="rId6" cstate="print"/>
          <a:srcRect/>
          <a:stretch>
            <a:fillRect/>
          </a:stretch>
        </p:blipFill>
        <p:spPr bwMode="auto">
          <a:xfrm>
            <a:off x="2362200" y="152400"/>
            <a:ext cx="1636713" cy="1095375"/>
          </a:xfrm>
          <a:prstGeom prst="rect">
            <a:avLst/>
          </a:prstGeom>
          <a:noFill/>
          <a:ln w="9525">
            <a:noFill/>
            <a:miter lim="800000"/>
            <a:headEnd/>
            <a:tailEnd/>
          </a:ln>
        </p:spPr>
      </p:pic>
      <p:pic>
        <p:nvPicPr>
          <p:cNvPr id="16" name="Picture 2"/>
          <p:cNvPicPr>
            <a:picLocks noChangeAspect="1" noChangeArrowheads="1"/>
          </p:cNvPicPr>
          <p:nvPr/>
        </p:nvPicPr>
        <p:blipFill>
          <a:blip r:embed="rId7" cstate="print"/>
          <a:srcRect/>
          <a:stretch>
            <a:fillRect/>
          </a:stretch>
        </p:blipFill>
        <p:spPr bwMode="auto">
          <a:xfrm>
            <a:off x="7273927" y="4952999"/>
            <a:ext cx="1641473" cy="838201"/>
          </a:xfrm>
          <a:prstGeom prst="rect">
            <a:avLst/>
          </a:prstGeom>
          <a:noFill/>
          <a:ln w="9525">
            <a:noFill/>
            <a:miter lim="800000"/>
            <a:headEnd/>
            <a:tailEnd/>
          </a:ln>
        </p:spPr>
      </p:pic>
      <p:pic>
        <p:nvPicPr>
          <p:cNvPr id="17" name="Picture 16" descr="usfws.png"/>
          <p:cNvPicPr>
            <a:picLocks noChangeAspect="1"/>
          </p:cNvPicPr>
          <p:nvPr/>
        </p:nvPicPr>
        <p:blipFill>
          <a:blip r:embed="rId8" cstate="print"/>
          <a:stretch>
            <a:fillRect/>
          </a:stretch>
        </p:blipFill>
        <p:spPr>
          <a:xfrm>
            <a:off x="533400" y="4953000"/>
            <a:ext cx="762000" cy="90267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10</a:t>
            </a:fld>
            <a:endParaRPr lang="en-US" dirty="0">
              <a:solidFill>
                <a:prstClr val="black"/>
              </a:solidFill>
              <a:latin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07268"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9029"/>
            <a:ext cx="4490418" cy="5899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8519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010400" cy="1143000"/>
          </a:xfrm>
        </p:spPr>
        <p:txBody>
          <a:bodyPr>
            <a:noAutofit/>
          </a:bodyPr>
          <a:lstStyle/>
          <a:p>
            <a:r>
              <a:rPr lang="en-US" sz="3600" dirty="0" smtClean="0"/>
              <a:t>Multiple Scales of </a:t>
            </a:r>
            <a:br>
              <a:rPr lang="en-US" sz="3600" dirty="0" smtClean="0"/>
            </a:br>
            <a:r>
              <a:rPr lang="en-US" sz="3600" dirty="0" smtClean="0"/>
              <a:t>Conservation </a:t>
            </a:r>
            <a:r>
              <a:rPr lang="en-US" sz="3600" dirty="0" smtClean="0"/>
              <a:t>Planning </a:t>
            </a:r>
            <a:br>
              <a:rPr lang="en-US" sz="3600" dirty="0" smtClean="0"/>
            </a:br>
            <a:r>
              <a:rPr lang="en-US" sz="3600" dirty="0" smtClean="0"/>
              <a:t>and Design</a:t>
            </a:r>
            <a:endParaRPr lang="en-US" sz="3600" dirty="0"/>
          </a:p>
        </p:txBody>
      </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11</a:t>
            </a:fld>
            <a:endParaRPr lang="en-US" dirty="0">
              <a:solidFill>
                <a:prstClr val="black"/>
              </a:solidFill>
              <a:latin typeface="Times New Roman"/>
            </a:endParaRPr>
          </a:p>
        </p:txBody>
      </p:sp>
      <p:pic>
        <p:nvPicPr>
          <p:cNvPr id="5" name="Content Placeholder 4" descr="HUC4and8_labels.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828214" y="1"/>
            <a:ext cx="2709460" cy="3505200"/>
          </a:xfrm>
          <a:prstGeom prst="rect">
            <a:avLst/>
          </a:prstGeom>
        </p:spPr>
      </p:pic>
      <p:pic>
        <p:nvPicPr>
          <p:cNvPr id="6" name="Picture 5" descr="ClimateTmax_poster.jpg"/>
          <p:cNvPicPr>
            <a:picLocks noChangeAspect="1"/>
          </p:cNvPicPr>
          <p:nvPr/>
        </p:nvPicPr>
        <p:blipFill rotWithShape="1">
          <a:blip r:embed="rId4" cstate="print"/>
          <a:srcRect l="11081" t="52910" r="3084" b="1587"/>
          <a:stretch/>
        </p:blipFill>
        <p:spPr>
          <a:xfrm>
            <a:off x="5334000" y="3599543"/>
            <a:ext cx="3657600" cy="2354444"/>
          </a:xfrm>
          <a:prstGeom prst="rect">
            <a:avLst/>
          </a:prstGeom>
        </p:spPr>
      </p:pic>
      <p:sp>
        <p:nvSpPr>
          <p:cNvPr id="7" name="Content Placeholder 2"/>
          <p:cNvSpPr txBox="1">
            <a:spLocks/>
          </p:cNvSpPr>
          <p:nvPr/>
        </p:nvSpPr>
        <p:spPr>
          <a:xfrm>
            <a:off x="152399" y="1646056"/>
            <a:ext cx="4495801" cy="4526144"/>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Spatial scales that match the decisions being made</a:t>
            </a:r>
          </a:p>
          <a:p>
            <a:r>
              <a:rPr lang="en-US" dirty="0" smtClean="0"/>
              <a:t>Ability to have scales inform each other</a:t>
            </a:r>
          </a:p>
          <a:p>
            <a:pPr lvl="1"/>
            <a:r>
              <a:rPr lang="en-US" dirty="0" smtClean="0"/>
              <a:t>Regional context for watershed, state and local actions</a:t>
            </a:r>
            <a:endParaRPr lang="en-US" dirty="0"/>
          </a:p>
          <a:p>
            <a:r>
              <a:rPr lang="en-US" dirty="0" smtClean="0"/>
              <a:t>Plan based on both current and projected future conditions</a:t>
            </a:r>
          </a:p>
          <a:p>
            <a:pPr lvl="1"/>
            <a:r>
              <a:rPr lang="en-US" dirty="0" smtClean="0"/>
              <a:t>Climate change</a:t>
            </a:r>
          </a:p>
          <a:p>
            <a:pPr lvl="1"/>
            <a:r>
              <a:rPr lang="en-US" dirty="0" smtClean="0"/>
              <a:t>Urban growth</a:t>
            </a:r>
            <a:endParaRPr lang="en-US" dirty="0"/>
          </a:p>
        </p:txBody>
      </p:sp>
    </p:spTree>
    <p:extLst>
      <p:ext uri="{BB962C8B-B14F-4D97-AF65-F5344CB8AC3E}">
        <p14:creationId xmlns:p14="http://schemas.microsoft.com/office/powerpoint/2010/main" val="21389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Scales of Conservation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55039150"/>
              </p:ext>
            </p:extLst>
          </p:nvPr>
        </p:nvGraphicFramePr>
        <p:xfrm>
          <a:off x="14514" y="0"/>
          <a:ext cx="9144000" cy="6940296"/>
        </p:xfrm>
        <a:graphic>
          <a:graphicData uri="http://schemas.openxmlformats.org/drawingml/2006/table">
            <a:tbl>
              <a:tblPr firstRow="1" firstCol="1" bandRow="1">
                <a:tableStyleId>{5C22544A-7EE6-4342-B048-85BDC9FD1C3A}</a:tableStyleId>
              </a:tblPr>
              <a:tblGrid>
                <a:gridCol w="1510748"/>
                <a:gridCol w="1669774"/>
                <a:gridCol w="2114164"/>
                <a:gridCol w="2259054"/>
                <a:gridCol w="1590260"/>
              </a:tblGrid>
              <a:tr h="308263">
                <a:tc>
                  <a:txBody>
                    <a:bodyPr/>
                    <a:lstStyle/>
                    <a:p>
                      <a:pPr marL="0" marR="0">
                        <a:lnSpc>
                          <a:spcPct val="115000"/>
                        </a:lnSpc>
                        <a:spcBef>
                          <a:spcPts val="0"/>
                        </a:spcBef>
                        <a:spcAft>
                          <a:spcPts val="0"/>
                        </a:spcAft>
                      </a:pPr>
                      <a:r>
                        <a:rPr lang="en-US" sz="1800" dirty="0">
                          <a:effectLst/>
                        </a:rPr>
                        <a:t>Type of Unit </a:t>
                      </a:r>
                      <a:endParaRPr lang="en-US" sz="1800" dirty="0">
                        <a:effectLst/>
                        <a:latin typeface="Calibri"/>
                        <a:ea typeface="Times New Roman"/>
                        <a:cs typeface="Times New Roman"/>
                      </a:endParaRPr>
                    </a:p>
                  </a:txBody>
                  <a:tcPr marL="64378" marR="64378" marT="0" marB="0"/>
                </a:tc>
                <a:tc rowSpan="2">
                  <a:txBody>
                    <a:bodyPr/>
                    <a:lstStyle/>
                    <a:p>
                      <a:pPr marL="0" marR="0">
                        <a:lnSpc>
                          <a:spcPct val="115000"/>
                        </a:lnSpc>
                        <a:spcBef>
                          <a:spcPts val="0"/>
                        </a:spcBef>
                        <a:spcAft>
                          <a:spcPts val="0"/>
                        </a:spcAft>
                      </a:pPr>
                      <a:r>
                        <a:rPr lang="en-US" sz="1800">
                          <a:effectLst/>
                        </a:rPr>
                        <a:t>Administrative</a:t>
                      </a:r>
                      <a:endParaRPr lang="en-US" sz="1800">
                        <a:effectLst/>
                        <a:latin typeface="Calibri"/>
                        <a:ea typeface="Times New Roman"/>
                        <a:cs typeface="Times New Roman"/>
                      </a:endParaRPr>
                    </a:p>
                  </a:txBody>
                  <a:tcPr marL="64378" marR="64378" marT="0" marB="0"/>
                </a:tc>
                <a:tc rowSpan="2">
                  <a:txBody>
                    <a:bodyPr/>
                    <a:lstStyle/>
                    <a:p>
                      <a:pPr marL="0" marR="0">
                        <a:lnSpc>
                          <a:spcPct val="115000"/>
                        </a:lnSpc>
                        <a:spcBef>
                          <a:spcPts val="0"/>
                        </a:spcBef>
                        <a:spcAft>
                          <a:spcPts val="0"/>
                        </a:spcAft>
                      </a:pPr>
                      <a:r>
                        <a:rPr lang="en-US" sz="1800">
                          <a:effectLst/>
                        </a:rPr>
                        <a:t>Watersheds</a:t>
                      </a:r>
                      <a:endParaRPr lang="en-US" sz="1800">
                        <a:effectLst/>
                        <a:latin typeface="Calibri"/>
                        <a:ea typeface="Times New Roman"/>
                        <a:cs typeface="Times New Roman"/>
                      </a:endParaRPr>
                    </a:p>
                  </a:txBody>
                  <a:tcPr marL="64378" marR="64378" marT="0" marB="0"/>
                </a:tc>
                <a:tc rowSpan="2">
                  <a:txBody>
                    <a:bodyPr/>
                    <a:lstStyle/>
                    <a:p>
                      <a:pPr marL="0" marR="0">
                        <a:lnSpc>
                          <a:spcPct val="115000"/>
                        </a:lnSpc>
                        <a:spcBef>
                          <a:spcPts val="0"/>
                        </a:spcBef>
                        <a:spcAft>
                          <a:spcPts val="0"/>
                        </a:spcAft>
                      </a:pPr>
                      <a:r>
                        <a:rPr lang="en-US" sz="1800" dirty="0">
                          <a:effectLst/>
                        </a:rPr>
                        <a:t>Terrestrial Ecological Regions</a:t>
                      </a:r>
                      <a:endParaRPr lang="en-US" sz="1800" dirty="0">
                        <a:effectLst/>
                        <a:latin typeface="Calibri"/>
                        <a:ea typeface="Times New Roman"/>
                        <a:cs typeface="Times New Roman"/>
                      </a:endParaRPr>
                    </a:p>
                  </a:txBody>
                  <a:tcPr marL="64378" marR="64378" marT="0" marB="0"/>
                </a:tc>
                <a:tc rowSpan="2">
                  <a:txBody>
                    <a:bodyPr/>
                    <a:lstStyle/>
                    <a:p>
                      <a:pPr marL="0" marR="0">
                        <a:lnSpc>
                          <a:spcPct val="115000"/>
                        </a:lnSpc>
                        <a:spcBef>
                          <a:spcPts val="0"/>
                        </a:spcBef>
                        <a:spcAft>
                          <a:spcPts val="0"/>
                        </a:spcAft>
                      </a:pPr>
                      <a:r>
                        <a:rPr lang="en-US" sz="1800">
                          <a:effectLst/>
                        </a:rPr>
                        <a:t>Coastal/Marine Ecoregions</a:t>
                      </a:r>
                      <a:endParaRPr lang="en-US" sz="1800">
                        <a:effectLst/>
                        <a:latin typeface="Calibri"/>
                        <a:ea typeface="Times New Roman"/>
                        <a:cs typeface="Times New Roman"/>
                      </a:endParaRPr>
                    </a:p>
                  </a:txBody>
                  <a:tcPr marL="64378" marR="64378" marT="0" marB="0"/>
                </a:tc>
              </a:tr>
              <a:tr h="308263">
                <a:tc>
                  <a:txBody>
                    <a:bodyPr/>
                    <a:lstStyle/>
                    <a:p>
                      <a:pPr marL="0" marR="0">
                        <a:lnSpc>
                          <a:spcPct val="115000"/>
                        </a:lnSpc>
                        <a:spcBef>
                          <a:spcPts val="0"/>
                        </a:spcBef>
                        <a:spcAft>
                          <a:spcPts val="0"/>
                        </a:spcAft>
                      </a:pPr>
                      <a:r>
                        <a:rPr lang="en-US" sz="1800" dirty="0">
                          <a:effectLst/>
                        </a:rPr>
                        <a:t>Scale Extent</a:t>
                      </a:r>
                      <a:endParaRPr lang="en-US" sz="1800" dirty="0">
                        <a:effectLst/>
                        <a:latin typeface="Calibri"/>
                        <a:ea typeface="Times New Roman"/>
                        <a:cs typeface="Times New Roman"/>
                      </a:endParaRPr>
                    </a:p>
                  </a:txBody>
                  <a:tcPr marL="64378" marR="64378" marT="0" marB="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r h="1541318">
                <a:tc>
                  <a:txBody>
                    <a:bodyPr/>
                    <a:lstStyle/>
                    <a:p>
                      <a:pPr marL="0" marR="0">
                        <a:lnSpc>
                          <a:spcPct val="115000"/>
                        </a:lnSpc>
                        <a:spcBef>
                          <a:spcPts val="0"/>
                        </a:spcBef>
                        <a:spcAft>
                          <a:spcPts val="0"/>
                        </a:spcAft>
                      </a:pPr>
                      <a:r>
                        <a:rPr lang="en-US" sz="1800" dirty="0">
                          <a:effectLst/>
                        </a:rPr>
                        <a:t>Regional</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latin typeface="+mn-lt"/>
                          <a:ea typeface="Times New Roman"/>
                          <a:cs typeface="Times New Roman"/>
                        </a:rPr>
                        <a:t>Northeast Region (13 northeast states, could include provinces)</a:t>
                      </a:r>
                    </a:p>
                  </a:txBody>
                  <a:tcPr marL="68580" marR="68580" marT="0" marB="0"/>
                </a:tc>
                <a:tc>
                  <a:txBody>
                    <a:bodyPr/>
                    <a:lstStyle/>
                    <a:p>
                      <a:pPr marL="0" marR="0">
                        <a:lnSpc>
                          <a:spcPct val="115000"/>
                        </a:lnSpc>
                        <a:spcBef>
                          <a:spcPts val="0"/>
                        </a:spcBef>
                        <a:spcAft>
                          <a:spcPts val="0"/>
                        </a:spcAft>
                      </a:pPr>
                      <a:r>
                        <a:rPr lang="en-US" sz="1800" dirty="0">
                          <a:effectLst/>
                        </a:rPr>
                        <a:t>Drainage Area (e.g. Northwest Atlantic)</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a:effectLst/>
                        </a:rPr>
                        <a:t>Bird Conservation Regions, Landscape Conservation Cooperative areas, TNC Ecoregions</a:t>
                      </a:r>
                      <a:endParaRPr lang="en-US" sz="180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a:effectLst/>
                        </a:rPr>
                        <a:t>Realm: Cold Temperate Northwest Atlantic</a:t>
                      </a:r>
                      <a:endParaRPr lang="en-US" sz="1800">
                        <a:effectLst/>
                        <a:latin typeface="Calibri"/>
                        <a:ea typeface="Times New Roman"/>
                        <a:cs typeface="Times New Roman"/>
                      </a:endParaRPr>
                    </a:p>
                  </a:txBody>
                  <a:tcPr marL="64378" marR="64378" marT="0" marB="0"/>
                </a:tc>
              </a:tr>
              <a:tr h="1233054">
                <a:tc>
                  <a:txBody>
                    <a:bodyPr/>
                    <a:lstStyle/>
                    <a:p>
                      <a:pPr marL="0" marR="0">
                        <a:lnSpc>
                          <a:spcPct val="115000"/>
                        </a:lnSpc>
                        <a:spcBef>
                          <a:spcPts val="0"/>
                        </a:spcBef>
                        <a:spcAft>
                          <a:spcPts val="0"/>
                        </a:spcAft>
                      </a:pPr>
                      <a:r>
                        <a:rPr lang="en-US" sz="1800">
                          <a:effectLst/>
                        </a:rPr>
                        <a:t>Sub-regional</a:t>
                      </a:r>
                      <a:endParaRPr lang="en-US" sz="180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err="1">
                          <a:effectLst/>
                          <a:latin typeface="+mn-lt"/>
                          <a:ea typeface="Times New Roman"/>
                          <a:cs typeface="Times New Roman"/>
                        </a:rPr>
                        <a:t>Subregion</a:t>
                      </a:r>
                      <a:r>
                        <a:rPr lang="en-US" sz="1800" dirty="0">
                          <a:effectLst/>
                          <a:latin typeface="+mn-lt"/>
                          <a:ea typeface="Times New Roman"/>
                          <a:cs typeface="Times New Roman"/>
                        </a:rPr>
                        <a:t> (e.g. New England or Mid Atlantic states)</a:t>
                      </a:r>
                    </a:p>
                  </a:txBody>
                  <a:tcPr marL="68580" marR="68580" marT="0" marB="0"/>
                </a:tc>
                <a:tc>
                  <a:txBody>
                    <a:bodyPr/>
                    <a:lstStyle/>
                    <a:p>
                      <a:pPr marL="0" marR="0">
                        <a:lnSpc>
                          <a:spcPct val="115000"/>
                        </a:lnSpc>
                        <a:spcBef>
                          <a:spcPts val="0"/>
                        </a:spcBef>
                        <a:spcAft>
                          <a:spcPts val="0"/>
                        </a:spcAft>
                      </a:pPr>
                      <a:r>
                        <a:rPr lang="en-US" sz="1800" dirty="0">
                          <a:effectLst/>
                        </a:rPr>
                        <a:t>Drainage area (e.g. Gulf of Maine, Mid Atlantic, Chesapeake Bay Watershed) </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EPA/</a:t>
                      </a:r>
                      <a:r>
                        <a:rPr lang="en-US" sz="1800" dirty="0" err="1">
                          <a:effectLst/>
                        </a:rPr>
                        <a:t>Omernik</a:t>
                      </a:r>
                      <a:r>
                        <a:rPr lang="en-US" sz="1800" dirty="0">
                          <a:effectLst/>
                        </a:rPr>
                        <a:t> Level III, USFS/Bailey Divisions (e.g. Eastern Broadleaf Forest)</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Provinces, e.g. Acadian, Virginian</a:t>
                      </a:r>
                      <a:endParaRPr lang="en-US" sz="1800" dirty="0">
                        <a:effectLst/>
                        <a:latin typeface="Calibri"/>
                        <a:ea typeface="Times New Roman"/>
                        <a:cs typeface="Times New Roman"/>
                      </a:endParaRPr>
                    </a:p>
                  </a:txBody>
                  <a:tcPr marL="64378" marR="64378" marT="0" marB="0"/>
                </a:tc>
              </a:tr>
              <a:tr h="1233054">
                <a:tc>
                  <a:txBody>
                    <a:bodyPr/>
                    <a:lstStyle/>
                    <a:p>
                      <a:pPr marL="0" marR="0">
                        <a:lnSpc>
                          <a:spcPct val="115000"/>
                        </a:lnSpc>
                        <a:spcBef>
                          <a:spcPts val="0"/>
                        </a:spcBef>
                        <a:spcAft>
                          <a:spcPts val="0"/>
                        </a:spcAft>
                      </a:pPr>
                      <a:r>
                        <a:rPr lang="en-US" sz="1800">
                          <a:effectLst/>
                        </a:rPr>
                        <a:t>Landscape or State</a:t>
                      </a:r>
                      <a:endParaRPr lang="en-US" sz="180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latin typeface="+mn-lt"/>
                          <a:ea typeface="Times New Roman"/>
                          <a:cs typeface="Times New Roman"/>
                        </a:rPr>
                        <a:t>State or Province</a:t>
                      </a:r>
                    </a:p>
                  </a:txBody>
                  <a:tcPr marL="68580" marR="68580" marT="0" marB="0"/>
                </a:tc>
                <a:tc>
                  <a:txBody>
                    <a:bodyPr/>
                    <a:lstStyle/>
                    <a:p>
                      <a:pPr marL="0" marR="0">
                        <a:lnSpc>
                          <a:spcPct val="115000"/>
                        </a:lnSpc>
                        <a:spcBef>
                          <a:spcPts val="0"/>
                        </a:spcBef>
                        <a:spcAft>
                          <a:spcPts val="0"/>
                        </a:spcAft>
                      </a:pPr>
                      <a:r>
                        <a:rPr lang="en-US" sz="1800" dirty="0">
                          <a:effectLst/>
                        </a:rPr>
                        <a:t>Large watersheds (HUC level 4), e.g. Connecticut River watershed)</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EPA/</a:t>
                      </a:r>
                      <a:r>
                        <a:rPr lang="en-US" sz="1800" dirty="0" err="1">
                          <a:effectLst/>
                        </a:rPr>
                        <a:t>Omernik</a:t>
                      </a:r>
                      <a:r>
                        <a:rPr lang="en-US" sz="1800" dirty="0">
                          <a:effectLst/>
                        </a:rPr>
                        <a:t> Level IV USFS/Bailey Provinces</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Large Estuaries, e.g. Narragansett Bay</a:t>
                      </a:r>
                      <a:endParaRPr lang="en-US" sz="1800" dirty="0">
                        <a:effectLst/>
                        <a:latin typeface="Calibri"/>
                        <a:ea typeface="Times New Roman"/>
                        <a:cs typeface="Times New Roman"/>
                      </a:endParaRPr>
                    </a:p>
                  </a:txBody>
                  <a:tcPr marL="64378" marR="64378" marT="0" marB="0"/>
                </a:tc>
              </a:tr>
              <a:tr h="924791">
                <a:tc>
                  <a:txBody>
                    <a:bodyPr/>
                    <a:lstStyle/>
                    <a:p>
                      <a:pPr marL="0" marR="0">
                        <a:lnSpc>
                          <a:spcPct val="115000"/>
                        </a:lnSpc>
                        <a:spcBef>
                          <a:spcPts val="0"/>
                        </a:spcBef>
                        <a:spcAft>
                          <a:spcPts val="0"/>
                        </a:spcAft>
                      </a:pPr>
                      <a:r>
                        <a:rPr lang="en-US" sz="1800">
                          <a:effectLst/>
                        </a:rPr>
                        <a:t>Sub-Landscape or State</a:t>
                      </a:r>
                      <a:endParaRPr lang="en-US" sz="180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County</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Tributary sub-watershed (HUC 8)</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Major component of a province; e.g. forest, valley or ridge</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a:effectLst/>
                        </a:rPr>
                        <a:t>Small estuary or bay</a:t>
                      </a:r>
                      <a:endParaRPr lang="en-US" sz="1800">
                        <a:effectLst/>
                        <a:latin typeface="Calibri"/>
                        <a:ea typeface="Times New Roman"/>
                        <a:cs typeface="Times New Roman"/>
                      </a:endParaRPr>
                    </a:p>
                  </a:txBody>
                  <a:tcPr marL="64378" marR="64378" marT="0" marB="0"/>
                </a:tc>
              </a:tr>
              <a:tr h="616528">
                <a:tc>
                  <a:txBody>
                    <a:bodyPr/>
                    <a:lstStyle/>
                    <a:p>
                      <a:pPr marL="0" marR="0">
                        <a:lnSpc>
                          <a:spcPct val="115000"/>
                        </a:lnSpc>
                        <a:spcBef>
                          <a:spcPts val="0"/>
                        </a:spcBef>
                        <a:spcAft>
                          <a:spcPts val="0"/>
                        </a:spcAft>
                      </a:pPr>
                      <a:r>
                        <a:rPr lang="en-US" sz="1800" dirty="0">
                          <a:effectLst/>
                        </a:rPr>
                        <a:t>Local</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a:effectLst/>
                        </a:rPr>
                        <a:t>Municipality</a:t>
                      </a:r>
                      <a:endParaRPr lang="en-US" sz="180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Catchment or HUC 12</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Forest stand or large road-bounded block</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Wetland or beach complex</a:t>
                      </a:r>
                      <a:endParaRPr lang="en-US" sz="1800" dirty="0">
                        <a:effectLst/>
                        <a:latin typeface="Calibri"/>
                        <a:ea typeface="Times New Roman"/>
                        <a:cs typeface="Times New Roman"/>
                      </a:endParaRPr>
                    </a:p>
                  </a:txBody>
                  <a:tcPr marL="64378" marR="64378" marT="0" marB="0"/>
                </a:tc>
              </a:tr>
              <a:tr h="616528">
                <a:tc>
                  <a:txBody>
                    <a:bodyPr/>
                    <a:lstStyle/>
                    <a:p>
                      <a:pPr marL="0" marR="0">
                        <a:lnSpc>
                          <a:spcPct val="115000"/>
                        </a:lnSpc>
                        <a:spcBef>
                          <a:spcPts val="0"/>
                        </a:spcBef>
                        <a:spcAft>
                          <a:spcPts val="0"/>
                        </a:spcAft>
                      </a:pPr>
                      <a:r>
                        <a:rPr lang="en-US" sz="1800">
                          <a:effectLst/>
                        </a:rPr>
                        <a:t>Site</a:t>
                      </a:r>
                      <a:endParaRPr lang="en-US" sz="180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Landholding (e.g. refuge)</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Stream reach</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Habitat patch or small road-bounded block</a:t>
                      </a:r>
                      <a:endParaRPr lang="en-US" sz="1800" dirty="0">
                        <a:effectLst/>
                        <a:latin typeface="Calibri"/>
                        <a:ea typeface="Times New Roman"/>
                        <a:cs typeface="Times New Roman"/>
                      </a:endParaRPr>
                    </a:p>
                  </a:txBody>
                  <a:tcPr marL="64378" marR="64378" marT="0" marB="0"/>
                </a:tc>
                <a:tc>
                  <a:txBody>
                    <a:bodyPr/>
                    <a:lstStyle/>
                    <a:p>
                      <a:pPr marL="0" marR="0">
                        <a:lnSpc>
                          <a:spcPct val="115000"/>
                        </a:lnSpc>
                        <a:spcBef>
                          <a:spcPts val="0"/>
                        </a:spcBef>
                        <a:spcAft>
                          <a:spcPts val="0"/>
                        </a:spcAft>
                      </a:pPr>
                      <a:r>
                        <a:rPr lang="en-US" sz="1800" dirty="0">
                          <a:effectLst/>
                        </a:rPr>
                        <a:t>Tidal wetland or beach patch</a:t>
                      </a:r>
                      <a:endParaRPr lang="en-US" sz="1800" dirty="0">
                        <a:effectLst/>
                        <a:latin typeface="Calibri"/>
                        <a:ea typeface="Times New Roman"/>
                        <a:cs typeface="Times New Roman"/>
                      </a:endParaRPr>
                    </a:p>
                  </a:txBody>
                  <a:tcPr marL="64378" marR="64378" marT="0" marB="0"/>
                </a:tc>
              </a:tr>
            </a:tbl>
          </a:graphicData>
        </a:graphic>
      </p:graphicFrame>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12</a:t>
            </a:fld>
            <a:endParaRPr lang="en-US" dirty="0">
              <a:solidFill>
                <a:prstClr val="black"/>
              </a:solidFill>
              <a:latin typeface="Times New Roman"/>
            </a:endParaRPr>
          </a:p>
        </p:txBody>
      </p:sp>
      <p:sp>
        <p:nvSpPr>
          <p:cNvPr id="6" name="Rectangle 5"/>
          <p:cNvSpPr/>
          <p:nvPr/>
        </p:nvSpPr>
        <p:spPr>
          <a:xfrm>
            <a:off x="0" y="609600"/>
            <a:ext cx="9144000" cy="403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4724400"/>
            <a:ext cx="9144000" cy="20574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2057400"/>
            <a:ext cx="6553200" cy="1200329"/>
          </a:xfrm>
          <a:prstGeom prst="rect">
            <a:avLst/>
          </a:prstGeom>
          <a:solidFill>
            <a:schemeClr val="bg1"/>
          </a:solidFill>
        </p:spPr>
        <p:txBody>
          <a:bodyPr wrap="square" rtlCol="0">
            <a:spAutoFit/>
          </a:bodyPr>
          <a:lstStyle/>
          <a:p>
            <a:r>
              <a:rPr lang="en-US" sz="2400" dirty="0" smtClean="0">
                <a:solidFill>
                  <a:srgbClr val="FF0000"/>
                </a:solidFill>
              </a:rPr>
              <a:t>LCC facilitated process to apply science and tools in collaborative conservation design process at these scales and apply learning to future efforts</a:t>
            </a:r>
            <a:endParaRPr lang="en-US" sz="2400" dirty="0">
              <a:solidFill>
                <a:srgbClr val="FF0000"/>
              </a:solidFill>
            </a:endParaRPr>
          </a:p>
        </p:txBody>
      </p:sp>
      <p:sp>
        <p:nvSpPr>
          <p:cNvPr id="10" name="TextBox 9"/>
          <p:cNvSpPr txBox="1"/>
          <p:nvPr/>
        </p:nvSpPr>
        <p:spPr>
          <a:xfrm>
            <a:off x="1371600" y="4876800"/>
            <a:ext cx="6705600" cy="1200329"/>
          </a:xfrm>
          <a:prstGeom prst="rect">
            <a:avLst/>
          </a:prstGeom>
          <a:solidFill>
            <a:schemeClr val="bg1"/>
          </a:solidFill>
        </p:spPr>
        <p:txBody>
          <a:bodyPr wrap="square" rtlCol="0">
            <a:spAutoFit/>
          </a:bodyPr>
          <a:lstStyle/>
          <a:p>
            <a:r>
              <a:rPr lang="en-US" sz="2400" dirty="0" smtClean="0">
                <a:solidFill>
                  <a:srgbClr val="00B050"/>
                </a:solidFill>
              </a:rPr>
              <a:t>LCC information management and science delivery support for partner networks to deliver translate and help partners apply science and tools at these scales</a:t>
            </a:r>
            <a:endParaRPr lang="en-US" sz="2400" dirty="0">
              <a:solidFill>
                <a:srgbClr val="00B050"/>
              </a:solidFill>
            </a:endParaRPr>
          </a:p>
        </p:txBody>
      </p:sp>
    </p:spTree>
    <p:extLst>
      <p:ext uri="{BB962C8B-B14F-4D97-AF65-F5344CB8AC3E}">
        <p14:creationId xmlns:p14="http://schemas.microsoft.com/office/powerpoint/2010/main" val="208623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229600" cy="5257800"/>
          </a:xfrm>
        </p:spPr>
        <p:txBody>
          <a:bodyPr>
            <a:normAutofit fontScale="55000" lnSpcReduction="20000"/>
          </a:bodyPr>
          <a:lstStyle/>
          <a:p>
            <a:r>
              <a:rPr lang="en-US" sz="5100" dirty="0" smtClean="0"/>
              <a:t>Increased focus on </a:t>
            </a:r>
            <a:r>
              <a:rPr lang="en-US" sz="5100" dirty="0"/>
              <a:t>science </a:t>
            </a:r>
            <a:r>
              <a:rPr lang="en-US" sz="5100" dirty="0" smtClean="0"/>
              <a:t>delivery including communications, inform. </a:t>
            </a:r>
            <a:r>
              <a:rPr lang="en-US" sz="5100" dirty="0"/>
              <a:t>m</a:t>
            </a:r>
            <a:r>
              <a:rPr lang="en-US" sz="5100" dirty="0" smtClean="0"/>
              <a:t>an., demonstration projects, training, networks and capacity</a:t>
            </a:r>
          </a:p>
          <a:p>
            <a:r>
              <a:rPr lang="en-US" sz="5100" dirty="0" smtClean="0"/>
              <a:t>LCC </a:t>
            </a:r>
            <a:r>
              <a:rPr lang="en-US" sz="5100" dirty="0"/>
              <a:t>should take advantage of delivery networks and reinforce existing </a:t>
            </a:r>
            <a:r>
              <a:rPr lang="en-US" sz="5100" dirty="0" smtClean="0"/>
              <a:t>partnerships</a:t>
            </a:r>
            <a:endParaRPr lang="en-US" sz="5100" dirty="0" smtClean="0"/>
          </a:p>
          <a:p>
            <a:r>
              <a:rPr lang="en-US" sz="5100" dirty="0" smtClean="0"/>
              <a:t>Information and tools should </a:t>
            </a:r>
            <a:r>
              <a:rPr lang="en-US" sz="5100" dirty="0"/>
              <a:t>be as </a:t>
            </a:r>
            <a:r>
              <a:rPr lang="en-US" sz="5100" dirty="0" smtClean="0"/>
              <a:t>simple to use (with training) and </a:t>
            </a:r>
            <a:r>
              <a:rPr lang="en-US" sz="5100" dirty="0"/>
              <a:t>flexible as possible</a:t>
            </a:r>
          </a:p>
          <a:p>
            <a:r>
              <a:rPr lang="en-US" sz="5100" dirty="0"/>
              <a:t>Information and tools </a:t>
            </a:r>
            <a:r>
              <a:rPr lang="en-US" sz="5100" dirty="0" smtClean="0"/>
              <a:t>need to be relevant to and reach partners making decisions on the ground</a:t>
            </a:r>
          </a:p>
          <a:p>
            <a:r>
              <a:rPr lang="en-US" sz="5100" dirty="0" smtClean="0"/>
              <a:t>Information </a:t>
            </a:r>
            <a:r>
              <a:rPr lang="en-US" sz="5100" dirty="0"/>
              <a:t>and tools need to more fully incorporate other elements including plants and natural communities and </a:t>
            </a:r>
            <a:r>
              <a:rPr lang="en-US" sz="5100" dirty="0" smtClean="0"/>
              <a:t>cultural </a:t>
            </a:r>
            <a:r>
              <a:rPr lang="en-US" sz="5100" dirty="0"/>
              <a:t>and </a:t>
            </a:r>
            <a:r>
              <a:rPr lang="en-US" sz="5100" dirty="0" smtClean="0"/>
              <a:t>socioeconomic needs</a:t>
            </a:r>
          </a:p>
          <a:p>
            <a:endParaRPr lang="en-US" sz="5100"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13</a:t>
            </a:fld>
            <a:endParaRPr lang="en-US" dirty="0">
              <a:solidFill>
                <a:prstClr val="black"/>
              </a:solidFill>
              <a:latin typeface="Times New Roman"/>
            </a:endParaRPr>
          </a:p>
        </p:txBody>
      </p:sp>
      <p:sp>
        <p:nvSpPr>
          <p:cNvPr id="5" name="Title 1"/>
          <p:cNvSpPr>
            <a:spLocks noGrp="1"/>
          </p:cNvSpPr>
          <p:nvPr>
            <p:ph type="title"/>
          </p:nvPr>
        </p:nvSpPr>
        <p:spPr>
          <a:xfrm>
            <a:off x="0" y="-228600"/>
            <a:ext cx="9144000" cy="1143000"/>
          </a:xfrm>
        </p:spPr>
        <p:txBody>
          <a:bodyPr>
            <a:noAutofit/>
          </a:bodyPr>
          <a:lstStyle/>
          <a:p>
            <a:r>
              <a:rPr lang="en-US" sz="4000" dirty="0" smtClean="0"/>
              <a:t>Steering Committee Guidance</a:t>
            </a:r>
            <a:endParaRPr lang="en-US" sz="4000" dirty="0"/>
          </a:p>
        </p:txBody>
      </p:sp>
    </p:spTree>
    <p:extLst>
      <p:ext uri="{BB962C8B-B14F-4D97-AF65-F5344CB8AC3E}">
        <p14:creationId xmlns:p14="http://schemas.microsoft.com/office/powerpoint/2010/main" val="411231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0"/>
            <a:ext cx="7772400" cy="1143000"/>
          </a:xfrm>
        </p:spPr>
        <p:txBody>
          <a:bodyPr>
            <a:normAutofit fontScale="90000"/>
          </a:bodyPr>
          <a:lstStyle/>
          <a:p>
            <a:pPr eaLnBrk="1" hangingPunct="1"/>
            <a:r>
              <a:rPr lang="en-US" sz="3600" dirty="0" smtClean="0"/>
              <a:t>The North Atlantic Landscape Conservation Cooperative</a:t>
            </a:r>
          </a:p>
        </p:txBody>
      </p:sp>
      <p:sp>
        <p:nvSpPr>
          <p:cNvPr id="10243" name="Rectangle 3"/>
          <p:cNvSpPr>
            <a:spLocks noGrp="1" noChangeArrowheads="1"/>
          </p:cNvSpPr>
          <p:nvPr>
            <p:ph type="body" idx="1"/>
          </p:nvPr>
        </p:nvSpPr>
        <p:spPr>
          <a:xfrm>
            <a:off x="152400" y="1524000"/>
            <a:ext cx="5029200" cy="4267200"/>
          </a:xfrm>
        </p:spPr>
        <p:txBody>
          <a:bodyPr>
            <a:normAutofit/>
          </a:bodyPr>
          <a:lstStyle/>
          <a:p>
            <a:pPr marL="0" indent="0" algn="ctr" eaLnBrk="1" hangingPunct="1">
              <a:spcBef>
                <a:spcPct val="0"/>
              </a:spcBef>
              <a:spcAft>
                <a:spcPts val="600"/>
              </a:spcAft>
              <a:buNone/>
            </a:pPr>
            <a:r>
              <a:rPr lang="en-US" dirty="0" smtClean="0"/>
              <a:t>Thanks!</a:t>
            </a:r>
            <a:endParaRPr lang="en-US" dirty="0" smtClean="0"/>
          </a:p>
        </p:txBody>
      </p:sp>
      <p:sp>
        <p:nvSpPr>
          <p:cNvPr id="6" name="Slide Number Placeholder 5"/>
          <p:cNvSpPr>
            <a:spLocks noGrp="1"/>
          </p:cNvSpPr>
          <p:nvPr>
            <p:ph type="sldNum" sz="quarter" idx="12"/>
          </p:nvPr>
        </p:nvSpPr>
        <p:spPr/>
        <p:txBody>
          <a:bodyPr/>
          <a:lstStyle/>
          <a:p>
            <a:pPr>
              <a:defRPr/>
            </a:pPr>
            <a:fld id="{063B7592-9883-4095-8831-34900D489CC5}" type="slidenum">
              <a:rPr lang="en-US" smtClean="0"/>
              <a:pPr>
                <a:defRPr/>
              </a:pPr>
              <a:t>14</a:t>
            </a:fld>
            <a:endParaRPr lang="en-US"/>
          </a:p>
        </p:txBody>
      </p:sp>
      <p:pic>
        <p:nvPicPr>
          <p:cNvPr id="5" name="Picture 4" descr="LCCsInTheNortheast.jpg"/>
          <p:cNvPicPr>
            <a:picLocks noChangeAspect="1"/>
          </p:cNvPicPr>
          <p:nvPr/>
        </p:nvPicPr>
        <p:blipFill>
          <a:blip r:embed="rId3" cstate="print"/>
          <a:stretch>
            <a:fillRect/>
          </a:stretch>
        </p:blipFill>
        <p:spPr>
          <a:xfrm>
            <a:off x="5392882" y="1066800"/>
            <a:ext cx="3733800" cy="4831976"/>
          </a:xfrm>
          <a:prstGeom prst="rect">
            <a:avLst/>
          </a:prstGeom>
        </p:spPr>
      </p:pic>
    </p:spTree>
    <p:extLst>
      <p:ext uri="{BB962C8B-B14F-4D97-AF65-F5344CB8AC3E}">
        <p14:creationId xmlns:p14="http://schemas.microsoft.com/office/powerpoint/2010/main" val="1356519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0"/>
            <a:ext cx="7772400" cy="1143000"/>
          </a:xfrm>
        </p:spPr>
        <p:txBody>
          <a:bodyPr>
            <a:normAutofit fontScale="90000"/>
          </a:bodyPr>
          <a:lstStyle/>
          <a:p>
            <a:pPr eaLnBrk="1" hangingPunct="1"/>
            <a:r>
              <a:rPr lang="en-US" sz="3600" dirty="0" smtClean="0"/>
              <a:t>The North Atlantic Landscape Conservation Cooperative</a:t>
            </a:r>
          </a:p>
        </p:txBody>
      </p:sp>
      <p:sp>
        <p:nvSpPr>
          <p:cNvPr id="10243" name="Rectangle 3"/>
          <p:cNvSpPr>
            <a:spLocks noGrp="1" noChangeArrowheads="1"/>
          </p:cNvSpPr>
          <p:nvPr>
            <p:ph type="body" idx="1"/>
          </p:nvPr>
        </p:nvSpPr>
        <p:spPr>
          <a:xfrm>
            <a:off x="152400" y="1524000"/>
            <a:ext cx="5029200" cy="4267200"/>
          </a:xfrm>
        </p:spPr>
        <p:txBody>
          <a:bodyPr>
            <a:normAutofit fontScale="92500" lnSpcReduction="10000"/>
          </a:bodyPr>
          <a:lstStyle/>
          <a:p>
            <a:pPr eaLnBrk="1" hangingPunct="1">
              <a:spcBef>
                <a:spcPct val="0"/>
              </a:spcBef>
              <a:spcAft>
                <a:spcPts val="600"/>
              </a:spcAft>
            </a:pPr>
            <a:r>
              <a:rPr lang="en-US" dirty="0" smtClean="0"/>
              <a:t>Geographic Scope, LCC Network</a:t>
            </a:r>
          </a:p>
          <a:p>
            <a:pPr eaLnBrk="1" hangingPunct="1">
              <a:spcBef>
                <a:spcPct val="0"/>
              </a:spcBef>
              <a:spcAft>
                <a:spcPts val="600"/>
              </a:spcAft>
            </a:pPr>
            <a:r>
              <a:rPr lang="en-US" dirty="0" smtClean="0"/>
              <a:t>Mission</a:t>
            </a:r>
            <a:r>
              <a:rPr lang="en-US" dirty="0" smtClean="0"/>
              <a:t>, Components, </a:t>
            </a:r>
            <a:r>
              <a:rPr lang="en-US" dirty="0" smtClean="0"/>
              <a:t>Framework, Strategic Plan</a:t>
            </a:r>
            <a:endParaRPr lang="en-US" dirty="0" smtClean="0"/>
          </a:p>
          <a:p>
            <a:pPr eaLnBrk="1" hangingPunct="1">
              <a:spcBef>
                <a:spcPct val="0"/>
              </a:spcBef>
              <a:spcAft>
                <a:spcPts val="600"/>
              </a:spcAft>
            </a:pPr>
            <a:r>
              <a:rPr lang="en-US" dirty="0" smtClean="0"/>
              <a:t>Multiple Scales of Conservation Planning and Design</a:t>
            </a:r>
            <a:endParaRPr lang="en-US" dirty="0"/>
          </a:p>
          <a:p>
            <a:pPr eaLnBrk="1" hangingPunct="1">
              <a:spcBef>
                <a:spcPct val="0"/>
              </a:spcBef>
              <a:spcAft>
                <a:spcPts val="600"/>
              </a:spcAft>
            </a:pPr>
            <a:r>
              <a:rPr lang="en-US" dirty="0" smtClean="0"/>
              <a:t>Guidance</a:t>
            </a:r>
            <a:r>
              <a:rPr lang="en-US" dirty="0" smtClean="0"/>
              <a:t> from Steering Committee</a:t>
            </a:r>
            <a:endParaRPr lang="en-US" dirty="0" smtClean="0"/>
          </a:p>
        </p:txBody>
      </p:sp>
      <p:sp>
        <p:nvSpPr>
          <p:cNvPr id="6" name="Slide Number Placeholder 5"/>
          <p:cNvSpPr>
            <a:spLocks noGrp="1"/>
          </p:cNvSpPr>
          <p:nvPr>
            <p:ph type="sldNum" sz="quarter" idx="12"/>
          </p:nvPr>
        </p:nvSpPr>
        <p:spPr/>
        <p:txBody>
          <a:bodyPr/>
          <a:lstStyle/>
          <a:p>
            <a:pPr>
              <a:defRPr/>
            </a:pPr>
            <a:fld id="{063B7592-9883-4095-8831-34900D489CC5}" type="slidenum">
              <a:rPr lang="en-US" smtClean="0"/>
              <a:pPr>
                <a:defRPr/>
              </a:pPr>
              <a:t>2</a:t>
            </a:fld>
            <a:endParaRPr lang="en-US"/>
          </a:p>
        </p:txBody>
      </p:sp>
      <p:pic>
        <p:nvPicPr>
          <p:cNvPr id="5" name="Picture 4" descr="LCCsInTheNortheast.jpg"/>
          <p:cNvPicPr>
            <a:picLocks noChangeAspect="1"/>
          </p:cNvPicPr>
          <p:nvPr/>
        </p:nvPicPr>
        <p:blipFill>
          <a:blip r:embed="rId3" cstate="print"/>
          <a:stretch>
            <a:fillRect/>
          </a:stretch>
        </p:blipFill>
        <p:spPr>
          <a:xfrm>
            <a:off x="5392882" y="1066800"/>
            <a:ext cx="3733800" cy="483197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sz="4000" dirty="0" smtClean="0"/>
              <a:t>North Atlantic LCC - Mission</a:t>
            </a:r>
            <a:endParaRPr lang="en-US" sz="4000" dirty="0"/>
          </a:p>
        </p:txBody>
      </p:sp>
      <p:sp>
        <p:nvSpPr>
          <p:cNvPr id="3" name="TextBox 2"/>
          <p:cNvSpPr txBox="1"/>
          <p:nvPr/>
        </p:nvSpPr>
        <p:spPr>
          <a:xfrm>
            <a:off x="0" y="609600"/>
            <a:ext cx="9144000" cy="2246769"/>
          </a:xfrm>
          <a:prstGeom prst="rect">
            <a:avLst/>
          </a:prstGeom>
          <a:noFill/>
        </p:spPr>
        <p:txBody>
          <a:bodyPr wrap="square" rtlCol="0">
            <a:spAutoFit/>
          </a:bodyPr>
          <a:lstStyle/>
          <a:p>
            <a:r>
              <a:rPr lang="en-US" sz="2800" dirty="0" smtClean="0"/>
              <a:t>The North Atlantic Landscape Conservation Cooperative provides a partnership in which the conservation community works together to </a:t>
            </a:r>
            <a:r>
              <a:rPr lang="en-US" sz="2800" b="1" dirty="0" smtClean="0"/>
              <a:t>address increasing land use pressures and widespread resource threats and uncertainties amplified by a rapidly changing climate.  </a:t>
            </a:r>
            <a:endParaRPr lang="en-US" sz="2800" b="1" dirty="0"/>
          </a:p>
        </p:txBody>
      </p:sp>
      <p:pic>
        <p:nvPicPr>
          <p:cNvPr id="10" name="Picture 9" descr="Cross_Islandnew.jpg"/>
          <p:cNvPicPr>
            <a:picLocks noChangeAspect="1"/>
          </p:cNvPicPr>
          <p:nvPr/>
        </p:nvPicPr>
        <p:blipFill>
          <a:blip r:embed="rId4" cstate="print"/>
          <a:srcRect/>
          <a:stretch>
            <a:fillRect/>
          </a:stretch>
        </p:blipFill>
        <p:spPr bwMode="auto">
          <a:xfrm>
            <a:off x="0" y="5559083"/>
            <a:ext cx="1219200" cy="1298917"/>
          </a:xfrm>
          <a:prstGeom prst="rect">
            <a:avLst/>
          </a:prstGeom>
          <a:noFill/>
          <a:ln w="9525">
            <a:noFill/>
            <a:miter lim="800000"/>
            <a:headEnd/>
            <a:tailEnd/>
          </a:ln>
        </p:spPr>
      </p:pic>
      <p:pic>
        <p:nvPicPr>
          <p:cNvPr id="11" name="Picture 11" descr="Puffin%20on%20rocknew.jpg"/>
          <p:cNvPicPr>
            <a:picLocks noChangeAspect="1"/>
          </p:cNvPicPr>
          <p:nvPr/>
        </p:nvPicPr>
        <p:blipFill>
          <a:blip r:embed="rId5" cstate="print"/>
          <a:srcRect/>
          <a:stretch>
            <a:fillRect/>
          </a:stretch>
        </p:blipFill>
        <p:spPr bwMode="auto">
          <a:xfrm>
            <a:off x="1219200" y="5562600"/>
            <a:ext cx="1326242" cy="1295400"/>
          </a:xfrm>
          <a:prstGeom prst="rect">
            <a:avLst/>
          </a:prstGeom>
          <a:noFill/>
          <a:ln w="9525">
            <a:noFill/>
            <a:miter lim="800000"/>
            <a:headEnd/>
            <a:tailEnd/>
          </a:ln>
        </p:spPr>
      </p:pic>
      <p:pic>
        <p:nvPicPr>
          <p:cNvPr id="14" name="Picture 7" descr="grassinsand_nathan_bacheler.jpg"/>
          <p:cNvPicPr>
            <a:picLocks noChangeAspect="1"/>
          </p:cNvPicPr>
          <p:nvPr/>
        </p:nvPicPr>
        <p:blipFill>
          <a:blip r:embed="rId6" cstate="print"/>
          <a:srcRect l="6667" r="20000"/>
          <a:stretch>
            <a:fillRect/>
          </a:stretch>
        </p:blipFill>
        <p:spPr bwMode="auto">
          <a:xfrm>
            <a:off x="2514600" y="5562600"/>
            <a:ext cx="1424940" cy="1295400"/>
          </a:xfrm>
          <a:prstGeom prst="rect">
            <a:avLst/>
          </a:prstGeom>
          <a:noFill/>
          <a:ln w="9525">
            <a:noFill/>
            <a:miter lim="800000"/>
            <a:headEnd/>
            <a:tailEnd/>
          </a:ln>
        </p:spPr>
      </p:pic>
      <p:pic>
        <p:nvPicPr>
          <p:cNvPr id="15" name="Picture 12" descr="amoy_w_chick_jack_rogers.jpg"/>
          <p:cNvPicPr>
            <a:picLocks noChangeAspect="1"/>
          </p:cNvPicPr>
          <p:nvPr/>
        </p:nvPicPr>
        <p:blipFill>
          <a:blip r:embed="rId7" cstate="print"/>
          <a:srcRect l="7095" r="7771"/>
          <a:stretch>
            <a:fillRect/>
          </a:stretch>
        </p:blipFill>
        <p:spPr bwMode="auto">
          <a:xfrm>
            <a:off x="3886200" y="5562600"/>
            <a:ext cx="1532136" cy="1295400"/>
          </a:xfrm>
          <a:prstGeom prst="rect">
            <a:avLst/>
          </a:prstGeom>
          <a:noFill/>
          <a:ln w="9525">
            <a:noFill/>
            <a:miter lim="800000"/>
            <a:headEnd/>
            <a:tailEnd/>
          </a:ln>
        </p:spPr>
      </p:pic>
      <p:pic>
        <p:nvPicPr>
          <p:cNvPr id="16" name="Picture 5" descr="Delaware Bay Bayside_michael_hogan.jpg"/>
          <p:cNvPicPr>
            <a:picLocks noChangeAspect="1"/>
          </p:cNvPicPr>
          <p:nvPr/>
        </p:nvPicPr>
        <p:blipFill>
          <a:blip r:embed="rId8" cstate="print"/>
          <a:srcRect r="24138"/>
          <a:stretch>
            <a:fillRect/>
          </a:stretch>
        </p:blipFill>
        <p:spPr bwMode="auto">
          <a:xfrm>
            <a:off x="5410200" y="5562600"/>
            <a:ext cx="1231271" cy="1295400"/>
          </a:xfrm>
          <a:prstGeom prst="rect">
            <a:avLst/>
          </a:prstGeom>
          <a:noFill/>
          <a:ln w="9525">
            <a:noFill/>
            <a:miter lim="800000"/>
            <a:headEnd/>
            <a:tailEnd/>
          </a:ln>
        </p:spPr>
      </p:pic>
      <p:pic>
        <p:nvPicPr>
          <p:cNvPr id="17" name="Picture 13" descr="saltmarsh_sharp-tailed_sparrow_ed_sigda.jpg"/>
          <p:cNvPicPr>
            <a:picLocks noChangeAspect="1"/>
          </p:cNvPicPr>
          <p:nvPr/>
        </p:nvPicPr>
        <p:blipFill>
          <a:blip r:embed="rId9" cstate="print"/>
          <a:srcRect l="13045" r="8696"/>
          <a:stretch>
            <a:fillRect/>
          </a:stretch>
        </p:blipFill>
        <p:spPr bwMode="auto">
          <a:xfrm>
            <a:off x="6629401" y="5562600"/>
            <a:ext cx="1351722" cy="1295400"/>
          </a:xfrm>
          <a:prstGeom prst="rect">
            <a:avLst/>
          </a:prstGeom>
          <a:noFill/>
          <a:ln w="9525">
            <a:noFill/>
            <a:miter lim="800000"/>
            <a:headEnd/>
            <a:tailEnd/>
          </a:ln>
        </p:spPr>
      </p:pic>
      <p:graphicFrame>
        <p:nvGraphicFramePr>
          <p:cNvPr id="180225" name="Object 1"/>
          <p:cNvGraphicFramePr>
            <a:graphicFrameLocks noChangeAspect="1"/>
          </p:cNvGraphicFramePr>
          <p:nvPr/>
        </p:nvGraphicFramePr>
        <p:xfrm>
          <a:off x="7783513" y="5562600"/>
          <a:ext cx="1382513" cy="1295400"/>
        </p:xfrm>
        <a:graphic>
          <a:graphicData uri="http://schemas.openxmlformats.org/presentationml/2006/ole">
            <mc:AlternateContent xmlns:mc="http://schemas.openxmlformats.org/markup-compatibility/2006">
              <mc:Choice xmlns:v="urn:schemas-microsoft-com:vml" Requires="v">
                <p:oleObj spid="_x0000_s1076" name="CorelPhotoPaint.Image.8" r:id="rId10" imgW="6819048" imgH="6387302" progId="">
                  <p:embed/>
                </p:oleObj>
              </mc:Choice>
              <mc:Fallback>
                <p:oleObj name="CorelPhotoPaint.Image.8" r:id="rId10" imgW="6819048" imgH="6387302" progId="">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3513" y="5562600"/>
                        <a:ext cx="138251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Slide Number Placeholder 11"/>
          <p:cNvSpPr>
            <a:spLocks noGrp="1"/>
          </p:cNvSpPr>
          <p:nvPr>
            <p:ph type="sldNum" sz="quarter" idx="12"/>
          </p:nvPr>
        </p:nvSpPr>
        <p:spPr/>
        <p:txBody>
          <a:bodyPr/>
          <a:lstStyle/>
          <a:p>
            <a:pPr>
              <a:defRPr/>
            </a:pPr>
            <a:fld id="{5B5A38A0-2B26-4DD4-A96C-E04C2FE0F70A}" type="slidenum">
              <a:rPr lang="en-US" smtClean="0"/>
              <a:pPr>
                <a:defRPr/>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smtClean="0"/>
              <a:t>LCC Partnership</a:t>
            </a:r>
            <a:endParaRPr lang="en-US" dirty="0"/>
          </a:p>
        </p:txBody>
      </p:sp>
      <p:sp>
        <p:nvSpPr>
          <p:cNvPr id="3" name="Content Placeholder 2"/>
          <p:cNvSpPr>
            <a:spLocks noGrp="1"/>
          </p:cNvSpPr>
          <p:nvPr>
            <p:ph idx="1"/>
          </p:nvPr>
        </p:nvSpPr>
        <p:spPr>
          <a:xfrm>
            <a:off x="228600" y="1219200"/>
            <a:ext cx="8229600" cy="609600"/>
          </a:xfrm>
        </p:spPr>
        <p:txBody>
          <a:bodyPr/>
          <a:lstStyle/>
          <a:p>
            <a:pPr>
              <a:buNone/>
            </a:pPr>
            <a:endParaRPr lang="en-US" dirty="0"/>
          </a:p>
        </p:txBody>
      </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4</a:t>
            </a:fld>
            <a:endParaRPr lang="en-US" dirty="0">
              <a:solidFill>
                <a:prstClr val="black"/>
              </a:solidFill>
              <a:latin typeface="Times New Roman"/>
            </a:endParaRPr>
          </a:p>
        </p:txBody>
      </p:sp>
      <p:pic>
        <p:nvPicPr>
          <p:cNvPr id="5" name="Picture 4" descr="NALCC_Steering_Committee_2012.png"/>
          <p:cNvPicPr>
            <a:picLocks noChangeAspect="1"/>
          </p:cNvPicPr>
          <p:nvPr/>
        </p:nvPicPr>
        <p:blipFill>
          <a:blip r:embed="rId3" cstate="print"/>
          <a:stretch>
            <a:fillRect/>
          </a:stretch>
        </p:blipFill>
        <p:spPr>
          <a:xfrm>
            <a:off x="0" y="2209800"/>
            <a:ext cx="9144000" cy="3795522"/>
          </a:xfrm>
          <a:prstGeom prst="rect">
            <a:avLst/>
          </a:prstGeom>
        </p:spPr>
      </p:pic>
      <p:pic>
        <p:nvPicPr>
          <p:cNvPr id="6" name="Picture 5" descr="NALCC logos.jpg"/>
          <p:cNvPicPr>
            <a:picLocks noChangeAspect="1"/>
          </p:cNvPicPr>
          <p:nvPr/>
        </p:nvPicPr>
        <p:blipFill>
          <a:blip r:embed="rId4" cstate="print"/>
          <a:stretch>
            <a:fillRect/>
          </a:stretch>
        </p:blipFill>
        <p:spPr>
          <a:xfrm>
            <a:off x="0" y="1143000"/>
            <a:ext cx="9144000" cy="4861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229600" cy="1143000"/>
          </a:xfrm>
        </p:spPr>
        <p:txBody>
          <a:bodyPr>
            <a:normAutofit fontScale="90000"/>
          </a:bodyPr>
          <a:lstStyle/>
          <a:p>
            <a:r>
              <a:rPr lang="en-US" dirty="0" smtClean="0"/>
              <a:t>LCC Technical Teams</a:t>
            </a:r>
            <a:r>
              <a:rPr lang="en-US" dirty="0"/>
              <a:t/>
            </a:r>
            <a:br>
              <a:rPr lang="en-US" dirty="0"/>
            </a:br>
            <a:endParaRPr lang="en-US" dirty="0"/>
          </a:p>
        </p:txBody>
      </p:sp>
      <p:sp>
        <p:nvSpPr>
          <p:cNvPr id="3" name="Content Placeholder 2"/>
          <p:cNvSpPr>
            <a:spLocks noGrp="1"/>
          </p:cNvSpPr>
          <p:nvPr>
            <p:ph idx="1"/>
          </p:nvPr>
        </p:nvSpPr>
        <p:spPr>
          <a:xfrm>
            <a:off x="457200" y="1143000"/>
            <a:ext cx="8458200" cy="4648200"/>
          </a:xfrm>
        </p:spPr>
        <p:txBody>
          <a:bodyPr>
            <a:normAutofit fontScale="77500" lnSpcReduction="20000"/>
          </a:bodyPr>
          <a:lstStyle/>
          <a:p>
            <a:r>
              <a:rPr lang="en-US" dirty="0" smtClean="0"/>
              <a:t>Science Technical </a:t>
            </a:r>
            <a:r>
              <a:rPr lang="en-US" dirty="0"/>
              <a:t>Committee </a:t>
            </a:r>
          </a:p>
          <a:p>
            <a:pPr lvl="1"/>
            <a:r>
              <a:rPr lang="en-US" dirty="0" smtClean="0"/>
              <a:t>51 </a:t>
            </a:r>
            <a:r>
              <a:rPr lang="en-US" dirty="0"/>
              <a:t>members </a:t>
            </a:r>
            <a:r>
              <a:rPr lang="en-US" dirty="0" smtClean="0"/>
              <a:t>(9 </a:t>
            </a:r>
            <a:r>
              <a:rPr lang="en-US" dirty="0"/>
              <a:t>State, </a:t>
            </a:r>
            <a:r>
              <a:rPr lang="en-US" dirty="0" smtClean="0"/>
              <a:t>26 </a:t>
            </a:r>
            <a:r>
              <a:rPr lang="en-US" dirty="0"/>
              <a:t>Fed., </a:t>
            </a:r>
            <a:r>
              <a:rPr lang="en-US" dirty="0" smtClean="0"/>
              <a:t>2 </a:t>
            </a:r>
            <a:r>
              <a:rPr lang="en-US" dirty="0"/>
              <a:t>Can., </a:t>
            </a:r>
            <a:r>
              <a:rPr lang="en-US" dirty="0" smtClean="0"/>
              <a:t>10 </a:t>
            </a:r>
            <a:r>
              <a:rPr lang="en-US" dirty="0"/>
              <a:t>NGO, </a:t>
            </a:r>
            <a:r>
              <a:rPr lang="en-US" dirty="0" smtClean="0"/>
              <a:t>4 </a:t>
            </a:r>
            <a:r>
              <a:rPr lang="en-US" dirty="0"/>
              <a:t>LCC)</a:t>
            </a:r>
          </a:p>
          <a:p>
            <a:pPr lvl="1"/>
            <a:r>
              <a:rPr lang="en-US" dirty="0" err="1"/>
              <a:t>subteams</a:t>
            </a:r>
            <a:r>
              <a:rPr lang="en-US" dirty="0"/>
              <a:t> - aquatic (</a:t>
            </a:r>
            <a:r>
              <a:rPr lang="en-US" dirty="0" smtClean="0"/>
              <a:t>16), </a:t>
            </a:r>
            <a:r>
              <a:rPr lang="en-US" dirty="0"/>
              <a:t>terrestrial/wetland </a:t>
            </a:r>
            <a:r>
              <a:rPr lang="en-US" dirty="0" smtClean="0"/>
              <a:t>(15) </a:t>
            </a:r>
            <a:r>
              <a:rPr lang="en-US" dirty="0"/>
              <a:t>and coastal/marine </a:t>
            </a:r>
            <a:r>
              <a:rPr lang="en-US" dirty="0" smtClean="0"/>
              <a:t>(20) </a:t>
            </a:r>
            <a:endParaRPr lang="en-US" dirty="0" smtClean="0"/>
          </a:p>
          <a:p>
            <a:r>
              <a:rPr lang="en-US" kern="0" dirty="0" smtClean="0"/>
              <a:t>Science </a:t>
            </a:r>
            <a:r>
              <a:rPr lang="en-US" kern="0" dirty="0"/>
              <a:t>Delivery </a:t>
            </a:r>
            <a:r>
              <a:rPr lang="en-US" kern="0" dirty="0" smtClean="0"/>
              <a:t>Team</a:t>
            </a:r>
          </a:p>
          <a:p>
            <a:pPr lvl="1"/>
            <a:r>
              <a:rPr lang="en-US" kern="0" dirty="0"/>
              <a:t>30 members (8 State, 10 Fed., 9 NGO, 3 </a:t>
            </a:r>
            <a:r>
              <a:rPr lang="en-US" kern="0" dirty="0" smtClean="0"/>
              <a:t>LCC) formed in 2013</a:t>
            </a:r>
          </a:p>
          <a:p>
            <a:r>
              <a:rPr lang="en-US" kern="0" dirty="0" smtClean="0"/>
              <a:t>Regional Conservation Opportunity Areas Team</a:t>
            </a:r>
            <a:endParaRPr lang="en-US" kern="0" dirty="0" smtClean="0"/>
          </a:p>
          <a:p>
            <a:pPr lvl="1"/>
            <a:r>
              <a:rPr lang="en-US" kern="0" dirty="0" smtClean="0"/>
              <a:t>20 members assessing options for identifying Regional Conservation Opportunity Areas for Regional Species of Greatest Conservation Need and their habitats. 2014/2015</a:t>
            </a:r>
          </a:p>
          <a:p>
            <a:r>
              <a:rPr lang="en-US" dirty="0" smtClean="0"/>
              <a:t>Plus: </a:t>
            </a:r>
            <a:r>
              <a:rPr lang="en-US" dirty="0"/>
              <a:t>project oversight teams, proposal review teams, peer </a:t>
            </a:r>
            <a:r>
              <a:rPr lang="en-US" dirty="0" smtClean="0"/>
              <a:t>review teams</a:t>
            </a:r>
            <a:endParaRPr lang="en-US" dirty="0"/>
          </a:p>
          <a:p>
            <a:endParaRPr lang="en-US" kern="0" dirty="0" smtClean="0"/>
          </a:p>
          <a:p>
            <a:pPr lvl="1"/>
            <a:endParaRPr lang="en-US" kern="0" dirty="0">
              <a:latin typeface="Times New Roman"/>
            </a:endParaRPr>
          </a:p>
          <a:p>
            <a:endParaRPr lang="en-US" kern="0" dirty="0"/>
          </a:p>
          <a:p>
            <a:pPr lvl="1"/>
            <a:endParaRPr lang="en-US" kern="0"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5</a:t>
            </a:fld>
            <a:endParaRPr lang="en-US" dirty="0">
              <a:solidFill>
                <a:prstClr val="black"/>
              </a:solidFill>
              <a:latin typeface="Times New Roman"/>
            </a:endParaRPr>
          </a:p>
        </p:txBody>
      </p:sp>
      <p:graphicFrame>
        <p:nvGraphicFramePr>
          <p:cNvPr id="5" name="Object 4"/>
          <p:cNvGraphicFramePr>
            <a:graphicFrameLocks noChangeAspect="1"/>
          </p:cNvGraphicFramePr>
          <p:nvPr/>
        </p:nvGraphicFramePr>
        <p:xfrm>
          <a:off x="7761288" y="0"/>
          <a:ext cx="1382712" cy="1295400"/>
        </p:xfrm>
        <a:graphic>
          <a:graphicData uri="http://schemas.openxmlformats.org/presentationml/2006/ole">
            <mc:AlternateContent xmlns:mc="http://schemas.openxmlformats.org/markup-compatibility/2006">
              <mc:Choice xmlns:v="urn:schemas-microsoft-com:vml" Requires="v">
                <p:oleObj spid="_x0000_s20533" name="CorelPhotoPaint.Image.8" r:id="rId4" imgW="6819048" imgH="6387302" progId="">
                  <p:embed/>
                </p:oleObj>
              </mc:Choice>
              <mc:Fallback>
                <p:oleObj name="CorelPhotoPaint.Image.8" r:id="rId4" imgW="6819048" imgH="6387302"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1288" y="0"/>
                        <a:ext cx="138271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97171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sz="4000" dirty="0" smtClean="0"/>
              <a:t>North Atlantic LCC - Mission</a:t>
            </a:r>
            <a:endParaRPr lang="en-US" sz="4000" dirty="0"/>
          </a:p>
        </p:txBody>
      </p:sp>
      <p:sp>
        <p:nvSpPr>
          <p:cNvPr id="3" name="TextBox 2"/>
          <p:cNvSpPr txBox="1"/>
          <p:nvPr/>
        </p:nvSpPr>
        <p:spPr>
          <a:xfrm>
            <a:off x="0" y="609600"/>
            <a:ext cx="9144000" cy="2246769"/>
          </a:xfrm>
          <a:prstGeom prst="rect">
            <a:avLst/>
          </a:prstGeom>
          <a:noFill/>
        </p:spPr>
        <p:txBody>
          <a:bodyPr wrap="square" rtlCol="0">
            <a:spAutoFit/>
          </a:bodyPr>
          <a:lstStyle/>
          <a:p>
            <a:r>
              <a:rPr lang="en-US" sz="2800" dirty="0" smtClean="0"/>
              <a:t>The North Atlantic Landscape Conservation Cooperative provides a partnership in which the conservation community works together to </a:t>
            </a:r>
            <a:r>
              <a:rPr lang="en-US" sz="2800" b="1" dirty="0" smtClean="0"/>
              <a:t>address increasing land use pressures and widespread resource threats and uncertainties amplified by a rapidly changing climate.  </a:t>
            </a:r>
            <a:endParaRPr lang="en-US" sz="2800" b="1" dirty="0"/>
          </a:p>
        </p:txBody>
      </p:sp>
      <p:sp>
        <p:nvSpPr>
          <p:cNvPr id="9" name="TextBox 8"/>
          <p:cNvSpPr txBox="1"/>
          <p:nvPr/>
        </p:nvSpPr>
        <p:spPr>
          <a:xfrm>
            <a:off x="0" y="2895600"/>
            <a:ext cx="9067800" cy="2677656"/>
          </a:xfrm>
          <a:prstGeom prst="rect">
            <a:avLst/>
          </a:prstGeom>
          <a:noFill/>
        </p:spPr>
        <p:txBody>
          <a:bodyPr wrap="square" rtlCol="0">
            <a:spAutoFit/>
          </a:bodyPr>
          <a:lstStyle/>
          <a:p>
            <a:r>
              <a:rPr lang="en-US" sz="2800" dirty="0" smtClean="0"/>
              <a:t>The partners and partnerships in the cooperative address these regional threats and uncertainties by agreeing on common goals and jointly developing </a:t>
            </a:r>
            <a:r>
              <a:rPr lang="en-US" sz="2800" i="1" dirty="0" smtClean="0"/>
              <a:t>(and delivering) </a:t>
            </a:r>
            <a:r>
              <a:rPr lang="en-US" sz="2800" dirty="0" smtClean="0"/>
              <a:t>the </a:t>
            </a:r>
            <a:r>
              <a:rPr lang="en-US" sz="2800" b="1" dirty="0" smtClean="0"/>
              <a:t>scientific information and tools needed to prioritize and guide more effective conservation actions</a:t>
            </a:r>
            <a:r>
              <a:rPr lang="en-US" sz="2800" dirty="0" smtClean="0"/>
              <a:t> by partners toward those goals. </a:t>
            </a:r>
            <a:endParaRPr lang="en-US" sz="2800" dirty="0"/>
          </a:p>
        </p:txBody>
      </p:sp>
      <p:pic>
        <p:nvPicPr>
          <p:cNvPr id="10" name="Picture 9" descr="Cross_Islandnew.jpg"/>
          <p:cNvPicPr>
            <a:picLocks noChangeAspect="1"/>
          </p:cNvPicPr>
          <p:nvPr/>
        </p:nvPicPr>
        <p:blipFill>
          <a:blip r:embed="rId4" cstate="print"/>
          <a:srcRect/>
          <a:stretch>
            <a:fillRect/>
          </a:stretch>
        </p:blipFill>
        <p:spPr bwMode="auto">
          <a:xfrm>
            <a:off x="0" y="5559083"/>
            <a:ext cx="1219200" cy="1298917"/>
          </a:xfrm>
          <a:prstGeom prst="rect">
            <a:avLst/>
          </a:prstGeom>
          <a:noFill/>
          <a:ln w="9525">
            <a:noFill/>
            <a:miter lim="800000"/>
            <a:headEnd/>
            <a:tailEnd/>
          </a:ln>
        </p:spPr>
      </p:pic>
      <p:pic>
        <p:nvPicPr>
          <p:cNvPr id="11" name="Picture 11" descr="Puffin%20on%20rocknew.jpg"/>
          <p:cNvPicPr>
            <a:picLocks noChangeAspect="1"/>
          </p:cNvPicPr>
          <p:nvPr/>
        </p:nvPicPr>
        <p:blipFill>
          <a:blip r:embed="rId5" cstate="print"/>
          <a:srcRect/>
          <a:stretch>
            <a:fillRect/>
          </a:stretch>
        </p:blipFill>
        <p:spPr bwMode="auto">
          <a:xfrm>
            <a:off x="1219200" y="5562600"/>
            <a:ext cx="1326242" cy="1295400"/>
          </a:xfrm>
          <a:prstGeom prst="rect">
            <a:avLst/>
          </a:prstGeom>
          <a:noFill/>
          <a:ln w="9525">
            <a:noFill/>
            <a:miter lim="800000"/>
            <a:headEnd/>
            <a:tailEnd/>
          </a:ln>
        </p:spPr>
      </p:pic>
      <p:pic>
        <p:nvPicPr>
          <p:cNvPr id="14" name="Picture 7" descr="grassinsand_nathan_bacheler.jpg"/>
          <p:cNvPicPr>
            <a:picLocks noChangeAspect="1"/>
          </p:cNvPicPr>
          <p:nvPr/>
        </p:nvPicPr>
        <p:blipFill>
          <a:blip r:embed="rId6" cstate="print"/>
          <a:srcRect l="6667" r="20000"/>
          <a:stretch>
            <a:fillRect/>
          </a:stretch>
        </p:blipFill>
        <p:spPr bwMode="auto">
          <a:xfrm>
            <a:off x="2514600" y="5562600"/>
            <a:ext cx="1424940" cy="1295400"/>
          </a:xfrm>
          <a:prstGeom prst="rect">
            <a:avLst/>
          </a:prstGeom>
          <a:noFill/>
          <a:ln w="9525">
            <a:noFill/>
            <a:miter lim="800000"/>
            <a:headEnd/>
            <a:tailEnd/>
          </a:ln>
        </p:spPr>
      </p:pic>
      <p:pic>
        <p:nvPicPr>
          <p:cNvPr id="15" name="Picture 12" descr="amoy_w_chick_jack_rogers.jpg"/>
          <p:cNvPicPr>
            <a:picLocks noChangeAspect="1"/>
          </p:cNvPicPr>
          <p:nvPr/>
        </p:nvPicPr>
        <p:blipFill>
          <a:blip r:embed="rId7" cstate="print"/>
          <a:srcRect l="7095" r="7771"/>
          <a:stretch>
            <a:fillRect/>
          </a:stretch>
        </p:blipFill>
        <p:spPr bwMode="auto">
          <a:xfrm>
            <a:off x="3886200" y="5562600"/>
            <a:ext cx="1532136" cy="1295400"/>
          </a:xfrm>
          <a:prstGeom prst="rect">
            <a:avLst/>
          </a:prstGeom>
          <a:noFill/>
          <a:ln w="9525">
            <a:noFill/>
            <a:miter lim="800000"/>
            <a:headEnd/>
            <a:tailEnd/>
          </a:ln>
        </p:spPr>
      </p:pic>
      <p:pic>
        <p:nvPicPr>
          <p:cNvPr id="16" name="Picture 5" descr="Delaware Bay Bayside_michael_hogan.jpg"/>
          <p:cNvPicPr>
            <a:picLocks noChangeAspect="1"/>
          </p:cNvPicPr>
          <p:nvPr/>
        </p:nvPicPr>
        <p:blipFill>
          <a:blip r:embed="rId8" cstate="print"/>
          <a:srcRect r="24138"/>
          <a:stretch>
            <a:fillRect/>
          </a:stretch>
        </p:blipFill>
        <p:spPr bwMode="auto">
          <a:xfrm>
            <a:off x="5410200" y="5562600"/>
            <a:ext cx="1231271" cy="1295400"/>
          </a:xfrm>
          <a:prstGeom prst="rect">
            <a:avLst/>
          </a:prstGeom>
          <a:noFill/>
          <a:ln w="9525">
            <a:noFill/>
            <a:miter lim="800000"/>
            <a:headEnd/>
            <a:tailEnd/>
          </a:ln>
        </p:spPr>
      </p:pic>
      <p:pic>
        <p:nvPicPr>
          <p:cNvPr id="17" name="Picture 13" descr="saltmarsh_sharp-tailed_sparrow_ed_sigda.jpg"/>
          <p:cNvPicPr>
            <a:picLocks noChangeAspect="1"/>
          </p:cNvPicPr>
          <p:nvPr/>
        </p:nvPicPr>
        <p:blipFill>
          <a:blip r:embed="rId9" cstate="print"/>
          <a:srcRect l="13045" r="8696"/>
          <a:stretch>
            <a:fillRect/>
          </a:stretch>
        </p:blipFill>
        <p:spPr bwMode="auto">
          <a:xfrm>
            <a:off x="6629401" y="5562600"/>
            <a:ext cx="1351722" cy="1295400"/>
          </a:xfrm>
          <a:prstGeom prst="rect">
            <a:avLst/>
          </a:prstGeom>
          <a:noFill/>
          <a:ln w="9525">
            <a:noFill/>
            <a:miter lim="800000"/>
            <a:headEnd/>
            <a:tailEnd/>
          </a:ln>
        </p:spPr>
      </p:pic>
      <p:graphicFrame>
        <p:nvGraphicFramePr>
          <p:cNvPr id="180225" name="Object 1"/>
          <p:cNvGraphicFramePr>
            <a:graphicFrameLocks noChangeAspect="1"/>
          </p:cNvGraphicFramePr>
          <p:nvPr/>
        </p:nvGraphicFramePr>
        <p:xfrm>
          <a:off x="7783513" y="5562600"/>
          <a:ext cx="1382513" cy="1295400"/>
        </p:xfrm>
        <a:graphic>
          <a:graphicData uri="http://schemas.openxmlformats.org/presentationml/2006/ole">
            <mc:AlternateContent xmlns:mc="http://schemas.openxmlformats.org/markup-compatibility/2006">
              <mc:Choice xmlns:v="urn:schemas-microsoft-com:vml" Requires="v">
                <p:oleObj spid="_x0000_s22540" name="CorelPhotoPaint.Image.8" r:id="rId10" imgW="6819048" imgH="6387302" progId="">
                  <p:embed/>
                </p:oleObj>
              </mc:Choice>
              <mc:Fallback>
                <p:oleObj name="CorelPhotoPaint.Image.8" r:id="rId10" imgW="6819048" imgH="6387302"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3513" y="5562600"/>
                        <a:ext cx="138251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Slide Number Placeholder 11"/>
          <p:cNvSpPr>
            <a:spLocks noGrp="1"/>
          </p:cNvSpPr>
          <p:nvPr>
            <p:ph type="sldNum" sz="quarter" idx="12"/>
          </p:nvPr>
        </p:nvSpPr>
        <p:spPr/>
        <p:txBody>
          <a:bodyPr/>
          <a:lstStyle/>
          <a:p>
            <a:pPr>
              <a:defRPr/>
            </a:pPr>
            <a:fld id="{5B5A38A0-2B26-4DD4-A96C-E04C2FE0F70A}" type="slidenum">
              <a:rPr lang="en-US" smtClean="0"/>
              <a:pPr>
                <a:defRPr/>
              </a:pPr>
              <a:t>6</a:t>
            </a:fld>
            <a:endParaRPr lang="en-US"/>
          </a:p>
        </p:txBody>
      </p:sp>
    </p:spTree>
    <p:extLst>
      <p:ext uri="{BB962C8B-B14F-4D97-AF65-F5344CB8AC3E}">
        <p14:creationId xmlns:p14="http://schemas.microsoft.com/office/powerpoint/2010/main" val="225759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305800" cy="1143000"/>
          </a:xfrm>
        </p:spPr>
        <p:txBody>
          <a:bodyPr>
            <a:normAutofit fontScale="90000"/>
          </a:bodyPr>
          <a:lstStyle/>
          <a:p>
            <a:r>
              <a:rPr lang="en-US" dirty="0" smtClean="0"/>
              <a:t>North Atlantic LCC</a:t>
            </a:r>
            <a:br>
              <a:rPr lang="en-US" dirty="0" smtClean="0"/>
            </a:br>
            <a:r>
              <a:rPr lang="en-US" dirty="0" smtClean="0"/>
              <a:t>Components of Mission</a:t>
            </a:r>
            <a:endParaRPr lang="en-US" dirty="0"/>
          </a:p>
        </p:txBody>
      </p:sp>
      <p:sp>
        <p:nvSpPr>
          <p:cNvPr id="3" name="Content Placeholder 2"/>
          <p:cNvSpPr>
            <a:spLocks noGrp="1"/>
          </p:cNvSpPr>
          <p:nvPr>
            <p:ph idx="1"/>
          </p:nvPr>
        </p:nvSpPr>
        <p:spPr>
          <a:xfrm>
            <a:off x="533400" y="1600200"/>
            <a:ext cx="7772400" cy="4114800"/>
          </a:xfrm>
        </p:spPr>
        <p:txBody>
          <a:bodyPr>
            <a:normAutofit fontScale="92500" lnSpcReduction="10000"/>
          </a:bodyPr>
          <a:lstStyle/>
          <a:p>
            <a:r>
              <a:rPr lang="en-US" dirty="0" smtClean="0"/>
              <a:t>Ecological Planning</a:t>
            </a:r>
          </a:p>
          <a:p>
            <a:r>
              <a:rPr lang="en-US" dirty="0" smtClean="0"/>
              <a:t>Conservation Design</a:t>
            </a:r>
          </a:p>
          <a:p>
            <a:r>
              <a:rPr lang="en-US" dirty="0" smtClean="0"/>
              <a:t>Conservation Adoption and Delivery</a:t>
            </a:r>
          </a:p>
          <a:p>
            <a:r>
              <a:rPr lang="en-US" dirty="0" smtClean="0"/>
              <a:t>Monitoring and Evaluation</a:t>
            </a:r>
          </a:p>
          <a:p>
            <a:r>
              <a:rPr lang="en-US" dirty="0" smtClean="0"/>
              <a:t>Research</a:t>
            </a:r>
          </a:p>
          <a:p>
            <a:r>
              <a:rPr lang="en-US" dirty="0" smtClean="0"/>
              <a:t>Information Management</a:t>
            </a:r>
          </a:p>
          <a:p>
            <a:r>
              <a:rPr lang="en-US" dirty="0" smtClean="0"/>
              <a:t>Communication and Outreach</a:t>
            </a:r>
          </a:p>
          <a:p>
            <a:r>
              <a:rPr lang="en-US" dirty="0" smtClean="0"/>
              <a:t>Coordination and Organization</a:t>
            </a:r>
          </a:p>
          <a:p>
            <a:pPr lvl="1"/>
            <a:endParaRPr lang="en-US" dirty="0" smtClean="0"/>
          </a:p>
        </p:txBody>
      </p:sp>
      <p:sp>
        <p:nvSpPr>
          <p:cNvPr id="4" name="Slide Number Placeholder 3"/>
          <p:cNvSpPr>
            <a:spLocks noGrp="1"/>
          </p:cNvSpPr>
          <p:nvPr>
            <p:ph type="sldNum" sz="quarter" idx="12"/>
          </p:nvPr>
        </p:nvSpPr>
        <p:spPr/>
        <p:txBody>
          <a:bodyPr/>
          <a:lstStyle/>
          <a:p>
            <a:pPr>
              <a:defRPr/>
            </a:pPr>
            <a:fld id="{063B7592-9883-4095-8831-34900D489CC5}" type="slidenum">
              <a:rPr lang="en-US" smtClean="0"/>
              <a:pPr>
                <a:defRPr/>
              </a:pPr>
              <a:t>7</a:t>
            </a:fld>
            <a:endParaRPr lang="en-US"/>
          </a:p>
        </p:txBody>
      </p:sp>
      <p:pic>
        <p:nvPicPr>
          <p:cNvPr id="5" name="Picture 6"/>
          <p:cNvPicPr>
            <a:picLocks noChangeAspect="1" noChangeArrowheads="1"/>
          </p:cNvPicPr>
          <p:nvPr/>
        </p:nvPicPr>
        <p:blipFill>
          <a:blip r:embed="rId3" cstate="print"/>
          <a:srcRect/>
          <a:stretch>
            <a:fillRect/>
          </a:stretch>
        </p:blipFill>
        <p:spPr bwMode="auto">
          <a:xfrm>
            <a:off x="7391400" y="990600"/>
            <a:ext cx="1454150" cy="1981200"/>
          </a:xfrm>
          <a:prstGeom prst="rect">
            <a:avLst/>
          </a:prstGeom>
          <a:noFill/>
          <a:ln w="9525">
            <a:noFill/>
            <a:miter lim="800000"/>
            <a:headEnd/>
            <a:tailEnd/>
          </a:ln>
        </p:spPr>
      </p:pic>
      <p:pic>
        <p:nvPicPr>
          <p:cNvPr id="6" name="Picture 5" descr="Delaware Bay Bayside_michael_hogan.jpg"/>
          <p:cNvPicPr>
            <a:picLocks noChangeAspect="1"/>
          </p:cNvPicPr>
          <p:nvPr/>
        </p:nvPicPr>
        <p:blipFill>
          <a:blip r:embed="rId4" cstate="print"/>
          <a:srcRect r="24138"/>
          <a:stretch>
            <a:fillRect/>
          </a:stretch>
        </p:blipFill>
        <p:spPr bwMode="auto">
          <a:xfrm>
            <a:off x="6858000" y="3550443"/>
            <a:ext cx="2057400" cy="21645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p:nvPr/>
        </p:nvGrpSpPr>
        <p:grpSpPr>
          <a:xfrm>
            <a:off x="381000" y="81171"/>
            <a:ext cx="8530208" cy="6572445"/>
            <a:chOff x="588688" y="725642"/>
            <a:chExt cx="11361763" cy="8754133"/>
          </a:xfrm>
          <a:noFill/>
        </p:grpSpPr>
        <p:grpSp>
          <p:nvGrpSpPr>
            <p:cNvPr id="3" name="Group 30"/>
            <p:cNvGrpSpPr/>
            <p:nvPr/>
          </p:nvGrpSpPr>
          <p:grpSpPr>
            <a:xfrm>
              <a:off x="4262707" y="759221"/>
              <a:ext cx="3938043" cy="1341659"/>
              <a:chOff x="3738995" y="145916"/>
              <a:chExt cx="8981900" cy="1341659"/>
            </a:xfrm>
            <a:grpFill/>
          </p:grpSpPr>
          <p:sp>
            <p:nvSpPr>
              <p:cNvPr id="20" name="TextBox 19"/>
              <p:cNvSpPr txBox="1"/>
              <p:nvPr/>
            </p:nvSpPr>
            <p:spPr>
              <a:xfrm>
                <a:off x="3738995" y="257751"/>
                <a:ext cx="8981900" cy="1229824"/>
              </a:xfrm>
              <a:prstGeom prst="rect">
                <a:avLst/>
              </a:prstGeom>
              <a:grpFill/>
            </p:spPr>
            <p:txBody>
              <a:bodyPr wrap="square" rtlCol="0">
                <a:spAutoFit/>
              </a:bodyPr>
              <a:lstStyle/>
              <a:p>
                <a:pPr algn="ctr"/>
                <a:endParaRPr lang="en-US" sz="900" dirty="0" smtClean="0">
                  <a:solidFill>
                    <a:prstClr val="black"/>
                  </a:solidFill>
                  <a:latin typeface="Arial" charset="0"/>
                </a:endParaRPr>
              </a:p>
              <a:p>
                <a:pPr algn="ctr"/>
                <a:r>
                  <a:rPr lang="en-US" sz="1200" b="1" i="1" dirty="0" smtClean="0">
                    <a:solidFill>
                      <a:prstClr val="black"/>
                    </a:solidFill>
                    <a:latin typeface="Arial" charset="0"/>
                  </a:rPr>
                  <a:t>Which species/habitats to conserve? At what levels?</a:t>
                </a:r>
              </a:p>
              <a:p>
                <a:pPr algn="ctr"/>
                <a:r>
                  <a:rPr lang="en-US" sz="1200" b="1" i="1" dirty="0" smtClean="0">
                    <a:solidFill>
                      <a:prstClr val="black"/>
                    </a:solidFill>
                    <a:latin typeface="Arial" charset="0"/>
                  </a:rPr>
                  <a:t>Who decides?</a:t>
                </a:r>
              </a:p>
              <a:p>
                <a:pPr algn="ctr"/>
                <a:endParaRPr lang="en-US" sz="900" dirty="0">
                  <a:solidFill>
                    <a:prstClr val="black"/>
                  </a:solidFill>
                  <a:latin typeface="Arial" charset="0"/>
                </a:endParaRPr>
              </a:p>
            </p:txBody>
          </p:sp>
          <p:sp>
            <p:nvSpPr>
              <p:cNvPr id="7" name="TextBox 6"/>
              <p:cNvSpPr txBox="1"/>
              <p:nvPr/>
            </p:nvSpPr>
            <p:spPr>
              <a:xfrm>
                <a:off x="5209805" y="145916"/>
                <a:ext cx="5295730" cy="450758"/>
              </a:xfrm>
              <a:prstGeom prst="rect">
                <a:avLst/>
              </a:prstGeom>
              <a:grpFill/>
            </p:spPr>
            <p:txBody>
              <a:bodyPr wrap="square" lIns="121789" tIns="60894" rIns="121789" bIns="60894" rtlCol="0">
                <a:spAutoFit/>
              </a:bodyPr>
              <a:lstStyle/>
              <a:p>
                <a:pPr algn="ctr"/>
                <a:r>
                  <a:rPr lang="en-US" sz="1400" b="1" u="sng" dirty="0" smtClean="0">
                    <a:solidFill>
                      <a:prstClr val="black"/>
                    </a:solidFill>
                    <a:latin typeface="Arial" charset="0"/>
                  </a:rPr>
                  <a:t>GOAL-SETTING</a:t>
                </a:r>
              </a:p>
            </p:txBody>
          </p:sp>
        </p:grpSp>
        <p:grpSp>
          <p:nvGrpSpPr>
            <p:cNvPr id="4" name="Group 31"/>
            <p:cNvGrpSpPr/>
            <p:nvPr/>
          </p:nvGrpSpPr>
          <p:grpSpPr>
            <a:xfrm>
              <a:off x="1197652" y="2251686"/>
              <a:ext cx="4098449" cy="958229"/>
              <a:chOff x="707008" y="2151327"/>
              <a:chExt cx="4098449" cy="958229"/>
            </a:xfrm>
            <a:grpFill/>
          </p:grpSpPr>
          <p:sp>
            <p:nvSpPr>
              <p:cNvPr id="25" name="TextBox 24"/>
              <p:cNvSpPr txBox="1"/>
              <p:nvPr/>
            </p:nvSpPr>
            <p:spPr>
              <a:xfrm>
                <a:off x="707008" y="2494644"/>
                <a:ext cx="3107488" cy="614912"/>
              </a:xfrm>
              <a:prstGeom prst="rect">
                <a:avLst/>
              </a:prstGeom>
              <a:grpFill/>
            </p:spPr>
            <p:txBody>
              <a:bodyPr wrap="square" rtlCol="0">
                <a:spAutoFit/>
              </a:bodyPr>
              <a:lstStyle/>
              <a:p>
                <a:pPr algn="ctr"/>
                <a:r>
                  <a:rPr lang="en-US" sz="1200" b="1" i="1" dirty="0" smtClean="0">
                    <a:solidFill>
                      <a:prstClr val="black"/>
                    </a:solidFill>
                    <a:latin typeface="Arial" charset="0"/>
                  </a:rPr>
                  <a:t>What do we know about the status of priority wildlife?</a:t>
                </a:r>
                <a:endParaRPr lang="en-US" sz="1200" dirty="0" smtClean="0">
                  <a:solidFill>
                    <a:prstClr val="black"/>
                  </a:solidFill>
                  <a:latin typeface="Arial" charset="0"/>
                </a:endParaRPr>
              </a:p>
            </p:txBody>
          </p:sp>
          <p:sp>
            <p:nvSpPr>
              <p:cNvPr id="8" name="TextBox 7"/>
              <p:cNvSpPr txBox="1"/>
              <p:nvPr/>
            </p:nvSpPr>
            <p:spPr>
              <a:xfrm>
                <a:off x="707009" y="2151327"/>
                <a:ext cx="4098448"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BIOLOGICAL ASSESSMENT</a:t>
                </a:r>
                <a:endParaRPr lang="en-US" sz="1400" b="1" u="sng" dirty="0">
                  <a:solidFill>
                    <a:prstClr val="black"/>
                  </a:solidFill>
                  <a:latin typeface="Arial" charset="0"/>
                </a:endParaRPr>
              </a:p>
            </p:txBody>
          </p:sp>
        </p:grpSp>
        <p:sp>
          <p:nvSpPr>
            <p:cNvPr id="12" name="Oval 11"/>
            <p:cNvSpPr/>
            <p:nvPr/>
          </p:nvSpPr>
          <p:spPr>
            <a:xfrm>
              <a:off x="4573069" y="3095277"/>
              <a:ext cx="3061026" cy="275250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789" tIns="60894" rIns="121789" bIns="60894" rtlCol="0" anchor="ctr"/>
            <a:lstStyle/>
            <a:p>
              <a:pPr algn="ctr"/>
              <a:endParaRPr lang="en-US" sz="1800">
                <a:solidFill>
                  <a:prstClr val="white"/>
                </a:solidFill>
              </a:endParaRPr>
            </a:p>
          </p:txBody>
        </p:sp>
        <p:grpSp>
          <p:nvGrpSpPr>
            <p:cNvPr id="14" name="Group 28"/>
            <p:cNvGrpSpPr/>
            <p:nvPr/>
          </p:nvGrpSpPr>
          <p:grpSpPr>
            <a:xfrm>
              <a:off x="8620972" y="4155282"/>
              <a:ext cx="3329479" cy="902340"/>
              <a:chOff x="8687878" y="3831903"/>
              <a:chExt cx="3044825" cy="902340"/>
            </a:xfrm>
            <a:grpFill/>
          </p:grpSpPr>
          <p:sp>
            <p:nvSpPr>
              <p:cNvPr id="5" name="TextBox 4"/>
              <p:cNvSpPr txBox="1"/>
              <p:nvPr/>
            </p:nvSpPr>
            <p:spPr>
              <a:xfrm>
                <a:off x="8687878" y="3831903"/>
                <a:ext cx="3044825" cy="450758"/>
              </a:xfrm>
              <a:prstGeom prst="rect">
                <a:avLst/>
              </a:prstGeom>
              <a:grpFill/>
            </p:spPr>
            <p:txBody>
              <a:bodyPr wrap="square" lIns="121789" tIns="60894" rIns="121789" bIns="60894" rtlCol="0">
                <a:spAutoFit/>
              </a:bodyPr>
              <a:lstStyle/>
              <a:p>
                <a:pPr algn="ctr"/>
                <a:r>
                  <a:rPr lang="en-US" sz="1400" b="1" u="sng" dirty="0" smtClean="0">
                    <a:solidFill>
                      <a:prstClr val="black"/>
                    </a:solidFill>
                    <a:latin typeface="Arial" charset="0"/>
                  </a:rPr>
                  <a:t>SCIENCE TRANSLATION</a:t>
                </a:r>
                <a:endParaRPr lang="en-US" sz="1400" b="1" u="sng" dirty="0">
                  <a:solidFill>
                    <a:prstClr val="black"/>
                  </a:solidFill>
                  <a:latin typeface="Arial" charset="0"/>
                </a:endParaRPr>
              </a:p>
            </p:txBody>
          </p:sp>
          <p:sp>
            <p:nvSpPr>
              <p:cNvPr id="17" name="TextBox 16"/>
              <p:cNvSpPr txBox="1"/>
              <p:nvPr/>
            </p:nvSpPr>
            <p:spPr>
              <a:xfrm>
                <a:off x="8832850" y="4119331"/>
                <a:ext cx="2771620" cy="614912"/>
              </a:xfrm>
              <a:prstGeom prst="rect">
                <a:avLst/>
              </a:prstGeom>
              <a:grpFill/>
            </p:spPr>
            <p:txBody>
              <a:bodyPr wrap="square" rtlCol="0">
                <a:spAutoFit/>
              </a:bodyPr>
              <a:lstStyle/>
              <a:p>
                <a:pPr algn="ctr"/>
                <a:r>
                  <a:rPr lang="en-US" sz="1200" b="1" i="1" dirty="0" smtClean="0">
                    <a:solidFill>
                      <a:prstClr val="black"/>
                    </a:solidFill>
                    <a:latin typeface="Arial" charset="0"/>
                  </a:rPr>
                  <a:t>How do we make science solutions useful?</a:t>
                </a:r>
              </a:p>
            </p:txBody>
          </p:sp>
        </p:grpSp>
        <p:grpSp>
          <p:nvGrpSpPr>
            <p:cNvPr id="15" name="Group 27"/>
            <p:cNvGrpSpPr/>
            <p:nvPr/>
          </p:nvGrpSpPr>
          <p:grpSpPr>
            <a:xfrm>
              <a:off x="7910314" y="6457729"/>
              <a:ext cx="3741238" cy="1165359"/>
              <a:chOff x="8278297" y="5498743"/>
              <a:chExt cx="3741238" cy="1165359"/>
            </a:xfrm>
            <a:grpFill/>
          </p:grpSpPr>
          <p:sp>
            <p:nvSpPr>
              <p:cNvPr id="10" name="TextBox 9"/>
              <p:cNvSpPr txBox="1"/>
              <p:nvPr/>
            </p:nvSpPr>
            <p:spPr>
              <a:xfrm>
                <a:off x="8398260" y="5498743"/>
                <a:ext cx="3621275"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CONSERVATION ADOPTION</a:t>
                </a:r>
                <a:endParaRPr lang="en-US" sz="1400" b="1" u="sng" dirty="0">
                  <a:solidFill>
                    <a:prstClr val="black"/>
                  </a:solidFill>
                  <a:latin typeface="Arial" charset="0"/>
                </a:endParaRPr>
              </a:p>
            </p:txBody>
          </p:sp>
          <p:sp>
            <p:nvSpPr>
              <p:cNvPr id="18" name="TextBox 17"/>
              <p:cNvSpPr txBox="1"/>
              <p:nvPr/>
            </p:nvSpPr>
            <p:spPr>
              <a:xfrm>
                <a:off x="8278297" y="5803225"/>
                <a:ext cx="3741238" cy="860877"/>
              </a:xfrm>
              <a:prstGeom prst="rect">
                <a:avLst/>
              </a:prstGeom>
              <a:grpFill/>
            </p:spPr>
            <p:txBody>
              <a:bodyPr wrap="square" rtlCol="0">
                <a:spAutoFit/>
              </a:bodyPr>
              <a:lstStyle/>
              <a:p>
                <a:pPr algn="ctr"/>
                <a:r>
                  <a:rPr lang="en-US" sz="1200" b="1" i="1" dirty="0" smtClean="0">
                    <a:solidFill>
                      <a:prstClr val="black"/>
                    </a:solidFill>
                    <a:latin typeface="Arial" charset="0"/>
                  </a:rPr>
                  <a:t>How do we get communities and landowners engaged in conservation?</a:t>
                </a:r>
              </a:p>
            </p:txBody>
          </p:sp>
        </p:grpSp>
        <p:grpSp>
          <p:nvGrpSpPr>
            <p:cNvPr id="16" name="Group 30"/>
            <p:cNvGrpSpPr/>
            <p:nvPr/>
          </p:nvGrpSpPr>
          <p:grpSpPr>
            <a:xfrm>
              <a:off x="4366789" y="3818881"/>
              <a:ext cx="3450802" cy="1586931"/>
              <a:chOff x="4272001" y="3077326"/>
              <a:chExt cx="3450802" cy="1586931"/>
            </a:xfrm>
            <a:grpFill/>
          </p:grpSpPr>
          <p:sp>
            <p:nvSpPr>
              <p:cNvPr id="13" name="TextBox 12"/>
              <p:cNvSpPr txBox="1"/>
              <p:nvPr/>
            </p:nvSpPr>
            <p:spPr>
              <a:xfrm>
                <a:off x="4272001" y="3077326"/>
                <a:ext cx="3450802" cy="737718"/>
              </a:xfrm>
              <a:prstGeom prst="rect">
                <a:avLst/>
              </a:prstGeom>
              <a:grpFill/>
            </p:spPr>
            <p:txBody>
              <a:bodyPr wrap="square" lIns="121789" tIns="60894" rIns="121789" bIns="60894" rtlCol="0">
                <a:spAutoFit/>
              </a:bodyPr>
              <a:lstStyle/>
              <a:p>
                <a:pPr algn="ctr"/>
                <a:r>
                  <a:rPr lang="en-US" sz="1400" b="1" u="sng" dirty="0" smtClean="0">
                    <a:solidFill>
                      <a:prstClr val="black"/>
                    </a:solidFill>
                    <a:latin typeface="Arial" charset="0"/>
                  </a:rPr>
                  <a:t>INFORMATION MANAGEMENT</a:t>
                </a:r>
                <a:endParaRPr lang="en-US" sz="1400" b="1" u="sng" dirty="0">
                  <a:solidFill>
                    <a:prstClr val="black"/>
                  </a:solidFill>
                  <a:latin typeface="Arial" charset="0"/>
                </a:endParaRPr>
              </a:p>
            </p:txBody>
          </p:sp>
          <p:sp>
            <p:nvSpPr>
              <p:cNvPr id="19" name="TextBox 18"/>
              <p:cNvSpPr txBox="1"/>
              <p:nvPr/>
            </p:nvSpPr>
            <p:spPr>
              <a:xfrm>
                <a:off x="4623261" y="3803380"/>
                <a:ext cx="2804527" cy="860877"/>
              </a:xfrm>
              <a:prstGeom prst="rect">
                <a:avLst/>
              </a:prstGeom>
              <a:grpFill/>
            </p:spPr>
            <p:txBody>
              <a:bodyPr wrap="square" rtlCol="0">
                <a:spAutoFit/>
              </a:bodyPr>
              <a:lstStyle/>
              <a:p>
                <a:pPr algn="ctr"/>
                <a:r>
                  <a:rPr lang="en-US" sz="1200" b="1" i="1" dirty="0" smtClean="0">
                    <a:solidFill>
                      <a:prstClr val="black"/>
                    </a:solidFill>
                    <a:latin typeface="Arial" charset="0"/>
                  </a:rPr>
                  <a:t>How will we manage the demand for and creation of data?</a:t>
                </a:r>
              </a:p>
            </p:txBody>
          </p:sp>
        </p:grpSp>
        <p:grpSp>
          <p:nvGrpSpPr>
            <p:cNvPr id="26" name="Group 29"/>
            <p:cNvGrpSpPr/>
            <p:nvPr/>
          </p:nvGrpSpPr>
          <p:grpSpPr>
            <a:xfrm>
              <a:off x="7388797" y="2035897"/>
              <a:ext cx="3552296" cy="909262"/>
              <a:chOff x="7014244" y="1942282"/>
              <a:chExt cx="4885228" cy="909262"/>
            </a:xfrm>
            <a:grpFill/>
          </p:grpSpPr>
          <p:sp>
            <p:nvSpPr>
              <p:cNvPr id="6" name="TextBox 5"/>
              <p:cNvSpPr txBox="1"/>
              <p:nvPr/>
            </p:nvSpPr>
            <p:spPr>
              <a:xfrm>
                <a:off x="7293400" y="1942282"/>
                <a:ext cx="4494025"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CONSERVATION DESIGN</a:t>
                </a:r>
                <a:endParaRPr lang="en-US" sz="1400" b="1" u="sng" dirty="0">
                  <a:solidFill>
                    <a:prstClr val="black"/>
                  </a:solidFill>
                  <a:latin typeface="Arial" charset="0"/>
                </a:endParaRPr>
              </a:p>
            </p:txBody>
          </p:sp>
          <p:sp>
            <p:nvSpPr>
              <p:cNvPr id="21" name="TextBox 20"/>
              <p:cNvSpPr txBox="1"/>
              <p:nvPr/>
            </p:nvSpPr>
            <p:spPr>
              <a:xfrm>
                <a:off x="7014244" y="2236632"/>
                <a:ext cx="4885228" cy="614912"/>
              </a:xfrm>
              <a:prstGeom prst="rect">
                <a:avLst/>
              </a:prstGeom>
              <a:grpFill/>
            </p:spPr>
            <p:txBody>
              <a:bodyPr wrap="square" rtlCol="0">
                <a:spAutoFit/>
              </a:bodyPr>
              <a:lstStyle/>
              <a:p>
                <a:pPr algn="ctr"/>
                <a:r>
                  <a:rPr lang="en-US" sz="1200" b="1" i="1" dirty="0" smtClean="0">
                    <a:solidFill>
                      <a:prstClr val="black"/>
                    </a:solidFill>
                    <a:latin typeface="Arial" charset="0"/>
                  </a:rPr>
                  <a:t>What should landscapes look like to conserve species at goal levels</a:t>
                </a:r>
              </a:p>
            </p:txBody>
          </p:sp>
        </p:grpSp>
        <p:grpSp>
          <p:nvGrpSpPr>
            <p:cNvPr id="27" name="Group 35"/>
            <p:cNvGrpSpPr/>
            <p:nvPr/>
          </p:nvGrpSpPr>
          <p:grpSpPr>
            <a:xfrm>
              <a:off x="4535309" y="7574165"/>
              <a:ext cx="3766936" cy="1905610"/>
              <a:chOff x="4803590" y="6877214"/>
              <a:chExt cx="2624205" cy="1905610"/>
            </a:xfrm>
            <a:grpFill/>
          </p:grpSpPr>
          <p:sp>
            <p:nvSpPr>
              <p:cNvPr id="11" name="TextBox 10"/>
              <p:cNvSpPr txBox="1"/>
              <p:nvPr/>
            </p:nvSpPr>
            <p:spPr>
              <a:xfrm>
                <a:off x="4882412" y="6877214"/>
                <a:ext cx="2545383"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CONSERVATION DELIVERY</a:t>
                </a:r>
                <a:endParaRPr lang="en-US" sz="1400" b="1" u="sng" dirty="0">
                  <a:solidFill>
                    <a:prstClr val="black"/>
                  </a:solidFill>
                  <a:latin typeface="Arial" charset="0"/>
                </a:endParaRPr>
              </a:p>
            </p:txBody>
          </p:sp>
          <p:sp>
            <p:nvSpPr>
              <p:cNvPr id="22" name="TextBox 21"/>
              <p:cNvSpPr txBox="1"/>
              <p:nvPr/>
            </p:nvSpPr>
            <p:spPr>
              <a:xfrm>
                <a:off x="4803590" y="7184053"/>
                <a:ext cx="2412090" cy="1598771"/>
              </a:xfrm>
              <a:prstGeom prst="rect">
                <a:avLst/>
              </a:prstGeom>
              <a:grpFill/>
            </p:spPr>
            <p:txBody>
              <a:bodyPr wrap="square" rtlCol="0">
                <a:spAutoFit/>
              </a:bodyPr>
              <a:lstStyle/>
              <a:p>
                <a:pPr algn="ctr"/>
                <a:r>
                  <a:rPr lang="en-US" sz="1200" b="1" i="1" dirty="0" smtClean="0">
                    <a:solidFill>
                      <a:prstClr val="black"/>
                    </a:solidFill>
                    <a:latin typeface="Arial" charset="0"/>
                  </a:rPr>
                  <a:t>How will we most efficiently put conservation on the ground?</a:t>
                </a:r>
              </a:p>
              <a:p>
                <a:pPr algn="ctr"/>
                <a:endParaRPr lang="en-US" sz="1200" dirty="0" smtClean="0">
                  <a:solidFill>
                    <a:prstClr val="black"/>
                  </a:solidFill>
                  <a:latin typeface="Arial" charset="0"/>
                </a:endParaRPr>
              </a:p>
              <a:p>
                <a:pPr algn="ctr"/>
                <a:endParaRPr lang="en-US" sz="1200" dirty="0" smtClean="0">
                  <a:solidFill>
                    <a:prstClr val="black"/>
                  </a:solidFill>
                  <a:latin typeface="Arial" charset="0"/>
                </a:endParaRPr>
              </a:p>
              <a:p>
                <a:pPr algn="ctr"/>
                <a:endParaRPr lang="en-US" sz="1200" dirty="0" smtClean="0">
                  <a:solidFill>
                    <a:prstClr val="black"/>
                  </a:solidFill>
                  <a:latin typeface="Arial" charset="0"/>
                </a:endParaRPr>
              </a:p>
              <a:p>
                <a:pPr algn="ctr"/>
                <a:endParaRPr lang="en-US" sz="1200" dirty="0">
                  <a:solidFill>
                    <a:prstClr val="black"/>
                  </a:solidFill>
                  <a:latin typeface="Arial" charset="0"/>
                </a:endParaRPr>
              </a:p>
            </p:txBody>
          </p:sp>
        </p:grpSp>
        <p:sp>
          <p:nvSpPr>
            <p:cNvPr id="23" name="TextBox 22"/>
            <p:cNvSpPr txBox="1"/>
            <p:nvPr/>
          </p:nvSpPr>
          <p:spPr>
            <a:xfrm>
              <a:off x="913067" y="6765877"/>
              <a:ext cx="3207828" cy="860877"/>
            </a:xfrm>
            <a:prstGeom prst="rect">
              <a:avLst/>
            </a:prstGeom>
            <a:grpFill/>
          </p:spPr>
          <p:txBody>
            <a:bodyPr wrap="square" rtlCol="0">
              <a:spAutoFit/>
            </a:bodyPr>
            <a:lstStyle/>
            <a:p>
              <a:pPr algn="ctr"/>
              <a:r>
                <a:rPr lang="en-US" sz="1200" b="1" i="1" dirty="0" smtClean="0">
                  <a:solidFill>
                    <a:prstClr val="black"/>
                  </a:solidFill>
                  <a:latin typeface="Arial" charset="0"/>
                </a:rPr>
                <a:t>What new information will we gather to support conservation?</a:t>
              </a:r>
            </a:p>
          </p:txBody>
        </p:sp>
        <p:grpSp>
          <p:nvGrpSpPr>
            <p:cNvPr id="28" name="Group 32"/>
            <p:cNvGrpSpPr/>
            <p:nvPr/>
          </p:nvGrpSpPr>
          <p:grpSpPr>
            <a:xfrm>
              <a:off x="1118053" y="4168498"/>
              <a:ext cx="3834885" cy="1142535"/>
              <a:chOff x="549352" y="4491877"/>
              <a:chExt cx="3834885" cy="1142535"/>
            </a:xfrm>
            <a:grpFill/>
          </p:grpSpPr>
          <p:sp>
            <p:nvSpPr>
              <p:cNvPr id="9" name="TextBox 8"/>
              <p:cNvSpPr txBox="1"/>
              <p:nvPr/>
            </p:nvSpPr>
            <p:spPr>
              <a:xfrm>
                <a:off x="933434" y="4491877"/>
                <a:ext cx="3450803" cy="450758"/>
              </a:xfrm>
              <a:prstGeom prst="rect">
                <a:avLst/>
              </a:prstGeom>
              <a:grpFill/>
            </p:spPr>
            <p:txBody>
              <a:bodyPr wrap="square" lIns="121789" tIns="60894" rIns="121789" bIns="60894" rtlCol="0">
                <a:spAutoFit/>
              </a:bodyPr>
              <a:lstStyle/>
              <a:p>
                <a:r>
                  <a:rPr lang="en-US" sz="1400" b="1" u="sng" dirty="0" smtClean="0">
                    <a:solidFill>
                      <a:prstClr val="black"/>
                    </a:solidFill>
                    <a:latin typeface="Arial" charset="0"/>
                  </a:rPr>
                  <a:t>PRIORITIES</a:t>
                </a:r>
                <a:endParaRPr lang="en-US" sz="1400" b="1" u="sng" dirty="0">
                  <a:solidFill>
                    <a:prstClr val="black"/>
                  </a:solidFill>
                  <a:latin typeface="Arial" charset="0"/>
                </a:endParaRPr>
              </a:p>
            </p:txBody>
          </p:sp>
          <p:sp>
            <p:nvSpPr>
              <p:cNvPr id="24" name="TextBox 23"/>
              <p:cNvSpPr txBox="1"/>
              <p:nvPr/>
            </p:nvSpPr>
            <p:spPr>
              <a:xfrm>
                <a:off x="549352" y="4773535"/>
                <a:ext cx="2752486" cy="860877"/>
              </a:xfrm>
              <a:prstGeom prst="rect">
                <a:avLst/>
              </a:prstGeom>
              <a:grpFill/>
            </p:spPr>
            <p:txBody>
              <a:bodyPr wrap="square" rtlCol="0">
                <a:spAutoFit/>
              </a:bodyPr>
              <a:lstStyle/>
              <a:p>
                <a:r>
                  <a:rPr lang="en-US" sz="1200" b="1" i="1" dirty="0" smtClean="0">
                    <a:solidFill>
                      <a:prstClr val="black"/>
                    </a:solidFill>
                    <a:latin typeface="Arial" charset="0"/>
                  </a:rPr>
                  <a:t>Which species and issues demand immediate attention?</a:t>
                </a:r>
                <a:endParaRPr lang="en-US" sz="1200" dirty="0" smtClean="0">
                  <a:solidFill>
                    <a:prstClr val="black"/>
                  </a:solidFill>
                  <a:latin typeface="Arial" charset="0"/>
                </a:endParaRPr>
              </a:p>
            </p:txBody>
          </p:sp>
        </p:grpSp>
        <p:sp>
          <p:nvSpPr>
            <p:cNvPr id="37" name="TextBox 36"/>
            <p:cNvSpPr txBox="1"/>
            <p:nvPr/>
          </p:nvSpPr>
          <p:spPr>
            <a:xfrm>
              <a:off x="588688" y="725642"/>
              <a:ext cx="3200400" cy="1414297"/>
            </a:xfrm>
            <a:prstGeom prst="rect">
              <a:avLst/>
            </a:prstGeom>
            <a:grpFill/>
          </p:spPr>
          <p:txBody>
            <a:bodyPr wrap="square" rtlCol="0">
              <a:spAutoFit/>
            </a:bodyPr>
            <a:lstStyle/>
            <a:p>
              <a:r>
                <a:rPr lang="en-US" sz="2100" b="1" dirty="0" smtClean="0">
                  <a:solidFill>
                    <a:srgbClr val="002060"/>
                  </a:solidFill>
                  <a:latin typeface="Arial" charset="0"/>
                </a:rPr>
                <a:t>Northeast </a:t>
              </a:r>
            </a:p>
            <a:p>
              <a:r>
                <a:rPr lang="en-US" sz="2100" b="1" dirty="0" smtClean="0">
                  <a:solidFill>
                    <a:srgbClr val="002060"/>
                  </a:solidFill>
                  <a:latin typeface="Arial" charset="0"/>
                </a:rPr>
                <a:t>Conservation Framework</a:t>
              </a:r>
            </a:p>
          </p:txBody>
        </p:sp>
      </p:grpSp>
      <p:sp>
        <p:nvSpPr>
          <p:cNvPr id="32" name="TextBox 31"/>
          <p:cNvSpPr txBox="1"/>
          <p:nvPr/>
        </p:nvSpPr>
        <p:spPr>
          <a:xfrm>
            <a:off x="304800" y="4256534"/>
            <a:ext cx="3089318" cy="461651"/>
          </a:xfrm>
          <a:prstGeom prst="rect">
            <a:avLst/>
          </a:prstGeom>
          <a:noFill/>
        </p:spPr>
        <p:txBody>
          <a:bodyPr wrap="square" lIns="91427" tIns="45713" rIns="91427" bIns="45713" rtlCol="0">
            <a:spAutoFit/>
          </a:bodyPr>
          <a:lstStyle/>
          <a:p>
            <a:pPr algn="ctr"/>
            <a:r>
              <a:rPr lang="en-US" sz="1200" b="1" u="sng" dirty="0" smtClean="0">
                <a:solidFill>
                  <a:prstClr val="black"/>
                </a:solidFill>
                <a:latin typeface="Arial" charset="0"/>
              </a:rPr>
              <a:t>MONITORING, EVALUATION AND RESEARCH</a:t>
            </a:r>
            <a:endParaRPr lang="en-US" sz="1200" b="1" u="sng" dirty="0">
              <a:solidFill>
                <a:prstClr val="black"/>
              </a:solidFill>
              <a:latin typeface="Arial" charset="0"/>
            </a:endParaRPr>
          </a:p>
        </p:txBody>
      </p:sp>
      <p:sp>
        <p:nvSpPr>
          <p:cNvPr id="33" name="Curved Down Arrow 32"/>
          <p:cNvSpPr/>
          <p:nvPr/>
        </p:nvSpPr>
        <p:spPr>
          <a:xfrm rot="16420191">
            <a:off x="60874" y="3629777"/>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urved Down Arrow 33"/>
          <p:cNvSpPr/>
          <p:nvPr/>
        </p:nvSpPr>
        <p:spPr>
          <a:xfrm rot="16420191">
            <a:off x="221891" y="2169772"/>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urved Down Arrow 34"/>
          <p:cNvSpPr/>
          <p:nvPr/>
        </p:nvSpPr>
        <p:spPr>
          <a:xfrm rot="18236776">
            <a:off x="2126891" y="493374"/>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urved Down Arrow 35"/>
          <p:cNvSpPr/>
          <p:nvPr/>
        </p:nvSpPr>
        <p:spPr>
          <a:xfrm rot="1939480">
            <a:off x="6176936" y="382962"/>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urved Down Arrow 37"/>
          <p:cNvSpPr/>
          <p:nvPr/>
        </p:nvSpPr>
        <p:spPr>
          <a:xfrm rot="3053328">
            <a:off x="7936399" y="1993788"/>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urved Down Arrow 38"/>
          <p:cNvSpPr/>
          <p:nvPr/>
        </p:nvSpPr>
        <p:spPr>
          <a:xfrm rot="5400000">
            <a:off x="8267700" y="3761234"/>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urved Down Arrow 39"/>
          <p:cNvSpPr/>
          <p:nvPr/>
        </p:nvSpPr>
        <p:spPr>
          <a:xfrm rot="8889361">
            <a:off x="6482859" y="5561721"/>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urved Down Arrow 40"/>
          <p:cNvSpPr/>
          <p:nvPr/>
        </p:nvSpPr>
        <p:spPr>
          <a:xfrm rot="12312416">
            <a:off x="2227540" y="5519764"/>
            <a:ext cx="990600" cy="3048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Up-Down Arrow 41"/>
          <p:cNvSpPr/>
          <p:nvPr/>
        </p:nvSpPr>
        <p:spPr>
          <a:xfrm>
            <a:off x="4495800" y="1360934"/>
            <a:ext cx="45719" cy="4572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eft-Right Arrow 43"/>
          <p:cNvSpPr/>
          <p:nvPr/>
        </p:nvSpPr>
        <p:spPr>
          <a:xfrm>
            <a:off x="5791200" y="2808734"/>
            <a:ext cx="457200"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Up-Down Arrow 45"/>
          <p:cNvSpPr/>
          <p:nvPr/>
        </p:nvSpPr>
        <p:spPr>
          <a:xfrm>
            <a:off x="4495800" y="4027934"/>
            <a:ext cx="45719" cy="533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Right Arrow 47"/>
          <p:cNvSpPr/>
          <p:nvPr/>
        </p:nvSpPr>
        <p:spPr>
          <a:xfrm>
            <a:off x="2819400" y="2884934"/>
            <a:ext cx="457200"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lide Number Placeholder 44"/>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8</a:t>
            </a:fld>
            <a:endParaRPr lang="en-US" dirty="0">
              <a:solidFill>
                <a:prstClr val="black"/>
              </a:solidFill>
              <a:latin typeface="Times New Roman"/>
            </a:endParaRPr>
          </a:p>
        </p:txBody>
      </p:sp>
      <p:sp>
        <p:nvSpPr>
          <p:cNvPr id="47" name="Oval 46"/>
          <p:cNvSpPr/>
          <p:nvPr/>
        </p:nvSpPr>
        <p:spPr>
          <a:xfrm>
            <a:off x="3276600" y="914400"/>
            <a:ext cx="5867400" cy="4495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r>
              <a:rPr lang="en-US" dirty="0" smtClean="0"/>
              <a:t>Science Needs &amp; Projects</a:t>
            </a:r>
            <a:endParaRPr lang="en-US" dirty="0"/>
          </a:p>
        </p:txBody>
      </p:sp>
      <p:sp>
        <p:nvSpPr>
          <p:cNvPr id="3" name="Content Placeholder 2"/>
          <p:cNvSpPr>
            <a:spLocks noGrp="1"/>
          </p:cNvSpPr>
          <p:nvPr>
            <p:ph idx="1"/>
          </p:nvPr>
        </p:nvSpPr>
        <p:spPr>
          <a:xfrm>
            <a:off x="457200" y="990600"/>
            <a:ext cx="8458200" cy="4876800"/>
          </a:xfrm>
        </p:spPr>
        <p:txBody>
          <a:bodyPr>
            <a:noAutofit/>
          </a:bodyPr>
          <a:lstStyle/>
          <a:p>
            <a:pPr lvl="0">
              <a:buNone/>
            </a:pPr>
            <a:r>
              <a:rPr lang="en-US" sz="2800" u="sng" dirty="0" smtClean="0">
                <a:solidFill>
                  <a:schemeClr val="accent1">
                    <a:lumMod val="50000"/>
                  </a:schemeClr>
                </a:solidFill>
              </a:rPr>
              <a:t>Criteria for prioritizing needs</a:t>
            </a:r>
          </a:p>
          <a:p>
            <a:pPr lvl="0"/>
            <a:r>
              <a:rPr lang="en-US" sz="2400" b="1" dirty="0" smtClean="0"/>
              <a:t>Foundational needs </a:t>
            </a:r>
            <a:r>
              <a:rPr lang="en-US" sz="2400" dirty="0" smtClean="0"/>
              <a:t>for organizing landscape conservation (consistent mapping, decision frameworks)</a:t>
            </a:r>
          </a:p>
          <a:p>
            <a:pPr lvl="0"/>
            <a:r>
              <a:rPr lang="en-US" sz="2400" dirty="0" smtClean="0"/>
              <a:t>Needs that </a:t>
            </a:r>
            <a:r>
              <a:rPr lang="en-US" sz="2400" b="1" dirty="0" smtClean="0"/>
              <a:t>address major threats and uncertainties</a:t>
            </a:r>
            <a:r>
              <a:rPr lang="en-US" sz="2400" dirty="0" smtClean="0"/>
              <a:t> to sustaining natural or cultural resources in the North Atlantic LCC (land use change, climate impacts, energy) </a:t>
            </a:r>
          </a:p>
          <a:p>
            <a:pPr lvl="0"/>
            <a:r>
              <a:rPr lang="en-US" sz="2400" dirty="0" smtClean="0"/>
              <a:t>Needs that address threats and uncertainties to </a:t>
            </a:r>
            <a:r>
              <a:rPr lang="en-US" sz="2400" b="1" dirty="0" smtClean="0"/>
              <a:t>multiple species or </a:t>
            </a:r>
            <a:r>
              <a:rPr lang="en-US" sz="2400" b="1" dirty="0" smtClean="0"/>
              <a:t>habitats</a:t>
            </a:r>
            <a:r>
              <a:rPr lang="en-US" sz="2400" dirty="0"/>
              <a:t> </a:t>
            </a:r>
            <a:r>
              <a:rPr lang="en-US" sz="2400" dirty="0" smtClean="0"/>
              <a:t>at landscape scales.</a:t>
            </a:r>
            <a:endParaRPr lang="en-US" sz="2400" dirty="0" smtClean="0"/>
          </a:p>
          <a:p>
            <a:pPr lvl="0"/>
            <a:r>
              <a:rPr lang="en-US" sz="2400" dirty="0" smtClean="0"/>
              <a:t>Needs that will </a:t>
            </a:r>
            <a:r>
              <a:rPr lang="en-US" sz="2400" b="1" dirty="0" smtClean="0"/>
              <a:t>inform applied conservation decisions </a:t>
            </a:r>
            <a:r>
              <a:rPr lang="en-US" sz="2400" dirty="0" smtClean="0"/>
              <a:t>and </a:t>
            </a:r>
            <a:r>
              <a:rPr lang="en-US" sz="2400" dirty="0" smtClean="0"/>
              <a:t>actions (in the face of change and uncertainty)</a:t>
            </a:r>
            <a:endParaRPr lang="en-US" sz="2400" dirty="0" smtClean="0"/>
          </a:p>
          <a:p>
            <a:pPr lvl="0"/>
            <a:r>
              <a:rPr lang="en-US" sz="2400" dirty="0" smtClean="0"/>
              <a:t>Needs that are </a:t>
            </a:r>
            <a:r>
              <a:rPr lang="en-US" sz="2400" b="1" dirty="0" smtClean="0"/>
              <a:t>priorities for existing partnerships </a:t>
            </a:r>
            <a:r>
              <a:rPr lang="en-US" sz="2400" dirty="0" smtClean="0"/>
              <a:t>in the North Atlantic LCC (NEAFWA, JVs, FHPs, NEPARC etc.)</a:t>
            </a:r>
          </a:p>
          <a:p>
            <a:pPr lvl="1"/>
            <a:endParaRPr lang="en-US" sz="1100" dirty="0"/>
          </a:p>
        </p:txBody>
      </p:sp>
      <p:sp>
        <p:nvSpPr>
          <p:cNvPr id="4" name="Slide Number Placeholder 3"/>
          <p:cNvSpPr>
            <a:spLocks noGrp="1"/>
          </p:cNvSpPr>
          <p:nvPr>
            <p:ph type="sldNum" sz="quarter" idx="12"/>
          </p:nvPr>
        </p:nvSpPr>
        <p:spPr/>
        <p:txBody>
          <a:bodyPr/>
          <a:lstStyle/>
          <a:p>
            <a:fld id="{024BC43F-AAE5-481E-827F-B28F73C6CC9C}" type="slidenum">
              <a:rPr lang="en-US" smtClean="0">
                <a:solidFill>
                  <a:prstClr val="black"/>
                </a:solidFill>
                <a:latin typeface="Times New Roman"/>
              </a:rPr>
              <a:pPr/>
              <a:t>9</a:t>
            </a:fld>
            <a:endParaRPr lang="en-US" dirty="0">
              <a:solidFill>
                <a:prstClr val="black"/>
              </a:solidFill>
              <a:latin typeface="Times New Roman"/>
            </a:endParaRPr>
          </a:p>
        </p:txBody>
      </p:sp>
      <p:pic>
        <p:nvPicPr>
          <p:cNvPr id="5" name="Picture 7" descr="grassinsand_nathan_bacheler.jpg"/>
          <p:cNvPicPr>
            <a:picLocks noChangeAspect="1"/>
          </p:cNvPicPr>
          <p:nvPr/>
        </p:nvPicPr>
        <p:blipFill>
          <a:blip r:embed="rId3" cstate="print"/>
          <a:srcRect l="6667" r="20000"/>
          <a:stretch>
            <a:fillRect/>
          </a:stretch>
        </p:blipFill>
        <p:spPr bwMode="auto">
          <a:xfrm>
            <a:off x="7719060" y="0"/>
            <a:ext cx="1424940"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8732</TotalTime>
  <Words>1051</Words>
  <Application>Microsoft Office PowerPoint</Application>
  <PresentationFormat>On-screen Show (4:3)</PresentationFormat>
  <Paragraphs>156</Paragraphs>
  <Slides>14</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6" baseType="lpstr">
      <vt:lpstr>Office Theme</vt:lpstr>
      <vt:lpstr>CorelPhotoPaint.Image.8</vt:lpstr>
      <vt:lpstr>LCC Role in Conservation Science and Science Delivery</vt:lpstr>
      <vt:lpstr>The North Atlantic Landscape Conservation Cooperative</vt:lpstr>
      <vt:lpstr>North Atlantic LCC - Mission</vt:lpstr>
      <vt:lpstr>LCC Partnership</vt:lpstr>
      <vt:lpstr>LCC Technical Teams </vt:lpstr>
      <vt:lpstr>North Atlantic LCC - Mission</vt:lpstr>
      <vt:lpstr>North Atlantic LCC Components of Mission</vt:lpstr>
      <vt:lpstr>PowerPoint Presentation</vt:lpstr>
      <vt:lpstr>Science Needs &amp; Projects</vt:lpstr>
      <vt:lpstr>PowerPoint Presentation</vt:lpstr>
      <vt:lpstr>Multiple Scales of  Conservation Planning  and Design</vt:lpstr>
      <vt:lpstr>Multiple Scales of Conservation</vt:lpstr>
      <vt:lpstr>Steering Committee Guidance</vt:lpstr>
      <vt:lpstr>The North Atlantic Landscape Conservation Cooperative</vt:lpstr>
    </vt:vector>
  </TitlesOfParts>
  <Company>U.S. Fish and Wildlife Service - Region 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Milliken, Andrew</cp:lastModifiedBy>
  <cp:revision>1187</cp:revision>
  <cp:lastPrinted>2012-10-04T13:54:06Z</cp:lastPrinted>
  <dcterms:created xsi:type="dcterms:W3CDTF">2012-09-17T18:11:31Z</dcterms:created>
  <dcterms:modified xsi:type="dcterms:W3CDTF">2015-03-10T11:08:50Z</dcterms:modified>
</cp:coreProperties>
</file>