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18" r:id="rId2"/>
    <p:sldId id="651" r:id="rId3"/>
    <p:sldId id="654" r:id="rId4"/>
    <p:sldId id="638" r:id="rId5"/>
    <p:sldId id="650" r:id="rId6"/>
    <p:sldId id="652" r:id="rId7"/>
    <p:sldId id="648" r:id="rId8"/>
    <p:sldId id="649" r:id="rId9"/>
    <p:sldId id="65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7933C"/>
    <a:srgbClr val="D9D9D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09" autoAdjust="0"/>
    <p:restoredTop sz="88632" autoAdjust="0"/>
  </p:normalViewPr>
  <p:slideViewPr>
    <p:cSldViewPr>
      <p:cViewPr>
        <p:scale>
          <a:sx n="70" d="100"/>
          <a:sy n="70" d="100"/>
        </p:scale>
        <p:origin x="-1062" y="-7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93" d="100"/>
          <a:sy n="93" d="100"/>
        </p:scale>
        <p:origin x="-1998" y="2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annebrown:Downloads:Project%20Coun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eannebrown:Documents:Project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3007078900367E-2"/>
          <c:y val="9.1334894613583101E-2"/>
          <c:w val="0.90853645366672797"/>
          <c:h val="0.79778310498073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RFP Stakeholder Projects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Atlantic and Great Lakes Coastal and nearshore environments</c:v>
                </c:pt>
                <c:pt idx="1">
                  <c:v>Freshwater resources and ecosystems</c:v>
                </c:pt>
                <c:pt idx="2">
                  <c:v>Land-use and land-cover change</c:v>
                </c:pt>
                <c:pt idx="3">
                  <c:v>Projections and assessments</c:v>
                </c:pt>
                <c:pt idx="4">
                  <c:v>Decision frameworks </c:v>
                </c:pt>
                <c:pt idx="5">
                  <c:v>Ecological vulnerability and species response</c:v>
                </c:pt>
                <c:pt idx="6">
                  <c:v>Impacts on cultural resources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16</c:v>
                </c:pt>
                <c:pt idx="2">
                  <c:v>10</c:v>
                </c:pt>
                <c:pt idx="3">
                  <c:v>6</c:v>
                </c:pt>
                <c:pt idx="4">
                  <c:v>11</c:v>
                </c:pt>
                <c:pt idx="5">
                  <c:v>20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Base-Funded Projects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Atlantic and Great Lakes Coastal and nearshore environments</c:v>
                </c:pt>
                <c:pt idx="1">
                  <c:v>Freshwater resources and ecosystems</c:v>
                </c:pt>
                <c:pt idx="2">
                  <c:v>Land-use and land-cover change</c:v>
                </c:pt>
                <c:pt idx="3">
                  <c:v>Projections and assessments</c:v>
                </c:pt>
                <c:pt idx="4">
                  <c:v>Decision frameworks </c:v>
                </c:pt>
                <c:pt idx="5">
                  <c:v>Ecological vulnerability and species response</c:v>
                </c:pt>
                <c:pt idx="6">
                  <c:v>Impacts on cultural resources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3</c:v>
                </c:pt>
                <c:pt idx="5">
                  <c:v>20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561920"/>
        <c:axId val="108563840"/>
        <c:axId val="0"/>
      </c:bar3DChart>
      <c:catAx>
        <c:axId val="10856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lIns="2">
            <a:spAutoFit/>
          </a:bodyPr>
          <a:lstStyle/>
          <a:p>
            <a:pPr>
              <a:defRPr sz="1200" b="1">
                <a:solidFill>
                  <a:schemeClr val="accent1">
                    <a:lumMod val="50000"/>
                  </a:schemeClr>
                </a:solidFill>
                <a:effectLst/>
              </a:defRPr>
            </a:pPr>
            <a:endParaRPr lang="en-US"/>
          </a:p>
        </c:txPr>
        <c:crossAx val="108563840"/>
        <c:crosses val="autoZero"/>
        <c:auto val="1"/>
        <c:lblAlgn val="ctr"/>
        <c:lblOffset val="100"/>
        <c:noMultiLvlLbl val="0"/>
      </c:catAx>
      <c:valAx>
        <c:axId val="10856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56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030570406280196E-2"/>
          <c:y val="4.7249073374025001E-2"/>
          <c:w val="0.53394656112597805"/>
          <c:h val="0.115142451455863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5"/>
              <c:layout>
                <c:manualLayout>
                  <c:x val="8.4142774137965608E-3"/>
                  <c:y val="6.17578657098242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071727675261999E-3"/>
                  <c:y val="-3.9229044154290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3541503876900903E-2"/>
                  <c:y val="4.84001129605634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Sheet1!$A$30:$A$39</c:f>
              <c:strCache>
                <c:ptCount val="10"/>
                <c:pt idx="0">
                  <c:v>USGS Partners 20%</c:v>
                </c:pt>
                <c:pt idx="1">
                  <c:v>USFWS 17%</c:v>
                </c:pt>
                <c:pt idx="2">
                  <c:v>LCCs 12%</c:v>
                </c:pt>
                <c:pt idx="3">
                  <c:v>NPS 5%</c:v>
                </c:pt>
                <c:pt idx="4">
                  <c:v>USFS 5%</c:v>
                </c:pt>
                <c:pt idx="5">
                  <c:v>Other Federal 4%</c:v>
                </c:pt>
                <c:pt idx="6">
                  <c:v>Local and County Governments 4%</c:v>
                </c:pt>
                <c:pt idx="7">
                  <c:v>State Agencies 17%</c:v>
                </c:pt>
                <c:pt idx="8">
                  <c:v>Tribal-related 7%</c:v>
                </c:pt>
                <c:pt idx="9">
                  <c:v>NGOs 9%</c:v>
                </c:pt>
              </c:strCache>
            </c:strRef>
          </c:cat>
          <c:val>
            <c:numRef>
              <c:f>Sheet1!$B$30:$B$39</c:f>
              <c:numCache>
                <c:formatCode>0</c:formatCode>
                <c:ptCount val="10"/>
                <c:pt idx="0">
                  <c:v>19.565217391304319</c:v>
                </c:pt>
                <c:pt idx="1">
                  <c:v>17.39130434782609</c:v>
                </c:pt>
                <c:pt idx="2">
                  <c:v>11.956521739130441</c:v>
                </c:pt>
                <c:pt idx="3">
                  <c:v>5.4347826086956514</c:v>
                </c:pt>
                <c:pt idx="4">
                  <c:v>5.4347826086956514</c:v>
                </c:pt>
                <c:pt idx="5">
                  <c:v>3.804347826086957</c:v>
                </c:pt>
                <c:pt idx="6">
                  <c:v>3.804347826086957</c:v>
                </c:pt>
                <c:pt idx="7">
                  <c:v>16.84782608695652</c:v>
                </c:pt>
                <c:pt idx="8">
                  <c:v>6.5217391304347823</c:v>
                </c:pt>
                <c:pt idx="9">
                  <c:v>9.2391304347826075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 b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0.28244</cdr:x>
      <cdr:y>0.72152</cdr:y>
    </cdr:from>
    <cdr:to>
      <cdr:x>0.31298</cdr:x>
      <cdr:y>0.73418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2819400" y="4343400"/>
          <a:ext cx="304800" cy="762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355D-BCD5-4D1C-AE1A-9C29DA473C7F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53BF4-2D51-4B35-A011-446D0AC33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205A6-8A03-4ED5-9E26-9DCAB5BE678D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DFEA-B320-4144-BB7F-AD66CD46B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2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cwsc.usgs.gov/display-project/4f8c648de4b0546c0c397b43/5012ea4be4b05140039e03d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csc.umass.edu/content/climate-impacts-freshwater-resources-and-ecosystem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ecsc.umass.edu/content/impacts-climate-variability-and-change-cultural-resources" TargetMode="External"/><Relationship Id="rId4" Type="http://schemas.openxmlformats.org/officeDocument/2006/relationships/hyperlink" Target="https://necsc.umass.edu/content/ecological-vulnerability-and-species-response-climate-variability-and-chang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DFEA-B320-4144-BB7F-AD66CD46BB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Established in 2012 at Host/Lead university of UMass Amherst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A stakeholder driven federal-university research partnership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Consortium includes the </a:t>
            </a:r>
            <a:r>
              <a:rPr lang="en-US" sz="1200" b="1" dirty="0" smtClean="0">
                <a:solidFill>
                  <a:srgbClr val="3333FF"/>
                </a:solidFill>
              </a:rPr>
              <a:t>College of Menominee Nation</a:t>
            </a:r>
            <a:r>
              <a:rPr lang="en-US" dirty="0" smtClean="0"/>
              <a:t>, </a:t>
            </a:r>
            <a:r>
              <a:rPr lang="en-US" sz="1200" dirty="0" smtClean="0"/>
              <a:t>a Tribal college with a strong program in sustainable development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LCCs, NIACS, CAKE, EPA, BIA, ITEP, NOAA,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DFEA-B320-4144-BB7F-AD66CD46BB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Providing </a:t>
            </a:r>
            <a:r>
              <a:rPr lang="en-US" b="1" dirty="0" smtClean="0">
                <a:solidFill>
                  <a:schemeClr val="bg1"/>
                </a:solidFill>
              </a:rPr>
              <a:t>science and tools</a:t>
            </a:r>
            <a:r>
              <a:rPr lang="en-US" dirty="0" smtClean="0">
                <a:solidFill>
                  <a:schemeClr val="bg1"/>
                </a:solidFill>
              </a:rPr>
              <a:t> for natural and cultural </a:t>
            </a:r>
            <a:r>
              <a:rPr lang="en-US" b="1" dirty="0" smtClean="0">
                <a:solidFill>
                  <a:schemeClr val="bg1"/>
                </a:solidFill>
              </a:rPr>
              <a:t>resource managers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help </a:t>
            </a:r>
            <a:r>
              <a:rPr lang="en-US" b="1" dirty="0" smtClean="0">
                <a:solidFill>
                  <a:schemeClr val="bg1"/>
                </a:solidFill>
              </a:rPr>
              <a:t>fish, wildlife, ecosystems, &amp; the communities</a:t>
            </a:r>
            <a:r>
              <a:rPr lang="en-US" dirty="0" smtClean="0">
                <a:solidFill>
                  <a:schemeClr val="bg1"/>
                </a:solidFill>
              </a:rPr>
              <a:t> they support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adapt to </a:t>
            </a:r>
            <a:r>
              <a:rPr lang="en-US" b="1" dirty="0" smtClean="0">
                <a:solidFill>
                  <a:schemeClr val="bg1"/>
                </a:solidFill>
              </a:rPr>
              <a:t>climate change.</a:t>
            </a:r>
          </a:p>
          <a:p>
            <a:endParaRPr lang="en-US" dirty="0" smtClean="0"/>
          </a:p>
          <a:p>
            <a:r>
              <a:rPr lang="en-US" dirty="0" smtClean="0"/>
              <a:t>Tools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SWAPS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Climate Change Visualization and Integration of Ecological and Watershed Resources (</a:t>
            </a:r>
            <a:r>
              <a:rPr lang="en-US" dirty="0" err="1" smtClean="0"/>
              <a:t>CCVIEWeR</a:t>
            </a:r>
            <a:r>
              <a:rPr lang="en-US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Project: A Decision Support Mapper for Conserving Stream Fish Habitats of the Northeast Climate Science Center (NE CSC) Region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err="1" smtClean="0">
                <a:hlinkClick r:id="rId3"/>
              </a:rPr>
              <a:t>NorEaST</a:t>
            </a:r>
            <a:r>
              <a:rPr lang="en-US" dirty="0" smtClean="0">
                <a:hlinkClick r:id="rId3"/>
              </a:rPr>
              <a:t>-Stream Temperature Web Portal Demonstration and Application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Our projections of climate change impacts on the behavior and distribution of deer and ducks will guide conservation planning.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Project: </a:t>
            </a:r>
            <a:r>
              <a:rPr lang="en-US" b="0" dirty="0" smtClean="0"/>
              <a:t>Development of Dynamically-Based 21st Century Projections of Snow, Lake Ice, and Winter Severity for the Great Lakes Basin to Guide Wildlife-Based Adaptation Planning, with Emphasis on Deer and Waterfowl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DFEA-B320-4144-BB7F-AD66CD46BB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Jeanne</a:t>
            </a:r>
          </a:p>
          <a:p>
            <a:r>
              <a:rPr lang="en-US" dirty="0" smtClean="0"/>
              <a:t>$7.5</a:t>
            </a:r>
            <a:r>
              <a:rPr lang="en-US" baseline="0" dirty="0" smtClean="0"/>
              <a:t> million dollars in USGS funding supporting consortium, RFP and Directed projects – plus staff contributions (post docs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 CSC efforts spread across 7 stakeholder defined themes.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FY15 </a:t>
            </a:r>
            <a:r>
              <a:rPr lang="en-US" dirty="0" smtClean="0">
                <a:effectLst/>
              </a:rPr>
              <a:t>projects focus on three of the NE CSC’s science priorities:  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1) Effects of Climate Change on Hydrologic Regimes, Ecological Flows, and Aquatic Connectivity (</a:t>
            </a:r>
            <a:r>
              <a:rPr lang="en-US" dirty="0" smtClean="0">
                <a:effectLst/>
                <a:hlinkClick r:id="rId3"/>
              </a:rPr>
              <a:t>NE CSC Science Theme 3</a:t>
            </a:r>
            <a:r>
              <a:rPr lang="en-US" dirty="0" smtClean="0">
                <a:effectLst/>
              </a:rPr>
              <a:t>).  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2) Species Intrinsic Adaptive Capacity to Climate Change (</a:t>
            </a:r>
            <a:r>
              <a:rPr lang="en-US" dirty="0" smtClean="0">
                <a:effectLst/>
                <a:hlinkClick r:id="rId4"/>
              </a:rPr>
              <a:t>NE CSC Science Theme 5</a:t>
            </a:r>
            <a:r>
              <a:rPr lang="en-US" dirty="0" smtClean="0">
                <a:effectLst/>
              </a:rPr>
              <a:t>).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3)  Effects of climate change on the sustainability of cultural resources, including approaches that utilize Traditional Ecological Knowledge (TEK), human dimensions, and adaptation strategies (</a:t>
            </a:r>
            <a:r>
              <a:rPr lang="en-US" dirty="0" smtClean="0">
                <a:effectLst/>
                <a:hlinkClick r:id="rId5"/>
              </a:rPr>
              <a:t>NE CSC Science Theme 6</a:t>
            </a:r>
            <a:r>
              <a:rPr lang="en-US" dirty="0" smtClean="0">
                <a:effectLst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DFEA-B320-4144-BB7F-AD66CD46BB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nat</a:t>
            </a:r>
            <a:r>
              <a:rPr lang="en-US" dirty="0" smtClean="0"/>
              <a:t> resource expertise and programs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Notes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Mention involvement</a:t>
            </a:r>
            <a:r>
              <a:rPr lang="en-US" baseline="0" dirty="0" smtClean="0"/>
              <a:t> of Early Career Scientists on these projects</a:t>
            </a:r>
          </a:p>
          <a:p>
            <a:pPr marL="457200" lvl="1" indent="0">
              <a:buFontTx/>
              <a:buNone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http://necsc.umass.edu/projects/designing-sustainable-landscapes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http://necsc.umass.edu/projects/critically-evaluating-existing-methods-and-supporting-standardization-terrestrial-and-wetla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http://necsc.umass.edu/projects/noreast-%E2%80%93-stream-temperature-web-portal-demonstration-and-application</a:t>
            </a:r>
          </a:p>
        </p:txBody>
      </p:sp>
    </p:spTree>
    <p:extLst>
      <p:ext uri="{BB962C8B-B14F-4D97-AF65-F5344CB8AC3E}">
        <p14:creationId xmlns:p14="http://schemas.microsoft.com/office/powerpoint/2010/main" val="3652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do all project PIs</a:t>
            </a:r>
            <a:r>
              <a:rPr lang="en-US" baseline="0" dirty="0" smtClean="0"/>
              <a:t> name as their stakeholders? Data from website partners list provided by PI’s</a:t>
            </a:r>
          </a:p>
          <a:p>
            <a:endParaRPr lang="en-US" baseline="0" dirty="0" smtClean="0"/>
          </a:p>
          <a:p>
            <a:r>
              <a:rPr lang="en-US" dirty="0" smtClean="0"/>
              <a:t>Trout Unlimited = 2</a:t>
            </a:r>
          </a:p>
          <a:p>
            <a:r>
              <a:rPr lang="en-US" dirty="0" smtClean="0"/>
              <a:t>TNC 9 – part of NGOs?</a:t>
            </a:r>
          </a:p>
          <a:p>
            <a:endParaRPr lang="en-US" dirty="0" smtClean="0"/>
          </a:p>
          <a:p>
            <a:r>
              <a:rPr lang="en-US" dirty="0" smtClean="0"/>
              <a:t>EPA 1</a:t>
            </a:r>
          </a:p>
          <a:p>
            <a:r>
              <a:rPr lang="en-US" dirty="0" smtClean="0"/>
              <a:t>USACE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BIA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NOAA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Tribal Land Management Organizations 9 –</a:t>
            </a:r>
          </a:p>
          <a:p>
            <a:r>
              <a:rPr lang="en-US" dirty="0" smtClean="0"/>
              <a:t>Institute for Tribal Environmental Professionals (ITEP)  1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Public 4</a:t>
            </a:r>
            <a:r>
              <a:rPr lang="en-US" baseline="0" dirty="0" smtClean="0"/>
              <a:t> ??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DFEA-B320-4144-BB7F-AD66CD46BB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nat</a:t>
            </a:r>
            <a:r>
              <a:rPr lang="en-US" dirty="0" smtClean="0"/>
              <a:t> resource expertise and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9BF1-142B-4077-ADC1-22DF5CB1CD8B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6652-03E0-474B-8219-37023DA064DB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5D2C-49C6-41F9-B181-E6F8421BEC52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9AE-0A88-4E60-B0B6-817EB4FD7598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CE84-D611-42EE-A7A2-C33DDE768535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A05C-1A77-4A3F-B404-C3DB0BBEF24B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A8C2-002A-463B-9AEF-6FE5B00417AD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75E-1E93-4F32-A50A-BB16D9B32B4F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911-F78A-4938-A2A2-1D98DF5A4B9A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494-B6DA-40E3-B1CF-0E0303688B13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8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B684-53E1-41DE-9C8D-12885CB86280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0454-5FED-4F43-B9F6-B755F78AC527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5E0D-AB59-4B5F-899A-56193CB3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hyperlink" Target="https://upload.wikimedia.org/wikipedia/commons/7/72/Environmental_Protection_Agency_logo.png" TargetMode="External"/><Relationship Id="rId26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15.jpeg"/><Relationship Id="rId7" Type="http://schemas.openxmlformats.org/officeDocument/2006/relationships/image" Target="../media/image7.png"/><Relationship Id="rId12" Type="http://schemas.openxmlformats.org/officeDocument/2006/relationships/hyperlink" Target="https://en.wikipedia.org/wiki/File:US-NationalParkService-ShadedLogo.svg" TargetMode="External"/><Relationship Id="rId17" Type="http://schemas.openxmlformats.org/officeDocument/2006/relationships/image" Target="../media/image13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upload.wikimedia.org/wikipedia/commons/7/79/NOAA_logo.svg" TargetMode="External"/><Relationship Id="rId20" Type="http://schemas.openxmlformats.org/officeDocument/2006/relationships/hyperlink" Target="http://d1jrw5jterzxwu.cloudfront.net/sites/default/files/article_media/penobscot-indian-nation.jpg" TargetMode="External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hyperlink" Target="http://neafwa.org/" TargetMode="External"/><Relationship Id="rId10" Type="http://schemas.openxmlformats.org/officeDocument/2006/relationships/hyperlink" Target="http://www.fws.gov/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s://upload.wikimedia.org/wikipedia/en/0/0d/USFS_Logo.svg" TargetMode="External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chart" Target="../charts/chart1.xml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8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5198" y="2286000"/>
            <a:ext cx="97661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a typeface="Times New Roman"/>
                <a:cs typeface="Times New Roman"/>
              </a:rPr>
              <a:t>Department of the Interior </a:t>
            </a:r>
          </a:p>
          <a:p>
            <a:pPr algn="ctr"/>
            <a:r>
              <a:rPr lang="en-US" sz="4000" b="1" dirty="0" smtClean="0">
                <a:ea typeface="Times New Roman"/>
                <a:cs typeface="Times New Roman"/>
              </a:rPr>
              <a:t>Northeast </a:t>
            </a:r>
            <a:r>
              <a:rPr lang="en-US" sz="4000" b="1" dirty="0">
                <a:ea typeface="Times New Roman"/>
                <a:cs typeface="Times New Roman"/>
              </a:rPr>
              <a:t>Climate Science Center</a:t>
            </a:r>
          </a:p>
          <a:p>
            <a:pPr algn="ctr"/>
            <a:r>
              <a:rPr lang="en-US" sz="4000" dirty="0" smtClean="0">
                <a:ea typeface="Times New Roman"/>
                <a:cs typeface="Times New Roman"/>
              </a:rPr>
              <a:t>North Atlantic Landscape Conservation Cooperative Steering Committee</a:t>
            </a:r>
          </a:p>
          <a:p>
            <a:pPr algn="ctr"/>
            <a:endParaRPr lang="en-US" sz="4000" dirty="0">
              <a:ea typeface="Times New Roman"/>
              <a:cs typeface="Times New Roman"/>
            </a:endParaRPr>
          </a:p>
          <a:p>
            <a:pPr algn="ctr"/>
            <a:r>
              <a:rPr lang="en-US" sz="3200" dirty="0" smtClean="0">
                <a:ea typeface="Times New Roman"/>
                <a:cs typeface="Times New Roman"/>
              </a:rPr>
              <a:t>April 6, 2016</a:t>
            </a:r>
            <a:endParaRPr lang="en-US" sz="3200" dirty="0"/>
          </a:p>
        </p:txBody>
      </p:sp>
      <p:pic>
        <p:nvPicPr>
          <p:cNvPr id="3" name="Picture 2" descr="NECSC-logo-col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580" y="152400"/>
            <a:ext cx="5942928" cy="21211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85344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0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745" r="7636"/>
          <a:stretch/>
        </p:blipFill>
        <p:spPr>
          <a:xfrm>
            <a:off x="4572000" y="1586837"/>
            <a:ext cx="4392706" cy="4356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846840"/>
            <a:ext cx="1700097" cy="905760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/>
              <a:t>+ LCC Partners</a:t>
            </a:r>
            <a:endParaRPr lang="en-US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741" y="0"/>
            <a:ext cx="9144000" cy="762000"/>
          </a:xfrm>
          <a:prstGeom prst="rect">
            <a:avLst/>
          </a:prstGeom>
          <a:gradFill flip="none" rotWithShape="1">
            <a:gsLst>
              <a:gs pos="68000">
                <a:srgbClr val="D4DEFF">
                  <a:lumMod val="100000"/>
                </a:srgbClr>
              </a:gs>
              <a:gs pos="0">
                <a:schemeClr val="bg1"/>
              </a:gs>
              <a:gs pos="76000">
                <a:srgbClr val="D4DEFF"/>
              </a:gs>
              <a:gs pos="99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741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DOI Northeast Climate Science Center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4454641"/>
            <a:ext cx="1192211" cy="2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8" y="4419600"/>
            <a:ext cx="495858" cy="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5" y="5735431"/>
            <a:ext cx="558306" cy="65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8" y="5053656"/>
            <a:ext cx="657225" cy="52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12" y="5735431"/>
            <a:ext cx="593920" cy="5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00" y="5029200"/>
            <a:ext cx="559543" cy="55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2514600" y="838200"/>
            <a:ext cx="1700097" cy="90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/>
              <a:t>Stakeholder Advisory Committee</a:t>
            </a:r>
            <a:endParaRPr lang="en-US" sz="2800" b="1" u="sng" dirty="0"/>
          </a:p>
        </p:txBody>
      </p:sp>
      <p:pic>
        <p:nvPicPr>
          <p:cNvPr id="2052" name="Picture 4" descr="http://www.fws.gov/greatersagegrouse/images/502px-us-fishandwildlifeservice-logosvg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495460" cy="5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S-NationalParkService-ShadedLogo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73" y="3048000"/>
            <a:ext cx="439427" cy="5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2057400" y="1307840"/>
            <a:ext cx="0" cy="433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72000" y="1295400"/>
            <a:ext cx="0" cy="433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Thumbnail for version as of 19:13, 16 May 2006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82" y="4495800"/>
            <a:ext cx="624218" cy="6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umbnail for version as of 11:56, 26 July 2009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29" y="5489792"/>
            <a:ext cx="669910" cy="6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le:Environmental Protection Agency logo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98" y="5486400"/>
            <a:ext cx="656202" cy="7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d1jrw5jterzxwu.cloudfront.net/sites/default/files/styles/article_header_image/public/article_media/penobscot-indian-nation.jpg?itok=j4iwtkh6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63" y="4343400"/>
            <a:ext cx="1011737" cy="7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2888291" y="1981200"/>
            <a:ext cx="845509" cy="381871"/>
            <a:chOff x="1351" y="1008"/>
            <a:chExt cx="2153" cy="806"/>
          </a:xfrm>
        </p:grpSpPr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980" y="1015"/>
              <a:ext cx="375" cy="572"/>
            </a:xfrm>
            <a:custGeom>
              <a:avLst/>
              <a:gdLst>
                <a:gd name="T0" fmla="*/ 375 w 375"/>
                <a:gd name="T1" fmla="*/ 0 h 572"/>
                <a:gd name="T2" fmla="*/ 375 w 375"/>
                <a:gd name="T3" fmla="*/ 396 h 572"/>
                <a:gd name="T4" fmla="*/ 368 w 375"/>
                <a:gd name="T5" fmla="*/ 425 h 572"/>
                <a:gd name="T6" fmla="*/ 361 w 375"/>
                <a:gd name="T7" fmla="*/ 462 h 572"/>
                <a:gd name="T8" fmla="*/ 346 w 375"/>
                <a:gd name="T9" fmla="*/ 491 h 572"/>
                <a:gd name="T10" fmla="*/ 332 w 375"/>
                <a:gd name="T11" fmla="*/ 513 h 572"/>
                <a:gd name="T12" fmla="*/ 303 w 375"/>
                <a:gd name="T13" fmla="*/ 535 h 572"/>
                <a:gd name="T14" fmla="*/ 274 w 375"/>
                <a:gd name="T15" fmla="*/ 550 h 572"/>
                <a:gd name="T16" fmla="*/ 231 w 375"/>
                <a:gd name="T17" fmla="*/ 565 h 572"/>
                <a:gd name="T18" fmla="*/ 188 w 375"/>
                <a:gd name="T19" fmla="*/ 572 h 572"/>
                <a:gd name="T20" fmla="*/ 144 w 375"/>
                <a:gd name="T21" fmla="*/ 565 h 572"/>
                <a:gd name="T22" fmla="*/ 101 w 375"/>
                <a:gd name="T23" fmla="*/ 557 h 572"/>
                <a:gd name="T24" fmla="*/ 72 w 375"/>
                <a:gd name="T25" fmla="*/ 543 h 572"/>
                <a:gd name="T26" fmla="*/ 43 w 375"/>
                <a:gd name="T27" fmla="*/ 521 h 572"/>
                <a:gd name="T28" fmla="*/ 21 w 375"/>
                <a:gd name="T29" fmla="*/ 499 h 572"/>
                <a:gd name="T30" fmla="*/ 7 w 375"/>
                <a:gd name="T31" fmla="*/ 469 h 572"/>
                <a:gd name="T32" fmla="*/ 0 w 375"/>
                <a:gd name="T33" fmla="*/ 433 h 572"/>
                <a:gd name="T34" fmla="*/ 0 w 375"/>
                <a:gd name="T35" fmla="*/ 396 h 572"/>
                <a:gd name="T36" fmla="*/ 0 w 375"/>
                <a:gd name="T37" fmla="*/ 0 h 572"/>
                <a:gd name="T38" fmla="*/ 115 w 375"/>
                <a:gd name="T39" fmla="*/ 0 h 572"/>
                <a:gd name="T40" fmla="*/ 115 w 375"/>
                <a:gd name="T41" fmla="*/ 389 h 572"/>
                <a:gd name="T42" fmla="*/ 115 w 375"/>
                <a:gd name="T43" fmla="*/ 411 h 572"/>
                <a:gd name="T44" fmla="*/ 115 w 375"/>
                <a:gd name="T45" fmla="*/ 433 h 572"/>
                <a:gd name="T46" fmla="*/ 123 w 375"/>
                <a:gd name="T47" fmla="*/ 447 h 572"/>
                <a:gd name="T48" fmla="*/ 130 w 375"/>
                <a:gd name="T49" fmla="*/ 462 h 572"/>
                <a:gd name="T50" fmla="*/ 144 w 375"/>
                <a:gd name="T51" fmla="*/ 469 h 572"/>
                <a:gd name="T52" fmla="*/ 159 w 375"/>
                <a:gd name="T53" fmla="*/ 477 h 572"/>
                <a:gd name="T54" fmla="*/ 166 w 375"/>
                <a:gd name="T55" fmla="*/ 484 h 572"/>
                <a:gd name="T56" fmla="*/ 188 w 375"/>
                <a:gd name="T57" fmla="*/ 484 h 572"/>
                <a:gd name="T58" fmla="*/ 202 w 375"/>
                <a:gd name="T59" fmla="*/ 484 h 572"/>
                <a:gd name="T60" fmla="*/ 216 w 375"/>
                <a:gd name="T61" fmla="*/ 477 h 572"/>
                <a:gd name="T62" fmla="*/ 231 w 375"/>
                <a:gd name="T63" fmla="*/ 469 h 572"/>
                <a:gd name="T64" fmla="*/ 238 w 375"/>
                <a:gd name="T65" fmla="*/ 462 h 572"/>
                <a:gd name="T66" fmla="*/ 245 w 375"/>
                <a:gd name="T67" fmla="*/ 447 h 572"/>
                <a:gd name="T68" fmla="*/ 253 w 375"/>
                <a:gd name="T69" fmla="*/ 433 h 572"/>
                <a:gd name="T70" fmla="*/ 253 w 375"/>
                <a:gd name="T71" fmla="*/ 411 h 572"/>
                <a:gd name="T72" fmla="*/ 260 w 375"/>
                <a:gd name="T73" fmla="*/ 389 h 572"/>
                <a:gd name="T74" fmla="*/ 260 w 375"/>
                <a:gd name="T75" fmla="*/ 0 h 572"/>
                <a:gd name="T76" fmla="*/ 375 w 375"/>
                <a:gd name="T7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5" h="572">
                  <a:moveTo>
                    <a:pt x="375" y="0"/>
                  </a:moveTo>
                  <a:lnTo>
                    <a:pt x="375" y="396"/>
                  </a:lnTo>
                  <a:lnTo>
                    <a:pt x="368" y="425"/>
                  </a:lnTo>
                  <a:lnTo>
                    <a:pt x="361" y="462"/>
                  </a:lnTo>
                  <a:lnTo>
                    <a:pt x="346" y="491"/>
                  </a:lnTo>
                  <a:lnTo>
                    <a:pt x="332" y="513"/>
                  </a:lnTo>
                  <a:lnTo>
                    <a:pt x="303" y="535"/>
                  </a:lnTo>
                  <a:lnTo>
                    <a:pt x="274" y="550"/>
                  </a:lnTo>
                  <a:lnTo>
                    <a:pt x="231" y="565"/>
                  </a:lnTo>
                  <a:lnTo>
                    <a:pt x="188" y="572"/>
                  </a:lnTo>
                  <a:lnTo>
                    <a:pt x="144" y="565"/>
                  </a:lnTo>
                  <a:lnTo>
                    <a:pt x="101" y="557"/>
                  </a:lnTo>
                  <a:lnTo>
                    <a:pt x="72" y="543"/>
                  </a:lnTo>
                  <a:lnTo>
                    <a:pt x="43" y="521"/>
                  </a:lnTo>
                  <a:lnTo>
                    <a:pt x="21" y="499"/>
                  </a:lnTo>
                  <a:lnTo>
                    <a:pt x="7" y="469"/>
                  </a:lnTo>
                  <a:lnTo>
                    <a:pt x="0" y="433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389"/>
                  </a:lnTo>
                  <a:lnTo>
                    <a:pt x="115" y="411"/>
                  </a:lnTo>
                  <a:lnTo>
                    <a:pt x="115" y="433"/>
                  </a:lnTo>
                  <a:lnTo>
                    <a:pt x="123" y="447"/>
                  </a:lnTo>
                  <a:lnTo>
                    <a:pt x="130" y="462"/>
                  </a:lnTo>
                  <a:lnTo>
                    <a:pt x="144" y="469"/>
                  </a:lnTo>
                  <a:lnTo>
                    <a:pt x="159" y="477"/>
                  </a:lnTo>
                  <a:lnTo>
                    <a:pt x="166" y="484"/>
                  </a:lnTo>
                  <a:lnTo>
                    <a:pt x="188" y="484"/>
                  </a:lnTo>
                  <a:lnTo>
                    <a:pt x="202" y="484"/>
                  </a:lnTo>
                  <a:lnTo>
                    <a:pt x="216" y="477"/>
                  </a:lnTo>
                  <a:lnTo>
                    <a:pt x="231" y="469"/>
                  </a:lnTo>
                  <a:lnTo>
                    <a:pt x="238" y="462"/>
                  </a:lnTo>
                  <a:lnTo>
                    <a:pt x="245" y="447"/>
                  </a:lnTo>
                  <a:lnTo>
                    <a:pt x="253" y="433"/>
                  </a:lnTo>
                  <a:lnTo>
                    <a:pt x="253" y="411"/>
                  </a:lnTo>
                  <a:lnTo>
                    <a:pt x="260" y="389"/>
                  </a:lnTo>
                  <a:lnTo>
                    <a:pt x="260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377" y="1008"/>
              <a:ext cx="354" cy="579"/>
            </a:xfrm>
            <a:custGeom>
              <a:avLst/>
              <a:gdLst>
                <a:gd name="T0" fmla="*/ 116 w 354"/>
                <a:gd name="T1" fmla="*/ 572 h 579"/>
                <a:gd name="T2" fmla="*/ 43 w 354"/>
                <a:gd name="T3" fmla="*/ 542 h 579"/>
                <a:gd name="T4" fmla="*/ 7 w 354"/>
                <a:gd name="T5" fmla="*/ 491 h 579"/>
                <a:gd name="T6" fmla="*/ 0 w 354"/>
                <a:gd name="T7" fmla="*/ 432 h 579"/>
                <a:gd name="T8" fmla="*/ 116 w 354"/>
                <a:gd name="T9" fmla="*/ 396 h 579"/>
                <a:gd name="T10" fmla="*/ 116 w 354"/>
                <a:gd name="T11" fmla="*/ 432 h 579"/>
                <a:gd name="T12" fmla="*/ 123 w 354"/>
                <a:gd name="T13" fmla="*/ 462 h 579"/>
                <a:gd name="T14" fmla="*/ 145 w 354"/>
                <a:gd name="T15" fmla="*/ 484 h 579"/>
                <a:gd name="T16" fmla="*/ 181 w 354"/>
                <a:gd name="T17" fmla="*/ 491 h 579"/>
                <a:gd name="T18" fmla="*/ 202 w 354"/>
                <a:gd name="T19" fmla="*/ 491 h 579"/>
                <a:gd name="T20" fmla="*/ 224 w 354"/>
                <a:gd name="T21" fmla="*/ 476 h 579"/>
                <a:gd name="T22" fmla="*/ 231 w 354"/>
                <a:gd name="T23" fmla="*/ 454 h 579"/>
                <a:gd name="T24" fmla="*/ 238 w 354"/>
                <a:gd name="T25" fmla="*/ 432 h 579"/>
                <a:gd name="T26" fmla="*/ 224 w 354"/>
                <a:gd name="T27" fmla="*/ 396 h 579"/>
                <a:gd name="T28" fmla="*/ 202 w 354"/>
                <a:gd name="T29" fmla="*/ 366 h 579"/>
                <a:gd name="T30" fmla="*/ 123 w 354"/>
                <a:gd name="T31" fmla="*/ 315 h 579"/>
                <a:gd name="T32" fmla="*/ 43 w 354"/>
                <a:gd name="T33" fmla="*/ 256 h 579"/>
                <a:gd name="T34" fmla="*/ 14 w 354"/>
                <a:gd name="T35" fmla="*/ 212 h 579"/>
                <a:gd name="T36" fmla="*/ 7 w 354"/>
                <a:gd name="T37" fmla="*/ 154 h 579"/>
                <a:gd name="T38" fmla="*/ 14 w 354"/>
                <a:gd name="T39" fmla="*/ 95 h 579"/>
                <a:gd name="T40" fmla="*/ 43 w 354"/>
                <a:gd name="T41" fmla="*/ 44 h 579"/>
                <a:gd name="T42" fmla="*/ 101 w 354"/>
                <a:gd name="T43" fmla="*/ 15 h 579"/>
                <a:gd name="T44" fmla="*/ 188 w 354"/>
                <a:gd name="T45" fmla="*/ 0 h 579"/>
                <a:gd name="T46" fmla="*/ 260 w 354"/>
                <a:gd name="T47" fmla="*/ 7 h 579"/>
                <a:gd name="T48" fmla="*/ 311 w 354"/>
                <a:gd name="T49" fmla="*/ 37 h 579"/>
                <a:gd name="T50" fmla="*/ 340 w 354"/>
                <a:gd name="T51" fmla="*/ 95 h 579"/>
                <a:gd name="T52" fmla="*/ 347 w 354"/>
                <a:gd name="T53" fmla="*/ 169 h 579"/>
                <a:gd name="T54" fmla="*/ 231 w 354"/>
                <a:gd name="T55" fmla="*/ 154 h 579"/>
                <a:gd name="T56" fmla="*/ 231 w 354"/>
                <a:gd name="T57" fmla="*/ 125 h 579"/>
                <a:gd name="T58" fmla="*/ 217 w 354"/>
                <a:gd name="T59" fmla="*/ 103 h 579"/>
                <a:gd name="T60" fmla="*/ 195 w 354"/>
                <a:gd name="T61" fmla="*/ 88 h 579"/>
                <a:gd name="T62" fmla="*/ 166 w 354"/>
                <a:gd name="T63" fmla="*/ 88 h 579"/>
                <a:gd name="T64" fmla="*/ 145 w 354"/>
                <a:gd name="T65" fmla="*/ 95 h 579"/>
                <a:gd name="T66" fmla="*/ 130 w 354"/>
                <a:gd name="T67" fmla="*/ 110 h 579"/>
                <a:gd name="T68" fmla="*/ 123 w 354"/>
                <a:gd name="T69" fmla="*/ 132 h 579"/>
                <a:gd name="T70" fmla="*/ 123 w 354"/>
                <a:gd name="T71" fmla="*/ 161 h 579"/>
                <a:gd name="T72" fmla="*/ 145 w 354"/>
                <a:gd name="T73" fmla="*/ 191 h 579"/>
                <a:gd name="T74" fmla="*/ 195 w 354"/>
                <a:gd name="T75" fmla="*/ 227 h 579"/>
                <a:gd name="T76" fmla="*/ 282 w 354"/>
                <a:gd name="T77" fmla="*/ 278 h 579"/>
                <a:gd name="T78" fmla="*/ 332 w 354"/>
                <a:gd name="T79" fmla="*/ 330 h 579"/>
                <a:gd name="T80" fmla="*/ 354 w 354"/>
                <a:gd name="T81" fmla="*/ 381 h 579"/>
                <a:gd name="T82" fmla="*/ 347 w 354"/>
                <a:gd name="T83" fmla="*/ 462 h 579"/>
                <a:gd name="T84" fmla="*/ 318 w 354"/>
                <a:gd name="T85" fmla="*/ 528 h 579"/>
                <a:gd name="T86" fmla="*/ 260 w 354"/>
                <a:gd name="T87" fmla="*/ 564 h 579"/>
                <a:gd name="T88" fmla="*/ 195 w 354"/>
                <a:gd name="T89" fmla="*/ 57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579">
                  <a:moveTo>
                    <a:pt x="159" y="579"/>
                  </a:moveTo>
                  <a:lnTo>
                    <a:pt x="116" y="572"/>
                  </a:lnTo>
                  <a:lnTo>
                    <a:pt x="72" y="557"/>
                  </a:lnTo>
                  <a:lnTo>
                    <a:pt x="43" y="542"/>
                  </a:lnTo>
                  <a:lnTo>
                    <a:pt x="22" y="520"/>
                  </a:lnTo>
                  <a:lnTo>
                    <a:pt x="7" y="491"/>
                  </a:lnTo>
                  <a:lnTo>
                    <a:pt x="0" y="462"/>
                  </a:lnTo>
                  <a:lnTo>
                    <a:pt x="0" y="432"/>
                  </a:lnTo>
                  <a:lnTo>
                    <a:pt x="0" y="396"/>
                  </a:lnTo>
                  <a:lnTo>
                    <a:pt x="116" y="396"/>
                  </a:lnTo>
                  <a:lnTo>
                    <a:pt x="116" y="410"/>
                  </a:lnTo>
                  <a:lnTo>
                    <a:pt x="116" y="432"/>
                  </a:lnTo>
                  <a:lnTo>
                    <a:pt x="116" y="447"/>
                  </a:lnTo>
                  <a:lnTo>
                    <a:pt x="123" y="462"/>
                  </a:lnTo>
                  <a:lnTo>
                    <a:pt x="130" y="476"/>
                  </a:lnTo>
                  <a:lnTo>
                    <a:pt x="145" y="484"/>
                  </a:lnTo>
                  <a:lnTo>
                    <a:pt x="159" y="491"/>
                  </a:lnTo>
                  <a:lnTo>
                    <a:pt x="181" y="491"/>
                  </a:lnTo>
                  <a:lnTo>
                    <a:pt x="195" y="491"/>
                  </a:lnTo>
                  <a:lnTo>
                    <a:pt x="202" y="491"/>
                  </a:lnTo>
                  <a:lnTo>
                    <a:pt x="217" y="484"/>
                  </a:lnTo>
                  <a:lnTo>
                    <a:pt x="224" y="476"/>
                  </a:lnTo>
                  <a:lnTo>
                    <a:pt x="231" y="469"/>
                  </a:lnTo>
                  <a:lnTo>
                    <a:pt x="231" y="454"/>
                  </a:lnTo>
                  <a:lnTo>
                    <a:pt x="238" y="440"/>
                  </a:lnTo>
                  <a:lnTo>
                    <a:pt x="238" y="432"/>
                  </a:lnTo>
                  <a:lnTo>
                    <a:pt x="231" y="410"/>
                  </a:lnTo>
                  <a:lnTo>
                    <a:pt x="224" y="396"/>
                  </a:lnTo>
                  <a:lnTo>
                    <a:pt x="217" y="381"/>
                  </a:lnTo>
                  <a:lnTo>
                    <a:pt x="202" y="366"/>
                  </a:lnTo>
                  <a:lnTo>
                    <a:pt x="166" y="344"/>
                  </a:lnTo>
                  <a:lnTo>
                    <a:pt x="123" y="315"/>
                  </a:lnTo>
                  <a:lnTo>
                    <a:pt x="80" y="286"/>
                  </a:lnTo>
                  <a:lnTo>
                    <a:pt x="43" y="256"/>
                  </a:lnTo>
                  <a:lnTo>
                    <a:pt x="29" y="234"/>
                  </a:lnTo>
                  <a:lnTo>
                    <a:pt x="14" y="212"/>
                  </a:lnTo>
                  <a:lnTo>
                    <a:pt x="7" y="183"/>
                  </a:lnTo>
                  <a:lnTo>
                    <a:pt x="7" y="154"/>
                  </a:lnTo>
                  <a:lnTo>
                    <a:pt x="7" y="125"/>
                  </a:lnTo>
                  <a:lnTo>
                    <a:pt x="14" y="95"/>
                  </a:lnTo>
                  <a:lnTo>
                    <a:pt x="29" y="66"/>
                  </a:lnTo>
                  <a:lnTo>
                    <a:pt x="43" y="44"/>
                  </a:lnTo>
                  <a:lnTo>
                    <a:pt x="65" y="29"/>
                  </a:lnTo>
                  <a:lnTo>
                    <a:pt x="101" y="15"/>
                  </a:lnTo>
                  <a:lnTo>
                    <a:pt x="137" y="0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260" y="7"/>
                  </a:lnTo>
                  <a:lnTo>
                    <a:pt x="289" y="22"/>
                  </a:lnTo>
                  <a:lnTo>
                    <a:pt x="311" y="37"/>
                  </a:lnTo>
                  <a:lnTo>
                    <a:pt x="332" y="66"/>
                  </a:lnTo>
                  <a:lnTo>
                    <a:pt x="340" y="95"/>
                  </a:lnTo>
                  <a:lnTo>
                    <a:pt x="347" y="125"/>
                  </a:lnTo>
                  <a:lnTo>
                    <a:pt x="347" y="169"/>
                  </a:lnTo>
                  <a:lnTo>
                    <a:pt x="238" y="169"/>
                  </a:lnTo>
                  <a:lnTo>
                    <a:pt x="231" y="154"/>
                  </a:lnTo>
                  <a:lnTo>
                    <a:pt x="231" y="139"/>
                  </a:lnTo>
                  <a:lnTo>
                    <a:pt x="231" y="125"/>
                  </a:lnTo>
                  <a:lnTo>
                    <a:pt x="224" y="110"/>
                  </a:lnTo>
                  <a:lnTo>
                    <a:pt x="217" y="103"/>
                  </a:lnTo>
                  <a:lnTo>
                    <a:pt x="210" y="88"/>
                  </a:lnTo>
                  <a:lnTo>
                    <a:pt x="195" y="88"/>
                  </a:lnTo>
                  <a:lnTo>
                    <a:pt x="181" y="81"/>
                  </a:lnTo>
                  <a:lnTo>
                    <a:pt x="166" y="88"/>
                  </a:lnTo>
                  <a:lnTo>
                    <a:pt x="159" y="88"/>
                  </a:lnTo>
                  <a:lnTo>
                    <a:pt x="145" y="95"/>
                  </a:lnTo>
                  <a:lnTo>
                    <a:pt x="137" y="95"/>
                  </a:lnTo>
                  <a:lnTo>
                    <a:pt x="130" y="110"/>
                  </a:lnTo>
                  <a:lnTo>
                    <a:pt x="123" y="117"/>
                  </a:lnTo>
                  <a:lnTo>
                    <a:pt x="123" y="132"/>
                  </a:lnTo>
                  <a:lnTo>
                    <a:pt x="123" y="139"/>
                  </a:lnTo>
                  <a:lnTo>
                    <a:pt x="123" y="161"/>
                  </a:lnTo>
                  <a:lnTo>
                    <a:pt x="130" y="176"/>
                  </a:lnTo>
                  <a:lnTo>
                    <a:pt x="145" y="191"/>
                  </a:lnTo>
                  <a:lnTo>
                    <a:pt x="159" y="205"/>
                  </a:lnTo>
                  <a:lnTo>
                    <a:pt x="195" y="227"/>
                  </a:lnTo>
                  <a:lnTo>
                    <a:pt x="238" y="249"/>
                  </a:lnTo>
                  <a:lnTo>
                    <a:pt x="282" y="278"/>
                  </a:lnTo>
                  <a:lnTo>
                    <a:pt x="318" y="315"/>
                  </a:lnTo>
                  <a:lnTo>
                    <a:pt x="332" y="330"/>
                  </a:lnTo>
                  <a:lnTo>
                    <a:pt x="347" y="359"/>
                  </a:lnTo>
                  <a:lnTo>
                    <a:pt x="354" y="381"/>
                  </a:lnTo>
                  <a:lnTo>
                    <a:pt x="354" y="418"/>
                  </a:lnTo>
                  <a:lnTo>
                    <a:pt x="347" y="462"/>
                  </a:lnTo>
                  <a:lnTo>
                    <a:pt x="340" y="498"/>
                  </a:lnTo>
                  <a:lnTo>
                    <a:pt x="318" y="528"/>
                  </a:lnTo>
                  <a:lnTo>
                    <a:pt x="289" y="550"/>
                  </a:lnTo>
                  <a:lnTo>
                    <a:pt x="260" y="564"/>
                  </a:lnTo>
                  <a:lnTo>
                    <a:pt x="231" y="572"/>
                  </a:lnTo>
                  <a:lnTo>
                    <a:pt x="195" y="572"/>
                  </a:lnTo>
                  <a:lnTo>
                    <a:pt x="159" y="57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0" y="1008"/>
              <a:ext cx="354" cy="579"/>
            </a:xfrm>
            <a:custGeom>
              <a:avLst/>
              <a:gdLst>
                <a:gd name="T0" fmla="*/ 116 w 354"/>
                <a:gd name="T1" fmla="*/ 572 h 579"/>
                <a:gd name="T2" fmla="*/ 43 w 354"/>
                <a:gd name="T3" fmla="*/ 542 h 579"/>
                <a:gd name="T4" fmla="*/ 7 w 354"/>
                <a:gd name="T5" fmla="*/ 491 h 579"/>
                <a:gd name="T6" fmla="*/ 0 w 354"/>
                <a:gd name="T7" fmla="*/ 432 h 579"/>
                <a:gd name="T8" fmla="*/ 116 w 354"/>
                <a:gd name="T9" fmla="*/ 396 h 579"/>
                <a:gd name="T10" fmla="*/ 116 w 354"/>
                <a:gd name="T11" fmla="*/ 432 h 579"/>
                <a:gd name="T12" fmla="*/ 123 w 354"/>
                <a:gd name="T13" fmla="*/ 462 h 579"/>
                <a:gd name="T14" fmla="*/ 145 w 354"/>
                <a:gd name="T15" fmla="*/ 484 h 579"/>
                <a:gd name="T16" fmla="*/ 181 w 354"/>
                <a:gd name="T17" fmla="*/ 491 h 579"/>
                <a:gd name="T18" fmla="*/ 202 w 354"/>
                <a:gd name="T19" fmla="*/ 491 h 579"/>
                <a:gd name="T20" fmla="*/ 224 w 354"/>
                <a:gd name="T21" fmla="*/ 476 h 579"/>
                <a:gd name="T22" fmla="*/ 231 w 354"/>
                <a:gd name="T23" fmla="*/ 454 h 579"/>
                <a:gd name="T24" fmla="*/ 238 w 354"/>
                <a:gd name="T25" fmla="*/ 432 h 579"/>
                <a:gd name="T26" fmla="*/ 224 w 354"/>
                <a:gd name="T27" fmla="*/ 396 h 579"/>
                <a:gd name="T28" fmla="*/ 202 w 354"/>
                <a:gd name="T29" fmla="*/ 366 h 579"/>
                <a:gd name="T30" fmla="*/ 123 w 354"/>
                <a:gd name="T31" fmla="*/ 315 h 579"/>
                <a:gd name="T32" fmla="*/ 43 w 354"/>
                <a:gd name="T33" fmla="*/ 256 h 579"/>
                <a:gd name="T34" fmla="*/ 14 w 354"/>
                <a:gd name="T35" fmla="*/ 212 h 579"/>
                <a:gd name="T36" fmla="*/ 7 w 354"/>
                <a:gd name="T37" fmla="*/ 154 h 579"/>
                <a:gd name="T38" fmla="*/ 14 w 354"/>
                <a:gd name="T39" fmla="*/ 95 h 579"/>
                <a:gd name="T40" fmla="*/ 43 w 354"/>
                <a:gd name="T41" fmla="*/ 44 h 579"/>
                <a:gd name="T42" fmla="*/ 101 w 354"/>
                <a:gd name="T43" fmla="*/ 15 h 579"/>
                <a:gd name="T44" fmla="*/ 188 w 354"/>
                <a:gd name="T45" fmla="*/ 0 h 579"/>
                <a:gd name="T46" fmla="*/ 260 w 354"/>
                <a:gd name="T47" fmla="*/ 7 h 579"/>
                <a:gd name="T48" fmla="*/ 311 w 354"/>
                <a:gd name="T49" fmla="*/ 37 h 579"/>
                <a:gd name="T50" fmla="*/ 340 w 354"/>
                <a:gd name="T51" fmla="*/ 95 h 579"/>
                <a:gd name="T52" fmla="*/ 347 w 354"/>
                <a:gd name="T53" fmla="*/ 169 h 579"/>
                <a:gd name="T54" fmla="*/ 231 w 354"/>
                <a:gd name="T55" fmla="*/ 154 h 579"/>
                <a:gd name="T56" fmla="*/ 231 w 354"/>
                <a:gd name="T57" fmla="*/ 125 h 579"/>
                <a:gd name="T58" fmla="*/ 217 w 354"/>
                <a:gd name="T59" fmla="*/ 103 h 579"/>
                <a:gd name="T60" fmla="*/ 195 w 354"/>
                <a:gd name="T61" fmla="*/ 88 h 579"/>
                <a:gd name="T62" fmla="*/ 166 w 354"/>
                <a:gd name="T63" fmla="*/ 88 h 579"/>
                <a:gd name="T64" fmla="*/ 145 w 354"/>
                <a:gd name="T65" fmla="*/ 95 h 579"/>
                <a:gd name="T66" fmla="*/ 130 w 354"/>
                <a:gd name="T67" fmla="*/ 110 h 579"/>
                <a:gd name="T68" fmla="*/ 123 w 354"/>
                <a:gd name="T69" fmla="*/ 132 h 579"/>
                <a:gd name="T70" fmla="*/ 123 w 354"/>
                <a:gd name="T71" fmla="*/ 161 h 579"/>
                <a:gd name="T72" fmla="*/ 145 w 354"/>
                <a:gd name="T73" fmla="*/ 191 h 579"/>
                <a:gd name="T74" fmla="*/ 195 w 354"/>
                <a:gd name="T75" fmla="*/ 227 h 579"/>
                <a:gd name="T76" fmla="*/ 282 w 354"/>
                <a:gd name="T77" fmla="*/ 278 h 579"/>
                <a:gd name="T78" fmla="*/ 332 w 354"/>
                <a:gd name="T79" fmla="*/ 330 h 579"/>
                <a:gd name="T80" fmla="*/ 354 w 354"/>
                <a:gd name="T81" fmla="*/ 381 h 579"/>
                <a:gd name="T82" fmla="*/ 347 w 354"/>
                <a:gd name="T83" fmla="*/ 462 h 579"/>
                <a:gd name="T84" fmla="*/ 318 w 354"/>
                <a:gd name="T85" fmla="*/ 528 h 579"/>
                <a:gd name="T86" fmla="*/ 260 w 354"/>
                <a:gd name="T87" fmla="*/ 564 h 579"/>
                <a:gd name="T88" fmla="*/ 195 w 354"/>
                <a:gd name="T89" fmla="*/ 57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579">
                  <a:moveTo>
                    <a:pt x="159" y="579"/>
                  </a:moveTo>
                  <a:lnTo>
                    <a:pt x="116" y="572"/>
                  </a:lnTo>
                  <a:lnTo>
                    <a:pt x="72" y="557"/>
                  </a:lnTo>
                  <a:lnTo>
                    <a:pt x="43" y="542"/>
                  </a:lnTo>
                  <a:lnTo>
                    <a:pt x="22" y="520"/>
                  </a:lnTo>
                  <a:lnTo>
                    <a:pt x="7" y="491"/>
                  </a:lnTo>
                  <a:lnTo>
                    <a:pt x="0" y="462"/>
                  </a:lnTo>
                  <a:lnTo>
                    <a:pt x="0" y="432"/>
                  </a:lnTo>
                  <a:lnTo>
                    <a:pt x="0" y="396"/>
                  </a:lnTo>
                  <a:lnTo>
                    <a:pt x="116" y="396"/>
                  </a:lnTo>
                  <a:lnTo>
                    <a:pt x="116" y="410"/>
                  </a:lnTo>
                  <a:lnTo>
                    <a:pt x="116" y="432"/>
                  </a:lnTo>
                  <a:lnTo>
                    <a:pt x="116" y="447"/>
                  </a:lnTo>
                  <a:lnTo>
                    <a:pt x="123" y="462"/>
                  </a:lnTo>
                  <a:lnTo>
                    <a:pt x="130" y="476"/>
                  </a:lnTo>
                  <a:lnTo>
                    <a:pt x="145" y="484"/>
                  </a:lnTo>
                  <a:lnTo>
                    <a:pt x="159" y="491"/>
                  </a:lnTo>
                  <a:lnTo>
                    <a:pt x="181" y="491"/>
                  </a:lnTo>
                  <a:lnTo>
                    <a:pt x="195" y="491"/>
                  </a:lnTo>
                  <a:lnTo>
                    <a:pt x="202" y="491"/>
                  </a:lnTo>
                  <a:lnTo>
                    <a:pt x="217" y="484"/>
                  </a:lnTo>
                  <a:lnTo>
                    <a:pt x="224" y="476"/>
                  </a:lnTo>
                  <a:lnTo>
                    <a:pt x="231" y="469"/>
                  </a:lnTo>
                  <a:lnTo>
                    <a:pt x="231" y="454"/>
                  </a:lnTo>
                  <a:lnTo>
                    <a:pt x="238" y="440"/>
                  </a:lnTo>
                  <a:lnTo>
                    <a:pt x="238" y="432"/>
                  </a:lnTo>
                  <a:lnTo>
                    <a:pt x="231" y="410"/>
                  </a:lnTo>
                  <a:lnTo>
                    <a:pt x="224" y="396"/>
                  </a:lnTo>
                  <a:lnTo>
                    <a:pt x="217" y="381"/>
                  </a:lnTo>
                  <a:lnTo>
                    <a:pt x="202" y="366"/>
                  </a:lnTo>
                  <a:lnTo>
                    <a:pt x="166" y="344"/>
                  </a:lnTo>
                  <a:lnTo>
                    <a:pt x="123" y="315"/>
                  </a:lnTo>
                  <a:lnTo>
                    <a:pt x="79" y="286"/>
                  </a:lnTo>
                  <a:lnTo>
                    <a:pt x="43" y="256"/>
                  </a:lnTo>
                  <a:lnTo>
                    <a:pt x="29" y="234"/>
                  </a:lnTo>
                  <a:lnTo>
                    <a:pt x="14" y="212"/>
                  </a:lnTo>
                  <a:lnTo>
                    <a:pt x="7" y="183"/>
                  </a:lnTo>
                  <a:lnTo>
                    <a:pt x="7" y="154"/>
                  </a:lnTo>
                  <a:lnTo>
                    <a:pt x="7" y="125"/>
                  </a:lnTo>
                  <a:lnTo>
                    <a:pt x="14" y="95"/>
                  </a:lnTo>
                  <a:lnTo>
                    <a:pt x="29" y="66"/>
                  </a:lnTo>
                  <a:lnTo>
                    <a:pt x="43" y="44"/>
                  </a:lnTo>
                  <a:lnTo>
                    <a:pt x="65" y="29"/>
                  </a:lnTo>
                  <a:lnTo>
                    <a:pt x="101" y="15"/>
                  </a:lnTo>
                  <a:lnTo>
                    <a:pt x="137" y="0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260" y="7"/>
                  </a:lnTo>
                  <a:lnTo>
                    <a:pt x="289" y="22"/>
                  </a:lnTo>
                  <a:lnTo>
                    <a:pt x="311" y="37"/>
                  </a:lnTo>
                  <a:lnTo>
                    <a:pt x="325" y="66"/>
                  </a:lnTo>
                  <a:lnTo>
                    <a:pt x="340" y="95"/>
                  </a:lnTo>
                  <a:lnTo>
                    <a:pt x="347" y="125"/>
                  </a:lnTo>
                  <a:lnTo>
                    <a:pt x="347" y="169"/>
                  </a:lnTo>
                  <a:lnTo>
                    <a:pt x="231" y="169"/>
                  </a:lnTo>
                  <a:lnTo>
                    <a:pt x="231" y="154"/>
                  </a:lnTo>
                  <a:lnTo>
                    <a:pt x="231" y="139"/>
                  </a:lnTo>
                  <a:lnTo>
                    <a:pt x="231" y="125"/>
                  </a:lnTo>
                  <a:lnTo>
                    <a:pt x="224" y="110"/>
                  </a:lnTo>
                  <a:lnTo>
                    <a:pt x="217" y="103"/>
                  </a:lnTo>
                  <a:lnTo>
                    <a:pt x="210" y="88"/>
                  </a:lnTo>
                  <a:lnTo>
                    <a:pt x="195" y="88"/>
                  </a:lnTo>
                  <a:lnTo>
                    <a:pt x="181" y="81"/>
                  </a:lnTo>
                  <a:lnTo>
                    <a:pt x="166" y="88"/>
                  </a:lnTo>
                  <a:lnTo>
                    <a:pt x="159" y="88"/>
                  </a:lnTo>
                  <a:lnTo>
                    <a:pt x="145" y="95"/>
                  </a:lnTo>
                  <a:lnTo>
                    <a:pt x="137" y="95"/>
                  </a:lnTo>
                  <a:lnTo>
                    <a:pt x="130" y="110"/>
                  </a:lnTo>
                  <a:lnTo>
                    <a:pt x="123" y="117"/>
                  </a:lnTo>
                  <a:lnTo>
                    <a:pt x="123" y="132"/>
                  </a:lnTo>
                  <a:lnTo>
                    <a:pt x="123" y="139"/>
                  </a:lnTo>
                  <a:lnTo>
                    <a:pt x="123" y="161"/>
                  </a:lnTo>
                  <a:lnTo>
                    <a:pt x="130" y="176"/>
                  </a:lnTo>
                  <a:lnTo>
                    <a:pt x="145" y="191"/>
                  </a:lnTo>
                  <a:lnTo>
                    <a:pt x="159" y="205"/>
                  </a:lnTo>
                  <a:lnTo>
                    <a:pt x="195" y="227"/>
                  </a:lnTo>
                  <a:lnTo>
                    <a:pt x="238" y="249"/>
                  </a:lnTo>
                  <a:lnTo>
                    <a:pt x="282" y="278"/>
                  </a:lnTo>
                  <a:lnTo>
                    <a:pt x="318" y="315"/>
                  </a:lnTo>
                  <a:lnTo>
                    <a:pt x="332" y="330"/>
                  </a:lnTo>
                  <a:lnTo>
                    <a:pt x="347" y="359"/>
                  </a:lnTo>
                  <a:lnTo>
                    <a:pt x="354" y="381"/>
                  </a:lnTo>
                  <a:lnTo>
                    <a:pt x="354" y="418"/>
                  </a:lnTo>
                  <a:lnTo>
                    <a:pt x="347" y="462"/>
                  </a:lnTo>
                  <a:lnTo>
                    <a:pt x="332" y="498"/>
                  </a:lnTo>
                  <a:lnTo>
                    <a:pt x="318" y="528"/>
                  </a:lnTo>
                  <a:lnTo>
                    <a:pt x="289" y="550"/>
                  </a:lnTo>
                  <a:lnTo>
                    <a:pt x="260" y="564"/>
                  </a:lnTo>
                  <a:lnTo>
                    <a:pt x="231" y="572"/>
                  </a:lnTo>
                  <a:lnTo>
                    <a:pt x="195" y="572"/>
                  </a:lnTo>
                  <a:lnTo>
                    <a:pt x="159" y="57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753" y="1008"/>
              <a:ext cx="368" cy="579"/>
            </a:xfrm>
            <a:custGeom>
              <a:avLst/>
              <a:gdLst>
                <a:gd name="T0" fmla="*/ 260 w 368"/>
                <a:gd name="T1" fmla="*/ 359 h 579"/>
                <a:gd name="T2" fmla="*/ 253 w 368"/>
                <a:gd name="T3" fmla="*/ 484 h 579"/>
                <a:gd name="T4" fmla="*/ 238 w 368"/>
                <a:gd name="T5" fmla="*/ 491 h 579"/>
                <a:gd name="T6" fmla="*/ 224 w 368"/>
                <a:gd name="T7" fmla="*/ 491 h 579"/>
                <a:gd name="T8" fmla="*/ 209 w 368"/>
                <a:gd name="T9" fmla="*/ 491 h 579"/>
                <a:gd name="T10" fmla="*/ 195 w 368"/>
                <a:gd name="T11" fmla="*/ 491 h 579"/>
                <a:gd name="T12" fmla="*/ 159 w 368"/>
                <a:gd name="T13" fmla="*/ 484 h 579"/>
                <a:gd name="T14" fmla="*/ 130 w 368"/>
                <a:gd name="T15" fmla="*/ 454 h 579"/>
                <a:gd name="T16" fmla="*/ 115 w 368"/>
                <a:gd name="T17" fmla="*/ 396 h 579"/>
                <a:gd name="T18" fmla="*/ 115 w 368"/>
                <a:gd name="T19" fmla="*/ 286 h 579"/>
                <a:gd name="T20" fmla="*/ 115 w 368"/>
                <a:gd name="T21" fmla="*/ 212 h 579"/>
                <a:gd name="T22" fmla="*/ 123 w 368"/>
                <a:gd name="T23" fmla="*/ 147 h 579"/>
                <a:gd name="T24" fmla="*/ 144 w 368"/>
                <a:gd name="T25" fmla="*/ 103 h 579"/>
                <a:gd name="T26" fmla="*/ 188 w 368"/>
                <a:gd name="T27" fmla="*/ 81 h 579"/>
                <a:gd name="T28" fmla="*/ 224 w 368"/>
                <a:gd name="T29" fmla="*/ 88 h 579"/>
                <a:gd name="T30" fmla="*/ 238 w 368"/>
                <a:gd name="T31" fmla="*/ 110 h 579"/>
                <a:gd name="T32" fmla="*/ 253 w 368"/>
                <a:gd name="T33" fmla="*/ 132 h 579"/>
                <a:gd name="T34" fmla="*/ 253 w 368"/>
                <a:gd name="T35" fmla="*/ 169 h 579"/>
                <a:gd name="T36" fmla="*/ 368 w 368"/>
                <a:gd name="T37" fmla="*/ 132 h 579"/>
                <a:gd name="T38" fmla="*/ 339 w 368"/>
                <a:gd name="T39" fmla="*/ 66 h 579"/>
                <a:gd name="T40" fmla="*/ 296 w 368"/>
                <a:gd name="T41" fmla="*/ 22 h 579"/>
                <a:gd name="T42" fmla="*/ 231 w 368"/>
                <a:gd name="T43" fmla="*/ 0 h 579"/>
                <a:gd name="T44" fmla="*/ 130 w 368"/>
                <a:gd name="T45" fmla="*/ 7 h 579"/>
                <a:gd name="T46" fmla="*/ 50 w 368"/>
                <a:gd name="T47" fmla="*/ 51 h 579"/>
                <a:gd name="T48" fmla="*/ 14 w 368"/>
                <a:gd name="T49" fmla="*/ 132 h 579"/>
                <a:gd name="T50" fmla="*/ 0 w 368"/>
                <a:gd name="T51" fmla="*/ 227 h 579"/>
                <a:gd name="T52" fmla="*/ 0 w 368"/>
                <a:gd name="T53" fmla="*/ 359 h 579"/>
                <a:gd name="T54" fmla="*/ 14 w 368"/>
                <a:gd name="T55" fmla="*/ 469 h 579"/>
                <a:gd name="T56" fmla="*/ 65 w 368"/>
                <a:gd name="T57" fmla="*/ 542 h 579"/>
                <a:gd name="T58" fmla="*/ 151 w 368"/>
                <a:gd name="T59" fmla="*/ 572 h 579"/>
                <a:gd name="T60" fmla="*/ 231 w 368"/>
                <a:gd name="T61" fmla="*/ 579 h 579"/>
                <a:gd name="T62" fmla="*/ 274 w 368"/>
                <a:gd name="T63" fmla="*/ 572 h 579"/>
                <a:gd name="T64" fmla="*/ 310 w 368"/>
                <a:gd name="T65" fmla="*/ 564 h 579"/>
                <a:gd name="T66" fmla="*/ 346 w 368"/>
                <a:gd name="T67" fmla="*/ 557 h 579"/>
                <a:gd name="T68" fmla="*/ 368 w 368"/>
                <a:gd name="T69" fmla="*/ 557 h 579"/>
                <a:gd name="T70" fmla="*/ 368 w 368"/>
                <a:gd name="T71" fmla="*/ 557 h 579"/>
                <a:gd name="T72" fmla="*/ 368 w 368"/>
                <a:gd name="T73" fmla="*/ 557 h 579"/>
                <a:gd name="T74" fmla="*/ 368 w 368"/>
                <a:gd name="T75" fmla="*/ 550 h 579"/>
                <a:gd name="T76" fmla="*/ 368 w 368"/>
                <a:gd name="T77" fmla="*/ 535 h 579"/>
                <a:gd name="T78" fmla="*/ 368 w 368"/>
                <a:gd name="T79" fmla="*/ 454 h 579"/>
                <a:gd name="T80" fmla="*/ 368 w 368"/>
                <a:gd name="T81" fmla="*/ 359 h 579"/>
                <a:gd name="T82" fmla="*/ 368 w 368"/>
                <a:gd name="T83" fmla="*/ 286 h 579"/>
                <a:gd name="T84" fmla="*/ 195 w 368"/>
                <a:gd name="T85" fmla="*/ 27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8" h="579">
                  <a:moveTo>
                    <a:pt x="195" y="359"/>
                  </a:moveTo>
                  <a:lnTo>
                    <a:pt x="260" y="359"/>
                  </a:lnTo>
                  <a:lnTo>
                    <a:pt x="260" y="484"/>
                  </a:lnTo>
                  <a:lnTo>
                    <a:pt x="253" y="484"/>
                  </a:lnTo>
                  <a:lnTo>
                    <a:pt x="245" y="484"/>
                  </a:lnTo>
                  <a:lnTo>
                    <a:pt x="238" y="491"/>
                  </a:lnTo>
                  <a:lnTo>
                    <a:pt x="231" y="491"/>
                  </a:lnTo>
                  <a:lnTo>
                    <a:pt x="224" y="491"/>
                  </a:lnTo>
                  <a:lnTo>
                    <a:pt x="216" y="491"/>
                  </a:lnTo>
                  <a:lnTo>
                    <a:pt x="209" y="491"/>
                  </a:lnTo>
                  <a:lnTo>
                    <a:pt x="202" y="491"/>
                  </a:lnTo>
                  <a:lnTo>
                    <a:pt x="195" y="491"/>
                  </a:lnTo>
                  <a:lnTo>
                    <a:pt x="173" y="491"/>
                  </a:lnTo>
                  <a:lnTo>
                    <a:pt x="159" y="484"/>
                  </a:lnTo>
                  <a:lnTo>
                    <a:pt x="144" y="476"/>
                  </a:lnTo>
                  <a:lnTo>
                    <a:pt x="130" y="454"/>
                  </a:lnTo>
                  <a:lnTo>
                    <a:pt x="123" y="432"/>
                  </a:lnTo>
                  <a:lnTo>
                    <a:pt x="115" y="396"/>
                  </a:lnTo>
                  <a:lnTo>
                    <a:pt x="115" y="344"/>
                  </a:lnTo>
                  <a:lnTo>
                    <a:pt x="115" y="286"/>
                  </a:lnTo>
                  <a:lnTo>
                    <a:pt x="115" y="249"/>
                  </a:lnTo>
                  <a:lnTo>
                    <a:pt x="115" y="212"/>
                  </a:lnTo>
                  <a:lnTo>
                    <a:pt x="115" y="176"/>
                  </a:lnTo>
                  <a:lnTo>
                    <a:pt x="123" y="147"/>
                  </a:lnTo>
                  <a:lnTo>
                    <a:pt x="130" y="117"/>
                  </a:lnTo>
                  <a:lnTo>
                    <a:pt x="144" y="103"/>
                  </a:lnTo>
                  <a:lnTo>
                    <a:pt x="166" y="88"/>
                  </a:lnTo>
                  <a:lnTo>
                    <a:pt x="188" y="81"/>
                  </a:lnTo>
                  <a:lnTo>
                    <a:pt x="202" y="88"/>
                  </a:lnTo>
                  <a:lnTo>
                    <a:pt x="224" y="88"/>
                  </a:lnTo>
                  <a:lnTo>
                    <a:pt x="231" y="95"/>
                  </a:lnTo>
                  <a:lnTo>
                    <a:pt x="238" y="110"/>
                  </a:lnTo>
                  <a:lnTo>
                    <a:pt x="245" y="117"/>
                  </a:lnTo>
                  <a:lnTo>
                    <a:pt x="253" y="132"/>
                  </a:lnTo>
                  <a:lnTo>
                    <a:pt x="253" y="154"/>
                  </a:lnTo>
                  <a:lnTo>
                    <a:pt x="253" y="169"/>
                  </a:lnTo>
                  <a:lnTo>
                    <a:pt x="368" y="169"/>
                  </a:lnTo>
                  <a:lnTo>
                    <a:pt x="368" y="132"/>
                  </a:lnTo>
                  <a:lnTo>
                    <a:pt x="361" y="95"/>
                  </a:lnTo>
                  <a:lnTo>
                    <a:pt x="339" y="66"/>
                  </a:lnTo>
                  <a:lnTo>
                    <a:pt x="325" y="44"/>
                  </a:lnTo>
                  <a:lnTo>
                    <a:pt x="296" y="22"/>
                  </a:lnTo>
                  <a:lnTo>
                    <a:pt x="267" y="7"/>
                  </a:lnTo>
                  <a:lnTo>
                    <a:pt x="231" y="0"/>
                  </a:lnTo>
                  <a:lnTo>
                    <a:pt x="195" y="0"/>
                  </a:lnTo>
                  <a:lnTo>
                    <a:pt x="130" y="7"/>
                  </a:lnTo>
                  <a:lnTo>
                    <a:pt x="86" y="22"/>
                  </a:lnTo>
                  <a:lnTo>
                    <a:pt x="50" y="51"/>
                  </a:lnTo>
                  <a:lnTo>
                    <a:pt x="29" y="88"/>
                  </a:lnTo>
                  <a:lnTo>
                    <a:pt x="14" y="132"/>
                  </a:lnTo>
                  <a:lnTo>
                    <a:pt x="0" y="183"/>
                  </a:lnTo>
                  <a:lnTo>
                    <a:pt x="0" y="227"/>
                  </a:lnTo>
                  <a:lnTo>
                    <a:pt x="0" y="286"/>
                  </a:lnTo>
                  <a:lnTo>
                    <a:pt x="0" y="359"/>
                  </a:lnTo>
                  <a:lnTo>
                    <a:pt x="7" y="418"/>
                  </a:lnTo>
                  <a:lnTo>
                    <a:pt x="14" y="469"/>
                  </a:lnTo>
                  <a:lnTo>
                    <a:pt x="36" y="506"/>
                  </a:lnTo>
                  <a:lnTo>
                    <a:pt x="65" y="542"/>
                  </a:lnTo>
                  <a:lnTo>
                    <a:pt x="101" y="557"/>
                  </a:lnTo>
                  <a:lnTo>
                    <a:pt x="151" y="572"/>
                  </a:lnTo>
                  <a:lnTo>
                    <a:pt x="216" y="579"/>
                  </a:lnTo>
                  <a:lnTo>
                    <a:pt x="231" y="579"/>
                  </a:lnTo>
                  <a:lnTo>
                    <a:pt x="253" y="572"/>
                  </a:lnTo>
                  <a:lnTo>
                    <a:pt x="274" y="572"/>
                  </a:lnTo>
                  <a:lnTo>
                    <a:pt x="296" y="572"/>
                  </a:lnTo>
                  <a:lnTo>
                    <a:pt x="310" y="564"/>
                  </a:lnTo>
                  <a:lnTo>
                    <a:pt x="332" y="564"/>
                  </a:lnTo>
                  <a:lnTo>
                    <a:pt x="346" y="557"/>
                  </a:lnTo>
                  <a:lnTo>
                    <a:pt x="361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0"/>
                  </a:lnTo>
                  <a:lnTo>
                    <a:pt x="368" y="550"/>
                  </a:lnTo>
                  <a:lnTo>
                    <a:pt x="368" y="535"/>
                  </a:lnTo>
                  <a:lnTo>
                    <a:pt x="368" y="498"/>
                  </a:lnTo>
                  <a:lnTo>
                    <a:pt x="368" y="454"/>
                  </a:lnTo>
                  <a:lnTo>
                    <a:pt x="368" y="410"/>
                  </a:lnTo>
                  <a:lnTo>
                    <a:pt x="368" y="359"/>
                  </a:lnTo>
                  <a:lnTo>
                    <a:pt x="368" y="315"/>
                  </a:lnTo>
                  <a:lnTo>
                    <a:pt x="368" y="286"/>
                  </a:lnTo>
                  <a:lnTo>
                    <a:pt x="368" y="271"/>
                  </a:lnTo>
                  <a:lnTo>
                    <a:pt x="195" y="271"/>
                  </a:lnTo>
                  <a:lnTo>
                    <a:pt x="195" y="35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51" y="1675"/>
              <a:ext cx="80" cy="102"/>
            </a:xfrm>
            <a:custGeom>
              <a:avLst/>
              <a:gdLst>
                <a:gd name="T0" fmla="*/ 29 w 80"/>
                <a:gd name="T1" fmla="*/ 73 h 102"/>
                <a:gd name="T2" fmla="*/ 29 w 80"/>
                <a:gd name="T3" fmla="*/ 73 h 102"/>
                <a:gd name="T4" fmla="*/ 22 w 80"/>
                <a:gd name="T5" fmla="*/ 80 h 102"/>
                <a:gd name="T6" fmla="*/ 22 w 80"/>
                <a:gd name="T7" fmla="*/ 80 h 102"/>
                <a:gd name="T8" fmla="*/ 29 w 80"/>
                <a:gd name="T9" fmla="*/ 80 h 102"/>
                <a:gd name="T10" fmla="*/ 29 w 80"/>
                <a:gd name="T11" fmla="*/ 88 h 102"/>
                <a:gd name="T12" fmla="*/ 29 w 80"/>
                <a:gd name="T13" fmla="*/ 88 h 102"/>
                <a:gd name="T14" fmla="*/ 29 w 80"/>
                <a:gd name="T15" fmla="*/ 88 h 102"/>
                <a:gd name="T16" fmla="*/ 36 w 80"/>
                <a:gd name="T17" fmla="*/ 88 h 102"/>
                <a:gd name="T18" fmla="*/ 44 w 80"/>
                <a:gd name="T19" fmla="*/ 88 h 102"/>
                <a:gd name="T20" fmla="*/ 44 w 80"/>
                <a:gd name="T21" fmla="*/ 80 h 102"/>
                <a:gd name="T22" fmla="*/ 44 w 80"/>
                <a:gd name="T23" fmla="*/ 80 h 102"/>
                <a:gd name="T24" fmla="*/ 44 w 80"/>
                <a:gd name="T25" fmla="*/ 73 h 102"/>
                <a:gd name="T26" fmla="*/ 36 w 80"/>
                <a:gd name="T27" fmla="*/ 58 h 102"/>
                <a:gd name="T28" fmla="*/ 22 w 80"/>
                <a:gd name="T29" fmla="*/ 51 h 102"/>
                <a:gd name="T30" fmla="*/ 7 w 80"/>
                <a:gd name="T31" fmla="*/ 36 h 102"/>
                <a:gd name="T32" fmla="*/ 15 w 80"/>
                <a:gd name="T33" fmla="*/ 22 h 102"/>
                <a:gd name="T34" fmla="*/ 22 w 80"/>
                <a:gd name="T35" fmla="*/ 7 h 102"/>
                <a:gd name="T36" fmla="*/ 29 w 80"/>
                <a:gd name="T37" fmla="*/ 7 h 102"/>
                <a:gd name="T38" fmla="*/ 44 w 80"/>
                <a:gd name="T39" fmla="*/ 0 h 102"/>
                <a:gd name="T40" fmla="*/ 58 w 80"/>
                <a:gd name="T41" fmla="*/ 0 h 102"/>
                <a:gd name="T42" fmla="*/ 72 w 80"/>
                <a:gd name="T43" fmla="*/ 7 h 102"/>
                <a:gd name="T44" fmla="*/ 80 w 80"/>
                <a:gd name="T45" fmla="*/ 14 h 102"/>
                <a:gd name="T46" fmla="*/ 80 w 80"/>
                <a:gd name="T47" fmla="*/ 22 h 102"/>
                <a:gd name="T48" fmla="*/ 51 w 80"/>
                <a:gd name="T49" fmla="*/ 29 h 102"/>
                <a:gd name="T50" fmla="*/ 58 w 80"/>
                <a:gd name="T51" fmla="*/ 29 h 102"/>
                <a:gd name="T52" fmla="*/ 58 w 80"/>
                <a:gd name="T53" fmla="*/ 22 h 102"/>
                <a:gd name="T54" fmla="*/ 58 w 80"/>
                <a:gd name="T55" fmla="*/ 22 h 102"/>
                <a:gd name="T56" fmla="*/ 51 w 80"/>
                <a:gd name="T57" fmla="*/ 22 h 102"/>
                <a:gd name="T58" fmla="*/ 51 w 80"/>
                <a:gd name="T59" fmla="*/ 14 h 102"/>
                <a:gd name="T60" fmla="*/ 51 w 80"/>
                <a:gd name="T61" fmla="*/ 14 h 102"/>
                <a:gd name="T62" fmla="*/ 51 w 80"/>
                <a:gd name="T63" fmla="*/ 14 h 102"/>
                <a:gd name="T64" fmla="*/ 51 w 80"/>
                <a:gd name="T65" fmla="*/ 14 h 102"/>
                <a:gd name="T66" fmla="*/ 44 w 80"/>
                <a:gd name="T67" fmla="*/ 14 h 102"/>
                <a:gd name="T68" fmla="*/ 36 w 80"/>
                <a:gd name="T69" fmla="*/ 22 h 102"/>
                <a:gd name="T70" fmla="*/ 36 w 80"/>
                <a:gd name="T71" fmla="*/ 22 h 102"/>
                <a:gd name="T72" fmla="*/ 36 w 80"/>
                <a:gd name="T73" fmla="*/ 29 h 102"/>
                <a:gd name="T74" fmla="*/ 44 w 80"/>
                <a:gd name="T75" fmla="*/ 36 h 102"/>
                <a:gd name="T76" fmla="*/ 58 w 80"/>
                <a:gd name="T77" fmla="*/ 44 h 102"/>
                <a:gd name="T78" fmla="*/ 72 w 80"/>
                <a:gd name="T79" fmla="*/ 58 h 102"/>
                <a:gd name="T80" fmla="*/ 72 w 80"/>
                <a:gd name="T81" fmla="*/ 73 h 102"/>
                <a:gd name="T82" fmla="*/ 65 w 80"/>
                <a:gd name="T83" fmla="*/ 88 h 102"/>
                <a:gd name="T84" fmla="*/ 58 w 80"/>
                <a:gd name="T85" fmla="*/ 95 h 102"/>
                <a:gd name="T86" fmla="*/ 44 w 80"/>
                <a:gd name="T87" fmla="*/ 102 h 102"/>
                <a:gd name="T88" fmla="*/ 29 w 80"/>
                <a:gd name="T89" fmla="*/ 102 h 102"/>
                <a:gd name="T90" fmla="*/ 15 w 80"/>
                <a:gd name="T91" fmla="*/ 102 h 102"/>
                <a:gd name="T92" fmla="*/ 7 w 80"/>
                <a:gd name="T93" fmla="*/ 95 h 102"/>
                <a:gd name="T94" fmla="*/ 0 w 80"/>
                <a:gd name="T95" fmla="*/ 88 h 102"/>
                <a:gd name="T96" fmla="*/ 0 w 80"/>
                <a:gd name="T97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2">
                  <a:moveTo>
                    <a:pt x="29" y="73"/>
                  </a:move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8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66"/>
                  </a:lnTo>
                  <a:lnTo>
                    <a:pt x="36" y="58"/>
                  </a:lnTo>
                  <a:lnTo>
                    <a:pt x="29" y="58"/>
                  </a:lnTo>
                  <a:lnTo>
                    <a:pt x="22" y="51"/>
                  </a:lnTo>
                  <a:lnTo>
                    <a:pt x="15" y="44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0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44" y="36"/>
                  </a:lnTo>
                  <a:lnTo>
                    <a:pt x="51" y="44"/>
                  </a:lnTo>
                  <a:lnTo>
                    <a:pt x="58" y="44"/>
                  </a:lnTo>
                  <a:lnTo>
                    <a:pt x="65" y="51"/>
                  </a:lnTo>
                  <a:lnTo>
                    <a:pt x="72" y="58"/>
                  </a:lnTo>
                  <a:lnTo>
                    <a:pt x="72" y="66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4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438" y="1675"/>
              <a:ext cx="87" cy="102"/>
            </a:xfrm>
            <a:custGeom>
              <a:avLst/>
              <a:gdLst>
                <a:gd name="T0" fmla="*/ 58 w 87"/>
                <a:gd name="T1" fmla="*/ 36 h 102"/>
                <a:gd name="T2" fmla="*/ 58 w 87"/>
                <a:gd name="T3" fmla="*/ 29 h 102"/>
                <a:gd name="T4" fmla="*/ 58 w 87"/>
                <a:gd name="T5" fmla="*/ 22 h 102"/>
                <a:gd name="T6" fmla="*/ 50 w 87"/>
                <a:gd name="T7" fmla="*/ 22 h 102"/>
                <a:gd name="T8" fmla="*/ 43 w 87"/>
                <a:gd name="T9" fmla="*/ 22 h 102"/>
                <a:gd name="T10" fmla="*/ 36 w 87"/>
                <a:gd name="T11" fmla="*/ 22 h 102"/>
                <a:gd name="T12" fmla="*/ 36 w 87"/>
                <a:gd name="T13" fmla="*/ 29 h 102"/>
                <a:gd name="T14" fmla="*/ 29 w 87"/>
                <a:gd name="T15" fmla="*/ 44 h 102"/>
                <a:gd name="T16" fmla="*/ 29 w 87"/>
                <a:gd name="T17" fmla="*/ 58 h 102"/>
                <a:gd name="T18" fmla="*/ 22 w 87"/>
                <a:gd name="T19" fmla="*/ 73 h 102"/>
                <a:gd name="T20" fmla="*/ 29 w 87"/>
                <a:gd name="T21" fmla="*/ 80 h 102"/>
                <a:gd name="T22" fmla="*/ 29 w 87"/>
                <a:gd name="T23" fmla="*/ 88 h 102"/>
                <a:gd name="T24" fmla="*/ 36 w 87"/>
                <a:gd name="T25" fmla="*/ 88 h 102"/>
                <a:gd name="T26" fmla="*/ 43 w 87"/>
                <a:gd name="T27" fmla="*/ 80 h 102"/>
                <a:gd name="T28" fmla="*/ 43 w 87"/>
                <a:gd name="T29" fmla="*/ 80 h 102"/>
                <a:gd name="T30" fmla="*/ 50 w 87"/>
                <a:gd name="T31" fmla="*/ 73 h 102"/>
                <a:gd name="T32" fmla="*/ 79 w 87"/>
                <a:gd name="T33" fmla="*/ 66 h 102"/>
                <a:gd name="T34" fmla="*/ 72 w 87"/>
                <a:gd name="T35" fmla="*/ 80 h 102"/>
                <a:gd name="T36" fmla="*/ 58 w 87"/>
                <a:gd name="T37" fmla="*/ 95 h 102"/>
                <a:gd name="T38" fmla="*/ 50 w 87"/>
                <a:gd name="T39" fmla="*/ 102 h 102"/>
                <a:gd name="T40" fmla="*/ 29 w 87"/>
                <a:gd name="T41" fmla="*/ 102 h 102"/>
                <a:gd name="T42" fmla="*/ 7 w 87"/>
                <a:gd name="T43" fmla="*/ 102 h 102"/>
                <a:gd name="T44" fmla="*/ 0 w 87"/>
                <a:gd name="T45" fmla="*/ 88 h 102"/>
                <a:gd name="T46" fmla="*/ 0 w 87"/>
                <a:gd name="T47" fmla="*/ 73 h 102"/>
                <a:gd name="T48" fmla="*/ 0 w 87"/>
                <a:gd name="T49" fmla="*/ 51 h 102"/>
                <a:gd name="T50" fmla="*/ 7 w 87"/>
                <a:gd name="T51" fmla="*/ 29 h 102"/>
                <a:gd name="T52" fmla="*/ 14 w 87"/>
                <a:gd name="T53" fmla="*/ 14 h 102"/>
                <a:gd name="T54" fmla="*/ 29 w 87"/>
                <a:gd name="T55" fmla="*/ 7 h 102"/>
                <a:gd name="T56" fmla="*/ 50 w 87"/>
                <a:gd name="T57" fmla="*/ 0 h 102"/>
                <a:gd name="T58" fmla="*/ 65 w 87"/>
                <a:gd name="T59" fmla="*/ 0 h 102"/>
                <a:gd name="T60" fmla="*/ 79 w 87"/>
                <a:gd name="T61" fmla="*/ 7 h 102"/>
                <a:gd name="T62" fmla="*/ 87 w 87"/>
                <a:gd name="T63" fmla="*/ 22 h 102"/>
                <a:gd name="T64" fmla="*/ 79 w 87"/>
                <a:gd name="T65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102">
                  <a:moveTo>
                    <a:pt x="58" y="36"/>
                  </a:move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6"/>
                  </a:lnTo>
                  <a:lnTo>
                    <a:pt x="22" y="73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0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0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79" y="36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25" y="1638"/>
              <a:ext cx="50" cy="139"/>
            </a:xfrm>
            <a:custGeom>
              <a:avLst/>
              <a:gdLst>
                <a:gd name="T0" fmla="*/ 21 w 50"/>
                <a:gd name="T1" fmla="*/ 139 h 139"/>
                <a:gd name="T2" fmla="*/ 0 w 50"/>
                <a:gd name="T3" fmla="*/ 139 h 139"/>
                <a:gd name="T4" fmla="*/ 21 w 50"/>
                <a:gd name="T5" fmla="*/ 37 h 139"/>
                <a:gd name="T6" fmla="*/ 43 w 50"/>
                <a:gd name="T7" fmla="*/ 37 h 139"/>
                <a:gd name="T8" fmla="*/ 21 w 50"/>
                <a:gd name="T9" fmla="*/ 139 h 139"/>
                <a:gd name="T10" fmla="*/ 50 w 50"/>
                <a:gd name="T11" fmla="*/ 0 h 139"/>
                <a:gd name="T12" fmla="*/ 50 w 50"/>
                <a:gd name="T13" fmla="*/ 22 h 139"/>
                <a:gd name="T14" fmla="*/ 21 w 50"/>
                <a:gd name="T15" fmla="*/ 22 h 139"/>
                <a:gd name="T16" fmla="*/ 28 w 50"/>
                <a:gd name="T17" fmla="*/ 0 h 139"/>
                <a:gd name="T18" fmla="*/ 50 w 50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39">
                  <a:moveTo>
                    <a:pt x="21" y="139"/>
                  </a:moveTo>
                  <a:lnTo>
                    <a:pt x="0" y="139"/>
                  </a:lnTo>
                  <a:lnTo>
                    <a:pt x="21" y="37"/>
                  </a:lnTo>
                  <a:lnTo>
                    <a:pt x="43" y="37"/>
                  </a:lnTo>
                  <a:lnTo>
                    <a:pt x="21" y="139"/>
                  </a:lnTo>
                  <a:close/>
                  <a:moveTo>
                    <a:pt x="50" y="0"/>
                  </a:moveTo>
                  <a:lnTo>
                    <a:pt x="50" y="22"/>
                  </a:lnTo>
                  <a:lnTo>
                    <a:pt x="21" y="22"/>
                  </a:lnTo>
                  <a:lnTo>
                    <a:pt x="2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2789" y="1638"/>
              <a:ext cx="58" cy="139"/>
            </a:xfrm>
            <a:custGeom>
              <a:avLst/>
              <a:gdLst>
                <a:gd name="T0" fmla="*/ 29 w 58"/>
                <a:gd name="T1" fmla="*/ 139 h 139"/>
                <a:gd name="T2" fmla="*/ 0 w 58"/>
                <a:gd name="T3" fmla="*/ 139 h 139"/>
                <a:gd name="T4" fmla="*/ 21 w 58"/>
                <a:gd name="T5" fmla="*/ 37 h 139"/>
                <a:gd name="T6" fmla="*/ 50 w 58"/>
                <a:gd name="T7" fmla="*/ 37 h 139"/>
                <a:gd name="T8" fmla="*/ 29 w 58"/>
                <a:gd name="T9" fmla="*/ 139 h 139"/>
                <a:gd name="T10" fmla="*/ 58 w 58"/>
                <a:gd name="T11" fmla="*/ 0 h 139"/>
                <a:gd name="T12" fmla="*/ 50 w 58"/>
                <a:gd name="T13" fmla="*/ 22 h 139"/>
                <a:gd name="T14" fmla="*/ 21 w 58"/>
                <a:gd name="T15" fmla="*/ 22 h 139"/>
                <a:gd name="T16" fmla="*/ 29 w 58"/>
                <a:gd name="T17" fmla="*/ 0 h 139"/>
                <a:gd name="T18" fmla="*/ 58 w 58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39">
                  <a:moveTo>
                    <a:pt x="29" y="139"/>
                  </a:moveTo>
                  <a:lnTo>
                    <a:pt x="0" y="139"/>
                  </a:lnTo>
                  <a:lnTo>
                    <a:pt x="21" y="37"/>
                  </a:lnTo>
                  <a:lnTo>
                    <a:pt x="50" y="37"/>
                  </a:lnTo>
                  <a:lnTo>
                    <a:pt x="29" y="139"/>
                  </a:lnTo>
                  <a:close/>
                  <a:moveTo>
                    <a:pt x="58" y="0"/>
                  </a:moveTo>
                  <a:lnTo>
                    <a:pt x="50" y="22"/>
                  </a:lnTo>
                  <a:lnTo>
                    <a:pt x="21" y="22"/>
                  </a:lnTo>
                  <a:lnTo>
                    <a:pt x="29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1575" y="1675"/>
              <a:ext cx="80" cy="102"/>
            </a:xfrm>
            <a:custGeom>
              <a:avLst/>
              <a:gdLst>
                <a:gd name="T0" fmla="*/ 29 w 80"/>
                <a:gd name="T1" fmla="*/ 58 h 102"/>
                <a:gd name="T2" fmla="*/ 22 w 80"/>
                <a:gd name="T3" fmla="*/ 73 h 102"/>
                <a:gd name="T4" fmla="*/ 22 w 80"/>
                <a:gd name="T5" fmla="*/ 80 h 102"/>
                <a:gd name="T6" fmla="*/ 29 w 80"/>
                <a:gd name="T7" fmla="*/ 88 h 102"/>
                <a:gd name="T8" fmla="*/ 36 w 80"/>
                <a:gd name="T9" fmla="*/ 88 h 102"/>
                <a:gd name="T10" fmla="*/ 44 w 80"/>
                <a:gd name="T11" fmla="*/ 80 h 102"/>
                <a:gd name="T12" fmla="*/ 44 w 80"/>
                <a:gd name="T13" fmla="*/ 80 h 102"/>
                <a:gd name="T14" fmla="*/ 51 w 80"/>
                <a:gd name="T15" fmla="*/ 73 h 102"/>
                <a:gd name="T16" fmla="*/ 72 w 80"/>
                <a:gd name="T17" fmla="*/ 66 h 102"/>
                <a:gd name="T18" fmla="*/ 72 w 80"/>
                <a:gd name="T19" fmla="*/ 73 h 102"/>
                <a:gd name="T20" fmla="*/ 72 w 80"/>
                <a:gd name="T21" fmla="*/ 80 h 102"/>
                <a:gd name="T22" fmla="*/ 65 w 80"/>
                <a:gd name="T23" fmla="*/ 88 h 102"/>
                <a:gd name="T24" fmla="*/ 58 w 80"/>
                <a:gd name="T25" fmla="*/ 95 h 102"/>
                <a:gd name="T26" fmla="*/ 51 w 80"/>
                <a:gd name="T27" fmla="*/ 95 h 102"/>
                <a:gd name="T28" fmla="*/ 44 w 80"/>
                <a:gd name="T29" fmla="*/ 102 h 102"/>
                <a:gd name="T30" fmla="*/ 36 w 80"/>
                <a:gd name="T31" fmla="*/ 102 h 102"/>
                <a:gd name="T32" fmla="*/ 29 w 80"/>
                <a:gd name="T33" fmla="*/ 102 h 102"/>
                <a:gd name="T34" fmla="*/ 7 w 80"/>
                <a:gd name="T35" fmla="*/ 102 h 102"/>
                <a:gd name="T36" fmla="*/ 0 w 80"/>
                <a:gd name="T37" fmla="*/ 88 h 102"/>
                <a:gd name="T38" fmla="*/ 0 w 80"/>
                <a:gd name="T39" fmla="*/ 73 h 102"/>
                <a:gd name="T40" fmla="*/ 0 w 80"/>
                <a:gd name="T41" fmla="*/ 51 h 102"/>
                <a:gd name="T42" fmla="*/ 7 w 80"/>
                <a:gd name="T43" fmla="*/ 29 h 102"/>
                <a:gd name="T44" fmla="*/ 15 w 80"/>
                <a:gd name="T45" fmla="*/ 14 h 102"/>
                <a:gd name="T46" fmla="*/ 29 w 80"/>
                <a:gd name="T47" fmla="*/ 7 h 102"/>
                <a:gd name="T48" fmla="*/ 51 w 80"/>
                <a:gd name="T49" fmla="*/ 0 h 102"/>
                <a:gd name="T50" fmla="*/ 72 w 80"/>
                <a:gd name="T51" fmla="*/ 7 h 102"/>
                <a:gd name="T52" fmla="*/ 80 w 80"/>
                <a:gd name="T53" fmla="*/ 14 h 102"/>
                <a:gd name="T54" fmla="*/ 80 w 80"/>
                <a:gd name="T55" fmla="*/ 36 h 102"/>
                <a:gd name="T56" fmla="*/ 80 w 80"/>
                <a:gd name="T57" fmla="*/ 58 h 102"/>
                <a:gd name="T58" fmla="*/ 58 w 80"/>
                <a:gd name="T59" fmla="*/ 44 h 102"/>
                <a:gd name="T60" fmla="*/ 58 w 80"/>
                <a:gd name="T61" fmla="*/ 36 h 102"/>
                <a:gd name="T62" fmla="*/ 58 w 80"/>
                <a:gd name="T63" fmla="*/ 29 h 102"/>
                <a:gd name="T64" fmla="*/ 51 w 80"/>
                <a:gd name="T65" fmla="*/ 22 h 102"/>
                <a:gd name="T66" fmla="*/ 44 w 80"/>
                <a:gd name="T67" fmla="*/ 14 h 102"/>
                <a:gd name="T68" fmla="*/ 36 w 80"/>
                <a:gd name="T69" fmla="*/ 22 h 102"/>
                <a:gd name="T70" fmla="*/ 36 w 80"/>
                <a:gd name="T71" fmla="*/ 29 h 102"/>
                <a:gd name="T72" fmla="*/ 29 w 80"/>
                <a:gd name="T73" fmla="*/ 36 h 102"/>
                <a:gd name="T74" fmla="*/ 29 w 80"/>
                <a:gd name="T75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102">
                  <a:moveTo>
                    <a:pt x="29" y="58"/>
                  </a:moveTo>
                  <a:lnTo>
                    <a:pt x="29" y="58"/>
                  </a:lnTo>
                  <a:lnTo>
                    <a:pt x="22" y="66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3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72" y="66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51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15" y="102"/>
                  </a:lnTo>
                  <a:lnTo>
                    <a:pt x="7" y="102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0" y="36"/>
                  </a:lnTo>
                  <a:lnTo>
                    <a:pt x="80" y="44"/>
                  </a:lnTo>
                  <a:lnTo>
                    <a:pt x="80" y="58"/>
                  </a:lnTo>
                  <a:lnTo>
                    <a:pt x="29" y="58"/>
                  </a:lnTo>
                  <a:close/>
                  <a:moveTo>
                    <a:pt x="58" y="44"/>
                  </a:moveTo>
                  <a:lnTo>
                    <a:pt x="58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662" y="1675"/>
              <a:ext cx="87" cy="102"/>
            </a:xfrm>
            <a:custGeom>
              <a:avLst/>
              <a:gdLst>
                <a:gd name="T0" fmla="*/ 43 w 87"/>
                <a:gd name="T1" fmla="*/ 14 h 102"/>
                <a:gd name="T2" fmla="*/ 43 w 87"/>
                <a:gd name="T3" fmla="*/ 14 h 102"/>
                <a:gd name="T4" fmla="*/ 43 w 87"/>
                <a:gd name="T5" fmla="*/ 7 h 102"/>
                <a:gd name="T6" fmla="*/ 50 w 87"/>
                <a:gd name="T7" fmla="*/ 7 h 102"/>
                <a:gd name="T8" fmla="*/ 50 w 87"/>
                <a:gd name="T9" fmla="*/ 7 h 102"/>
                <a:gd name="T10" fmla="*/ 58 w 87"/>
                <a:gd name="T11" fmla="*/ 7 h 102"/>
                <a:gd name="T12" fmla="*/ 58 w 87"/>
                <a:gd name="T13" fmla="*/ 0 h 102"/>
                <a:gd name="T14" fmla="*/ 58 w 87"/>
                <a:gd name="T15" fmla="*/ 0 h 102"/>
                <a:gd name="T16" fmla="*/ 65 w 87"/>
                <a:gd name="T17" fmla="*/ 0 h 102"/>
                <a:gd name="T18" fmla="*/ 65 w 87"/>
                <a:gd name="T19" fmla="*/ 0 h 102"/>
                <a:gd name="T20" fmla="*/ 72 w 87"/>
                <a:gd name="T21" fmla="*/ 0 h 102"/>
                <a:gd name="T22" fmla="*/ 79 w 87"/>
                <a:gd name="T23" fmla="*/ 0 h 102"/>
                <a:gd name="T24" fmla="*/ 79 w 87"/>
                <a:gd name="T25" fmla="*/ 7 h 102"/>
                <a:gd name="T26" fmla="*/ 87 w 87"/>
                <a:gd name="T27" fmla="*/ 7 h 102"/>
                <a:gd name="T28" fmla="*/ 87 w 87"/>
                <a:gd name="T29" fmla="*/ 7 h 102"/>
                <a:gd name="T30" fmla="*/ 87 w 87"/>
                <a:gd name="T31" fmla="*/ 14 h 102"/>
                <a:gd name="T32" fmla="*/ 87 w 87"/>
                <a:gd name="T33" fmla="*/ 14 h 102"/>
                <a:gd name="T34" fmla="*/ 87 w 87"/>
                <a:gd name="T35" fmla="*/ 22 h 102"/>
                <a:gd name="T36" fmla="*/ 72 w 87"/>
                <a:gd name="T37" fmla="*/ 102 h 102"/>
                <a:gd name="T38" fmla="*/ 43 w 87"/>
                <a:gd name="T39" fmla="*/ 102 h 102"/>
                <a:gd name="T40" fmla="*/ 58 w 87"/>
                <a:gd name="T41" fmla="*/ 36 h 102"/>
                <a:gd name="T42" fmla="*/ 58 w 87"/>
                <a:gd name="T43" fmla="*/ 29 h 102"/>
                <a:gd name="T44" fmla="*/ 58 w 87"/>
                <a:gd name="T45" fmla="*/ 29 h 102"/>
                <a:gd name="T46" fmla="*/ 58 w 87"/>
                <a:gd name="T47" fmla="*/ 22 h 102"/>
                <a:gd name="T48" fmla="*/ 58 w 87"/>
                <a:gd name="T49" fmla="*/ 22 h 102"/>
                <a:gd name="T50" fmla="*/ 58 w 87"/>
                <a:gd name="T51" fmla="*/ 22 h 102"/>
                <a:gd name="T52" fmla="*/ 58 w 87"/>
                <a:gd name="T53" fmla="*/ 22 h 102"/>
                <a:gd name="T54" fmla="*/ 58 w 87"/>
                <a:gd name="T55" fmla="*/ 22 h 102"/>
                <a:gd name="T56" fmla="*/ 50 w 87"/>
                <a:gd name="T57" fmla="*/ 14 h 102"/>
                <a:gd name="T58" fmla="*/ 50 w 87"/>
                <a:gd name="T59" fmla="*/ 22 h 102"/>
                <a:gd name="T60" fmla="*/ 43 w 87"/>
                <a:gd name="T61" fmla="*/ 22 h 102"/>
                <a:gd name="T62" fmla="*/ 43 w 87"/>
                <a:gd name="T63" fmla="*/ 22 h 102"/>
                <a:gd name="T64" fmla="*/ 43 w 87"/>
                <a:gd name="T65" fmla="*/ 22 h 102"/>
                <a:gd name="T66" fmla="*/ 43 w 87"/>
                <a:gd name="T67" fmla="*/ 22 h 102"/>
                <a:gd name="T68" fmla="*/ 43 w 87"/>
                <a:gd name="T69" fmla="*/ 29 h 102"/>
                <a:gd name="T70" fmla="*/ 36 w 87"/>
                <a:gd name="T71" fmla="*/ 29 h 102"/>
                <a:gd name="T72" fmla="*/ 36 w 87"/>
                <a:gd name="T73" fmla="*/ 36 h 102"/>
                <a:gd name="T74" fmla="*/ 22 w 87"/>
                <a:gd name="T75" fmla="*/ 102 h 102"/>
                <a:gd name="T76" fmla="*/ 0 w 87"/>
                <a:gd name="T77" fmla="*/ 102 h 102"/>
                <a:gd name="T78" fmla="*/ 14 w 87"/>
                <a:gd name="T79" fmla="*/ 0 h 102"/>
                <a:gd name="T80" fmla="*/ 43 w 87"/>
                <a:gd name="T81" fmla="*/ 0 h 102"/>
                <a:gd name="T82" fmla="*/ 43 w 87"/>
                <a:gd name="T8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02">
                  <a:moveTo>
                    <a:pt x="43" y="14"/>
                  </a:moveTo>
                  <a:lnTo>
                    <a:pt x="43" y="14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79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72" y="102"/>
                  </a:lnTo>
                  <a:lnTo>
                    <a:pt x="43" y="102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0" y="14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102"/>
                  </a:lnTo>
                  <a:lnTo>
                    <a:pt x="0" y="102"/>
                  </a:lnTo>
                  <a:lnTo>
                    <a:pt x="14" y="0"/>
                  </a:lnTo>
                  <a:lnTo>
                    <a:pt x="43" y="0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756" y="1675"/>
              <a:ext cx="86" cy="102"/>
            </a:xfrm>
            <a:custGeom>
              <a:avLst/>
              <a:gdLst>
                <a:gd name="T0" fmla="*/ 58 w 86"/>
                <a:gd name="T1" fmla="*/ 36 h 102"/>
                <a:gd name="T2" fmla="*/ 58 w 86"/>
                <a:gd name="T3" fmla="*/ 29 h 102"/>
                <a:gd name="T4" fmla="*/ 58 w 86"/>
                <a:gd name="T5" fmla="*/ 22 h 102"/>
                <a:gd name="T6" fmla="*/ 50 w 86"/>
                <a:gd name="T7" fmla="*/ 22 h 102"/>
                <a:gd name="T8" fmla="*/ 43 w 86"/>
                <a:gd name="T9" fmla="*/ 22 h 102"/>
                <a:gd name="T10" fmla="*/ 36 w 86"/>
                <a:gd name="T11" fmla="*/ 22 h 102"/>
                <a:gd name="T12" fmla="*/ 36 w 86"/>
                <a:gd name="T13" fmla="*/ 29 h 102"/>
                <a:gd name="T14" fmla="*/ 29 w 86"/>
                <a:gd name="T15" fmla="*/ 44 h 102"/>
                <a:gd name="T16" fmla="*/ 29 w 86"/>
                <a:gd name="T17" fmla="*/ 58 h 102"/>
                <a:gd name="T18" fmla="*/ 29 w 86"/>
                <a:gd name="T19" fmla="*/ 73 h 102"/>
                <a:gd name="T20" fmla="*/ 29 w 86"/>
                <a:gd name="T21" fmla="*/ 80 h 102"/>
                <a:gd name="T22" fmla="*/ 29 w 86"/>
                <a:gd name="T23" fmla="*/ 88 h 102"/>
                <a:gd name="T24" fmla="*/ 36 w 86"/>
                <a:gd name="T25" fmla="*/ 88 h 102"/>
                <a:gd name="T26" fmla="*/ 43 w 86"/>
                <a:gd name="T27" fmla="*/ 80 h 102"/>
                <a:gd name="T28" fmla="*/ 43 w 86"/>
                <a:gd name="T29" fmla="*/ 80 h 102"/>
                <a:gd name="T30" fmla="*/ 50 w 86"/>
                <a:gd name="T31" fmla="*/ 73 h 102"/>
                <a:gd name="T32" fmla="*/ 79 w 86"/>
                <a:gd name="T33" fmla="*/ 66 h 102"/>
                <a:gd name="T34" fmla="*/ 72 w 86"/>
                <a:gd name="T35" fmla="*/ 80 h 102"/>
                <a:gd name="T36" fmla="*/ 65 w 86"/>
                <a:gd name="T37" fmla="*/ 95 h 102"/>
                <a:gd name="T38" fmla="*/ 50 w 86"/>
                <a:gd name="T39" fmla="*/ 102 h 102"/>
                <a:gd name="T40" fmla="*/ 29 w 86"/>
                <a:gd name="T41" fmla="*/ 102 h 102"/>
                <a:gd name="T42" fmla="*/ 7 w 86"/>
                <a:gd name="T43" fmla="*/ 102 h 102"/>
                <a:gd name="T44" fmla="*/ 0 w 86"/>
                <a:gd name="T45" fmla="*/ 88 h 102"/>
                <a:gd name="T46" fmla="*/ 0 w 86"/>
                <a:gd name="T47" fmla="*/ 73 h 102"/>
                <a:gd name="T48" fmla="*/ 0 w 86"/>
                <a:gd name="T49" fmla="*/ 51 h 102"/>
                <a:gd name="T50" fmla="*/ 7 w 86"/>
                <a:gd name="T51" fmla="*/ 29 h 102"/>
                <a:gd name="T52" fmla="*/ 14 w 86"/>
                <a:gd name="T53" fmla="*/ 14 h 102"/>
                <a:gd name="T54" fmla="*/ 29 w 86"/>
                <a:gd name="T55" fmla="*/ 7 h 102"/>
                <a:gd name="T56" fmla="*/ 50 w 86"/>
                <a:gd name="T57" fmla="*/ 0 h 102"/>
                <a:gd name="T58" fmla="*/ 65 w 86"/>
                <a:gd name="T59" fmla="*/ 0 h 102"/>
                <a:gd name="T60" fmla="*/ 79 w 86"/>
                <a:gd name="T61" fmla="*/ 7 h 102"/>
                <a:gd name="T62" fmla="*/ 86 w 86"/>
                <a:gd name="T63" fmla="*/ 22 h 102"/>
                <a:gd name="T64" fmla="*/ 86 w 86"/>
                <a:gd name="T65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2">
                  <a:moveTo>
                    <a:pt x="58" y="36"/>
                  </a:move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0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65" y="95"/>
                  </a:lnTo>
                  <a:lnTo>
                    <a:pt x="58" y="95"/>
                  </a:lnTo>
                  <a:lnTo>
                    <a:pt x="50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1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86" y="22"/>
                  </a:lnTo>
                  <a:lnTo>
                    <a:pt x="86" y="29"/>
                  </a:lnTo>
                  <a:lnTo>
                    <a:pt x="86" y="36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1842" y="1675"/>
              <a:ext cx="87" cy="102"/>
            </a:xfrm>
            <a:custGeom>
              <a:avLst/>
              <a:gdLst>
                <a:gd name="T0" fmla="*/ 29 w 87"/>
                <a:gd name="T1" fmla="*/ 58 h 102"/>
                <a:gd name="T2" fmla="*/ 29 w 87"/>
                <a:gd name="T3" fmla="*/ 73 h 102"/>
                <a:gd name="T4" fmla="*/ 29 w 87"/>
                <a:gd name="T5" fmla="*/ 80 h 102"/>
                <a:gd name="T6" fmla="*/ 37 w 87"/>
                <a:gd name="T7" fmla="*/ 88 h 102"/>
                <a:gd name="T8" fmla="*/ 44 w 87"/>
                <a:gd name="T9" fmla="*/ 88 h 102"/>
                <a:gd name="T10" fmla="*/ 44 w 87"/>
                <a:gd name="T11" fmla="*/ 80 h 102"/>
                <a:gd name="T12" fmla="*/ 51 w 87"/>
                <a:gd name="T13" fmla="*/ 80 h 102"/>
                <a:gd name="T14" fmla="*/ 51 w 87"/>
                <a:gd name="T15" fmla="*/ 73 h 102"/>
                <a:gd name="T16" fmla="*/ 80 w 87"/>
                <a:gd name="T17" fmla="*/ 66 h 102"/>
                <a:gd name="T18" fmla="*/ 80 w 87"/>
                <a:gd name="T19" fmla="*/ 73 h 102"/>
                <a:gd name="T20" fmla="*/ 73 w 87"/>
                <a:gd name="T21" fmla="*/ 80 h 102"/>
                <a:gd name="T22" fmla="*/ 73 w 87"/>
                <a:gd name="T23" fmla="*/ 88 h 102"/>
                <a:gd name="T24" fmla="*/ 65 w 87"/>
                <a:gd name="T25" fmla="*/ 95 h 102"/>
                <a:gd name="T26" fmla="*/ 58 w 87"/>
                <a:gd name="T27" fmla="*/ 95 h 102"/>
                <a:gd name="T28" fmla="*/ 51 w 87"/>
                <a:gd name="T29" fmla="*/ 102 h 102"/>
                <a:gd name="T30" fmla="*/ 44 w 87"/>
                <a:gd name="T31" fmla="*/ 102 h 102"/>
                <a:gd name="T32" fmla="*/ 37 w 87"/>
                <a:gd name="T33" fmla="*/ 102 h 102"/>
                <a:gd name="T34" fmla="*/ 15 w 87"/>
                <a:gd name="T35" fmla="*/ 102 h 102"/>
                <a:gd name="T36" fmla="*/ 8 w 87"/>
                <a:gd name="T37" fmla="*/ 88 h 102"/>
                <a:gd name="T38" fmla="*/ 0 w 87"/>
                <a:gd name="T39" fmla="*/ 73 h 102"/>
                <a:gd name="T40" fmla="*/ 8 w 87"/>
                <a:gd name="T41" fmla="*/ 51 h 102"/>
                <a:gd name="T42" fmla="*/ 8 w 87"/>
                <a:gd name="T43" fmla="*/ 29 h 102"/>
                <a:gd name="T44" fmla="*/ 22 w 87"/>
                <a:gd name="T45" fmla="*/ 14 h 102"/>
                <a:gd name="T46" fmla="*/ 37 w 87"/>
                <a:gd name="T47" fmla="*/ 7 h 102"/>
                <a:gd name="T48" fmla="*/ 58 w 87"/>
                <a:gd name="T49" fmla="*/ 0 h 102"/>
                <a:gd name="T50" fmla="*/ 80 w 87"/>
                <a:gd name="T51" fmla="*/ 7 h 102"/>
                <a:gd name="T52" fmla="*/ 87 w 87"/>
                <a:gd name="T53" fmla="*/ 14 h 102"/>
                <a:gd name="T54" fmla="*/ 87 w 87"/>
                <a:gd name="T55" fmla="*/ 36 h 102"/>
                <a:gd name="T56" fmla="*/ 87 w 87"/>
                <a:gd name="T57" fmla="*/ 58 h 102"/>
                <a:gd name="T58" fmla="*/ 58 w 87"/>
                <a:gd name="T59" fmla="*/ 44 h 102"/>
                <a:gd name="T60" fmla="*/ 58 w 87"/>
                <a:gd name="T61" fmla="*/ 36 h 102"/>
                <a:gd name="T62" fmla="*/ 58 w 87"/>
                <a:gd name="T63" fmla="*/ 29 h 102"/>
                <a:gd name="T64" fmla="*/ 58 w 87"/>
                <a:gd name="T65" fmla="*/ 22 h 102"/>
                <a:gd name="T66" fmla="*/ 51 w 87"/>
                <a:gd name="T67" fmla="*/ 14 h 102"/>
                <a:gd name="T68" fmla="*/ 44 w 87"/>
                <a:gd name="T69" fmla="*/ 22 h 102"/>
                <a:gd name="T70" fmla="*/ 37 w 87"/>
                <a:gd name="T71" fmla="*/ 29 h 102"/>
                <a:gd name="T72" fmla="*/ 37 w 87"/>
                <a:gd name="T73" fmla="*/ 36 h 102"/>
                <a:gd name="T74" fmla="*/ 37 w 87"/>
                <a:gd name="T75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102">
                  <a:moveTo>
                    <a:pt x="29" y="58"/>
                  </a:moveTo>
                  <a:lnTo>
                    <a:pt x="29" y="58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80" y="66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0" y="80"/>
                  </a:lnTo>
                  <a:lnTo>
                    <a:pt x="73" y="80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65" y="8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8" y="95"/>
                  </a:lnTo>
                  <a:lnTo>
                    <a:pt x="58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44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8" y="95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8" y="51"/>
                  </a:lnTo>
                  <a:lnTo>
                    <a:pt x="8" y="44"/>
                  </a:lnTo>
                  <a:lnTo>
                    <a:pt x="8" y="29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37" y="7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87" y="36"/>
                  </a:lnTo>
                  <a:lnTo>
                    <a:pt x="87" y="44"/>
                  </a:lnTo>
                  <a:lnTo>
                    <a:pt x="87" y="58"/>
                  </a:lnTo>
                  <a:lnTo>
                    <a:pt x="29" y="58"/>
                  </a:lnTo>
                  <a:close/>
                  <a:moveTo>
                    <a:pt x="58" y="44"/>
                  </a:moveTo>
                  <a:lnTo>
                    <a:pt x="58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14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972" y="1638"/>
              <a:ext cx="73" cy="139"/>
            </a:xfrm>
            <a:custGeom>
              <a:avLst/>
              <a:gdLst>
                <a:gd name="T0" fmla="*/ 66 w 73"/>
                <a:gd name="T1" fmla="*/ 22 h 139"/>
                <a:gd name="T2" fmla="*/ 66 w 73"/>
                <a:gd name="T3" fmla="*/ 22 h 139"/>
                <a:gd name="T4" fmla="*/ 58 w 73"/>
                <a:gd name="T5" fmla="*/ 22 h 139"/>
                <a:gd name="T6" fmla="*/ 58 w 73"/>
                <a:gd name="T7" fmla="*/ 22 h 139"/>
                <a:gd name="T8" fmla="*/ 58 w 73"/>
                <a:gd name="T9" fmla="*/ 22 h 139"/>
                <a:gd name="T10" fmla="*/ 51 w 73"/>
                <a:gd name="T11" fmla="*/ 22 h 139"/>
                <a:gd name="T12" fmla="*/ 51 w 73"/>
                <a:gd name="T13" fmla="*/ 29 h 139"/>
                <a:gd name="T14" fmla="*/ 51 w 73"/>
                <a:gd name="T15" fmla="*/ 29 h 139"/>
                <a:gd name="T16" fmla="*/ 51 w 73"/>
                <a:gd name="T17" fmla="*/ 29 h 139"/>
                <a:gd name="T18" fmla="*/ 51 w 73"/>
                <a:gd name="T19" fmla="*/ 37 h 139"/>
                <a:gd name="T20" fmla="*/ 66 w 73"/>
                <a:gd name="T21" fmla="*/ 37 h 139"/>
                <a:gd name="T22" fmla="*/ 58 w 73"/>
                <a:gd name="T23" fmla="*/ 59 h 139"/>
                <a:gd name="T24" fmla="*/ 44 w 73"/>
                <a:gd name="T25" fmla="*/ 59 h 139"/>
                <a:gd name="T26" fmla="*/ 29 w 73"/>
                <a:gd name="T27" fmla="*/ 139 h 139"/>
                <a:gd name="T28" fmla="*/ 0 w 73"/>
                <a:gd name="T29" fmla="*/ 139 h 139"/>
                <a:gd name="T30" fmla="*/ 22 w 73"/>
                <a:gd name="T31" fmla="*/ 59 h 139"/>
                <a:gd name="T32" fmla="*/ 8 w 73"/>
                <a:gd name="T33" fmla="*/ 59 h 139"/>
                <a:gd name="T34" fmla="*/ 8 w 73"/>
                <a:gd name="T35" fmla="*/ 37 h 139"/>
                <a:gd name="T36" fmla="*/ 22 w 73"/>
                <a:gd name="T37" fmla="*/ 37 h 139"/>
                <a:gd name="T38" fmla="*/ 22 w 73"/>
                <a:gd name="T39" fmla="*/ 29 h 139"/>
                <a:gd name="T40" fmla="*/ 29 w 73"/>
                <a:gd name="T41" fmla="*/ 22 h 139"/>
                <a:gd name="T42" fmla="*/ 29 w 73"/>
                <a:gd name="T43" fmla="*/ 15 h 139"/>
                <a:gd name="T44" fmla="*/ 37 w 73"/>
                <a:gd name="T45" fmla="*/ 15 h 139"/>
                <a:gd name="T46" fmla="*/ 37 w 73"/>
                <a:gd name="T47" fmla="*/ 7 h 139"/>
                <a:gd name="T48" fmla="*/ 44 w 73"/>
                <a:gd name="T49" fmla="*/ 7 h 139"/>
                <a:gd name="T50" fmla="*/ 51 w 73"/>
                <a:gd name="T51" fmla="*/ 0 h 139"/>
                <a:gd name="T52" fmla="*/ 58 w 73"/>
                <a:gd name="T53" fmla="*/ 0 h 139"/>
                <a:gd name="T54" fmla="*/ 66 w 73"/>
                <a:gd name="T55" fmla="*/ 0 h 139"/>
                <a:gd name="T56" fmla="*/ 66 w 73"/>
                <a:gd name="T57" fmla="*/ 0 h 139"/>
                <a:gd name="T58" fmla="*/ 66 w 73"/>
                <a:gd name="T59" fmla="*/ 0 h 139"/>
                <a:gd name="T60" fmla="*/ 66 w 73"/>
                <a:gd name="T61" fmla="*/ 0 h 139"/>
                <a:gd name="T62" fmla="*/ 66 w 73"/>
                <a:gd name="T63" fmla="*/ 0 h 139"/>
                <a:gd name="T64" fmla="*/ 66 w 73"/>
                <a:gd name="T65" fmla="*/ 0 h 139"/>
                <a:gd name="T66" fmla="*/ 73 w 73"/>
                <a:gd name="T67" fmla="*/ 0 h 139"/>
                <a:gd name="T68" fmla="*/ 73 w 73"/>
                <a:gd name="T69" fmla="*/ 0 h 139"/>
                <a:gd name="T70" fmla="*/ 66 w 73"/>
                <a:gd name="T71" fmla="*/ 2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39">
                  <a:moveTo>
                    <a:pt x="66" y="22"/>
                  </a:moveTo>
                  <a:lnTo>
                    <a:pt x="6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37"/>
                  </a:lnTo>
                  <a:lnTo>
                    <a:pt x="66" y="37"/>
                  </a:lnTo>
                  <a:lnTo>
                    <a:pt x="58" y="59"/>
                  </a:lnTo>
                  <a:lnTo>
                    <a:pt x="44" y="59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22" y="59"/>
                  </a:lnTo>
                  <a:lnTo>
                    <a:pt x="8" y="59"/>
                  </a:lnTo>
                  <a:lnTo>
                    <a:pt x="8" y="37"/>
                  </a:lnTo>
                  <a:lnTo>
                    <a:pt x="22" y="37"/>
                  </a:lnTo>
                  <a:lnTo>
                    <a:pt x="22" y="29"/>
                  </a:lnTo>
                  <a:lnTo>
                    <a:pt x="29" y="22"/>
                  </a:lnTo>
                  <a:lnTo>
                    <a:pt x="29" y="15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44" y="7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6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2030" y="1675"/>
              <a:ext cx="80" cy="102"/>
            </a:xfrm>
            <a:custGeom>
              <a:avLst/>
              <a:gdLst>
                <a:gd name="T0" fmla="*/ 0 w 80"/>
                <a:gd name="T1" fmla="*/ 44 h 102"/>
                <a:gd name="T2" fmla="*/ 8 w 80"/>
                <a:gd name="T3" fmla="*/ 22 h 102"/>
                <a:gd name="T4" fmla="*/ 22 w 80"/>
                <a:gd name="T5" fmla="*/ 7 h 102"/>
                <a:gd name="T6" fmla="*/ 36 w 80"/>
                <a:gd name="T7" fmla="*/ 0 h 102"/>
                <a:gd name="T8" fmla="*/ 65 w 80"/>
                <a:gd name="T9" fmla="*/ 0 h 102"/>
                <a:gd name="T10" fmla="*/ 80 w 80"/>
                <a:gd name="T11" fmla="*/ 7 h 102"/>
                <a:gd name="T12" fmla="*/ 80 w 80"/>
                <a:gd name="T13" fmla="*/ 22 h 102"/>
                <a:gd name="T14" fmla="*/ 80 w 80"/>
                <a:gd name="T15" fmla="*/ 44 h 102"/>
                <a:gd name="T16" fmla="*/ 80 w 80"/>
                <a:gd name="T17" fmla="*/ 58 h 102"/>
                <a:gd name="T18" fmla="*/ 73 w 80"/>
                <a:gd name="T19" fmla="*/ 80 h 102"/>
                <a:gd name="T20" fmla="*/ 58 w 80"/>
                <a:gd name="T21" fmla="*/ 95 h 102"/>
                <a:gd name="T22" fmla="*/ 44 w 80"/>
                <a:gd name="T23" fmla="*/ 102 h 102"/>
                <a:gd name="T24" fmla="*/ 15 w 80"/>
                <a:gd name="T25" fmla="*/ 102 h 102"/>
                <a:gd name="T26" fmla="*/ 0 w 80"/>
                <a:gd name="T27" fmla="*/ 95 h 102"/>
                <a:gd name="T28" fmla="*/ 0 w 80"/>
                <a:gd name="T29" fmla="*/ 80 h 102"/>
                <a:gd name="T30" fmla="*/ 0 w 80"/>
                <a:gd name="T31" fmla="*/ 58 h 102"/>
                <a:gd name="T32" fmla="*/ 51 w 80"/>
                <a:gd name="T33" fmla="*/ 51 h 102"/>
                <a:gd name="T34" fmla="*/ 58 w 80"/>
                <a:gd name="T35" fmla="*/ 36 h 102"/>
                <a:gd name="T36" fmla="*/ 58 w 80"/>
                <a:gd name="T37" fmla="*/ 29 h 102"/>
                <a:gd name="T38" fmla="*/ 51 w 80"/>
                <a:gd name="T39" fmla="*/ 22 h 102"/>
                <a:gd name="T40" fmla="*/ 44 w 80"/>
                <a:gd name="T41" fmla="*/ 22 h 102"/>
                <a:gd name="T42" fmla="*/ 36 w 80"/>
                <a:gd name="T43" fmla="*/ 22 h 102"/>
                <a:gd name="T44" fmla="*/ 36 w 80"/>
                <a:gd name="T45" fmla="*/ 29 h 102"/>
                <a:gd name="T46" fmla="*/ 29 w 80"/>
                <a:gd name="T47" fmla="*/ 36 h 102"/>
                <a:gd name="T48" fmla="*/ 29 w 80"/>
                <a:gd name="T49" fmla="*/ 51 h 102"/>
                <a:gd name="T50" fmla="*/ 22 w 80"/>
                <a:gd name="T51" fmla="*/ 66 h 102"/>
                <a:gd name="T52" fmla="*/ 22 w 80"/>
                <a:gd name="T53" fmla="*/ 80 h 102"/>
                <a:gd name="T54" fmla="*/ 29 w 80"/>
                <a:gd name="T55" fmla="*/ 88 h 102"/>
                <a:gd name="T56" fmla="*/ 36 w 80"/>
                <a:gd name="T57" fmla="*/ 88 h 102"/>
                <a:gd name="T58" fmla="*/ 36 w 80"/>
                <a:gd name="T59" fmla="*/ 88 h 102"/>
                <a:gd name="T60" fmla="*/ 44 w 80"/>
                <a:gd name="T61" fmla="*/ 80 h 102"/>
                <a:gd name="T62" fmla="*/ 51 w 80"/>
                <a:gd name="T63" fmla="*/ 66 h 102"/>
                <a:gd name="T64" fmla="*/ 51 w 80"/>
                <a:gd name="T6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102">
                  <a:moveTo>
                    <a:pt x="0" y="51"/>
                  </a:moveTo>
                  <a:lnTo>
                    <a:pt x="0" y="44"/>
                  </a:lnTo>
                  <a:lnTo>
                    <a:pt x="8" y="29"/>
                  </a:lnTo>
                  <a:lnTo>
                    <a:pt x="8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0" y="29"/>
                  </a:lnTo>
                  <a:lnTo>
                    <a:pt x="80" y="44"/>
                  </a:lnTo>
                  <a:lnTo>
                    <a:pt x="80" y="51"/>
                  </a:lnTo>
                  <a:lnTo>
                    <a:pt x="80" y="58"/>
                  </a:lnTo>
                  <a:lnTo>
                    <a:pt x="73" y="73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1" y="102"/>
                  </a:lnTo>
                  <a:lnTo>
                    <a:pt x="44" y="102"/>
                  </a:lnTo>
                  <a:lnTo>
                    <a:pt x="29" y="102"/>
                  </a:lnTo>
                  <a:lnTo>
                    <a:pt x="15" y="102"/>
                  </a:lnTo>
                  <a:lnTo>
                    <a:pt x="8" y="102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51" y="51"/>
                  </a:moveTo>
                  <a:lnTo>
                    <a:pt x="58" y="44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2" y="66"/>
                  </a:lnTo>
                  <a:lnTo>
                    <a:pt x="22" y="73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3"/>
                  </a:lnTo>
                  <a:lnTo>
                    <a:pt x="51" y="66"/>
                  </a:lnTo>
                  <a:lnTo>
                    <a:pt x="51" y="5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110" y="1675"/>
              <a:ext cx="72" cy="102"/>
            </a:xfrm>
            <a:custGeom>
              <a:avLst/>
              <a:gdLst>
                <a:gd name="T0" fmla="*/ 50 w 72"/>
                <a:gd name="T1" fmla="*/ 0 h 102"/>
                <a:gd name="T2" fmla="*/ 43 w 72"/>
                <a:gd name="T3" fmla="*/ 14 h 102"/>
                <a:gd name="T4" fmla="*/ 43 w 72"/>
                <a:gd name="T5" fmla="*/ 14 h 102"/>
                <a:gd name="T6" fmla="*/ 50 w 72"/>
                <a:gd name="T7" fmla="*/ 14 h 102"/>
                <a:gd name="T8" fmla="*/ 50 w 72"/>
                <a:gd name="T9" fmla="*/ 7 h 102"/>
                <a:gd name="T10" fmla="*/ 58 w 72"/>
                <a:gd name="T11" fmla="*/ 7 h 102"/>
                <a:gd name="T12" fmla="*/ 58 w 72"/>
                <a:gd name="T13" fmla="*/ 7 h 102"/>
                <a:gd name="T14" fmla="*/ 65 w 72"/>
                <a:gd name="T15" fmla="*/ 0 h 102"/>
                <a:gd name="T16" fmla="*/ 65 w 72"/>
                <a:gd name="T17" fmla="*/ 0 h 102"/>
                <a:gd name="T18" fmla="*/ 72 w 72"/>
                <a:gd name="T19" fmla="*/ 0 h 102"/>
                <a:gd name="T20" fmla="*/ 72 w 72"/>
                <a:gd name="T21" fmla="*/ 0 h 102"/>
                <a:gd name="T22" fmla="*/ 72 w 72"/>
                <a:gd name="T23" fmla="*/ 29 h 102"/>
                <a:gd name="T24" fmla="*/ 65 w 72"/>
                <a:gd name="T25" fmla="*/ 29 h 102"/>
                <a:gd name="T26" fmla="*/ 58 w 72"/>
                <a:gd name="T27" fmla="*/ 29 h 102"/>
                <a:gd name="T28" fmla="*/ 50 w 72"/>
                <a:gd name="T29" fmla="*/ 29 h 102"/>
                <a:gd name="T30" fmla="*/ 50 w 72"/>
                <a:gd name="T31" fmla="*/ 29 h 102"/>
                <a:gd name="T32" fmla="*/ 43 w 72"/>
                <a:gd name="T33" fmla="*/ 36 h 102"/>
                <a:gd name="T34" fmla="*/ 43 w 72"/>
                <a:gd name="T35" fmla="*/ 36 h 102"/>
                <a:gd name="T36" fmla="*/ 43 w 72"/>
                <a:gd name="T37" fmla="*/ 44 h 102"/>
                <a:gd name="T38" fmla="*/ 43 w 72"/>
                <a:gd name="T39" fmla="*/ 51 h 102"/>
                <a:gd name="T40" fmla="*/ 29 w 72"/>
                <a:gd name="T41" fmla="*/ 102 h 102"/>
                <a:gd name="T42" fmla="*/ 0 w 72"/>
                <a:gd name="T43" fmla="*/ 102 h 102"/>
                <a:gd name="T44" fmla="*/ 21 w 72"/>
                <a:gd name="T45" fmla="*/ 0 h 102"/>
                <a:gd name="T46" fmla="*/ 50 w 72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02">
                  <a:moveTo>
                    <a:pt x="50" y="0"/>
                  </a:moveTo>
                  <a:lnTo>
                    <a:pt x="43" y="14"/>
                  </a:lnTo>
                  <a:lnTo>
                    <a:pt x="43" y="14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29"/>
                  </a:lnTo>
                  <a:lnTo>
                    <a:pt x="65" y="29"/>
                  </a:lnTo>
                  <a:lnTo>
                    <a:pt x="58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29" y="102"/>
                  </a:lnTo>
                  <a:lnTo>
                    <a:pt x="0" y="102"/>
                  </a:lnTo>
                  <a:lnTo>
                    <a:pt x="2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2211" y="1675"/>
              <a:ext cx="87" cy="102"/>
            </a:xfrm>
            <a:custGeom>
              <a:avLst/>
              <a:gdLst>
                <a:gd name="T0" fmla="*/ 79 w 87"/>
                <a:gd name="T1" fmla="*/ 88 h 102"/>
                <a:gd name="T2" fmla="*/ 72 w 87"/>
                <a:gd name="T3" fmla="*/ 88 h 102"/>
                <a:gd name="T4" fmla="*/ 72 w 87"/>
                <a:gd name="T5" fmla="*/ 95 h 102"/>
                <a:gd name="T6" fmla="*/ 72 w 87"/>
                <a:gd name="T7" fmla="*/ 102 h 102"/>
                <a:gd name="T8" fmla="*/ 50 w 87"/>
                <a:gd name="T9" fmla="*/ 102 h 102"/>
                <a:gd name="T10" fmla="*/ 50 w 87"/>
                <a:gd name="T11" fmla="*/ 88 h 102"/>
                <a:gd name="T12" fmla="*/ 43 w 87"/>
                <a:gd name="T13" fmla="*/ 95 h 102"/>
                <a:gd name="T14" fmla="*/ 36 w 87"/>
                <a:gd name="T15" fmla="*/ 102 h 102"/>
                <a:gd name="T16" fmla="*/ 29 w 87"/>
                <a:gd name="T17" fmla="*/ 102 h 102"/>
                <a:gd name="T18" fmla="*/ 22 w 87"/>
                <a:gd name="T19" fmla="*/ 102 h 102"/>
                <a:gd name="T20" fmla="*/ 7 w 87"/>
                <a:gd name="T21" fmla="*/ 102 h 102"/>
                <a:gd name="T22" fmla="*/ 7 w 87"/>
                <a:gd name="T23" fmla="*/ 95 h 102"/>
                <a:gd name="T24" fmla="*/ 0 w 87"/>
                <a:gd name="T25" fmla="*/ 80 h 102"/>
                <a:gd name="T26" fmla="*/ 0 w 87"/>
                <a:gd name="T27" fmla="*/ 73 h 102"/>
                <a:gd name="T28" fmla="*/ 7 w 87"/>
                <a:gd name="T29" fmla="*/ 51 h 102"/>
                <a:gd name="T30" fmla="*/ 22 w 87"/>
                <a:gd name="T31" fmla="*/ 44 h 102"/>
                <a:gd name="T32" fmla="*/ 43 w 87"/>
                <a:gd name="T33" fmla="*/ 36 h 102"/>
                <a:gd name="T34" fmla="*/ 58 w 87"/>
                <a:gd name="T35" fmla="*/ 36 h 102"/>
                <a:gd name="T36" fmla="*/ 65 w 87"/>
                <a:gd name="T37" fmla="*/ 29 h 102"/>
                <a:gd name="T38" fmla="*/ 65 w 87"/>
                <a:gd name="T39" fmla="*/ 22 h 102"/>
                <a:gd name="T40" fmla="*/ 58 w 87"/>
                <a:gd name="T41" fmla="*/ 22 h 102"/>
                <a:gd name="T42" fmla="*/ 58 w 87"/>
                <a:gd name="T43" fmla="*/ 14 h 102"/>
                <a:gd name="T44" fmla="*/ 50 w 87"/>
                <a:gd name="T45" fmla="*/ 14 h 102"/>
                <a:gd name="T46" fmla="*/ 43 w 87"/>
                <a:gd name="T47" fmla="*/ 22 h 102"/>
                <a:gd name="T48" fmla="*/ 43 w 87"/>
                <a:gd name="T49" fmla="*/ 22 h 102"/>
                <a:gd name="T50" fmla="*/ 43 w 87"/>
                <a:gd name="T51" fmla="*/ 29 h 102"/>
                <a:gd name="T52" fmla="*/ 14 w 87"/>
                <a:gd name="T53" fmla="*/ 29 h 102"/>
                <a:gd name="T54" fmla="*/ 14 w 87"/>
                <a:gd name="T55" fmla="*/ 22 h 102"/>
                <a:gd name="T56" fmla="*/ 22 w 87"/>
                <a:gd name="T57" fmla="*/ 14 h 102"/>
                <a:gd name="T58" fmla="*/ 22 w 87"/>
                <a:gd name="T59" fmla="*/ 14 h 102"/>
                <a:gd name="T60" fmla="*/ 29 w 87"/>
                <a:gd name="T61" fmla="*/ 7 h 102"/>
                <a:gd name="T62" fmla="*/ 36 w 87"/>
                <a:gd name="T63" fmla="*/ 7 h 102"/>
                <a:gd name="T64" fmla="*/ 43 w 87"/>
                <a:gd name="T65" fmla="*/ 0 h 102"/>
                <a:gd name="T66" fmla="*/ 50 w 87"/>
                <a:gd name="T67" fmla="*/ 0 h 102"/>
                <a:gd name="T68" fmla="*/ 58 w 87"/>
                <a:gd name="T69" fmla="*/ 0 h 102"/>
                <a:gd name="T70" fmla="*/ 72 w 87"/>
                <a:gd name="T71" fmla="*/ 7 h 102"/>
                <a:gd name="T72" fmla="*/ 87 w 87"/>
                <a:gd name="T73" fmla="*/ 14 h 102"/>
                <a:gd name="T74" fmla="*/ 87 w 87"/>
                <a:gd name="T75" fmla="*/ 22 h 102"/>
                <a:gd name="T76" fmla="*/ 87 w 87"/>
                <a:gd name="T77" fmla="*/ 36 h 102"/>
                <a:gd name="T78" fmla="*/ 29 w 87"/>
                <a:gd name="T79" fmla="*/ 73 h 102"/>
                <a:gd name="T80" fmla="*/ 29 w 87"/>
                <a:gd name="T81" fmla="*/ 73 h 102"/>
                <a:gd name="T82" fmla="*/ 29 w 87"/>
                <a:gd name="T83" fmla="*/ 80 h 102"/>
                <a:gd name="T84" fmla="*/ 29 w 87"/>
                <a:gd name="T85" fmla="*/ 88 h 102"/>
                <a:gd name="T86" fmla="*/ 36 w 87"/>
                <a:gd name="T87" fmla="*/ 88 h 102"/>
                <a:gd name="T88" fmla="*/ 43 w 87"/>
                <a:gd name="T89" fmla="*/ 80 h 102"/>
                <a:gd name="T90" fmla="*/ 50 w 87"/>
                <a:gd name="T91" fmla="*/ 73 h 102"/>
                <a:gd name="T92" fmla="*/ 58 w 87"/>
                <a:gd name="T93" fmla="*/ 66 h 102"/>
                <a:gd name="T94" fmla="*/ 58 w 87"/>
                <a:gd name="T95" fmla="*/ 51 h 102"/>
                <a:gd name="T96" fmla="*/ 43 w 87"/>
                <a:gd name="T97" fmla="*/ 51 h 102"/>
                <a:gd name="T98" fmla="*/ 36 w 87"/>
                <a:gd name="T99" fmla="*/ 58 h 102"/>
                <a:gd name="T100" fmla="*/ 36 w 87"/>
                <a:gd name="T101" fmla="*/ 58 h 102"/>
                <a:gd name="T102" fmla="*/ 29 w 87"/>
                <a:gd name="T103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102">
                  <a:moveTo>
                    <a:pt x="79" y="80"/>
                  </a:moveTo>
                  <a:lnTo>
                    <a:pt x="79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50" y="102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14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4" y="44"/>
                  </a:lnTo>
                  <a:lnTo>
                    <a:pt x="22" y="44"/>
                  </a:lnTo>
                  <a:lnTo>
                    <a:pt x="29" y="44"/>
                  </a:lnTo>
                  <a:lnTo>
                    <a:pt x="43" y="36"/>
                  </a:lnTo>
                  <a:lnTo>
                    <a:pt x="50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87" y="36"/>
                  </a:lnTo>
                  <a:lnTo>
                    <a:pt x="79" y="80"/>
                  </a:lnTo>
                  <a:close/>
                  <a:moveTo>
                    <a:pt x="29" y="73"/>
                  </a:moveTo>
                  <a:lnTo>
                    <a:pt x="29" y="73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8"/>
                  </a:lnTo>
                  <a:lnTo>
                    <a:pt x="43" y="80"/>
                  </a:lnTo>
                  <a:lnTo>
                    <a:pt x="50" y="80"/>
                  </a:lnTo>
                  <a:lnTo>
                    <a:pt x="50" y="73"/>
                  </a:lnTo>
                  <a:lnTo>
                    <a:pt x="50" y="66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0" y="51"/>
                  </a:lnTo>
                  <a:lnTo>
                    <a:pt x="43" y="51"/>
                  </a:lnTo>
                  <a:lnTo>
                    <a:pt x="43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9" y="66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334" y="1675"/>
              <a:ext cx="86" cy="102"/>
            </a:xfrm>
            <a:custGeom>
              <a:avLst/>
              <a:gdLst>
                <a:gd name="T0" fmla="*/ 65 w 86"/>
                <a:gd name="T1" fmla="*/ 36 h 102"/>
                <a:gd name="T2" fmla="*/ 65 w 86"/>
                <a:gd name="T3" fmla="*/ 29 h 102"/>
                <a:gd name="T4" fmla="*/ 57 w 86"/>
                <a:gd name="T5" fmla="*/ 22 h 102"/>
                <a:gd name="T6" fmla="*/ 57 w 86"/>
                <a:gd name="T7" fmla="*/ 22 h 102"/>
                <a:gd name="T8" fmla="*/ 50 w 86"/>
                <a:gd name="T9" fmla="*/ 22 h 102"/>
                <a:gd name="T10" fmla="*/ 43 w 86"/>
                <a:gd name="T11" fmla="*/ 22 h 102"/>
                <a:gd name="T12" fmla="*/ 36 w 86"/>
                <a:gd name="T13" fmla="*/ 29 h 102"/>
                <a:gd name="T14" fmla="*/ 36 w 86"/>
                <a:gd name="T15" fmla="*/ 44 h 102"/>
                <a:gd name="T16" fmla="*/ 29 w 86"/>
                <a:gd name="T17" fmla="*/ 58 h 102"/>
                <a:gd name="T18" fmla="*/ 29 w 86"/>
                <a:gd name="T19" fmla="*/ 73 h 102"/>
                <a:gd name="T20" fmla="*/ 29 w 86"/>
                <a:gd name="T21" fmla="*/ 80 h 102"/>
                <a:gd name="T22" fmla="*/ 36 w 86"/>
                <a:gd name="T23" fmla="*/ 88 h 102"/>
                <a:gd name="T24" fmla="*/ 43 w 86"/>
                <a:gd name="T25" fmla="*/ 88 h 102"/>
                <a:gd name="T26" fmla="*/ 50 w 86"/>
                <a:gd name="T27" fmla="*/ 80 h 102"/>
                <a:gd name="T28" fmla="*/ 50 w 86"/>
                <a:gd name="T29" fmla="*/ 80 h 102"/>
                <a:gd name="T30" fmla="*/ 57 w 86"/>
                <a:gd name="T31" fmla="*/ 73 h 102"/>
                <a:gd name="T32" fmla="*/ 79 w 86"/>
                <a:gd name="T33" fmla="*/ 66 h 102"/>
                <a:gd name="T34" fmla="*/ 79 w 86"/>
                <a:gd name="T35" fmla="*/ 80 h 102"/>
                <a:gd name="T36" fmla="*/ 65 w 86"/>
                <a:gd name="T37" fmla="*/ 95 h 102"/>
                <a:gd name="T38" fmla="*/ 50 w 86"/>
                <a:gd name="T39" fmla="*/ 102 h 102"/>
                <a:gd name="T40" fmla="*/ 36 w 86"/>
                <a:gd name="T41" fmla="*/ 102 h 102"/>
                <a:gd name="T42" fmla="*/ 14 w 86"/>
                <a:gd name="T43" fmla="*/ 102 h 102"/>
                <a:gd name="T44" fmla="*/ 7 w 86"/>
                <a:gd name="T45" fmla="*/ 88 h 102"/>
                <a:gd name="T46" fmla="*/ 0 w 86"/>
                <a:gd name="T47" fmla="*/ 73 h 102"/>
                <a:gd name="T48" fmla="*/ 7 w 86"/>
                <a:gd name="T49" fmla="*/ 51 h 102"/>
                <a:gd name="T50" fmla="*/ 14 w 86"/>
                <a:gd name="T51" fmla="*/ 29 h 102"/>
                <a:gd name="T52" fmla="*/ 21 w 86"/>
                <a:gd name="T53" fmla="*/ 14 h 102"/>
                <a:gd name="T54" fmla="*/ 36 w 86"/>
                <a:gd name="T55" fmla="*/ 7 h 102"/>
                <a:gd name="T56" fmla="*/ 57 w 86"/>
                <a:gd name="T57" fmla="*/ 0 h 102"/>
                <a:gd name="T58" fmla="*/ 72 w 86"/>
                <a:gd name="T59" fmla="*/ 0 h 102"/>
                <a:gd name="T60" fmla="*/ 86 w 86"/>
                <a:gd name="T61" fmla="*/ 7 h 102"/>
                <a:gd name="T62" fmla="*/ 86 w 86"/>
                <a:gd name="T63" fmla="*/ 22 h 102"/>
                <a:gd name="T64" fmla="*/ 86 w 86"/>
                <a:gd name="T65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2">
                  <a:moveTo>
                    <a:pt x="57" y="36"/>
                  </a:move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1"/>
                  </a:lnTo>
                  <a:lnTo>
                    <a:pt x="29" y="58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3"/>
                  </a:lnTo>
                  <a:lnTo>
                    <a:pt x="57" y="73"/>
                  </a:lnTo>
                  <a:lnTo>
                    <a:pt x="57" y="66"/>
                  </a:lnTo>
                  <a:lnTo>
                    <a:pt x="79" y="66"/>
                  </a:lnTo>
                  <a:lnTo>
                    <a:pt x="79" y="73"/>
                  </a:lnTo>
                  <a:lnTo>
                    <a:pt x="79" y="80"/>
                  </a:lnTo>
                  <a:lnTo>
                    <a:pt x="72" y="88"/>
                  </a:lnTo>
                  <a:lnTo>
                    <a:pt x="65" y="95"/>
                  </a:lnTo>
                  <a:lnTo>
                    <a:pt x="57" y="95"/>
                  </a:lnTo>
                  <a:lnTo>
                    <a:pt x="50" y="102"/>
                  </a:lnTo>
                  <a:lnTo>
                    <a:pt x="43" y="102"/>
                  </a:lnTo>
                  <a:lnTo>
                    <a:pt x="36" y="102"/>
                  </a:lnTo>
                  <a:lnTo>
                    <a:pt x="21" y="102"/>
                  </a:lnTo>
                  <a:lnTo>
                    <a:pt x="14" y="102"/>
                  </a:lnTo>
                  <a:lnTo>
                    <a:pt x="7" y="95"/>
                  </a:lnTo>
                  <a:lnTo>
                    <a:pt x="7" y="88"/>
                  </a:lnTo>
                  <a:lnTo>
                    <a:pt x="7" y="80"/>
                  </a:lnTo>
                  <a:lnTo>
                    <a:pt x="0" y="73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7" y="44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7"/>
                  </a:lnTo>
                  <a:lnTo>
                    <a:pt x="86" y="7"/>
                  </a:lnTo>
                  <a:lnTo>
                    <a:pt x="86" y="14"/>
                  </a:lnTo>
                  <a:lnTo>
                    <a:pt x="86" y="22"/>
                  </a:lnTo>
                  <a:lnTo>
                    <a:pt x="86" y="29"/>
                  </a:lnTo>
                  <a:lnTo>
                    <a:pt x="86" y="36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2514" y="1675"/>
              <a:ext cx="87" cy="102"/>
            </a:xfrm>
            <a:custGeom>
              <a:avLst/>
              <a:gdLst>
                <a:gd name="T0" fmla="*/ 80 w 87"/>
                <a:gd name="T1" fmla="*/ 88 h 102"/>
                <a:gd name="T2" fmla="*/ 73 w 87"/>
                <a:gd name="T3" fmla="*/ 88 h 102"/>
                <a:gd name="T4" fmla="*/ 73 w 87"/>
                <a:gd name="T5" fmla="*/ 95 h 102"/>
                <a:gd name="T6" fmla="*/ 73 w 87"/>
                <a:gd name="T7" fmla="*/ 102 h 102"/>
                <a:gd name="T8" fmla="*/ 51 w 87"/>
                <a:gd name="T9" fmla="*/ 102 h 102"/>
                <a:gd name="T10" fmla="*/ 51 w 87"/>
                <a:gd name="T11" fmla="*/ 88 h 102"/>
                <a:gd name="T12" fmla="*/ 44 w 87"/>
                <a:gd name="T13" fmla="*/ 95 h 102"/>
                <a:gd name="T14" fmla="*/ 36 w 87"/>
                <a:gd name="T15" fmla="*/ 102 h 102"/>
                <a:gd name="T16" fmla="*/ 29 w 87"/>
                <a:gd name="T17" fmla="*/ 102 h 102"/>
                <a:gd name="T18" fmla="*/ 22 w 87"/>
                <a:gd name="T19" fmla="*/ 102 h 102"/>
                <a:gd name="T20" fmla="*/ 8 w 87"/>
                <a:gd name="T21" fmla="*/ 102 h 102"/>
                <a:gd name="T22" fmla="*/ 0 w 87"/>
                <a:gd name="T23" fmla="*/ 95 h 102"/>
                <a:gd name="T24" fmla="*/ 0 w 87"/>
                <a:gd name="T25" fmla="*/ 80 h 102"/>
                <a:gd name="T26" fmla="*/ 0 w 87"/>
                <a:gd name="T27" fmla="*/ 73 h 102"/>
                <a:gd name="T28" fmla="*/ 8 w 87"/>
                <a:gd name="T29" fmla="*/ 51 h 102"/>
                <a:gd name="T30" fmla="*/ 22 w 87"/>
                <a:gd name="T31" fmla="*/ 44 h 102"/>
                <a:gd name="T32" fmla="*/ 44 w 87"/>
                <a:gd name="T33" fmla="*/ 36 h 102"/>
                <a:gd name="T34" fmla="*/ 58 w 87"/>
                <a:gd name="T35" fmla="*/ 36 h 102"/>
                <a:gd name="T36" fmla="*/ 65 w 87"/>
                <a:gd name="T37" fmla="*/ 29 h 102"/>
                <a:gd name="T38" fmla="*/ 65 w 87"/>
                <a:gd name="T39" fmla="*/ 22 h 102"/>
                <a:gd name="T40" fmla="*/ 58 w 87"/>
                <a:gd name="T41" fmla="*/ 22 h 102"/>
                <a:gd name="T42" fmla="*/ 58 w 87"/>
                <a:gd name="T43" fmla="*/ 14 h 102"/>
                <a:gd name="T44" fmla="*/ 51 w 87"/>
                <a:gd name="T45" fmla="*/ 14 h 102"/>
                <a:gd name="T46" fmla="*/ 44 w 87"/>
                <a:gd name="T47" fmla="*/ 22 h 102"/>
                <a:gd name="T48" fmla="*/ 44 w 87"/>
                <a:gd name="T49" fmla="*/ 22 h 102"/>
                <a:gd name="T50" fmla="*/ 44 w 87"/>
                <a:gd name="T51" fmla="*/ 29 h 102"/>
                <a:gd name="T52" fmla="*/ 15 w 87"/>
                <a:gd name="T53" fmla="*/ 29 h 102"/>
                <a:gd name="T54" fmla="*/ 15 w 87"/>
                <a:gd name="T55" fmla="*/ 22 h 102"/>
                <a:gd name="T56" fmla="*/ 22 w 87"/>
                <a:gd name="T57" fmla="*/ 14 h 102"/>
                <a:gd name="T58" fmla="*/ 22 w 87"/>
                <a:gd name="T59" fmla="*/ 14 h 102"/>
                <a:gd name="T60" fmla="*/ 29 w 87"/>
                <a:gd name="T61" fmla="*/ 7 h 102"/>
                <a:gd name="T62" fmla="*/ 36 w 87"/>
                <a:gd name="T63" fmla="*/ 7 h 102"/>
                <a:gd name="T64" fmla="*/ 44 w 87"/>
                <a:gd name="T65" fmla="*/ 0 h 102"/>
                <a:gd name="T66" fmla="*/ 51 w 87"/>
                <a:gd name="T67" fmla="*/ 0 h 102"/>
                <a:gd name="T68" fmla="*/ 58 w 87"/>
                <a:gd name="T69" fmla="*/ 0 h 102"/>
                <a:gd name="T70" fmla="*/ 73 w 87"/>
                <a:gd name="T71" fmla="*/ 7 h 102"/>
                <a:gd name="T72" fmla="*/ 87 w 87"/>
                <a:gd name="T73" fmla="*/ 14 h 102"/>
                <a:gd name="T74" fmla="*/ 87 w 87"/>
                <a:gd name="T75" fmla="*/ 22 h 102"/>
                <a:gd name="T76" fmla="*/ 87 w 87"/>
                <a:gd name="T77" fmla="*/ 36 h 102"/>
                <a:gd name="T78" fmla="*/ 29 w 87"/>
                <a:gd name="T79" fmla="*/ 73 h 102"/>
                <a:gd name="T80" fmla="*/ 29 w 87"/>
                <a:gd name="T81" fmla="*/ 73 h 102"/>
                <a:gd name="T82" fmla="*/ 29 w 87"/>
                <a:gd name="T83" fmla="*/ 80 h 102"/>
                <a:gd name="T84" fmla="*/ 29 w 87"/>
                <a:gd name="T85" fmla="*/ 88 h 102"/>
                <a:gd name="T86" fmla="*/ 36 w 87"/>
                <a:gd name="T87" fmla="*/ 88 h 102"/>
                <a:gd name="T88" fmla="*/ 44 w 87"/>
                <a:gd name="T89" fmla="*/ 80 h 102"/>
                <a:gd name="T90" fmla="*/ 51 w 87"/>
                <a:gd name="T91" fmla="*/ 73 h 102"/>
                <a:gd name="T92" fmla="*/ 58 w 87"/>
                <a:gd name="T93" fmla="*/ 66 h 102"/>
                <a:gd name="T94" fmla="*/ 58 w 87"/>
                <a:gd name="T95" fmla="*/ 51 h 102"/>
                <a:gd name="T96" fmla="*/ 44 w 87"/>
                <a:gd name="T97" fmla="*/ 51 h 102"/>
                <a:gd name="T98" fmla="*/ 36 w 87"/>
                <a:gd name="T99" fmla="*/ 58 h 102"/>
                <a:gd name="T100" fmla="*/ 36 w 87"/>
                <a:gd name="T101" fmla="*/ 58 h 102"/>
                <a:gd name="T102" fmla="*/ 29 w 87"/>
                <a:gd name="T103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102">
                  <a:moveTo>
                    <a:pt x="80" y="80"/>
                  </a:moveTo>
                  <a:lnTo>
                    <a:pt x="80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51" y="102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1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8" y="102"/>
                  </a:lnTo>
                  <a:lnTo>
                    <a:pt x="8" y="95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8" y="58"/>
                  </a:lnTo>
                  <a:lnTo>
                    <a:pt x="8" y="51"/>
                  </a:lnTo>
                  <a:lnTo>
                    <a:pt x="15" y="44"/>
                  </a:lnTo>
                  <a:lnTo>
                    <a:pt x="22" y="44"/>
                  </a:lnTo>
                  <a:lnTo>
                    <a:pt x="29" y="44"/>
                  </a:lnTo>
                  <a:lnTo>
                    <a:pt x="44" y="36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3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87" y="36"/>
                  </a:lnTo>
                  <a:lnTo>
                    <a:pt x="80" y="80"/>
                  </a:lnTo>
                  <a:close/>
                  <a:moveTo>
                    <a:pt x="29" y="73"/>
                  </a:moveTo>
                  <a:lnTo>
                    <a:pt x="29" y="73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8"/>
                  </a:lnTo>
                  <a:lnTo>
                    <a:pt x="44" y="80"/>
                  </a:lnTo>
                  <a:lnTo>
                    <a:pt x="51" y="80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51"/>
                  </a:lnTo>
                  <a:lnTo>
                    <a:pt x="44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9" y="66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608" y="1675"/>
              <a:ext cx="87" cy="102"/>
            </a:xfrm>
            <a:custGeom>
              <a:avLst/>
              <a:gdLst>
                <a:gd name="T0" fmla="*/ 44 w 87"/>
                <a:gd name="T1" fmla="*/ 14 h 102"/>
                <a:gd name="T2" fmla="*/ 44 w 87"/>
                <a:gd name="T3" fmla="*/ 14 h 102"/>
                <a:gd name="T4" fmla="*/ 44 w 87"/>
                <a:gd name="T5" fmla="*/ 7 h 102"/>
                <a:gd name="T6" fmla="*/ 51 w 87"/>
                <a:gd name="T7" fmla="*/ 7 h 102"/>
                <a:gd name="T8" fmla="*/ 51 w 87"/>
                <a:gd name="T9" fmla="*/ 7 h 102"/>
                <a:gd name="T10" fmla="*/ 51 w 87"/>
                <a:gd name="T11" fmla="*/ 7 h 102"/>
                <a:gd name="T12" fmla="*/ 58 w 87"/>
                <a:gd name="T13" fmla="*/ 0 h 102"/>
                <a:gd name="T14" fmla="*/ 58 w 87"/>
                <a:gd name="T15" fmla="*/ 0 h 102"/>
                <a:gd name="T16" fmla="*/ 65 w 87"/>
                <a:gd name="T17" fmla="*/ 0 h 102"/>
                <a:gd name="T18" fmla="*/ 65 w 87"/>
                <a:gd name="T19" fmla="*/ 0 h 102"/>
                <a:gd name="T20" fmla="*/ 72 w 87"/>
                <a:gd name="T21" fmla="*/ 0 h 102"/>
                <a:gd name="T22" fmla="*/ 80 w 87"/>
                <a:gd name="T23" fmla="*/ 0 h 102"/>
                <a:gd name="T24" fmla="*/ 80 w 87"/>
                <a:gd name="T25" fmla="*/ 7 h 102"/>
                <a:gd name="T26" fmla="*/ 87 w 87"/>
                <a:gd name="T27" fmla="*/ 7 h 102"/>
                <a:gd name="T28" fmla="*/ 87 w 87"/>
                <a:gd name="T29" fmla="*/ 7 h 102"/>
                <a:gd name="T30" fmla="*/ 87 w 87"/>
                <a:gd name="T31" fmla="*/ 14 h 102"/>
                <a:gd name="T32" fmla="*/ 87 w 87"/>
                <a:gd name="T33" fmla="*/ 14 h 102"/>
                <a:gd name="T34" fmla="*/ 87 w 87"/>
                <a:gd name="T35" fmla="*/ 22 h 102"/>
                <a:gd name="T36" fmla="*/ 72 w 87"/>
                <a:gd name="T37" fmla="*/ 102 h 102"/>
                <a:gd name="T38" fmla="*/ 44 w 87"/>
                <a:gd name="T39" fmla="*/ 102 h 102"/>
                <a:gd name="T40" fmla="*/ 58 w 87"/>
                <a:gd name="T41" fmla="*/ 36 h 102"/>
                <a:gd name="T42" fmla="*/ 58 w 87"/>
                <a:gd name="T43" fmla="*/ 29 h 102"/>
                <a:gd name="T44" fmla="*/ 58 w 87"/>
                <a:gd name="T45" fmla="*/ 29 h 102"/>
                <a:gd name="T46" fmla="*/ 58 w 87"/>
                <a:gd name="T47" fmla="*/ 22 h 102"/>
                <a:gd name="T48" fmla="*/ 58 w 87"/>
                <a:gd name="T49" fmla="*/ 22 h 102"/>
                <a:gd name="T50" fmla="*/ 58 w 87"/>
                <a:gd name="T51" fmla="*/ 22 h 102"/>
                <a:gd name="T52" fmla="*/ 58 w 87"/>
                <a:gd name="T53" fmla="*/ 22 h 102"/>
                <a:gd name="T54" fmla="*/ 51 w 87"/>
                <a:gd name="T55" fmla="*/ 22 h 102"/>
                <a:gd name="T56" fmla="*/ 51 w 87"/>
                <a:gd name="T57" fmla="*/ 14 h 102"/>
                <a:gd name="T58" fmla="*/ 51 w 87"/>
                <a:gd name="T59" fmla="*/ 22 h 102"/>
                <a:gd name="T60" fmla="*/ 44 w 87"/>
                <a:gd name="T61" fmla="*/ 22 h 102"/>
                <a:gd name="T62" fmla="*/ 44 w 87"/>
                <a:gd name="T63" fmla="*/ 22 h 102"/>
                <a:gd name="T64" fmla="*/ 44 w 87"/>
                <a:gd name="T65" fmla="*/ 22 h 102"/>
                <a:gd name="T66" fmla="*/ 44 w 87"/>
                <a:gd name="T67" fmla="*/ 22 h 102"/>
                <a:gd name="T68" fmla="*/ 36 w 87"/>
                <a:gd name="T69" fmla="*/ 29 h 102"/>
                <a:gd name="T70" fmla="*/ 36 w 87"/>
                <a:gd name="T71" fmla="*/ 29 h 102"/>
                <a:gd name="T72" fmla="*/ 36 w 87"/>
                <a:gd name="T73" fmla="*/ 36 h 102"/>
                <a:gd name="T74" fmla="*/ 22 w 87"/>
                <a:gd name="T75" fmla="*/ 102 h 102"/>
                <a:gd name="T76" fmla="*/ 0 w 87"/>
                <a:gd name="T77" fmla="*/ 102 h 102"/>
                <a:gd name="T78" fmla="*/ 15 w 87"/>
                <a:gd name="T79" fmla="*/ 0 h 102"/>
                <a:gd name="T80" fmla="*/ 44 w 87"/>
                <a:gd name="T81" fmla="*/ 0 h 102"/>
                <a:gd name="T82" fmla="*/ 44 w 87"/>
                <a:gd name="T8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02">
                  <a:moveTo>
                    <a:pt x="44" y="14"/>
                  </a:moveTo>
                  <a:lnTo>
                    <a:pt x="44" y="14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72" y="102"/>
                  </a:lnTo>
                  <a:lnTo>
                    <a:pt x="44" y="102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102"/>
                  </a:lnTo>
                  <a:lnTo>
                    <a:pt x="0" y="102"/>
                  </a:lnTo>
                  <a:lnTo>
                    <a:pt x="15" y="0"/>
                  </a:lnTo>
                  <a:lnTo>
                    <a:pt x="44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2695" y="1675"/>
              <a:ext cx="94" cy="139"/>
            </a:xfrm>
            <a:custGeom>
              <a:avLst/>
              <a:gdLst>
                <a:gd name="T0" fmla="*/ 72 w 94"/>
                <a:gd name="T1" fmla="*/ 102 h 139"/>
                <a:gd name="T2" fmla="*/ 72 w 94"/>
                <a:gd name="T3" fmla="*/ 117 h 139"/>
                <a:gd name="T4" fmla="*/ 65 w 94"/>
                <a:gd name="T5" fmla="*/ 124 h 139"/>
                <a:gd name="T6" fmla="*/ 50 w 94"/>
                <a:gd name="T7" fmla="*/ 132 h 139"/>
                <a:gd name="T8" fmla="*/ 29 w 94"/>
                <a:gd name="T9" fmla="*/ 139 h 139"/>
                <a:gd name="T10" fmla="*/ 14 w 94"/>
                <a:gd name="T11" fmla="*/ 139 h 139"/>
                <a:gd name="T12" fmla="*/ 7 w 94"/>
                <a:gd name="T13" fmla="*/ 132 h 139"/>
                <a:gd name="T14" fmla="*/ 0 w 94"/>
                <a:gd name="T15" fmla="*/ 124 h 139"/>
                <a:gd name="T16" fmla="*/ 0 w 94"/>
                <a:gd name="T17" fmla="*/ 110 h 139"/>
                <a:gd name="T18" fmla="*/ 22 w 94"/>
                <a:gd name="T19" fmla="*/ 110 h 139"/>
                <a:gd name="T20" fmla="*/ 22 w 94"/>
                <a:gd name="T21" fmla="*/ 117 h 139"/>
                <a:gd name="T22" fmla="*/ 22 w 94"/>
                <a:gd name="T23" fmla="*/ 117 h 139"/>
                <a:gd name="T24" fmla="*/ 22 w 94"/>
                <a:gd name="T25" fmla="*/ 117 h 139"/>
                <a:gd name="T26" fmla="*/ 29 w 94"/>
                <a:gd name="T27" fmla="*/ 117 h 139"/>
                <a:gd name="T28" fmla="*/ 29 w 94"/>
                <a:gd name="T29" fmla="*/ 124 h 139"/>
                <a:gd name="T30" fmla="*/ 29 w 94"/>
                <a:gd name="T31" fmla="*/ 124 h 139"/>
                <a:gd name="T32" fmla="*/ 29 w 94"/>
                <a:gd name="T33" fmla="*/ 124 h 139"/>
                <a:gd name="T34" fmla="*/ 36 w 94"/>
                <a:gd name="T35" fmla="*/ 124 h 139"/>
                <a:gd name="T36" fmla="*/ 43 w 94"/>
                <a:gd name="T37" fmla="*/ 124 h 139"/>
                <a:gd name="T38" fmla="*/ 43 w 94"/>
                <a:gd name="T39" fmla="*/ 117 h 139"/>
                <a:gd name="T40" fmla="*/ 43 w 94"/>
                <a:gd name="T41" fmla="*/ 110 h 139"/>
                <a:gd name="T42" fmla="*/ 50 w 94"/>
                <a:gd name="T43" fmla="*/ 88 h 139"/>
                <a:gd name="T44" fmla="*/ 50 w 94"/>
                <a:gd name="T45" fmla="*/ 88 h 139"/>
                <a:gd name="T46" fmla="*/ 43 w 94"/>
                <a:gd name="T47" fmla="*/ 95 h 139"/>
                <a:gd name="T48" fmla="*/ 36 w 94"/>
                <a:gd name="T49" fmla="*/ 95 h 139"/>
                <a:gd name="T50" fmla="*/ 29 w 94"/>
                <a:gd name="T51" fmla="*/ 102 h 139"/>
                <a:gd name="T52" fmla="*/ 14 w 94"/>
                <a:gd name="T53" fmla="*/ 95 h 139"/>
                <a:gd name="T54" fmla="*/ 7 w 94"/>
                <a:gd name="T55" fmla="*/ 88 h 139"/>
                <a:gd name="T56" fmla="*/ 7 w 94"/>
                <a:gd name="T57" fmla="*/ 73 h 139"/>
                <a:gd name="T58" fmla="*/ 7 w 94"/>
                <a:gd name="T59" fmla="*/ 58 h 139"/>
                <a:gd name="T60" fmla="*/ 14 w 94"/>
                <a:gd name="T61" fmla="*/ 44 h 139"/>
                <a:gd name="T62" fmla="*/ 14 w 94"/>
                <a:gd name="T63" fmla="*/ 22 h 139"/>
                <a:gd name="T64" fmla="*/ 22 w 94"/>
                <a:gd name="T65" fmla="*/ 14 h 139"/>
                <a:gd name="T66" fmla="*/ 36 w 94"/>
                <a:gd name="T67" fmla="*/ 0 h 139"/>
                <a:gd name="T68" fmla="*/ 50 w 94"/>
                <a:gd name="T69" fmla="*/ 0 h 139"/>
                <a:gd name="T70" fmla="*/ 58 w 94"/>
                <a:gd name="T71" fmla="*/ 0 h 139"/>
                <a:gd name="T72" fmla="*/ 65 w 94"/>
                <a:gd name="T73" fmla="*/ 7 h 139"/>
                <a:gd name="T74" fmla="*/ 65 w 94"/>
                <a:gd name="T75" fmla="*/ 14 h 139"/>
                <a:gd name="T76" fmla="*/ 65 w 94"/>
                <a:gd name="T77" fmla="*/ 14 h 139"/>
                <a:gd name="T78" fmla="*/ 94 w 94"/>
                <a:gd name="T79" fmla="*/ 0 h 139"/>
                <a:gd name="T80" fmla="*/ 43 w 94"/>
                <a:gd name="T81" fmla="*/ 80 h 139"/>
                <a:gd name="T82" fmla="*/ 50 w 94"/>
                <a:gd name="T83" fmla="*/ 80 h 139"/>
                <a:gd name="T84" fmla="*/ 50 w 94"/>
                <a:gd name="T85" fmla="*/ 73 h 139"/>
                <a:gd name="T86" fmla="*/ 58 w 94"/>
                <a:gd name="T87" fmla="*/ 58 h 139"/>
                <a:gd name="T88" fmla="*/ 58 w 94"/>
                <a:gd name="T89" fmla="*/ 44 h 139"/>
                <a:gd name="T90" fmla="*/ 65 w 94"/>
                <a:gd name="T91" fmla="*/ 29 h 139"/>
                <a:gd name="T92" fmla="*/ 58 w 94"/>
                <a:gd name="T93" fmla="*/ 22 h 139"/>
                <a:gd name="T94" fmla="*/ 58 w 94"/>
                <a:gd name="T95" fmla="*/ 22 h 139"/>
                <a:gd name="T96" fmla="*/ 50 w 94"/>
                <a:gd name="T97" fmla="*/ 22 h 139"/>
                <a:gd name="T98" fmla="*/ 43 w 94"/>
                <a:gd name="T99" fmla="*/ 22 h 139"/>
                <a:gd name="T100" fmla="*/ 43 w 94"/>
                <a:gd name="T101" fmla="*/ 29 h 139"/>
                <a:gd name="T102" fmla="*/ 36 w 94"/>
                <a:gd name="T103" fmla="*/ 44 h 139"/>
                <a:gd name="T104" fmla="*/ 36 w 94"/>
                <a:gd name="T105" fmla="*/ 58 h 139"/>
                <a:gd name="T106" fmla="*/ 29 w 94"/>
                <a:gd name="T107" fmla="*/ 66 h 139"/>
                <a:gd name="T108" fmla="*/ 36 w 94"/>
                <a:gd name="T109" fmla="*/ 73 h 139"/>
                <a:gd name="T110" fmla="*/ 36 w 94"/>
                <a:gd name="T111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39">
                  <a:moveTo>
                    <a:pt x="94" y="0"/>
                  </a:moveTo>
                  <a:lnTo>
                    <a:pt x="72" y="102"/>
                  </a:lnTo>
                  <a:lnTo>
                    <a:pt x="72" y="11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65" y="124"/>
                  </a:lnTo>
                  <a:lnTo>
                    <a:pt x="58" y="132"/>
                  </a:lnTo>
                  <a:lnTo>
                    <a:pt x="50" y="132"/>
                  </a:lnTo>
                  <a:lnTo>
                    <a:pt x="43" y="139"/>
                  </a:lnTo>
                  <a:lnTo>
                    <a:pt x="29" y="139"/>
                  </a:lnTo>
                  <a:lnTo>
                    <a:pt x="22" y="139"/>
                  </a:lnTo>
                  <a:lnTo>
                    <a:pt x="14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9" y="117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43" y="124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7" y="88"/>
                  </a:lnTo>
                  <a:lnTo>
                    <a:pt x="7" y="80"/>
                  </a:lnTo>
                  <a:lnTo>
                    <a:pt x="7" y="73"/>
                  </a:lnTo>
                  <a:lnTo>
                    <a:pt x="7" y="66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94" y="0"/>
                  </a:lnTo>
                  <a:close/>
                  <a:moveTo>
                    <a:pt x="43" y="80"/>
                  </a:moveTo>
                  <a:lnTo>
                    <a:pt x="43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8" y="44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66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36" y="73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832" y="1675"/>
              <a:ext cx="94" cy="102"/>
            </a:xfrm>
            <a:custGeom>
              <a:avLst/>
              <a:gdLst>
                <a:gd name="T0" fmla="*/ 51 w 94"/>
                <a:gd name="T1" fmla="*/ 14 h 102"/>
                <a:gd name="T2" fmla="*/ 51 w 94"/>
                <a:gd name="T3" fmla="*/ 14 h 102"/>
                <a:gd name="T4" fmla="*/ 51 w 94"/>
                <a:gd name="T5" fmla="*/ 7 h 102"/>
                <a:gd name="T6" fmla="*/ 58 w 94"/>
                <a:gd name="T7" fmla="*/ 7 h 102"/>
                <a:gd name="T8" fmla="*/ 58 w 94"/>
                <a:gd name="T9" fmla="*/ 7 h 102"/>
                <a:gd name="T10" fmla="*/ 58 w 94"/>
                <a:gd name="T11" fmla="*/ 7 h 102"/>
                <a:gd name="T12" fmla="*/ 65 w 94"/>
                <a:gd name="T13" fmla="*/ 0 h 102"/>
                <a:gd name="T14" fmla="*/ 65 w 94"/>
                <a:gd name="T15" fmla="*/ 0 h 102"/>
                <a:gd name="T16" fmla="*/ 72 w 94"/>
                <a:gd name="T17" fmla="*/ 0 h 102"/>
                <a:gd name="T18" fmla="*/ 72 w 94"/>
                <a:gd name="T19" fmla="*/ 0 h 102"/>
                <a:gd name="T20" fmla="*/ 80 w 94"/>
                <a:gd name="T21" fmla="*/ 0 h 102"/>
                <a:gd name="T22" fmla="*/ 87 w 94"/>
                <a:gd name="T23" fmla="*/ 0 h 102"/>
                <a:gd name="T24" fmla="*/ 87 w 94"/>
                <a:gd name="T25" fmla="*/ 7 h 102"/>
                <a:gd name="T26" fmla="*/ 94 w 94"/>
                <a:gd name="T27" fmla="*/ 7 h 102"/>
                <a:gd name="T28" fmla="*/ 94 w 94"/>
                <a:gd name="T29" fmla="*/ 7 h 102"/>
                <a:gd name="T30" fmla="*/ 94 w 94"/>
                <a:gd name="T31" fmla="*/ 14 h 102"/>
                <a:gd name="T32" fmla="*/ 94 w 94"/>
                <a:gd name="T33" fmla="*/ 14 h 102"/>
                <a:gd name="T34" fmla="*/ 94 w 94"/>
                <a:gd name="T35" fmla="*/ 22 h 102"/>
                <a:gd name="T36" fmla="*/ 80 w 94"/>
                <a:gd name="T37" fmla="*/ 102 h 102"/>
                <a:gd name="T38" fmla="*/ 51 w 94"/>
                <a:gd name="T39" fmla="*/ 102 h 102"/>
                <a:gd name="T40" fmla="*/ 65 w 94"/>
                <a:gd name="T41" fmla="*/ 36 h 102"/>
                <a:gd name="T42" fmla="*/ 65 w 94"/>
                <a:gd name="T43" fmla="*/ 29 h 102"/>
                <a:gd name="T44" fmla="*/ 65 w 94"/>
                <a:gd name="T45" fmla="*/ 29 h 102"/>
                <a:gd name="T46" fmla="*/ 65 w 94"/>
                <a:gd name="T47" fmla="*/ 22 h 102"/>
                <a:gd name="T48" fmla="*/ 65 w 94"/>
                <a:gd name="T49" fmla="*/ 22 h 102"/>
                <a:gd name="T50" fmla="*/ 65 w 94"/>
                <a:gd name="T51" fmla="*/ 22 h 102"/>
                <a:gd name="T52" fmla="*/ 65 w 94"/>
                <a:gd name="T53" fmla="*/ 22 h 102"/>
                <a:gd name="T54" fmla="*/ 58 w 94"/>
                <a:gd name="T55" fmla="*/ 22 h 102"/>
                <a:gd name="T56" fmla="*/ 58 w 94"/>
                <a:gd name="T57" fmla="*/ 14 h 102"/>
                <a:gd name="T58" fmla="*/ 58 w 94"/>
                <a:gd name="T59" fmla="*/ 22 h 102"/>
                <a:gd name="T60" fmla="*/ 51 w 94"/>
                <a:gd name="T61" fmla="*/ 22 h 102"/>
                <a:gd name="T62" fmla="*/ 51 w 94"/>
                <a:gd name="T63" fmla="*/ 22 h 102"/>
                <a:gd name="T64" fmla="*/ 51 w 94"/>
                <a:gd name="T65" fmla="*/ 22 h 102"/>
                <a:gd name="T66" fmla="*/ 51 w 94"/>
                <a:gd name="T67" fmla="*/ 22 h 102"/>
                <a:gd name="T68" fmla="*/ 44 w 94"/>
                <a:gd name="T69" fmla="*/ 29 h 102"/>
                <a:gd name="T70" fmla="*/ 44 w 94"/>
                <a:gd name="T71" fmla="*/ 29 h 102"/>
                <a:gd name="T72" fmla="*/ 44 w 94"/>
                <a:gd name="T73" fmla="*/ 36 h 102"/>
                <a:gd name="T74" fmla="*/ 29 w 94"/>
                <a:gd name="T75" fmla="*/ 102 h 102"/>
                <a:gd name="T76" fmla="*/ 0 w 94"/>
                <a:gd name="T77" fmla="*/ 102 h 102"/>
                <a:gd name="T78" fmla="*/ 22 w 94"/>
                <a:gd name="T79" fmla="*/ 0 h 102"/>
                <a:gd name="T80" fmla="*/ 51 w 94"/>
                <a:gd name="T81" fmla="*/ 0 h 102"/>
                <a:gd name="T82" fmla="*/ 51 w 94"/>
                <a:gd name="T8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02">
                  <a:moveTo>
                    <a:pt x="51" y="14"/>
                  </a:moveTo>
                  <a:lnTo>
                    <a:pt x="51" y="14"/>
                  </a:lnTo>
                  <a:lnTo>
                    <a:pt x="51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22"/>
                  </a:lnTo>
                  <a:lnTo>
                    <a:pt x="80" y="102"/>
                  </a:lnTo>
                  <a:lnTo>
                    <a:pt x="51" y="102"/>
                  </a:ln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4" y="36"/>
                  </a:lnTo>
                  <a:lnTo>
                    <a:pt x="29" y="102"/>
                  </a:lnTo>
                  <a:lnTo>
                    <a:pt x="0" y="102"/>
                  </a:lnTo>
                  <a:lnTo>
                    <a:pt x="22" y="0"/>
                  </a:lnTo>
                  <a:lnTo>
                    <a:pt x="51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2926" y="1675"/>
              <a:ext cx="94" cy="139"/>
            </a:xfrm>
            <a:custGeom>
              <a:avLst/>
              <a:gdLst>
                <a:gd name="T0" fmla="*/ 72 w 94"/>
                <a:gd name="T1" fmla="*/ 102 h 139"/>
                <a:gd name="T2" fmla="*/ 72 w 94"/>
                <a:gd name="T3" fmla="*/ 117 h 139"/>
                <a:gd name="T4" fmla="*/ 65 w 94"/>
                <a:gd name="T5" fmla="*/ 124 h 139"/>
                <a:gd name="T6" fmla="*/ 51 w 94"/>
                <a:gd name="T7" fmla="*/ 132 h 139"/>
                <a:gd name="T8" fmla="*/ 29 w 94"/>
                <a:gd name="T9" fmla="*/ 139 h 139"/>
                <a:gd name="T10" fmla="*/ 15 w 94"/>
                <a:gd name="T11" fmla="*/ 139 h 139"/>
                <a:gd name="T12" fmla="*/ 7 w 94"/>
                <a:gd name="T13" fmla="*/ 132 h 139"/>
                <a:gd name="T14" fmla="*/ 0 w 94"/>
                <a:gd name="T15" fmla="*/ 124 h 139"/>
                <a:gd name="T16" fmla="*/ 0 w 94"/>
                <a:gd name="T17" fmla="*/ 110 h 139"/>
                <a:gd name="T18" fmla="*/ 22 w 94"/>
                <a:gd name="T19" fmla="*/ 110 h 139"/>
                <a:gd name="T20" fmla="*/ 22 w 94"/>
                <a:gd name="T21" fmla="*/ 117 h 139"/>
                <a:gd name="T22" fmla="*/ 22 w 94"/>
                <a:gd name="T23" fmla="*/ 117 h 139"/>
                <a:gd name="T24" fmla="*/ 22 w 94"/>
                <a:gd name="T25" fmla="*/ 117 h 139"/>
                <a:gd name="T26" fmla="*/ 29 w 94"/>
                <a:gd name="T27" fmla="*/ 117 h 139"/>
                <a:gd name="T28" fmla="*/ 29 w 94"/>
                <a:gd name="T29" fmla="*/ 124 h 139"/>
                <a:gd name="T30" fmla="*/ 29 w 94"/>
                <a:gd name="T31" fmla="*/ 124 h 139"/>
                <a:gd name="T32" fmla="*/ 29 w 94"/>
                <a:gd name="T33" fmla="*/ 124 h 139"/>
                <a:gd name="T34" fmla="*/ 36 w 94"/>
                <a:gd name="T35" fmla="*/ 124 h 139"/>
                <a:gd name="T36" fmla="*/ 43 w 94"/>
                <a:gd name="T37" fmla="*/ 124 h 139"/>
                <a:gd name="T38" fmla="*/ 43 w 94"/>
                <a:gd name="T39" fmla="*/ 117 h 139"/>
                <a:gd name="T40" fmla="*/ 43 w 94"/>
                <a:gd name="T41" fmla="*/ 110 h 139"/>
                <a:gd name="T42" fmla="*/ 51 w 94"/>
                <a:gd name="T43" fmla="*/ 88 h 139"/>
                <a:gd name="T44" fmla="*/ 51 w 94"/>
                <a:gd name="T45" fmla="*/ 88 h 139"/>
                <a:gd name="T46" fmla="*/ 43 w 94"/>
                <a:gd name="T47" fmla="*/ 95 h 139"/>
                <a:gd name="T48" fmla="*/ 36 w 94"/>
                <a:gd name="T49" fmla="*/ 95 h 139"/>
                <a:gd name="T50" fmla="*/ 29 w 94"/>
                <a:gd name="T51" fmla="*/ 102 h 139"/>
                <a:gd name="T52" fmla="*/ 15 w 94"/>
                <a:gd name="T53" fmla="*/ 95 h 139"/>
                <a:gd name="T54" fmla="*/ 7 w 94"/>
                <a:gd name="T55" fmla="*/ 88 h 139"/>
                <a:gd name="T56" fmla="*/ 7 w 94"/>
                <a:gd name="T57" fmla="*/ 73 h 139"/>
                <a:gd name="T58" fmla="*/ 7 w 94"/>
                <a:gd name="T59" fmla="*/ 58 h 139"/>
                <a:gd name="T60" fmla="*/ 15 w 94"/>
                <a:gd name="T61" fmla="*/ 44 h 139"/>
                <a:gd name="T62" fmla="*/ 15 w 94"/>
                <a:gd name="T63" fmla="*/ 22 h 139"/>
                <a:gd name="T64" fmla="*/ 22 w 94"/>
                <a:gd name="T65" fmla="*/ 14 h 139"/>
                <a:gd name="T66" fmla="*/ 36 w 94"/>
                <a:gd name="T67" fmla="*/ 0 h 139"/>
                <a:gd name="T68" fmla="*/ 51 w 94"/>
                <a:gd name="T69" fmla="*/ 0 h 139"/>
                <a:gd name="T70" fmla="*/ 58 w 94"/>
                <a:gd name="T71" fmla="*/ 0 h 139"/>
                <a:gd name="T72" fmla="*/ 65 w 94"/>
                <a:gd name="T73" fmla="*/ 7 h 139"/>
                <a:gd name="T74" fmla="*/ 65 w 94"/>
                <a:gd name="T75" fmla="*/ 14 h 139"/>
                <a:gd name="T76" fmla="*/ 65 w 94"/>
                <a:gd name="T77" fmla="*/ 14 h 139"/>
                <a:gd name="T78" fmla="*/ 94 w 94"/>
                <a:gd name="T79" fmla="*/ 0 h 139"/>
                <a:gd name="T80" fmla="*/ 43 w 94"/>
                <a:gd name="T81" fmla="*/ 80 h 139"/>
                <a:gd name="T82" fmla="*/ 51 w 94"/>
                <a:gd name="T83" fmla="*/ 80 h 139"/>
                <a:gd name="T84" fmla="*/ 51 w 94"/>
                <a:gd name="T85" fmla="*/ 73 h 139"/>
                <a:gd name="T86" fmla="*/ 58 w 94"/>
                <a:gd name="T87" fmla="*/ 58 h 139"/>
                <a:gd name="T88" fmla="*/ 58 w 94"/>
                <a:gd name="T89" fmla="*/ 44 h 139"/>
                <a:gd name="T90" fmla="*/ 65 w 94"/>
                <a:gd name="T91" fmla="*/ 29 h 139"/>
                <a:gd name="T92" fmla="*/ 58 w 94"/>
                <a:gd name="T93" fmla="*/ 22 h 139"/>
                <a:gd name="T94" fmla="*/ 58 w 94"/>
                <a:gd name="T95" fmla="*/ 22 h 139"/>
                <a:gd name="T96" fmla="*/ 51 w 94"/>
                <a:gd name="T97" fmla="*/ 22 h 139"/>
                <a:gd name="T98" fmla="*/ 43 w 94"/>
                <a:gd name="T99" fmla="*/ 22 h 139"/>
                <a:gd name="T100" fmla="*/ 43 w 94"/>
                <a:gd name="T101" fmla="*/ 29 h 139"/>
                <a:gd name="T102" fmla="*/ 36 w 94"/>
                <a:gd name="T103" fmla="*/ 44 h 139"/>
                <a:gd name="T104" fmla="*/ 36 w 94"/>
                <a:gd name="T105" fmla="*/ 58 h 139"/>
                <a:gd name="T106" fmla="*/ 29 w 94"/>
                <a:gd name="T107" fmla="*/ 66 h 139"/>
                <a:gd name="T108" fmla="*/ 29 w 94"/>
                <a:gd name="T109" fmla="*/ 73 h 139"/>
                <a:gd name="T110" fmla="*/ 36 w 94"/>
                <a:gd name="T111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39">
                  <a:moveTo>
                    <a:pt x="94" y="0"/>
                  </a:moveTo>
                  <a:lnTo>
                    <a:pt x="72" y="102"/>
                  </a:lnTo>
                  <a:lnTo>
                    <a:pt x="72" y="11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65" y="124"/>
                  </a:lnTo>
                  <a:lnTo>
                    <a:pt x="58" y="132"/>
                  </a:lnTo>
                  <a:lnTo>
                    <a:pt x="51" y="132"/>
                  </a:lnTo>
                  <a:lnTo>
                    <a:pt x="43" y="139"/>
                  </a:lnTo>
                  <a:lnTo>
                    <a:pt x="29" y="139"/>
                  </a:lnTo>
                  <a:lnTo>
                    <a:pt x="22" y="139"/>
                  </a:lnTo>
                  <a:lnTo>
                    <a:pt x="15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9" y="117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43" y="124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7" y="88"/>
                  </a:lnTo>
                  <a:lnTo>
                    <a:pt x="7" y="80"/>
                  </a:lnTo>
                  <a:lnTo>
                    <a:pt x="7" y="73"/>
                  </a:lnTo>
                  <a:lnTo>
                    <a:pt x="7" y="66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5" y="44"/>
                  </a:lnTo>
                  <a:lnTo>
                    <a:pt x="15" y="36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94" y="0"/>
                  </a:lnTo>
                  <a:close/>
                  <a:moveTo>
                    <a:pt x="43" y="80"/>
                  </a:moveTo>
                  <a:lnTo>
                    <a:pt x="43" y="80"/>
                  </a:lnTo>
                  <a:lnTo>
                    <a:pt x="43" y="80"/>
                  </a:lnTo>
                  <a:lnTo>
                    <a:pt x="51" y="80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8" y="44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66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63" y="1675"/>
              <a:ext cx="145" cy="102"/>
            </a:xfrm>
            <a:custGeom>
              <a:avLst/>
              <a:gdLst>
                <a:gd name="T0" fmla="*/ 0 w 145"/>
                <a:gd name="T1" fmla="*/ 0 h 102"/>
                <a:gd name="T2" fmla="*/ 29 w 145"/>
                <a:gd name="T3" fmla="*/ 0 h 102"/>
                <a:gd name="T4" fmla="*/ 22 w 145"/>
                <a:gd name="T5" fmla="*/ 80 h 102"/>
                <a:gd name="T6" fmla="*/ 29 w 145"/>
                <a:gd name="T7" fmla="*/ 80 h 102"/>
                <a:gd name="T8" fmla="*/ 58 w 145"/>
                <a:gd name="T9" fmla="*/ 0 h 102"/>
                <a:gd name="T10" fmla="*/ 87 w 145"/>
                <a:gd name="T11" fmla="*/ 0 h 102"/>
                <a:gd name="T12" fmla="*/ 87 w 145"/>
                <a:gd name="T13" fmla="*/ 80 h 102"/>
                <a:gd name="T14" fmla="*/ 87 w 145"/>
                <a:gd name="T15" fmla="*/ 80 h 102"/>
                <a:gd name="T16" fmla="*/ 116 w 145"/>
                <a:gd name="T17" fmla="*/ 0 h 102"/>
                <a:gd name="T18" fmla="*/ 145 w 145"/>
                <a:gd name="T19" fmla="*/ 0 h 102"/>
                <a:gd name="T20" fmla="*/ 94 w 145"/>
                <a:gd name="T21" fmla="*/ 102 h 102"/>
                <a:gd name="T22" fmla="*/ 65 w 145"/>
                <a:gd name="T23" fmla="*/ 102 h 102"/>
                <a:gd name="T24" fmla="*/ 65 w 145"/>
                <a:gd name="T25" fmla="*/ 36 h 102"/>
                <a:gd name="T26" fmla="*/ 65 w 145"/>
                <a:gd name="T27" fmla="*/ 36 h 102"/>
                <a:gd name="T28" fmla="*/ 36 w 145"/>
                <a:gd name="T29" fmla="*/ 102 h 102"/>
                <a:gd name="T30" fmla="*/ 8 w 145"/>
                <a:gd name="T31" fmla="*/ 102 h 102"/>
                <a:gd name="T32" fmla="*/ 0 w 145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02">
                  <a:moveTo>
                    <a:pt x="0" y="0"/>
                  </a:moveTo>
                  <a:lnTo>
                    <a:pt x="29" y="0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116" y="0"/>
                  </a:lnTo>
                  <a:lnTo>
                    <a:pt x="145" y="0"/>
                  </a:lnTo>
                  <a:lnTo>
                    <a:pt x="94" y="102"/>
                  </a:lnTo>
                  <a:lnTo>
                    <a:pt x="65" y="102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36" y="102"/>
                  </a:lnTo>
                  <a:lnTo>
                    <a:pt x="8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3201" y="1675"/>
              <a:ext cx="79" cy="102"/>
            </a:xfrm>
            <a:custGeom>
              <a:avLst/>
              <a:gdLst>
                <a:gd name="T0" fmla="*/ 0 w 79"/>
                <a:gd name="T1" fmla="*/ 44 h 102"/>
                <a:gd name="T2" fmla="*/ 7 w 79"/>
                <a:gd name="T3" fmla="*/ 22 h 102"/>
                <a:gd name="T4" fmla="*/ 21 w 79"/>
                <a:gd name="T5" fmla="*/ 7 h 102"/>
                <a:gd name="T6" fmla="*/ 36 w 79"/>
                <a:gd name="T7" fmla="*/ 0 h 102"/>
                <a:gd name="T8" fmla="*/ 65 w 79"/>
                <a:gd name="T9" fmla="*/ 0 h 102"/>
                <a:gd name="T10" fmla="*/ 79 w 79"/>
                <a:gd name="T11" fmla="*/ 7 h 102"/>
                <a:gd name="T12" fmla="*/ 79 w 79"/>
                <a:gd name="T13" fmla="*/ 22 h 102"/>
                <a:gd name="T14" fmla="*/ 79 w 79"/>
                <a:gd name="T15" fmla="*/ 44 h 102"/>
                <a:gd name="T16" fmla="*/ 79 w 79"/>
                <a:gd name="T17" fmla="*/ 58 h 102"/>
                <a:gd name="T18" fmla="*/ 72 w 79"/>
                <a:gd name="T19" fmla="*/ 80 h 102"/>
                <a:gd name="T20" fmla="*/ 57 w 79"/>
                <a:gd name="T21" fmla="*/ 95 h 102"/>
                <a:gd name="T22" fmla="*/ 43 w 79"/>
                <a:gd name="T23" fmla="*/ 102 h 102"/>
                <a:gd name="T24" fmla="*/ 14 w 79"/>
                <a:gd name="T25" fmla="*/ 102 h 102"/>
                <a:gd name="T26" fmla="*/ 0 w 79"/>
                <a:gd name="T27" fmla="*/ 95 h 102"/>
                <a:gd name="T28" fmla="*/ 0 w 79"/>
                <a:gd name="T29" fmla="*/ 80 h 102"/>
                <a:gd name="T30" fmla="*/ 0 w 79"/>
                <a:gd name="T31" fmla="*/ 58 h 102"/>
                <a:gd name="T32" fmla="*/ 50 w 79"/>
                <a:gd name="T33" fmla="*/ 51 h 102"/>
                <a:gd name="T34" fmla="*/ 57 w 79"/>
                <a:gd name="T35" fmla="*/ 36 h 102"/>
                <a:gd name="T36" fmla="*/ 57 w 79"/>
                <a:gd name="T37" fmla="*/ 29 h 102"/>
                <a:gd name="T38" fmla="*/ 50 w 79"/>
                <a:gd name="T39" fmla="*/ 22 h 102"/>
                <a:gd name="T40" fmla="*/ 43 w 79"/>
                <a:gd name="T41" fmla="*/ 22 h 102"/>
                <a:gd name="T42" fmla="*/ 36 w 79"/>
                <a:gd name="T43" fmla="*/ 22 h 102"/>
                <a:gd name="T44" fmla="*/ 36 w 79"/>
                <a:gd name="T45" fmla="*/ 29 h 102"/>
                <a:gd name="T46" fmla="*/ 28 w 79"/>
                <a:gd name="T47" fmla="*/ 36 h 102"/>
                <a:gd name="T48" fmla="*/ 28 w 79"/>
                <a:gd name="T49" fmla="*/ 51 h 102"/>
                <a:gd name="T50" fmla="*/ 21 w 79"/>
                <a:gd name="T51" fmla="*/ 66 h 102"/>
                <a:gd name="T52" fmla="*/ 21 w 79"/>
                <a:gd name="T53" fmla="*/ 80 h 102"/>
                <a:gd name="T54" fmla="*/ 28 w 79"/>
                <a:gd name="T55" fmla="*/ 88 h 102"/>
                <a:gd name="T56" fmla="*/ 28 w 79"/>
                <a:gd name="T57" fmla="*/ 88 h 102"/>
                <a:gd name="T58" fmla="*/ 36 w 79"/>
                <a:gd name="T59" fmla="*/ 88 h 102"/>
                <a:gd name="T60" fmla="*/ 43 w 79"/>
                <a:gd name="T61" fmla="*/ 80 h 102"/>
                <a:gd name="T62" fmla="*/ 50 w 79"/>
                <a:gd name="T63" fmla="*/ 66 h 102"/>
                <a:gd name="T64" fmla="*/ 50 w 79"/>
                <a:gd name="T6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02">
                  <a:moveTo>
                    <a:pt x="0" y="51"/>
                  </a:moveTo>
                  <a:lnTo>
                    <a:pt x="0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79" y="22"/>
                  </a:lnTo>
                  <a:lnTo>
                    <a:pt x="79" y="29"/>
                  </a:lnTo>
                  <a:lnTo>
                    <a:pt x="79" y="44"/>
                  </a:lnTo>
                  <a:lnTo>
                    <a:pt x="79" y="51"/>
                  </a:lnTo>
                  <a:lnTo>
                    <a:pt x="79" y="58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7" y="95"/>
                  </a:lnTo>
                  <a:lnTo>
                    <a:pt x="50" y="102"/>
                  </a:lnTo>
                  <a:lnTo>
                    <a:pt x="43" y="102"/>
                  </a:lnTo>
                  <a:lnTo>
                    <a:pt x="28" y="102"/>
                  </a:lnTo>
                  <a:lnTo>
                    <a:pt x="14" y="102"/>
                  </a:lnTo>
                  <a:lnTo>
                    <a:pt x="7" y="102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50" y="51"/>
                  </a:moveTo>
                  <a:lnTo>
                    <a:pt x="50" y="44"/>
                  </a:lnTo>
                  <a:lnTo>
                    <a:pt x="57" y="36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28" y="44"/>
                  </a:lnTo>
                  <a:lnTo>
                    <a:pt x="28" y="51"/>
                  </a:lnTo>
                  <a:lnTo>
                    <a:pt x="28" y="58"/>
                  </a:lnTo>
                  <a:lnTo>
                    <a:pt x="21" y="66"/>
                  </a:lnTo>
                  <a:lnTo>
                    <a:pt x="21" y="73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73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280" y="1675"/>
              <a:ext cx="72" cy="102"/>
            </a:xfrm>
            <a:custGeom>
              <a:avLst/>
              <a:gdLst>
                <a:gd name="T0" fmla="*/ 51 w 72"/>
                <a:gd name="T1" fmla="*/ 0 h 102"/>
                <a:gd name="T2" fmla="*/ 51 w 72"/>
                <a:gd name="T3" fmla="*/ 14 h 102"/>
                <a:gd name="T4" fmla="*/ 51 w 72"/>
                <a:gd name="T5" fmla="*/ 14 h 102"/>
                <a:gd name="T6" fmla="*/ 51 w 72"/>
                <a:gd name="T7" fmla="*/ 14 h 102"/>
                <a:gd name="T8" fmla="*/ 51 w 72"/>
                <a:gd name="T9" fmla="*/ 7 h 102"/>
                <a:gd name="T10" fmla="*/ 58 w 72"/>
                <a:gd name="T11" fmla="*/ 7 h 102"/>
                <a:gd name="T12" fmla="*/ 58 w 72"/>
                <a:gd name="T13" fmla="*/ 7 h 102"/>
                <a:gd name="T14" fmla="*/ 65 w 72"/>
                <a:gd name="T15" fmla="*/ 0 h 102"/>
                <a:gd name="T16" fmla="*/ 65 w 72"/>
                <a:gd name="T17" fmla="*/ 0 h 102"/>
                <a:gd name="T18" fmla="*/ 72 w 72"/>
                <a:gd name="T19" fmla="*/ 0 h 102"/>
                <a:gd name="T20" fmla="*/ 72 w 72"/>
                <a:gd name="T21" fmla="*/ 0 h 102"/>
                <a:gd name="T22" fmla="*/ 72 w 72"/>
                <a:gd name="T23" fmla="*/ 29 h 102"/>
                <a:gd name="T24" fmla="*/ 65 w 72"/>
                <a:gd name="T25" fmla="*/ 29 h 102"/>
                <a:gd name="T26" fmla="*/ 58 w 72"/>
                <a:gd name="T27" fmla="*/ 29 h 102"/>
                <a:gd name="T28" fmla="*/ 51 w 72"/>
                <a:gd name="T29" fmla="*/ 29 h 102"/>
                <a:gd name="T30" fmla="*/ 51 w 72"/>
                <a:gd name="T31" fmla="*/ 29 h 102"/>
                <a:gd name="T32" fmla="*/ 43 w 72"/>
                <a:gd name="T33" fmla="*/ 36 h 102"/>
                <a:gd name="T34" fmla="*/ 43 w 72"/>
                <a:gd name="T35" fmla="*/ 36 h 102"/>
                <a:gd name="T36" fmla="*/ 43 w 72"/>
                <a:gd name="T37" fmla="*/ 44 h 102"/>
                <a:gd name="T38" fmla="*/ 43 w 72"/>
                <a:gd name="T39" fmla="*/ 51 h 102"/>
                <a:gd name="T40" fmla="*/ 29 w 72"/>
                <a:gd name="T41" fmla="*/ 102 h 102"/>
                <a:gd name="T42" fmla="*/ 0 w 72"/>
                <a:gd name="T43" fmla="*/ 102 h 102"/>
                <a:gd name="T44" fmla="*/ 22 w 72"/>
                <a:gd name="T45" fmla="*/ 0 h 102"/>
                <a:gd name="T46" fmla="*/ 51 w 72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02">
                  <a:moveTo>
                    <a:pt x="51" y="0"/>
                  </a:move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29"/>
                  </a:lnTo>
                  <a:lnTo>
                    <a:pt x="65" y="29"/>
                  </a:lnTo>
                  <a:lnTo>
                    <a:pt x="58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29" y="102"/>
                  </a:lnTo>
                  <a:lnTo>
                    <a:pt x="0" y="102"/>
                  </a:lnTo>
                  <a:lnTo>
                    <a:pt x="2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420" y="1638"/>
              <a:ext cx="94" cy="139"/>
            </a:xfrm>
            <a:custGeom>
              <a:avLst/>
              <a:gdLst>
                <a:gd name="T0" fmla="*/ 73 w 94"/>
                <a:gd name="T1" fmla="*/ 37 h 139"/>
                <a:gd name="T2" fmla="*/ 73 w 94"/>
                <a:gd name="T3" fmla="*/ 37 h 139"/>
                <a:gd name="T4" fmla="*/ 65 w 94"/>
                <a:gd name="T5" fmla="*/ 37 h 139"/>
                <a:gd name="T6" fmla="*/ 65 w 94"/>
                <a:gd name="T7" fmla="*/ 37 h 139"/>
                <a:gd name="T8" fmla="*/ 58 w 94"/>
                <a:gd name="T9" fmla="*/ 44 h 139"/>
                <a:gd name="T10" fmla="*/ 58 w 94"/>
                <a:gd name="T11" fmla="*/ 44 h 139"/>
                <a:gd name="T12" fmla="*/ 51 w 94"/>
                <a:gd name="T13" fmla="*/ 44 h 139"/>
                <a:gd name="T14" fmla="*/ 51 w 94"/>
                <a:gd name="T15" fmla="*/ 44 h 139"/>
                <a:gd name="T16" fmla="*/ 51 w 94"/>
                <a:gd name="T17" fmla="*/ 51 h 139"/>
                <a:gd name="T18" fmla="*/ 51 w 94"/>
                <a:gd name="T19" fmla="*/ 51 h 139"/>
                <a:gd name="T20" fmla="*/ 58 w 94"/>
                <a:gd name="T21" fmla="*/ 0 h 139"/>
                <a:gd name="T22" fmla="*/ 29 w 94"/>
                <a:gd name="T23" fmla="*/ 0 h 139"/>
                <a:gd name="T24" fmla="*/ 0 w 94"/>
                <a:gd name="T25" fmla="*/ 139 h 139"/>
                <a:gd name="T26" fmla="*/ 29 w 94"/>
                <a:gd name="T27" fmla="*/ 139 h 139"/>
                <a:gd name="T28" fmla="*/ 44 w 94"/>
                <a:gd name="T29" fmla="*/ 73 h 139"/>
                <a:gd name="T30" fmla="*/ 44 w 94"/>
                <a:gd name="T31" fmla="*/ 66 h 139"/>
                <a:gd name="T32" fmla="*/ 44 w 94"/>
                <a:gd name="T33" fmla="*/ 66 h 139"/>
                <a:gd name="T34" fmla="*/ 44 w 94"/>
                <a:gd name="T35" fmla="*/ 59 h 139"/>
                <a:gd name="T36" fmla="*/ 51 w 94"/>
                <a:gd name="T37" fmla="*/ 59 h 139"/>
                <a:gd name="T38" fmla="*/ 51 w 94"/>
                <a:gd name="T39" fmla="*/ 59 h 139"/>
                <a:gd name="T40" fmla="*/ 51 w 94"/>
                <a:gd name="T41" fmla="*/ 59 h 139"/>
                <a:gd name="T42" fmla="*/ 51 w 94"/>
                <a:gd name="T43" fmla="*/ 59 h 139"/>
                <a:gd name="T44" fmla="*/ 58 w 94"/>
                <a:gd name="T45" fmla="*/ 51 h 139"/>
                <a:gd name="T46" fmla="*/ 58 w 94"/>
                <a:gd name="T47" fmla="*/ 59 h 139"/>
                <a:gd name="T48" fmla="*/ 65 w 94"/>
                <a:gd name="T49" fmla="*/ 59 h 139"/>
                <a:gd name="T50" fmla="*/ 65 w 94"/>
                <a:gd name="T51" fmla="*/ 59 h 139"/>
                <a:gd name="T52" fmla="*/ 65 w 94"/>
                <a:gd name="T53" fmla="*/ 59 h 139"/>
                <a:gd name="T54" fmla="*/ 65 w 94"/>
                <a:gd name="T55" fmla="*/ 59 h 139"/>
                <a:gd name="T56" fmla="*/ 65 w 94"/>
                <a:gd name="T57" fmla="*/ 66 h 139"/>
                <a:gd name="T58" fmla="*/ 65 w 94"/>
                <a:gd name="T59" fmla="*/ 66 h 139"/>
                <a:gd name="T60" fmla="*/ 65 w 94"/>
                <a:gd name="T61" fmla="*/ 73 h 139"/>
                <a:gd name="T62" fmla="*/ 51 w 94"/>
                <a:gd name="T63" fmla="*/ 139 h 139"/>
                <a:gd name="T64" fmla="*/ 80 w 94"/>
                <a:gd name="T65" fmla="*/ 139 h 139"/>
                <a:gd name="T66" fmla="*/ 94 w 94"/>
                <a:gd name="T67" fmla="*/ 59 h 139"/>
                <a:gd name="T68" fmla="*/ 94 w 94"/>
                <a:gd name="T69" fmla="*/ 51 h 139"/>
                <a:gd name="T70" fmla="*/ 94 w 94"/>
                <a:gd name="T71" fmla="*/ 51 h 139"/>
                <a:gd name="T72" fmla="*/ 94 w 94"/>
                <a:gd name="T73" fmla="*/ 44 h 139"/>
                <a:gd name="T74" fmla="*/ 87 w 94"/>
                <a:gd name="T75" fmla="*/ 44 h 139"/>
                <a:gd name="T76" fmla="*/ 87 w 94"/>
                <a:gd name="T77" fmla="*/ 44 h 139"/>
                <a:gd name="T78" fmla="*/ 80 w 94"/>
                <a:gd name="T79" fmla="*/ 37 h 139"/>
                <a:gd name="T80" fmla="*/ 80 w 94"/>
                <a:gd name="T81" fmla="*/ 37 h 139"/>
                <a:gd name="T82" fmla="*/ 73 w 94"/>
                <a:gd name="T83" fmla="*/ 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39">
                  <a:moveTo>
                    <a:pt x="73" y="37"/>
                  </a:move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8" y="0"/>
                  </a:lnTo>
                  <a:lnTo>
                    <a:pt x="29" y="0"/>
                  </a:lnTo>
                  <a:lnTo>
                    <a:pt x="0" y="139"/>
                  </a:lnTo>
                  <a:lnTo>
                    <a:pt x="29" y="139"/>
                  </a:lnTo>
                  <a:lnTo>
                    <a:pt x="44" y="73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73"/>
                  </a:lnTo>
                  <a:lnTo>
                    <a:pt x="51" y="139"/>
                  </a:lnTo>
                  <a:lnTo>
                    <a:pt x="80" y="139"/>
                  </a:lnTo>
                  <a:lnTo>
                    <a:pt x="94" y="5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345" y="1638"/>
              <a:ext cx="58" cy="139"/>
            </a:xfrm>
            <a:custGeom>
              <a:avLst/>
              <a:gdLst>
                <a:gd name="T0" fmla="*/ 29 w 58"/>
                <a:gd name="T1" fmla="*/ 0 h 139"/>
                <a:gd name="T2" fmla="*/ 0 w 58"/>
                <a:gd name="T3" fmla="*/ 139 h 139"/>
                <a:gd name="T4" fmla="*/ 29 w 58"/>
                <a:gd name="T5" fmla="*/ 139 h 139"/>
                <a:gd name="T6" fmla="*/ 58 w 58"/>
                <a:gd name="T7" fmla="*/ 0 h 139"/>
                <a:gd name="T8" fmla="*/ 29 w 5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9">
                  <a:moveTo>
                    <a:pt x="29" y="0"/>
                  </a:moveTo>
                  <a:lnTo>
                    <a:pt x="0" y="139"/>
                  </a:lnTo>
                  <a:lnTo>
                    <a:pt x="29" y="139"/>
                  </a:lnTo>
                  <a:lnTo>
                    <a:pt x="5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3396" y="1638"/>
              <a:ext cx="94" cy="139"/>
            </a:xfrm>
            <a:custGeom>
              <a:avLst/>
              <a:gdLst>
                <a:gd name="T0" fmla="*/ 57 w 94"/>
                <a:gd name="T1" fmla="*/ 51 h 139"/>
                <a:gd name="T2" fmla="*/ 57 w 94"/>
                <a:gd name="T3" fmla="*/ 44 h 139"/>
                <a:gd name="T4" fmla="*/ 57 w 94"/>
                <a:gd name="T5" fmla="*/ 44 h 139"/>
                <a:gd name="T6" fmla="*/ 50 w 94"/>
                <a:gd name="T7" fmla="*/ 37 h 139"/>
                <a:gd name="T8" fmla="*/ 43 w 94"/>
                <a:gd name="T9" fmla="*/ 37 h 139"/>
                <a:gd name="T10" fmla="*/ 29 w 94"/>
                <a:gd name="T11" fmla="*/ 37 h 139"/>
                <a:gd name="T12" fmla="*/ 14 w 94"/>
                <a:gd name="T13" fmla="*/ 51 h 139"/>
                <a:gd name="T14" fmla="*/ 7 w 94"/>
                <a:gd name="T15" fmla="*/ 66 h 139"/>
                <a:gd name="T16" fmla="*/ 7 w 94"/>
                <a:gd name="T17" fmla="*/ 81 h 139"/>
                <a:gd name="T18" fmla="*/ 0 w 94"/>
                <a:gd name="T19" fmla="*/ 95 h 139"/>
                <a:gd name="T20" fmla="*/ 0 w 94"/>
                <a:gd name="T21" fmla="*/ 117 h 139"/>
                <a:gd name="T22" fmla="*/ 0 w 94"/>
                <a:gd name="T23" fmla="*/ 132 h 139"/>
                <a:gd name="T24" fmla="*/ 7 w 94"/>
                <a:gd name="T25" fmla="*/ 139 h 139"/>
                <a:gd name="T26" fmla="*/ 21 w 94"/>
                <a:gd name="T27" fmla="*/ 139 h 139"/>
                <a:gd name="T28" fmla="*/ 29 w 94"/>
                <a:gd name="T29" fmla="*/ 139 h 139"/>
                <a:gd name="T30" fmla="*/ 36 w 94"/>
                <a:gd name="T31" fmla="*/ 132 h 139"/>
                <a:gd name="T32" fmla="*/ 43 w 94"/>
                <a:gd name="T33" fmla="*/ 132 h 139"/>
                <a:gd name="T34" fmla="*/ 43 w 94"/>
                <a:gd name="T35" fmla="*/ 125 h 139"/>
                <a:gd name="T36" fmla="*/ 65 w 94"/>
                <a:gd name="T37" fmla="*/ 139 h 139"/>
                <a:gd name="T38" fmla="*/ 72 w 94"/>
                <a:gd name="T39" fmla="*/ 0 h 139"/>
                <a:gd name="T40" fmla="*/ 50 w 94"/>
                <a:gd name="T41" fmla="*/ 95 h 139"/>
                <a:gd name="T42" fmla="*/ 43 w 94"/>
                <a:gd name="T43" fmla="*/ 110 h 139"/>
                <a:gd name="T44" fmla="*/ 43 w 94"/>
                <a:gd name="T45" fmla="*/ 117 h 139"/>
                <a:gd name="T46" fmla="*/ 36 w 94"/>
                <a:gd name="T47" fmla="*/ 125 h 139"/>
                <a:gd name="T48" fmla="*/ 29 w 94"/>
                <a:gd name="T49" fmla="*/ 125 h 139"/>
                <a:gd name="T50" fmla="*/ 29 w 94"/>
                <a:gd name="T51" fmla="*/ 117 h 139"/>
                <a:gd name="T52" fmla="*/ 29 w 94"/>
                <a:gd name="T53" fmla="*/ 110 h 139"/>
                <a:gd name="T54" fmla="*/ 29 w 94"/>
                <a:gd name="T55" fmla="*/ 95 h 139"/>
                <a:gd name="T56" fmla="*/ 29 w 94"/>
                <a:gd name="T57" fmla="*/ 81 h 139"/>
                <a:gd name="T58" fmla="*/ 36 w 94"/>
                <a:gd name="T59" fmla="*/ 66 h 139"/>
                <a:gd name="T60" fmla="*/ 36 w 94"/>
                <a:gd name="T61" fmla="*/ 59 h 139"/>
                <a:gd name="T62" fmla="*/ 43 w 94"/>
                <a:gd name="T63" fmla="*/ 59 h 139"/>
                <a:gd name="T64" fmla="*/ 50 w 94"/>
                <a:gd name="T65" fmla="*/ 59 h 139"/>
                <a:gd name="T66" fmla="*/ 57 w 94"/>
                <a:gd name="T67" fmla="*/ 59 h 139"/>
                <a:gd name="T68" fmla="*/ 57 w 94"/>
                <a:gd name="T69" fmla="*/ 66 h 139"/>
                <a:gd name="T70" fmla="*/ 50 w 94"/>
                <a:gd name="T71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39">
                  <a:moveTo>
                    <a:pt x="72" y="0"/>
                  </a:moveTo>
                  <a:lnTo>
                    <a:pt x="57" y="51"/>
                  </a:lnTo>
                  <a:lnTo>
                    <a:pt x="57" y="51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0" y="44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29" y="37"/>
                  </a:lnTo>
                  <a:lnTo>
                    <a:pt x="21" y="44"/>
                  </a:lnTo>
                  <a:lnTo>
                    <a:pt x="14" y="51"/>
                  </a:lnTo>
                  <a:lnTo>
                    <a:pt x="14" y="59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7" y="81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7" y="132"/>
                  </a:lnTo>
                  <a:lnTo>
                    <a:pt x="7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6" y="139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43" y="132"/>
                  </a:lnTo>
                  <a:lnTo>
                    <a:pt x="43" y="125"/>
                  </a:lnTo>
                  <a:lnTo>
                    <a:pt x="43" y="125"/>
                  </a:lnTo>
                  <a:lnTo>
                    <a:pt x="43" y="139"/>
                  </a:lnTo>
                  <a:lnTo>
                    <a:pt x="65" y="139"/>
                  </a:lnTo>
                  <a:lnTo>
                    <a:pt x="94" y="0"/>
                  </a:lnTo>
                  <a:lnTo>
                    <a:pt x="72" y="0"/>
                  </a:lnTo>
                  <a:close/>
                  <a:moveTo>
                    <a:pt x="50" y="88"/>
                  </a:moveTo>
                  <a:lnTo>
                    <a:pt x="50" y="95"/>
                  </a:lnTo>
                  <a:lnTo>
                    <a:pt x="50" y="103"/>
                  </a:lnTo>
                  <a:lnTo>
                    <a:pt x="43" y="110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29" y="103"/>
                  </a:lnTo>
                  <a:lnTo>
                    <a:pt x="29" y="95"/>
                  </a:lnTo>
                  <a:lnTo>
                    <a:pt x="29" y="88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50" y="51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7" y="59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73"/>
                  </a:lnTo>
                  <a:lnTo>
                    <a:pt x="50" y="81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351" y="1015"/>
              <a:ext cx="535" cy="227"/>
            </a:xfrm>
            <a:custGeom>
              <a:avLst/>
              <a:gdLst>
                <a:gd name="T0" fmla="*/ 145 w 535"/>
                <a:gd name="T1" fmla="*/ 191 h 227"/>
                <a:gd name="T2" fmla="*/ 152 w 535"/>
                <a:gd name="T3" fmla="*/ 191 h 227"/>
                <a:gd name="T4" fmla="*/ 174 w 535"/>
                <a:gd name="T5" fmla="*/ 205 h 227"/>
                <a:gd name="T6" fmla="*/ 188 w 535"/>
                <a:gd name="T7" fmla="*/ 213 h 227"/>
                <a:gd name="T8" fmla="*/ 210 w 535"/>
                <a:gd name="T9" fmla="*/ 220 h 227"/>
                <a:gd name="T10" fmla="*/ 231 w 535"/>
                <a:gd name="T11" fmla="*/ 227 h 227"/>
                <a:gd name="T12" fmla="*/ 253 w 535"/>
                <a:gd name="T13" fmla="*/ 220 h 227"/>
                <a:gd name="T14" fmla="*/ 268 w 535"/>
                <a:gd name="T15" fmla="*/ 220 h 227"/>
                <a:gd name="T16" fmla="*/ 289 w 535"/>
                <a:gd name="T17" fmla="*/ 213 h 227"/>
                <a:gd name="T18" fmla="*/ 304 w 535"/>
                <a:gd name="T19" fmla="*/ 205 h 227"/>
                <a:gd name="T20" fmla="*/ 318 w 535"/>
                <a:gd name="T21" fmla="*/ 191 h 227"/>
                <a:gd name="T22" fmla="*/ 340 w 535"/>
                <a:gd name="T23" fmla="*/ 176 h 227"/>
                <a:gd name="T24" fmla="*/ 369 w 535"/>
                <a:gd name="T25" fmla="*/ 162 h 227"/>
                <a:gd name="T26" fmla="*/ 405 w 535"/>
                <a:gd name="T27" fmla="*/ 140 h 227"/>
                <a:gd name="T28" fmla="*/ 434 w 535"/>
                <a:gd name="T29" fmla="*/ 118 h 227"/>
                <a:gd name="T30" fmla="*/ 470 w 535"/>
                <a:gd name="T31" fmla="*/ 88 h 227"/>
                <a:gd name="T32" fmla="*/ 506 w 535"/>
                <a:gd name="T33" fmla="*/ 66 h 227"/>
                <a:gd name="T34" fmla="*/ 535 w 535"/>
                <a:gd name="T35" fmla="*/ 52 h 227"/>
                <a:gd name="T36" fmla="*/ 535 w 535"/>
                <a:gd name="T37" fmla="*/ 0 h 227"/>
                <a:gd name="T38" fmla="*/ 0 w 535"/>
                <a:gd name="T39" fmla="*/ 0 h 227"/>
                <a:gd name="T40" fmla="*/ 0 w 535"/>
                <a:gd name="T41" fmla="*/ 132 h 227"/>
                <a:gd name="T42" fmla="*/ 15 w 535"/>
                <a:gd name="T43" fmla="*/ 125 h 227"/>
                <a:gd name="T44" fmla="*/ 29 w 535"/>
                <a:gd name="T45" fmla="*/ 125 h 227"/>
                <a:gd name="T46" fmla="*/ 44 w 535"/>
                <a:gd name="T47" fmla="*/ 132 h 227"/>
                <a:gd name="T48" fmla="*/ 65 w 535"/>
                <a:gd name="T49" fmla="*/ 132 h 227"/>
                <a:gd name="T50" fmla="*/ 80 w 535"/>
                <a:gd name="T51" fmla="*/ 140 h 227"/>
                <a:gd name="T52" fmla="*/ 101 w 535"/>
                <a:gd name="T53" fmla="*/ 154 h 227"/>
                <a:gd name="T54" fmla="*/ 123 w 535"/>
                <a:gd name="T55" fmla="*/ 169 h 227"/>
                <a:gd name="T56" fmla="*/ 145 w 535"/>
                <a:gd name="T57" fmla="*/ 19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5" h="227">
                  <a:moveTo>
                    <a:pt x="145" y="191"/>
                  </a:moveTo>
                  <a:lnTo>
                    <a:pt x="152" y="191"/>
                  </a:lnTo>
                  <a:lnTo>
                    <a:pt x="174" y="205"/>
                  </a:lnTo>
                  <a:lnTo>
                    <a:pt x="188" y="213"/>
                  </a:lnTo>
                  <a:lnTo>
                    <a:pt x="210" y="220"/>
                  </a:lnTo>
                  <a:lnTo>
                    <a:pt x="231" y="227"/>
                  </a:lnTo>
                  <a:lnTo>
                    <a:pt x="253" y="220"/>
                  </a:lnTo>
                  <a:lnTo>
                    <a:pt x="268" y="220"/>
                  </a:lnTo>
                  <a:lnTo>
                    <a:pt x="289" y="213"/>
                  </a:lnTo>
                  <a:lnTo>
                    <a:pt x="304" y="205"/>
                  </a:lnTo>
                  <a:lnTo>
                    <a:pt x="318" y="191"/>
                  </a:lnTo>
                  <a:lnTo>
                    <a:pt x="340" y="176"/>
                  </a:lnTo>
                  <a:lnTo>
                    <a:pt x="369" y="162"/>
                  </a:lnTo>
                  <a:lnTo>
                    <a:pt x="405" y="140"/>
                  </a:lnTo>
                  <a:lnTo>
                    <a:pt x="434" y="118"/>
                  </a:lnTo>
                  <a:lnTo>
                    <a:pt x="470" y="88"/>
                  </a:lnTo>
                  <a:lnTo>
                    <a:pt x="506" y="66"/>
                  </a:lnTo>
                  <a:lnTo>
                    <a:pt x="535" y="52"/>
                  </a:lnTo>
                  <a:lnTo>
                    <a:pt x="535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5" y="125"/>
                  </a:lnTo>
                  <a:lnTo>
                    <a:pt x="29" y="125"/>
                  </a:lnTo>
                  <a:lnTo>
                    <a:pt x="44" y="132"/>
                  </a:lnTo>
                  <a:lnTo>
                    <a:pt x="65" y="132"/>
                  </a:lnTo>
                  <a:lnTo>
                    <a:pt x="80" y="140"/>
                  </a:lnTo>
                  <a:lnTo>
                    <a:pt x="101" y="154"/>
                  </a:lnTo>
                  <a:lnTo>
                    <a:pt x="123" y="169"/>
                  </a:lnTo>
                  <a:lnTo>
                    <a:pt x="145" y="19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351" y="1316"/>
              <a:ext cx="535" cy="264"/>
            </a:xfrm>
            <a:custGeom>
              <a:avLst/>
              <a:gdLst>
                <a:gd name="T0" fmla="*/ 347 w 535"/>
                <a:gd name="T1" fmla="*/ 95 h 264"/>
                <a:gd name="T2" fmla="*/ 282 w 535"/>
                <a:gd name="T3" fmla="*/ 36 h 264"/>
                <a:gd name="T4" fmla="*/ 282 w 535"/>
                <a:gd name="T5" fmla="*/ 36 h 264"/>
                <a:gd name="T6" fmla="*/ 282 w 535"/>
                <a:gd name="T7" fmla="*/ 29 h 264"/>
                <a:gd name="T8" fmla="*/ 275 w 535"/>
                <a:gd name="T9" fmla="*/ 29 h 264"/>
                <a:gd name="T10" fmla="*/ 275 w 535"/>
                <a:gd name="T11" fmla="*/ 29 h 264"/>
                <a:gd name="T12" fmla="*/ 268 w 535"/>
                <a:gd name="T13" fmla="*/ 29 h 264"/>
                <a:gd name="T14" fmla="*/ 268 w 535"/>
                <a:gd name="T15" fmla="*/ 22 h 264"/>
                <a:gd name="T16" fmla="*/ 268 w 535"/>
                <a:gd name="T17" fmla="*/ 22 h 264"/>
                <a:gd name="T18" fmla="*/ 268 w 535"/>
                <a:gd name="T19" fmla="*/ 22 h 264"/>
                <a:gd name="T20" fmla="*/ 246 w 535"/>
                <a:gd name="T21" fmla="*/ 7 h 264"/>
                <a:gd name="T22" fmla="*/ 231 w 535"/>
                <a:gd name="T23" fmla="*/ 0 h 264"/>
                <a:gd name="T24" fmla="*/ 210 w 535"/>
                <a:gd name="T25" fmla="*/ 0 h 264"/>
                <a:gd name="T26" fmla="*/ 195 w 535"/>
                <a:gd name="T27" fmla="*/ 0 h 264"/>
                <a:gd name="T28" fmla="*/ 181 w 535"/>
                <a:gd name="T29" fmla="*/ 0 h 264"/>
                <a:gd name="T30" fmla="*/ 166 w 535"/>
                <a:gd name="T31" fmla="*/ 0 h 264"/>
                <a:gd name="T32" fmla="*/ 159 w 535"/>
                <a:gd name="T33" fmla="*/ 0 h 264"/>
                <a:gd name="T34" fmla="*/ 145 w 535"/>
                <a:gd name="T35" fmla="*/ 7 h 264"/>
                <a:gd name="T36" fmla="*/ 145 w 535"/>
                <a:gd name="T37" fmla="*/ 7 h 264"/>
                <a:gd name="T38" fmla="*/ 145 w 535"/>
                <a:gd name="T39" fmla="*/ 7 h 264"/>
                <a:gd name="T40" fmla="*/ 137 w 535"/>
                <a:gd name="T41" fmla="*/ 7 h 264"/>
                <a:gd name="T42" fmla="*/ 137 w 535"/>
                <a:gd name="T43" fmla="*/ 7 h 264"/>
                <a:gd name="T44" fmla="*/ 137 w 535"/>
                <a:gd name="T45" fmla="*/ 7 h 264"/>
                <a:gd name="T46" fmla="*/ 137 w 535"/>
                <a:gd name="T47" fmla="*/ 14 h 264"/>
                <a:gd name="T48" fmla="*/ 130 w 535"/>
                <a:gd name="T49" fmla="*/ 14 h 264"/>
                <a:gd name="T50" fmla="*/ 130 w 535"/>
                <a:gd name="T51" fmla="*/ 14 h 264"/>
                <a:gd name="T52" fmla="*/ 0 w 535"/>
                <a:gd name="T53" fmla="*/ 102 h 264"/>
                <a:gd name="T54" fmla="*/ 0 w 535"/>
                <a:gd name="T55" fmla="*/ 264 h 264"/>
                <a:gd name="T56" fmla="*/ 535 w 535"/>
                <a:gd name="T57" fmla="*/ 264 h 264"/>
                <a:gd name="T58" fmla="*/ 535 w 535"/>
                <a:gd name="T59" fmla="*/ 146 h 264"/>
                <a:gd name="T60" fmla="*/ 528 w 535"/>
                <a:gd name="T61" fmla="*/ 154 h 264"/>
                <a:gd name="T62" fmla="*/ 513 w 535"/>
                <a:gd name="T63" fmla="*/ 154 h 264"/>
                <a:gd name="T64" fmla="*/ 491 w 535"/>
                <a:gd name="T65" fmla="*/ 161 h 264"/>
                <a:gd name="T66" fmla="*/ 470 w 535"/>
                <a:gd name="T67" fmla="*/ 161 h 264"/>
                <a:gd name="T68" fmla="*/ 448 w 535"/>
                <a:gd name="T69" fmla="*/ 161 h 264"/>
                <a:gd name="T70" fmla="*/ 419 w 535"/>
                <a:gd name="T71" fmla="*/ 146 h 264"/>
                <a:gd name="T72" fmla="*/ 383 w 535"/>
                <a:gd name="T73" fmla="*/ 132 h 264"/>
                <a:gd name="T74" fmla="*/ 347 w 535"/>
                <a:gd name="T75" fmla="*/ 9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5" h="264">
                  <a:moveTo>
                    <a:pt x="347" y="95"/>
                  </a:moveTo>
                  <a:lnTo>
                    <a:pt x="282" y="36"/>
                  </a:lnTo>
                  <a:lnTo>
                    <a:pt x="282" y="36"/>
                  </a:lnTo>
                  <a:lnTo>
                    <a:pt x="282" y="29"/>
                  </a:lnTo>
                  <a:lnTo>
                    <a:pt x="275" y="29"/>
                  </a:lnTo>
                  <a:lnTo>
                    <a:pt x="275" y="29"/>
                  </a:lnTo>
                  <a:lnTo>
                    <a:pt x="268" y="29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46" y="7"/>
                  </a:lnTo>
                  <a:lnTo>
                    <a:pt x="231" y="0"/>
                  </a:lnTo>
                  <a:lnTo>
                    <a:pt x="210" y="0"/>
                  </a:lnTo>
                  <a:lnTo>
                    <a:pt x="195" y="0"/>
                  </a:lnTo>
                  <a:lnTo>
                    <a:pt x="181" y="0"/>
                  </a:lnTo>
                  <a:lnTo>
                    <a:pt x="166" y="0"/>
                  </a:lnTo>
                  <a:lnTo>
                    <a:pt x="159" y="0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7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0" y="102"/>
                  </a:lnTo>
                  <a:lnTo>
                    <a:pt x="0" y="264"/>
                  </a:lnTo>
                  <a:lnTo>
                    <a:pt x="535" y="264"/>
                  </a:lnTo>
                  <a:lnTo>
                    <a:pt x="535" y="146"/>
                  </a:lnTo>
                  <a:lnTo>
                    <a:pt x="528" y="154"/>
                  </a:lnTo>
                  <a:lnTo>
                    <a:pt x="513" y="154"/>
                  </a:lnTo>
                  <a:lnTo>
                    <a:pt x="491" y="161"/>
                  </a:lnTo>
                  <a:lnTo>
                    <a:pt x="470" y="161"/>
                  </a:lnTo>
                  <a:lnTo>
                    <a:pt x="448" y="161"/>
                  </a:lnTo>
                  <a:lnTo>
                    <a:pt x="419" y="146"/>
                  </a:lnTo>
                  <a:lnTo>
                    <a:pt x="383" y="132"/>
                  </a:lnTo>
                  <a:lnTo>
                    <a:pt x="347" y="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351" y="1177"/>
              <a:ext cx="152" cy="73"/>
            </a:xfrm>
            <a:custGeom>
              <a:avLst/>
              <a:gdLst>
                <a:gd name="T0" fmla="*/ 145 w 152"/>
                <a:gd name="T1" fmla="*/ 43 h 73"/>
                <a:gd name="T2" fmla="*/ 145 w 152"/>
                <a:gd name="T3" fmla="*/ 43 h 73"/>
                <a:gd name="T4" fmla="*/ 137 w 152"/>
                <a:gd name="T5" fmla="*/ 36 h 73"/>
                <a:gd name="T6" fmla="*/ 137 w 152"/>
                <a:gd name="T7" fmla="*/ 36 h 73"/>
                <a:gd name="T8" fmla="*/ 137 w 152"/>
                <a:gd name="T9" fmla="*/ 36 h 73"/>
                <a:gd name="T10" fmla="*/ 137 w 152"/>
                <a:gd name="T11" fmla="*/ 36 h 73"/>
                <a:gd name="T12" fmla="*/ 137 w 152"/>
                <a:gd name="T13" fmla="*/ 36 h 73"/>
                <a:gd name="T14" fmla="*/ 137 w 152"/>
                <a:gd name="T15" fmla="*/ 36 h 73"/>
                <a:gd name="T16" fmla="*/ 137 w 152"/>
                <a:gd name="T17" fmla="*/ 36 h 73"/>
                <a:gd name="T18" fmla="*/ 109 w 152"/>
                <a:gd name="T19" fmla="*/ 22 h 73"/>
                <a:gd name="T20" fmla="*/ 87 w 152"/>
                <a:gd name="T21" fmla="*/ 7 h 73"/>
                <a:gd name="T22" fmla="*/ 65 w 152"/>
                <a:gd name="T23" fmla="*/ 7 h 73"/>
                <a:gd name="T24" fmla="*/ 51 w 152"/>
                <a:gd name="T25" fmla="*/ 0 h 73"/>
                <a:gd name="T26" fmla="*/ 29 w 152"/>
                <a:gd name="T27" fmla="*/ 7 h 73"/>
                <a:gd name="T28" fmla="*/ 15 w 152"/>
                <a:gd name="T29" fmla="*/ 7 h 73"/>
                <a:gd name="T30" fmla="*/ 7 w 152"/>
                <a:gd name="T31" fmla="*/ 14 h 73"/>
                <a:gd name="T32" fmla="*/ 0 w 152"/>
                <a:gd name="T33" fmla="*/ 14 h 73"/>
                <a:gd name="T34" fmla="*/ 0 w 152"/>
                <a:gd name="T35" fmla="*/ 73 h 73"/>
                <a:gd name="T36" fmla="*/ 29 w 152"/>
                <a:gd name="T37" fmla="*/ 51 h 73"/>
                <a:gd name="T38" fmla="*/ 29 w 152"/>
                <a:gd name="T39" fmla="*/ 43 h 73"/>
                <a:gd name="T40" fmla="*/ 36 w 152"/>
                <a:gd name="T41" fmla="*/ 43 h 73"/>
                <a:gd name="T42" fmla="*/ 51 w 152"/>
                <a:gd name="T43" fmla="*/ 36 h 73"/>
                <a:gd name="T44" fmla="*/ 65 w 152"/>
                <a:gd name="T45" fmla="*/ 36 h 73"/>
                <a:gd name="T46" fmla="*/ 80 w 152"/>
                <a:gd name="T47" fmla="*/ 36 h 73"/>
                <a:gd name="T48" fmla="*/ 101 w 152"/>
                <a:gd name="T49" fmla="*/ 36 h 73"/>
                <a:gd name="T50" fmla="*/ 123 w 152"/>
                <a:gd name="T51" fmla="*/ 36 h 73"/>
                <a:gd name="T52" fmla="*/ 152 w 152"/>
                <a:gd name="T53" fmla="*/ 51 h 73"/>
                <a:gd name="T54" fmla="*/ 145 w 152"/>
                <a:gd name="T5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73">
                  <a:moveTo>
                    <a:pt x="145" y="43"/>
                  </a:moveTo>
                  <a:lnTo>
                    <a:pt x="145" y="43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09" y="22"/>
                  </a:lnTo>
                  <a:lnTo>
                    <a:pt x="87" y="7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29" y="7"/>
                  </a:lnTo>
                  <a:lnTo>
                    <a:pt x="15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73"/>
                  </a:lnTo>
                  <a:lnTo>
                    <a:pt x="29" y="51"/>
                  </a:lnTo>
                  <a:lnTo>
                    <a:pt x="29" y="43"/>
                  </a:lnTo>
                  <a:lnTo>
                    <a:pt x="36" y="43"/>
                  </a:lnTo>
                  <a:lnTo>
                    <a:pt x="51" y="36"/>
                  </a:lnTo>
                  <a:lnTo>
                    <a:pt x="65" y="36"/>
                  </a:lnTo>
                  <a:lnTo>
                    <a:pt x="80" y="36"/>
                  </a:lnTo>
                  <a:lnTo>
                    <a:pt x="101" y="36"/>
                  </a:lnTo>
                  <a:lnTo>
                    <a:pt x="123" y="36"/>
                  </a:lnTo>
                  <a:lnTo>
                    <a:pt x="152" y="51"/>
                  </a:lnTo>
                  <a:lnTo>
                    <a:pt x="145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351" y="1250"/>
              <a:ext cx="217" cy="110"/>
            </a:xfrm>
            <a:custGeom>
              <a:avLst/>
              <a:gdLst>
                <a:gd name="T0" fmla="*/ 217 w 217"/>
                <a:gd name="T1" fmla="*/ 36 h 110"/>
                <a:gd name="T2" fmla="*/ 217 w 217"/>
                <a:gd name="T3" fmla="*/ 36 h 110"/>
                <a:gd name="T4" fmla="*/ 217 w 217"/>
                <a:gd name="T5" fmla="*/ 36 h 110"/>
                <a:gd name="T6" fmla="*/ 217 w 217"/>
                <a:gd name="T7" fmla="*/ 36 h 110"/>
                <a:gd name="T8" fmla="*/ 210 w 217"/>
                <a:gd name="T9" fmla="*/ 36 h 110"/>
                <a:gd name="T10" fmla="*/ 210 w 217"/>
                <a:gd name="T11" fmla="*/ 36 h 110"/>
                <a:gd name="T12" fmla="*/ 210 w 217"/>
                <a:gd name="T13" fmla="*/ 36 h 110"/>
                <a:gd name="T14" fmla="*/ 210 w 217"/>
                <a:gd name="T15" fmla="*/ 36 h 110"/>
                <a:gd name="T16" fmla="*/ 210 w 217"/>
                <a:gd name="T17" fmla="*/ 29 h 110"/>
                <a:gd name="T18" fmla="*/ 188 w 217"/>
                <a:gd name="T19" fmla="*/ 14 h 110"/>
                <a:gd name="T20" fmla="*/ 166 w 217"/>
                <a:gd name="T21" fmla="*/ 7 h 110"/>
                <a:gd name="T22" fmla="*/ 145 w 217"/>
                <a:gd name="T23" fmla="*/ 0 h 110"/>
                <a:gd name="T24" fmla="*/ 130 w 217"/>
                <a:gd name="T25" fmla="*/ 0 h 110"/>
                <a:gd name="T26" fmla="*/ 116 w 217"/>
                <a:gd name="T27" fmla="*/ 0 h 110"/>
                <a:gd name="T28" fmla="*/ 101 w 217"/>
                <a:gd name="T29" fmla="*/ 0 h 110"/>
                <a:gd name="T30" fmla="*/ 87 w 217"/>
                <a:gd name="T31" fmla="*/ 0 h 110"/>
                <a:gd name="T32" fmla="*/ 80 w 217"/>
                <a:gd name="T33" fmla="*/ 7 h 110"/>
                <a:gd name="T34" fmla="*/ 72 w 217"/>
                <a:gd name="T35" fmla="*/ 7 h 110"/>
                <a:gd name="T36" fmla="*/ 72 w 217"/>
                <a:gd name="T37" fmla="*/ 7 h 110"/>
                <a:gd name="T38" fmla="*/ 72 w 217"/>
                <a:gd name="T39" fmla="*/ 7 h 110"/>
                <a:gd name="T40" fmla="*/ 65 w 217"/>
                <a:gd name="T41" fmla="*/ 7 h 110"/>
                <a:gd name="T42" fmla="*/ 65 w 217"/>
                <a:gd name="T43" fmla="*/ 7 h 110"/>
                <a:gd name="T44" fmla="*/ 65 w 217"/>
                <a:gd name="T45" fmla="*/ 14 h 110"/>
                <a:gd name="T46" fmla="*/ 58 w 217"/>
                <a:gd name="T47" fmla="*/ 14 h 110"/>
                <a:gd name="T48" fmla="*/ 58 w 217"/>
                <a:gd name="T49" fmla="*/ 14 h 110"/>
                <a:gd name="T50" fmla="*/ 51 w 217"/>
                <a:gd name="T51" fmla="*/ 14 h 110"/>
                <a:gd name="T52" fmla="*/ 0 w 217"/>
                <a:gd name="T53" fmla="*/ 51 h 110"/>
                <a:gd name="T54" fmla="*/ 0 w 217"/>
                <a:gd name="T55" fmla="*/ 110 h 110"/>
                <a:gd name="T56" fmla="*/ 101 w 217"/>
                <a:gd name="T57" fmla="*/ 44 h 110"/>
                <a:gd name="T58" fmla="*/ 101 w 217"/>
                <a:gd name="T59" fmla="*/ 44 h 110"/>
                <a:gd name="T60" fmla="*/ 109 w 217"/>
                <a:gd name="T61" fmla="*/ 36 h 110"/>
                <a:gd name="T62" fmla="*/ 116 w 217"/>
                <a:gd name="T63" fmla="*/ 36 h 110"/>
                <a:gd name="T64" fmla="*/ 130 w 217"/>
                <a:gd name="T65" fmla="*/ 29 h 110"/>
                <a:gd name="T66" fmla="*/ 152 w 217"/>
                <a:gd name="T67" fmla="*/ 29 h 110"/>
                <a:gd name="T68" fmla="*/ 174 w 217"/>
                <a:gd name="T69" fmla="*/ 29 h 110"/>
                <a:gd name="T70" fmla="*/ 195 w 217"/>
                <a:gd name="T71" fmla="*/ 29 h 110"/>
                <a:gd name="T72" fmla="*/ 217 w 217"/>
                <a:gd name="T73" fmla="*/ 44 h 110"/>
                <a:gd name="T74" fmla="*/ 217 w 217"/>
                <a:gd name="T75" fmla="*/ 3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110">
                  <a:moveTo>
                    <a:pt x="217" y="36"/>
                  </a:moveTo>
                  <a:lnTo>
                    <a:pt x="217" y="36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29"/>
                  </a:lnTo>
                  <a:lnTo>
                    <a:pt x="188" y="14"/>
                  </a:lnTo>
                  <a:lnTo>
                    <a:pt x="166" y="7"/>
                  </a:lnTo>
                  <a:lnTo>
                    <a:pt x="145" y="0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0" y="51"/>
                  </a:lnTo>
                  <a:lnTo>
                    <a:pt x="0" y="110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9" y="36"/>
                  </a:lnTo>
                  <a:lnTo>
                    <a:pt x="116" y="36"/>
                  </a:lnTo>
                  <a:lnTo>
                    <a:pt x="130" y="29"/>
                  </a:lnTo>
                  <a:lnTo>
                    <a:pt x="152" y="29"/>
                  </a:lnTo>
                  <a:lnTo>
                    <a:pt x="174" y="29"/>
                  </a:lnTo>
                  <a:lnTo>
                    <a:pt x="195" y="29"/>
                  </a:lnTo>
                  <a:lnTo>
                    <a:pt x="217" y="44"/>
                  </a:lnTo>
                  <a:lnTo>
                    <a:pt x="217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698" y="1352"/>
              <a:ext cx="188" cy="88"/>
            </a:xfrm>
            <a:custGeom>
              <a:avLst/>
              <a:gdLst>
                <a:gd name="T0" fmla="*/ 188 w 188"/>
                <a:gd name="T1" fmla="*/ 0 h 88"/>
                <a:gd name="T2" fmla="*/ 173 w 188"/>
                <a:gd name="T3" fmla="*/ 0 h 88"/>
                <a:gd name="T4" fmla="*/ 166 w 188"/>
                <a:gd name="T5" fmla="*/ 8 h 88"/>
                <a:gd name="T6" fmla="*/ 159 w 188"/>
                <a:gd name="T7" fmla="*/ 15 h 88"/>
                <a:gd name="T8" fmla="*/ 152 w 188"/>
                <a:gd name="T9" fmla="*/ 15 h 88"/>
                <a:gd name="T10" fmla="*/ 144 w 188"/>
                <a:gd name="T11" fmla="*/ 22 h 88"/>
                <a:gd name="T12" fmla="*/ 144 w 188"/>
                <a:gd name="T13" fmla="*/ 30 h 88"/>
                <a:gd name="T14" fmla="*/ 137 w 188"/>
                <a:gd name="T15" fmla="*/ 30 h 88"/>
                <a:gd name="T16" fmla="*/ 137 w 188"/>
                <a:gd name="T17" fmla="*/ 30 h 88"/>
                <a:gd name="T18" fmla="*/ 123 w 188"/>
                <a:gd name="T19" fmla="*/ 37 h 88"/>
                <a:gd name="T20" fmla="*/ 116 w 188"/>
                <a:gd name="T21" fmla="*/ 44 h 88"/>
                <a:gd name="T22" fmla="*/ 101 w 188"/>
                <a:gd name="T23" fmla="*/ 52 h 88"/>
                <a:gd name="T24" fmla="*/ 87 w 188"/>
                <a:gd name="T25" fmla="*/ 52 h 88"/>
                <a:gd name="T26" fmla="*/ 65 w 188"/>
                <a:gd name="T27" fmla="*/ 59 h 88"/>
                <a:gd name="T28" fmla="*/ 51 w 188"/>
                <a:gd name="T29" fmla="*/ 59 h 88"/>
                <a:gd name="T30" fmla="*/ 22 w 188"/>
                <a:gd name="T31" fmla="*/ 52 h 88"/>
                <a:gd name="T32" fmla="*/ 0 w 188"/>
                <a:gd name="T33" fmla="*/ 44 h 88"/>
                <a:gd name="T34" fmla="*/ 7 w 188"/>
                <a:gd name="T35" fmla="*/ 52 h 88"/>
                <a:gd name="T36" fmla="*/ 7 w 188"/>
                <a:gd name="T37" fmla="*/ 52 h 88"/>
                <a:gd name="T38" fmla="*/ 7 w 188"/>
                <a:gd name="T39" fmla="*/ 52 h 88"/>
                <a:gd name="T40" fmla="*/ 7 w 188"/>
                <a:gd name="T41" fmla="*/ 52 h 88"/>
                <a:gd name="T42" fmla="*/ 14 w 188"/>
                <a:gd name="T43" fmla="*/ 52 h 88"/>
                <a:gd name="T44" fmla="*/ 14 w 188"/>
                <a:gd name="T45" fmla="*/ 59 h 88"/>
                <a:gd name="T46" fmla="*/ 14 w 188"/>
                <a:gd name="T47" fmla="*/ 59 h 88"/>
                <a:gd name="T48" fmla="*/ 14 w 188"/>
                <a:gd name="T49" fmla="*/ 59 h 88"/>
                <a:gd name="T50" fmla="*/ 22 w 188"/>
                <a:gd name="T51" fmla="*/ 59 h 88"/>
                <a:gd name="T52" fmla="*/ 36 w 188"/>
                <a:gd name="T53" fmla="*/ 74 h 88"/>
                <a:gd name="T54" fmla="*/ 58 w 188"/>
                <a:gd name="T55" fmla="*/ 81 h 88"/>
                <a:gd name="T56" fmla="*/ 79 w 188"/>
                <a:gd name="T57" fmla="*/ 88 h 88"/>
                <a:gd name="T58" fmla="*/ 94 w 188"/>
                <a:gd name="T59" fmla="*/ 88 h 88"/>
                <a:gd name="T60" fmla="*/ 116 w 188"/>
                <a:gd name="T61" fmla="*/ 88 h 88"/>
                <a:gd name="T62" fmla="*/ 137 w 188"/>
                <a:gd name="T63" fmla="*/ 81 h 88"/>
                <a:gd name="T64" fmla="*/ 152 w 188"/>
                <a:gd name="T65" fmla="*/ 74 h 88"/>
                <a:gd name="T66" fmla="*/ 166 w 188"/>
                <a:gd name="T67" fmla="*/ 66 h 88"/>
                <a:gd name="T68" fmla="*/ 173 w 188"/>
                <a:gd name="T69" fmla="*/ 66 h 88"/>
                <a:gd name="T70" fmla="*/ 173 w 188"/>
                <a:gd name="T71" fmla="*/ 59 h 88"/>
                <a:gd name="T72" fmla="*/ 173 w 188"/>
                <a:gd name="T73" fmla="*/ 59 h 88"/>
                <a:gd name="T74" fmla="*/ 173 w 188"/>
                <a:gd name="T75" fmla="*/ 59 h 88"/>
                <a:gd name="T76" fmla="*/ 181 w 188"/>
                <a:gd name="T77" fmla="*/ 59 h 88"/>
                <a:gd name="T78" fmla="*/ 181 w 188"/>
                <a:gd name="T79" fmla="*/ 59 h 88"/>
                <a:gd name="T80" fmla="*/ 181 w 188"/>
                <a:gd name="T81" fmla="*/ 59 h 88"/>
                <a:gd name="T82" fmla="*/ 188 w 188"/>
                <a:gd name="T83" fmla="*/ 52 h 88"/>
                <a:gd name="T84" fmla="*/ 188 w 188"/>
                <a:gd name="T8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88">
                  <a:moveTo>
                    <a:pt x="188" y="0"/>
                  </a:moveTo>
                  <a:lnTo>
                    <a:pt x="173" y="0"/>
                  </a:lnTo>
                  <a:lnTo>
                    <a:pt x="166" y="8"/>
                  </a:lnTo>
                  <a:lnTo>
                    <a:pt x="159" y="15"/>
                  </a:lnTo>
                  <a:lnTo>
                    <a:pt x="152" y="15"/>
                  </a:lnTo>
                  <a:lnTo>
                    <a:pt x="144" y="22"/>
                  </a:lnTo>
                  <a:lnTo>
                    <a:pt x="144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23" y="37"/>
                  </a:lnTo>
                  <a:lnTo>
                    <a:pt x="116" y="44"/>
                  </a:lnTo>
                  <a:lnTo>
                    <a:pt x="101" y="52"/>
                  </a:lnTo>
                  <a:lnTo>
                    <a:pt x="87" y="52"/>
                  </a:lnTo>
                  <a:lnTo>
                    <a:pt x="65" y="59"/>
                  </a:lnTo>
                  <a:lnTo>
                    <a:pt x="51" y="59"/>
                  </a:lnTo>
                  <a:lnTo>
                    <a:pt x="22" y="52"/>
                  </a:lnTo>
                  <a:lnTo>
                    <a:pt x="0" y="44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4" y="5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2" y="59"/>
                  </a:lnTo>
                  <a:lnTo>
                    <a:pt x="36" y="74"/>
                  </a:lnTo>
                  <a:lnTo>
                    <a:pt x="58" y="81"/>
                  </a:lnTo>
                  <a:lnTo>
                    <a:pt x="79" y="88"/>
                  </a:lnTo>
                  <a:lnTo>
                    <a:pt x="94" y="88"/>
                  </a:lnTo>
                  <a:lnTo>
                    <a:pt x="116" y="88"/>
                  </a:lnTo>
                  <a:lnTo>
                    <a:pt x="137" y="81"/>
                  </a:lnTo>
                  <a:lnTo>
                    <a:pt x="152" y="74"/>
                  </a:lnTo>
                  <a:lnTo>
                    <a:pt x="166" y="66"/>
                  </a:lnTo>
                  <a:lnTo>
                    <a:pt x="173" y="66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81" y="59"/>
                  </a:lnTo>
                  <a:lnTo>
                    <a:pt x="181" y="59"/>
                  </a:lnTo>
                  <a:lnTo>
                    <a:pt x="181" y="59"/>
                  </a:lnTo>
                  <a:lnTo>
                    <a:pt x="188" y="5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626" y="1235"/>
              <a:ext cx="260" cy="139"/>
            </a:xfrm>
            <a:custGeom>
              <a:avLst/>
              <a:gdLst>
                <a:gd name="T0" fmla="*/ 260 w 260"/>
                <a:gd name="T1" fmla="*/ 0 h 139"/>
                <a:gd name="T2" fmla="*/ 238 w 260"/>
                <a:gd name="T3" fmla="*/ 15 h 139"/>
                <a:gd name="T4" fmla="*/ 216 w 260"/>
                <a:gd name="T5" fmla="*/ 22 h 139"/>
                <a:gd name="T6" fmla="*/ 202 w 260"/>
                <a:gd name="T7" fmla="*/ 37 h 139"/>
                <a:gd name="T8" fmla="*/ 180 w 260"/>
                <a:gd name="T9" fmla="*/ 51 h 139"/>
                <a:gd name="T10" fmla="*/ 166 w 260"/>
                <a:gd name="T11" fmla="*/ 59 h 139"/>
                <a:gd name="T12" fmla="*/ 151 w 260"/>
                <a:gd name="T13" fmla="*/ 73 h 139"/>
                <a:gd name="T14" fmla="*/ 144 w 260"/>
                <a:gd name="T15" fmla="*/ 73 h 139"/>
                <a:gd name="T16" fmla="*/ 137 w 260"/>
                <a:gd name="T17" fmla="*/ 81 h 139"/>
                <a:gd name="T18" fmla="*/ 130 w 260"/>
                <a:gd name="T19" fmla="*/ 88 h 139"/>
                <a:gd name="T20" fmla="*/ 115 w 260"/>
                <a:gd name="T21" fmla="*/ 95 h 139"/>
                <a:gd name="T22" fmla="*/ 108 w 260"/>
                <a:gd name="T23" fmla="*/ 103 h 139"/>
                <a:gd name="T24" fmla="*/ 86 w 260"/>
                <a:gd name="T25" fmla="*/ 103 h 139"/>
                <a:gd name="T26" fmla="*/ 72 w 260"/>
                <a:gd name="T27" fmla="*/ 110 h 139"/>
                <a:gd name="T28" fmla="*/ 50 w 260"/>
                <a:gd name="T29" fmla="*/ 110 h 139"/>
                <a:gd name="T30" fmla="*/ 29 w 260"/>
                <a:gd name="T31" fmla="*/ 103 h 139"/>
                <a:gd name="T32" fmla="*/ 0 w 260"/>
                <a:gd name="T33" fmla="*/ 95 h 139"/>
                <a:gd name="T34" fmla="*/ 7 w 260"/>
                <a:gd name="T35" fmla="*/ 103 h 139"/>
                <a:gd name="T36" fmla="*/ 14 w 260"/>
                <a:gd name="T37" fmla="*/ 103 h 139"/>
                <a:gd name="T38" fmla="*/ 14 w 260"/>
                <a:gd name="T39" fmla="*/ 103 h 139"/>
                <a:gd name="T40" fmla="*/ 14 w 260"/>
                <a:gd name="T41" fmla="*/ 103 h 139"/>
                <a:gd name="T42" fmla="*/ 14 w 260"/>
                <a:gd name="T43" fmla="*/ 103 h 139"/>
                <a:gd name="T44" fmla="*/ 14 w 260"/>
                <a:gd name="T45" fmla="*/ 103 h 139"/>
                <a:gd name="T46" fmla="*/ 14 w 260"/>
                <a:gd name="T47" fmla="*/ 103 h 139"/>
                <a:gd name="T48" fmla="*/ 14 w 260"/>
                <a:gd name="T49" fmla="*/ 103 h 139"/>
                <a:gd name="T50" fmla="*/ 14 w 260"/>
                <a:gd name="T51" fmla="*/ 103 h 139"/>
                <a:gd name="T52" fmla="*/ 14 w 260"/>
                <a:gd name="T53" fmla="*/ 103 h 139"/>
                <a:gd name="T54" fmla="*/ 14 w 260"/>
                <a:gd name="T55" fmla="*/ 103 h 139"/>
                <a:gd name="T56" fmla="*/ 36 w 260"/>
                <a:gd name="T57" fmla="*/ 117 h 139"/>
                <a:gd name="T58" fmla="*/ 58 w 260"/>
                <a:gd name="T59" fmla="*/ 132 h 139"/>
                <a:gd name="T60" fmla="*/ 79 w 260"/>
                <a:gd name="T61" fmla="*/ 132 h 139"/>
                <a:gd name="T62" fmla="*/ 101 w 260"/>
                <a:gd name="T63" fmla="*/ 139 h 139"/>
                <a:gd name="T64" fmla="*/ 115 w 260"/>
                <a:gd name="T65" fmla="*/ 139 h 139"/>
                <a:gd name="T66" fmla="*/ 137 w 260"/>
                <a:gd name="T67" fmla="*/ 132 h 139"/>
                <a:gd name="T68" fmla="*/ 151 w 260"/>
                <a:gd name="T69" fmla="*/ 125 h 139"/>
                <a:gd name="T70" fmla="*/ 173 w 260"/>
                <a:gd name="T71" fmla="*/ 117 h 139"/>
                <a:gd name="T72" fmla="*/ 180 w 260"/>
                <a:gd name="T73" fmla="*/ 110 h 139"/>
                <a:gd name="T74" fmla="*/ 188 w 260"/>
                <a:gd name="T75" fmla="*/ 103 h 139"/>
                <a:gd name="T76" fmla="*/ 202 w 260"/>
                <a:gd name="T77" fmla="*/ 95 h 139"/>
                <a:gd name="T78" fmla="*/ 209 w 260"/>
                <a:gd name="T79" fmla="*/ 88 h 139"/>
                <a:gd name="T80" fmla="*/ 224 w 260"/>
                <a:gd name="T81" fmla="*/ 81 h 139"/>
                <a:gd name="T82" fmla="*/ 238 w 260"/>
                <a:gd name="T83" fmla="*/ 73 h 139"/>
                <a:gd name="T84" fmla="*/ 245 w 260"/>
                <a:gd name="T85" fmla="*/ 66 h 139"/>
                <a:gd name="T86" fmla="*/ 260 w 260"/>
                <a:gd name="T87" fmla="*/ 59 h 139"/>
                <a:gd name="T88" fmla="*/ 260 w 260"/>
                <a:gd name="T8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139">
                  <a:moveTo>
                    <a:pt x="260" y="0"/>
                  </a:moveTo>
                  <a:lnTo>
                    <a:pt x="238" y="15"/>
                  </a:lnTo>
                  <a:lnTo>
                    <a:pt x="216" y="22"/>
                  </a:lnTo>
                  <a:lnTo>
                    <a:pt x="202" y="37"/>
                  </a:lnTo>
                  <a:lnTo>
                    <a:pt x="180" y="51"/>
                  </a:lnTo>
                  <a:lnTo>
                    <a:pt x="166" y="59"/>
                  </a:lnTo>
                  <a:lnTo>
                    <a:pt x="151" y="73"/>
                  </a:lnTo>
                  <a:lnTo>
                    <a:pt x="144" y="73"/>
                  </a:lnTo>
                  <a:lnTo>
                    <a:pt x="137" y="81"/>
                  </a:lnTo>
                  <a:lnTo>
                    <a:pt x="130" y="88"/>
                  </a:lnTo>
                  <a:lnTo>
                    <a:pt x="115" y="95"/>
                  </a:lnTo>
                  <a:lnTo>
                    <a:pt x="108" y="103"/>
                  </a:lnTo>
                  <a:lnTo>
                    <a:pt x="86" y="103"/>
                  </a:lnTo>
                  <a:lnTo>
                    <a:pt x="72" y="110"/>
                  </a:lnTo>
                  <a:lnTo>
                    <a:pt x="50" y="110"/>
                  </a:lnTo>
                  <a:lnTo>
                    <a:pt x="29" y="103"/>
                  </a:lnTo>
                  <a:lnTo>
                    <a:pt x="0" y="95"/>
                  </a:lnTo>
                  <a:lnTo>
                    <a:pt x="7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36" y="117"/>
                  </a:lnTo>
                  <a:lnTo>
                    <a:pt x="58" y="132"/>
                  </a:lnTo>
                  <a:lnTo>
                    <a:pt x="79" y="132"/>
                  </a:lnTo>
                  <a:lnTo>
                    <a:pt x="101" y="139"/>
                  </a:lnTo>
                  <a:lnTo>
                    <a:pt x="115" y="139"/>
                  </a:lnTo>
                  <a:lnTo>
                    <a:pt x="137" y="132"/>
                  </a:lnTo>
                  <a:lnTo>
                    <a:pt x="151" y="125"/>
                  </a:lnTo>
                  <a:lnTo>
                    <a:pt x="173" y="117"/>
                  </a:lnTo>
                  <a:lnTo>
                    <a:pt x="180" y="110"/>
                  </a:lnTo>
                  <a:lnTo>
                    <a:pt x="188" y="103"/>
                  </a:lnTo>
                  <a:lnTo>
                    <a:pt x="202" y="95"/>
                  </a:lnTo>
                  <a:lnTo>
                    <a:pt x="209" y="88"/>
                  </a:lnTo>
                  <a:lnTo>
                    <a:pt x="224" y="81"/>
                  </a:lnTo>
                  <a:lnTo>
                    <a:pt x="238" y="73"/>
                  </a:lnTo>
                  <a:lnTo>
                    <a:pt x="245" y="66"/>
                  </a:lnTo>
                  <a:lnTo>
                    <a:pt x="260" y="5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561" y="1118"/>
              <a:ext cx="325" cy="190"/>
            </a:xfrm>
            <a:custGeom>
              <a:avLst/>
              <a:gdLst>
                <a:gd name="T0" fmla="*/ 325 w 325"/>
                <a:gd name="T1" fmla="*/ 0 h 190"/>
                <a:gd name="T2" fmla="*/ 296 w 325"/>
                <a:gd name="T3" fmla="*/ 22 h 190"/>
                <a:gd name="T4" fmla="*/ 267 w 325"/>
                <a:gd name="T5" fmla="*/ 44 h 190"/>
                <a:gd name="T6" fmla="*/ 238 w 325"/>
                <a:gd name="T7" fmla="*/ 59 h 190"/>
                <a:gd name="T8" fmla="*/ 209 w 325"/>
                <a:gd name="T9" fmla="*/ 81 h 190"/>
                <a:gd name="T10" fmla="*/ 180 w 325"/>
                <a:gd name="T11" fmla="*/ 95 h 190"/>
                <a:gd name="T12" fmla="*/ 159 w 325"/>
                <a:gd name="T13" fmla="*/ 117 h 190"/>
                <a:gd name="T14" fmla="*/ 144 w 325"/>
                <a:gd name="T15" fmla="*/ 124 h 190"/>
                <a:gd name="T16" fmla="*/ 137 w 325"/>
                <a:gd name="T17" fmla="*/ 132 h 190"/>
                <a:gd name="T18" fmla="*/ 123 w 325"/>
                <a:gd name="T19" fmla="*/ 139 h 190"/>
                <a:gd name="T20" fmla="*/ 115 w 325"/>
                <a:gd name="T21" fmla="*/ 146 h 190"/>
                <a:gd name="T22" fmla="*/ 101 w 325"/>
                <a:gd name="T23" fmla="*/ 146 h 190"/>
                <a:gd name="T24" fmla="*/ 86 w 325"/>
                <a:gd name="T25" fmla="*/ 154 h 190"/>
                <a:gd name="T26" fmla="*/ 65 w 325"/>
                <a:gd name="T27" fmla="*/ 154 h 190"/>
                <a:gd name="T28" fmla="*/ 50 w 325"/>
                <a:gd name="T29" fmla="*/ 154 h 190"/>
                <a:gd name="T30" fmla="*/ 21 w 325"/>
                <a:gd name="T31" fmla="*/ 154 h 190"/>
                <a:gd name="T32" fmla="*/ 0 w 325"/>
                <a:gd name="T33" fmla="*/ 139 h 190"/>
                <a:gd name="T34" fmla="*/ 7 w 325"/>
                <a:gd name="T35" fmla="*/ 154 h 190"/>
                <a:gd name="T36" fmla="*/ 7 w 325"/>
                <a:gd name="T37" fmla="*/ 154 h 190"/>
                <a:gd name="T38" fmla="*/ 14 w 325"/>
                <a:gd name="T39" fmla="*/ 154 h 190"/>
                <a:gd name="T40" fmla="*/ 14 w 325"/>
                <a:gd name="T41" fmla="*/ 154 h 190"/>
                <a:gd name="T42" fmla="*/ 14 w 325"/>
                <a:gd name="T43" fmla="*/ 161 h 190"/>
                <a:gd name="T44" fmla="*/ 21 w 325"/>
                <a:gd name="T45" fmla="*/ 161 h 190"/>
                <a:gd name="T46" fmla="*/ 21 w 325"/>
                <a:gd name="T47" fmla="*/ 161 h 190"/>
                <a:gd name="T48" fmla="*/ 21 w 325"/>
                <a:gd name="T49" fmla="*/ 161 h 190"/>
                <a:gd name="T50" fmla="*/ 29 w 325"/>
                <a:gd name="T51" fmla="*/ 168 h 190"/>
                <a:gd name="T52" fmla="*/ 43 w 325"/>
                <a:gd name="T53" fmla="*/ 176 h 190"/>
                <a:gd name="T54" fmla="*/ 65 w 325"/>
                <a:gd name="T55" fmla="*/ 183 h 190"/>
                <a:gd name="T56" fmla="*/ 79 w 325"/>
                <a:gd name="T57" fmla="*/ 190 h 190"/>
                <a:gd name="T58" fmla="*/ 101 w 325"/>
                <a:gd name="T59" fmla="*/ 190 h 190"/>
                <a:gd name="T60" fmla="*/ 115 w 325"/>
                <a:gd name="T61" fmla="*/ 183 h 190"/>
                <a:gd name="T62" fmla="*/ 137 w 325"/>
                <a:gd name="T63" fmla="*/ 183 h 190"/>
                <a:gd name="T64" fmla="*/ 151 w 325"/>
                <a:gd name="T65" fmla="*/ 176 h 190"/>
                <a:gd name="T66" fmla="*/ 166 w 325"/>
                <a:gd name="T67" fmla="*/ 161 h 190"/>
                <a:gd name="T68" fmla="*/ 180 w 325"/>
                <a:gd name="T69" fmla="*/ 154 h 190"/>
                <a:gd name="T70" fmla="*/ 195 w 325"/>
                <a:gd name="T71" fmla="*/ 146 h 190"/>
                <a:gd name="T72" fmla="*/ 216 w 325"/>
                <a:gd name="T73" fmla="*/ 132 h 190"/>
                <a:gd name="T74" fmla="*/ 238 w 325"/>
                <a:gd name="T75" fmla="*/ 117 h 190"/>
                <a:gd name="T76" fmla="*/ 260 w 325"/>
                <a:gd name="T77" fmla="*/ 102 h 190"/>
                <a:gd name="T78" fmla="*/ 281 w 325"/>
                <a:gd name="T79" fmla="*/ 88 h 190"/>
                <a:gd name="T80" fmla="*/ 303 w 325"/>
                <a:gd name="T81" fmla="*/ 73 h 190"/>
                <a:gd name="T82" fmla="*/ 325 w 325"/>
                <a:gd name="T83" fmla="*/ 59 h 190"/>
                <a:gd name="T84" fmla="*/ 325 w 325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5" h="190">
                  <a:moveTo>
                    <a:pt x="325" y="0"/>
                  </a:moveTo>
                  <a:lnTo>
                    <a:pt x="296" y="22"/>
                  </a:lnTo>
                  <a:lnTo>
                    <a:pt x="267" y="44"/>
                  </a:lnTo>
                  <a:lnTo>
                    <a:pt x="238" y="59"/>
                  </a:lnTo>
                  <a:lnTo>
                    <a:pt x="209" y="81"/>
                  </a:lnTo>
                  <a:lnTo>
                    <a:pt x="180" y="95"/>
                  </a:lnTo>
                  <a:lnTo>
                    <a:pt x="159" y="117"/>
                  </a:lnTo>
                  <a:lnTo>
                    <a:pt x="144" y="124"/>
                  </a:lnTo>
                  <a:lnTo>
                    <a:pt x="137" y="132"/>
                  </a:lnTo>
                  <a:lnTo>
                    <a:pt x="123" y="139"/>
                  </a:lnTo>
                  <a:lnTo>
                    <a:pt x="115" y="146"/>
                  </a:lnTo>
                  <a:lnTo>
                    <a:pt x="101" y="146"/>
                  </a:lnTo>
                  <a:lnTo>
                    <a:pt x="86" y="154"/>
                  </a:lnTo>
                  <a:lnTo>
                    <a:pt x="65" y="154"/>
                  </a:lnTo>
                  <a:lnTo>
                    <a:pt x="50" y="154"/>
                  </a:lnTo>
                  <a:lnTo>
                    <a:pt x="21" y="154"/>
                  </a:lnTo>
                  <a:lnTo>
                    <a:pt x="0" y="139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9" y="168"/>
                  </a:lnTo>
                  <a:lnTo>
                    <a:pt x="43" y="176"/>
                  </a:lnTo>
                  <a:lnTo>
                    <a:pt x="65" y="183"/>
                  </a:lnTo>
                  <a:lnTo>
                    <a:pt x="79" y="190"/>
                  </a:lnTo>
                  <a:lnTo>
                    <a:pt x="101" y="190"/>
                  </a:lnTo>
                  <a:lnTo>
                    <a:pt x="115" y="183"/>
                  </a:lnTo>
                  <a:lnTo>
                    <a:pt x="137" y="183"/>
                  </a:lnTo>
                  <a:lnTo>
                    <a:pt x="151" y="176"/>
                  </a:lnTo>
                  <a:lnTo>
                    <a:pt x="166" y="161"/>
                  </a:lnTo>
                  <a:lnTo>
                    <a:pt x="180" y="154"/>
                  </a:lnTo>
                  <a:lnTo>
                    <a:pt x="195" y="146"/>
                  </a:lnTo>
                  <a:lnTo>
                    <a:pt x="216" y="132"/>
                  </a:lnTo>
                  <a:lnTo>
                    <a:pt x="238" y="117"/>
                  </a:lnTo>
                  <a:lnTo>
                    <a:pt x="260" y="102"/>
                  </a:lnTo>
                  <a:lnTo>
                    <a:pt x="281" y="88"/>
                  </a:lnTo>
                  <a:lnTo>
                    <a:pt x="303" y="73"/>
                  </a:lnTo>
                  <a:lnTo>
                    <a:pt x="325" y="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6" y="1981200"/>
            <a:ext cx="6286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>
            <a:off x="1054951" y="2743200"/>
            <a:ext cx="0" cy="3141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43492"/>
            <a:ext cx="8223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914400" y="3124200"/>
            <a:ext cx="17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+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65934"/>
            <a:ext cx="1905000" cy="610466"/>
          </a:xfrm>
          <a:prstGeom prst="rect">
            <a:avLst/>
          </a:prstGeom>
          <a:ln>
            <a:noFill/>
          </a:ln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59" y="3142524"/>
            <a:ext cx="883442" cy="362676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>
            <a:off x="76200" y="1743960"/>
            <a:ext cx="182014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-1447800" y="3733800"/>
            <a:ext cx="457200" cy="4239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-819234" y="3733800"/>
            <a:ext cx="136438" cy="5763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1289630" y="2743200"/>
            <a:ext cx="76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1"/>
                </a:solidFill>
              </a:rPr>
              <a:t>*Host</a:t>
            </a:r>
            <a:endParaRPr lang="en-US" sz="1600" u="sng" dirty="0">
              <a:solidFill>
                <a:schemeClr val="accent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81000" y="3974068"/>
            <a:ext cx="132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</a:rPr>
              <a:t>Consortium</a:t>
            </a:r>
            <a:endParaRPr lang="en-US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Landscape Conservation Cooperatives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65" y="2634107"/>
            <a:ext cx="1269595" cy="3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ink to the Northeast Association of Fish and Widelife Agencies (NEAFWA)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50520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ccnetwork.org/sites/default/files/styles/medium/public/organization/mafwa_logo.png?itok=ZSyoHqTP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10" y="3657600"/>
            <a:ext cx="1076690" cy="4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9" grpId="0"/>
      <p:bldP spid="2053" grpId="0"/>
      <p:bldP spid="1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741" y="0"/>
            <a:ext cx="9144000" cy="762000"/>
          </a:xfrm>
          <a:prstGeom prst="rect">
            <a:avLst/>
          </a:prstGeom>
          <a:gradFill flip="none" rotWithShape="1">
            <a:gsLst>
              <a:gs pos="68000">
                <a:srgbClr val="D4DEFF">
                  <a:lumMod val="100000"/>
                </a:srgbClr>
              </a:gs>
              <a:gs pos="0">
                <a:schemeClr val="bg1"/>
              </a:gs>
              <a:gs pos="76000">
                <a:srgbClr val="D4DEFF"/>
              </a:gs>
              <a:gs pos="99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2165866"/>
            <a:ext cx="251245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59776" y="2819400"/>
            <a:ext cx="1016824" cy="1145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74346" y="2685897"/>
            <a:ext cx="1369454" cy="13005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30629" y="4572000"/>
            <a:ext cx="32548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Rockwell Extra Bold" panose="02060903040505020403" pitchFamily="18" charset="0"/>
              </a:rPr>
              <a:t>NE CSC Newsletter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010784">
            <a:off x="6375040" y="3374796"/>
            <a:ext cx="170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Data, tools, etc.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1487269"/>
            <a:ext cx="183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Regional science needs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958245">
            <a:off x="1614174" y="3334976"/>
            <a:ext cx="13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Funding &amp;</a:t>
            </a:r>
          </a:p>
          <a:p>
            <a:pPr algn="ctr"/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NE CSC Strategic Science Plan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05858" y="4614446"/>
            <a:ext cx="3571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Rockwell Extra Bold" panose="02060903040505020403" pitchFamily="18" charset="0"/>
              </a:rPr>
              <a:t>http://necsc.umass.edu/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t="10625" r="15563" b="5089"/>
          <a:stretch/>
        </p:blipFill>
        <p:spPr bwMode="auto">
          <a:xfrm>
            <a:off x="272806" y="4953000"/>
            <a:ext cx="2535716" cy="170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9733" r="14860" b="5089"/>
          <a:stretch/>
        </p:blipFill>
        <p:spPr bwMode="auto">
          <a:xfrm>
            <a:off x="6400800" y="4998545"/>
            <a:ext cx="2514600" cy="169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553200" y="1830137"/>
            <a:ext cx="1981200" cy="728366"/>
            <a:chOff x="5712854" y="1899165"/>
            <a:chExt cx="1981200" cy="728366"/>
          </a:xfrm>
        </p:grpSpPr>
        <p:sp>
          <p:nvSpPr>
            <p:cNvPr id="2" name="TextBox 1"/>
            <p:cNvSpPr txBox="1"/>
            <p:nvPr/>
          </p:nvSpPr>
          <p:spPr>
            <a:xfrm>
              <a:off x="5712854" y="19812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LCCs + Resource Managers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12854" y="1899165"/>
              <a:ext cx="1981200" cy="728366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52800" y="3965362"/>
            <a:ext cx="2747493" cy="581296"/>
            <a:chOff x="3507346" y="3762104"/>
            <a:chExt cx="2590800" cy="581296"/>
          </a:xfrm>
        </p:grpSpPr>
        <p:sp>
          <p:nvSpPr>
            <p:cNvPr id="6" name="TextBox 5"/>
            <p:cNvSpPr txBox="1"/>
            <p:nvPr/>
          </p:nvSpPr>
          <p:spPr>
            <a:xfrm>
              <a:off x="3507346" y="3886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RFP and Directed Projects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07346" y="3762104"/>
              <a:ext cx="2590800" cy="581296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000" y="1727812"/>
            <a:ext cx="2411186" cy="958085"/>
            <a:chOff x="1627414" y="1727812"/>
            <a:chExt cx="2411186" cy="958085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19050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NE CSC Annual Science Planning/</a:t>
              </a:r>
              <a:r>
                <a:rPr lang="en-US" b="1" dirty="0" err="1" smtClean="0">
                  <a:solidFill>
                    <a:srgbClr val="008000"/>
                  </a:solidFill>
                </a:rPr>
                <a:t>Workplan</a:t>
              </a:r>
              <a:r>
                <a:rPr lang="en-US" b="1" dirty="0" smtClean="0">
                  <a:solidFill>
                    <a:srgbClr val="008000"/>
                  </a:solidFill>
                </a:rPr>
                <a:t> 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27414" y="1727812"/>
              <a:ext cx="2411186" cy="958085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05916"/>
            <a:ext cx="2211946" cy="8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741" y="0"/>
            <a:ext cx="9144000" cy="762000"/>
          </a:xfrm>
          <a:prstGeom prst="rect">
            <a:avLst/>
          </a:prstGeom>
          <a:gradFill flip="none" rotWithShape="1">
            <a:gsLst>
              <a:gs pos="68000">
                <a:srgbClr val="D4DEFF">
                  <a:lumMod val="100000"/>
                </a:srgbClr>
              </a:gs>
              <a:gs pos="0">
                <a:schemeClr val="bg1"/>
              </a:gs>
              <a:gs pos="76000">
                <a:srgbClr val="D4DEFF"/>
              </a:gs>
              <a:gs pos="99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Portfolio of Research</a:t>
            </a:r>
            <a:endParaRPr lang="en-US" dirty="0"/>
          </a:p>
        </p:txBody>
      </p:sp>
      <p:pic>
        <p:nvPicPr>
          <p:cNvPr id="4" name="Picture 3" descr="1-projections-scenarios copy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10" y="5867400"/>
            <a:ext cx="855190" cy="861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2-Land-use-cover copy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42" y="5978132"/>
            <a:ext cx="873758" cy="8798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3-freshwater copy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95" y="6041756"/>
            <a:ext cx="734905" cy="7400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4-coastal copy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1314" y="6035330"/>
            <a:ext cx="741286" cy="7464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5-ecosystem-species copy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954" y="5905871"/>
            <a:ext cx="869846" cy="8759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6-cultural copy.pd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5996830"/>
            <a:ext cx="855190" cy="861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7-decisions copy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8590" y="5878115"/>
            <a:ext cx="897410" cy="90368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294087"/>
              </p:ext>
            </p:extLst>
          </p:nvPr>
        </p:nvGraphicFramePr>
        <p:xfrm>
          <a:off x="199620" y="457200"/>
          <a:ext cx="8585605" cy="568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476751" y="3006305"/>
            <a:ext cx="13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741" y="0"/>
            <a:ext cx="9144000" cy="762000"/>
          </a:xfrm>
          <a:prstGeom prst="rect">
            <a:avLst/>
          </a:prstGeom>
          <a:gradFill flip="none" rotWithShape="1">
            <a:gsLst>
              <a:gs pos="68000">
                <a:srgbClr val="D4DEFF">
                  <a:lumMod val="100000"/>
                </a:srgbClr>
              </a:gs>
              <a:gs pos="0">
                <a:schemeClr val="bg1"/>
              </a:gs>
              <a:gs pos="76000">
                <a:srgbClr val="D4DEFF"/>
              </a:gs>
              <a:gs pos="99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5831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LCC-CSC Collaborations: Projects and Progress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Designing Sustainable Landscapes (DSL)</a:t>
            </a:r>
          </a:p>
          <a:p>
            <a:pPr lvl="1"/>
            <a:r>
              <a:rPr lang="en-US" dirty="0"/>
              <a:t>Assessing the capability of landscapes in the Northeast to provide guidance for strategic habitat </a:t>
            </a:r>
            <a:r>
              <a:rPr lang="en-US" dirty="0" smtClean="0"/>
              <a:t>conservation.</a:t>
            </a:r>
          </a:p>
          <a:p>
            <a:r>
              <a:rPr lang="en-US" b="1" dirty="0"/>
              <a:t>Critically Evaluating Existing Methods and Supporting a Standardization of Terrestrial and Wetland Habitat Classification and Mapping that Includes Characterization of Climate Sensitive </a:t>
            </a:r>
            <a:r>
              <a:rPr lang="en-US" b="1" dirty="0" smtClean="0"/>
              <a:t>Systems</a:t>
            </a:r>
          </a:p>
          <a:p>
            <a:pPr lvl="1"/>
            <a:r>
              <a:rPr lang="en-US" dirty="0" smtClean="0"/>
              <a:t>Review of </a:t>
            </a:r>
            <a:r>
              <a:rPr lang="en-US" dirty="0"/>
              <a:t>existing habitat classification and mapping </a:t>
            </a:r>
            <a:r>
              <a:rPr lang="en-US" dirty="0" smtClean="0"/>
              <a:t>products in the </a:t>
            </a:r>
            <a:r>
              <a:rPr lang="en-US" dirty="0"/>
              <a:t>N</a:t>
            </a:r>
            <a:r>
              <a:rPr lang="en-US" dirty="0" smtClean="0"/>
              <a:t>ortheast region</a:t>
            </a:r>
            <a:endParaRPr lang="en-US" b="1" dirty="0" smtClean="0"/>
          </a:p>
          <a:p>
            <a:r>
              <a:rPr lang="en-US" b="1" dirty="0" smtClean="0"/>
              <a:t>Stream </a:t>
            </a:r>
            <a:r>
              <a:rPr lang="en-US" b="1" dirty="0"/>
              <a:t>Temperature Mapping in the </a:t>
            </a:r>
            <a:r>
              <a:rPr lang="en-US" b="1" dirty="0" smtClean="0"/>
              <a:t>Northeast</a:t>
            </a:r>
          </a:p>
          <a:p>
            <a:pPr lvl="1"/>
            <a:r>
              <a:rPr lang="en-US" dirty="0" err="1"/>
              <a:t>NorEaST</a:t>
            </a:r>
            <a:r>
              <a:rPr lang="en-US" dirty="0"/>
              <a:t> web </a:t>
            </a:r>
            <a:r>
              <a:rPr lang="en-US" dirty="0" smtClean="0"/>
              <a:t>portal - maps </a:t>
            </a:r>
            <a:r>
              <a:rPr lang="en-US" dirty="0"/>
              <a:t>and </a:t>
            </a:r>
            <a:r>
              <a:rPr lang="en-US" dirty="0" smtClean="0"/>
              <a:t>stores </a:t>
            </a:r>
            <a:r>
              <a:rPr lang="en-US" dirty="0"/>
              <a:t>continuous stream temperature locations and data for New England, Mid Atlantic, and Great Lakes States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85344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2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Partnerships</a:t>
            </a:r>
            <a:br>
              <a:rPr lang="en-US" dirty="0" smtClean="0"/>
            </a:br>
            <a:r>
              <a:rPr lang="en-US" i="1" dirty="0"/>
              <a:t>Relevance to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799"/>
            <a:ext cx="8617189" cy="548114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/>
              <a:t>% </a:t>
            </a:r>
            <a:r>
              <a:rPr lang="en-US" dirty="0"/>
              <a:t>of projects that align with expressed stakeholder </a:t>
            </a:r>
            <a:r>
              <a:rPr lang="en-US" dirty="0" smtClean="0"/>
              <a:t>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25542"/>
              </p:ext>
            </p:extLst>
          </p:nvPr>
        </p:nvGraphicFramePr>
        <p:xfrm>
          <a:off x="-228600" y="1143000"/>
          <a:ext cx="9982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5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25831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NE CSC Science Themes</a:t>
            </a:r>
            <a:endParaRPr lang="en-US" sz="4800" b="1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550" y="1047568"/>
            <a:ext cx="7696200" cy="490870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1000"/>
              </a:spcAft>
              <a:buAutoNum type="arabicPeriod"/>
            </a:pPr>
            <a:r>
              <a:rPr lang="en-US" sz="2400" dirty="0"/>
              <a:t>Climate </a:t>
            </a:r>
            <a:r>
              <a:rPr lang="en-US" sz="2400" dirty="0" smtClean="0"/>
              <a:t>change </a:t>
            </a:r>
            <a:r>
              <a:rPr lang="en-US" sz="2400" b="1" dirty="0" smtClean="0"/>
              <a:t>projections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smtClean="0"/>
              <a:t>assessments</a:t>
            </a:r>
            <a:endParaRPr lang="en-US" sz="2400" b="1" dirty="0"/>
          </a:p>
          <a:p>
            <a:pPr>
              <a:spcBef>
                <a:spcPts val="200"/>
              </a:spcBef>
              <a:spcAft>
                <a:spcPts val="1000"/>
              </a:spcAft>
              <a:buAutoNum type="arabicPeriod"/>
            </a:pPr>
            <a:r>
              <a:rPr lang="en-US" sz="2400" dirty="0"/>
              <a:t>Climate impacts on </a:t>
            </a:r>
            <a:r>
              <a:rPr lang="en-US" sz="2400" b="1" dirty="0"/>
              <a:t>land-use</a:t>
            </a:r>
            <a:r>
              <a:rPr lang="en-US" sz="2400" dirty="0"/>
              <a:t> and </a:t>
            </a:r>
            <a:r>
              <a:rPr lang="en-US" sz="2400" b="1" dirty="0" smtClean="0"/>
              <a:t>land-cover</a:t>
            </a:r>
            <a:endParaRPr lang="en-US" sz="2400" b="1" dirty="0"/>
          </a:p>
          <a:p>
            <a:pPr>
              <a:spcBef>
                <a:spcPts val="200"/>
              </a:spcBef>
              <a:spcAft>
                <a:spcPts val="1000"/>
              </a:spcAft>
              <a:buAutoNum type="arabicPeriod"/>
            </a:pPr>
            <a:r>
              <a:rPr lang="en-US" sz="2400" dirty="0"/>
              <a:t>Climate impacts on </a:t>
            </a:r>
            <a:r>
              <a:rPr lang="en-US" sz="2400" b="1" dirty="0"/>
              <a:t>freshwater</a:t>
            </a:r>
            <a:r>
              <a:rPr lang="en-US" sz="2400" dirty="0"/>
              <a:t> resources and ecosystems</a:t>
            </a:r>
          </a:p>
          <a:p>
            <a:pPr>
              <a:spcBef>
                <a:spcPts val="200"/>
              </a:spcBef>
              <a:spcAft>
                <a:spcPts val="1000"/>
              </a:spcAft>
              <a:buAutoNum type="arabicPeriod"/>
            </a:pPr>
            <a:r>
              <a:rPr lang="en-US" sz="2400" dirty="0"/>
              <a:t>Climate impacts on Atlantic and Great Lakes </a:t>
            </a:r>
            <a:r>
              <a:rPr lang="en-US" sz="2400" b="1" dirty="0"/>
              <a:t>coastal and </a:t>
            </a:r>
            <a:r>
              <a:rPr lang="en-US" sz="2400" b="1" dirty="0" err="1"/>
              <a:t>nearshore</a:t>
            </a:r>
            <a:r>
              <a:rPr lang="en-US" sz="2400" b="1" dirty="0"/>
              <a:t> </a:t>
            </a:r>
            <a:r>
              <a:rPr lang="en-US" sz="2400" dirty="0" smtClean="0"/>
              <a:t>environments</a:t>
            </a:r>
          </a:p>
          <a:p>
            <a:pPr marL="457200" indent="-457200">
              <a:spcBef>
                <a:spcPts val="200"/>
              </a:spcBef>
              <a:spcAft>
                <a:spcPts val="1000"/>
              </a:spcAft>
              <a:buFont typeface="+mj-lt"/>
              <a:buAutoNum type="arabicPeriod" startAt="5"/>
            </a:pPr>
            <a:r>
              <a:rPr lang="en-US" sz="2400" b="1" dirty="0"/>
              <a:t>Ecosystem</a:t>
            </a:r>
            <a:r>
              <a:rPr lang="en-US" sz="2400" dirty="0"/>
              <a:t> </a:t>
            </a:r>
            <a:r>
              <a:rPr lang="en-US" sz="2400" b="1" dirty="0"/>
              <a:t>vulnerability</a:t>
            </a:r>
            <a:r>
              <a:rPr lang="en-US" sz="2400" dirty="0"/>
              <a:t> and </a:t>
            </a:r>
            <a:r>
              <a:rPr lang="en-US" sz="2400" b="1" dirty="0"/>
              <a:t>species</a:t>
            </a:r>
            <a:r>
              <a:rPr lang="en-US" sz="2400" dirty="0"/>
              <a:t> response to climate variability and change</a:t>
            </a:r>
          </a:p>
          <a:p>
            <a:pPr marL="457200" indent="-457200">
              <a:spcBef>
                <a:spcPts val="200"/>
              </a:spcBef>
              <a:spcAft>
                <a:spcPts val="1000"/>
              </a:spcAft>
              <a:buFont typeface="+mj-lt"/>
              <a:buAutoNum type="arabicPeriod" startAt="5"/>
            </a:pPr>
            <a:r>
              <a:rPr lang="en-US" sz="2400" dirty="0"/>
              <a:t>Impacts of climate variability and change on </a:t>
            </a:r>
            <a:r>
              <a:rPr lang="en-US" sz="2400" b="1" dirty="0"/>
              <a:t>cultural resources</a:t>
            </a:r>
          </a:p>
          <a:p>
            <a:pPr marL="457200" indent="-457200">
              <a:spcBef>
                <a:spcPts val="200"/>
              </a:spcBef>
              <a:spcAft>
                <a:spcPts val="1000"/>
              </a:spcAft>
              <a:buFont typeface="+mj-lt"/>
              <a:buAutoNum type="arabicPeriod" startAt="5"/>
            </a:pPr>
            <a:r>
              <a:rPr lang="en-US" sz="2400" b="1" dirty="0"/>
              <a:t>Decision frameworks </a:t>
            </a:r>
            <a:r>
              <a:rPr lang="en-US" sz="2400" dirty="0"/>
              <a:t>for evaluating risk and managing natural resources under climate </a:t>
            </a:r>
            <a:r>
              <a:rPr lang="en-US" sz="2400" dirty="0" smtClean="0"/>
              <a:t>change</a:t>
            </a:r>
            <a:endParaRPr lang="en-US" sz="2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6247534"/>
            <a:ext cx="1905000" cy="610466"/>
          </a:xfrm>
          <a:prstGeom prst="rect">
            <a:avLst/>
          </a:prstGeom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347349" y="6297837"/>
            <a:ext cx="1368425" cy="487124"/>
            <a:chOff x="1351" y="1008"/>
            <a:chExt cx="2153" cy="806"/>
          </a:xfrm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80" y="1015"/>
              <a:ext cx="375" cy="572"/>
            </a:xfrm>
            <a:custGeom>
              <a:avLst/>
              <a:gdLst>
                <a:gd name="T0" fmla="*/ 375 w 375"/>
                <a:gd name="T1" fmla="*/ 0 h 572"/>
                <a:gd name="T2" fmla="*/ 375 w 375"/>
                <a:gd name="T3" fmla="*/ 396 h 572"/>
                <a:gd name="T4" fmla="*/ 368 w 375"/>
                <a:gd name="T5" fmla="*/ 425 h 572"/>
                <a:gd name="T6" fmla="*/ 361 w 375"/>
                <a:gd name="T7" fmla="*/ 462 h 572"/>
                <a:gd name="T8" fmla="*/ 346 w 375"/>
                <a:gd name="T9" fmla="*/ 491 h 572"/>
                <a:gd name="T10" fmla="*/ 332 w 375"/>
                <a:gd name="T11" fmla="*/ 513 h 572"/>
                <a:gd name="T12" fmla="*/ 303 w 375"/>
                <a:gd name="T13" fmla="*/ 535 h 572"/>
                <a:gd name="T14" fmla="*/ 274 w 375"/>
                <a:gd name="T15" fmla="*/ 550 h 572"/>
                <a:gd name="T16" fmla="*/ 231 w 375"/>
                <a:gd name="T17" fmla="*/ 565 h 572"/>
                <a:gd name="T18" fmla="*/ 188 w 375"/>
                <a:gd name="T19" fmla="*/ 572 h 572"/>
                <a:gd name="T20" fmla="*/ 144 w 375"/>
                <a:gd name="T21" fmla="*/ 565 h 572"/>
                <a:gd name="T22" fmla="*/ 101 w 375"/>
                <a:gd name="T23" fmla="*/ 557 h 572"/>
                <a:gd name="T24" fmla="*/ 72 w 375"/>
                <a:gd name="T25" fmla="*/ 543 h 572"/>
                <a:gd name="T26" fmla="*/ 43 w 375"/>
                <a:gd name="T27" fmla="*/ 521 h 572"/>
                <a:gd name="T28" fmla="*/ 21 w 375"/>
                <a:gd name="T29" fmla="*/ 499 h 572"/>
                <a:gd name="T30" fmla="*/ 7 w 375"/>
                <a:gd name="T31" fmla="*/ 469 h 572"/>
                <a:gd name="T32" fmla="*/ 0 w 375"/>
                <a:gd name="T33" fmla="*/ 433 h 572"/>
                <a:gd name="T34" fmla="*/ 0 w 375"/>
                <a:gd name="T35" fmla="*/ 396 h 572"/>
                <a:gd name="T36" fmla="*/ 0 w 375"/>
                <a:gd name="T37" fmla="*/ 0 h 572"/>
                <a:gd name="T38" fmla="*/ 115 w 375"/>
                <a:gd name="T39" fmla="*/ 0 h 572"/>
                <a:gd name="T40" fmla="*/ 115 w 375"/>
                <a:gd name="T41" fmla="*/ 389 h 572"/>
                <a:gd name="T42" fmla="*/ 115 w 375"/>
                <a:gd name="T43" fmla="*/ 411 h 572"/>
                <a:gd name="T44" fmla="*/ 115 w 375"/>
                <a:gd name="T45" fmla="*/ 433 h 572"/>
                <a:gd name="T46" fmla="*/ 123 w 375"/>
                <a:gd name="T47" fmla="*/ 447 h 572"/>
                <a:gd name="T48" fmla="*/ 130 w 375"/>
                <a:gd name="T49" fmla="*/ 462 h 572"/>
                <a:gd name="T50" fmla="*/ 144 w 375"/>
                <a:gd name="T51" fmla="*/ 469 h 572"/>
                <a:gd name="T52" fmla="*/ 159 w 375"/>
                <a:gd name="T53" fmla="*/ 477 h 572"/>
                <a:gd name="T54" fmla="*/ 166 w 375"/>
                <a:gd name="T55" fmla="*/ 484 h 572"/>
                <a:gd name="T56" fmla="*/ 188 w 375"/>
                <a:gd name="T57" fmla="*/ 484 h 572"/>
                <a:gd name="T58" fmla="*/ 202 w 375"/>
                <a:gd name="T59" fmla="*/ 484 h 572"/>
                <a:gd name="T60" fmla="*/ 216 w 375"/>
                <a:gd name="T61" fmla="*/ 477 h 572"/>
                <a:gd name="T62" fmla="*/ 231 w 375"/>
                <a:gd name="T63" fmla="*/ 469 h 572"/>
                <a:gd name="T64" fmla="*/ 238 w 375"/>
                <a:gd name="T65" fmla="*/ 462 h 572"/>
                <a:gd name="T66" fmla="*/ 245 w 375"/>
                <a:gd name="T67" fmla="*/ 447 h 572"/>
                <a:gd name="T68" fmla="*/ 253 w 375"/>
                <a:gd name="T69" fmla="*/ 433 h 572"/>
                <a:gd name="T70" fmla="*/ 253 w 375"/>
                <a:gd name="T71" fmla="*/ 411 h 572"/>
                <a:gd name="T72" fmla="*/ 260 w 375"/>
                <a:gd name="T73" fmla="*/ 389 h 572"/>
                <a:gd name="T74" fmla="*/ 260 w 375"/>
                <a:gd name="T75" fmla="*/ 0 h 572"/>
                <a:gd name="T76" fmla="*/ 375 w 375"/>
                <a:gd name="T7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5" h="572">
                  <a:moveTo>
                    <a:pt x="375" y="0"/>
                  </a:moveTo>
                  <a:lnTo>
                    <a:pt x="375" y="396"/>
                  </a:lnTo>
                  <a:lnTo>
                    <a:pt x="368" y="425"/>
                  </a:lnTo>
                  <a:lnTo>
                    <a:pt x="361" y="462"/>
                  </a:lnTo>
                  <a:lnTo>
                    <a:pt x="346" y="491"/>
                  </a:lnTo>
                  <a:lnTo>
                    <a:pt x="332" y="513"/>
                  </a:lnTo>
                  <a:lnTo>
                    <a:pt x="303" y="535"/>
                  </a:lnTo>
                  <a:lnTo>
                    <a:pt x="274" y="550"/>
                  </a:lnTo>
                  <a:lnTo>
                    <a:pt x="231" y="565"/>
                  </a:lnTo>
                  <a:lnTo>
                    <a:pt x="188" y="572"/>
                  </a:lnTo>
                  <a:lnTo>
                    <a:pt x="144" y="565"/>
                  </a:lnTo>
                  <a:lnTo>
                    <a:pt x="101" y="557"/>
                  </a:lnTo>
                  <a:lnTo>
                    <a:pt x="72" y="543"/>
                  </a:lnTo>
                  <a:lnTo>
                    <a:pt x="43" y="521"/>
                  </a:lnTo>
                  <a:lnTo>
                    <a:pt x="21" y="499"/>
                  </a:lnTo>
                  <a:lnTo>
                    <a:pt x="7" y="469"/>
                  </a:lnTo>
                  <a:lnTo>
                    <a:pt x="0" y="433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389"/>
                  </a:lnTo>
                  <a:lnTo>
                    <a:pt x="115" y="411"/>
                  </a:lnTo>
                  <a:lnTo>
                    <a:pt x="115" y="433"/>
                  </a:lnTo>
                  <a:lnTo>
                    <a:pt x="123" y="447"/>
                  </a:lnTo>
                  <a:lnTo>
                    <a:pt x="130" y="462"/>
                  </a:lnTo>
                  <a:lnTo>
                    <a:pt x="144" y="469"/>
                  </a:lnTo>
                  <a:lnTo>
                    <a:pt x="159" y="477"/>
                  </a:lnTo>
                  <a:lnTo>
                    <a:pt x="166" y="484"/>
                  </a:lnTo>
                  <a:lnTo>
                    <a:pt x="188" y="484"/>
                  </a:lnTo>
                  <a:lnTo>
                    <a:pt x="202" y="484"/>
                  </a:lnTo>
                  <a:lnTo>
                    <a:pt x="216" y="477"/>
                  </a:lnTo>
                  <a:lnTo>
                    <a:pt x="231" y="469"/>
                  </a:lnTo>
                  <a:lnTo>
                    <a:pt x="238" y="462"/>
                  </a:lnTo>
                  <a:lnTo>
                    <a:pt x="245" y="447"/>
                  </a:lnTo>
                  <a:lnTo>
                    <a:pt x="253" y="433"/>
                  </a:lnTo>
                  <a:lnTo>
                    <a:pt x="253" y="411"/>
                  </a:lnTo>
                  <a:lnTo>
                    <a:pt x="260" y="389"/>
                  </a:lnTo>
                  <a:lnTo>
                    <a:pt x="260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377" y="1008"/>
              <a:ext cx="354" cy="579"/>
            </a:xfrm>
            <a:custGeom>
              <a:avLst/>
              <a:gdLst>
                <a:gd name="T0" fmla="*/ 116 w 354"/>
                <a:gd name="T1" fmla="*/ 572 h 579"/>
                <a:gd name="T2" fmla="*/ 43 w 354"/>
                <a:gd name="T3" fmla="*/ 542 h 579"/>
                <a:gd name="T4" fmla="*/ 7 w 354"/>
                <a:gd name="T5" fmla="*/ 491 h 579"/>
                <a:gd name="T6" fmla="*/ 0 w 354"/>
                <a:gd name="T7" fmla="*/ 432 h 579"/>
                <a:gd name="T8" fmla="*/ 116 w 354"/>
                <a:gd name="T9" fmla="*/ 396 h 579"/>
                <a:gd name="T10" fmla="*/ 116 w 354"/>
                <a:gd name="T11" fmla="*/ 432 h 579"/>
                <a:gd name="T12" fmla="*/ 123 w 354"/>
                <a:gd name="T13" fmla="*/ 462 h 579"/>
                <a:gd name="T14" fmla="*/ 145 w 354"/>
                <a:gd name="T15" fmla="*/ 484 h 579"/>
                <a:gd name="T16" fmla="*/ 181 w 354"/>
                <a:gd name="T17" fmla="*/ 491 h 579"/>
                <a:gd name="T18" fmla="*/ 202 w 354"/>
                <a:gd name="T19" fmla="*/ 491 h 579"/>
                <a:gd name="T20" fmla="*/ 224 w 354"/>
                <a:gd name="T21" fmla="*/ 476 h 579"/>
                <a:gd name="T22" fmla="*/ 231 w 354"/>
                <a:gd name="T23" fmla="*/ 454 h 579"/>
                <a:gd name="T24" fmla="*/ 238 w 354"/>
                <a:gd name="T25" fmla="*/ 432 h 579"/>
                <a:gd name="T26" fmla="*/ 224 w 354"/>
                <a:gd name="T27" fmla="*/ 396 h 579"/>
                <a:gd name="T28" fmla="*/ 202 w 354"/>
                <a:gd name="T29" fmla="*/ 366 h 579"/>
                <a:gd name="T30" fmla="*/ 123 w 354"/>
                <a:gd name="T31" fmla="*/ 315 h 579"/>
                <a:gd name="T32" fmla="*/ 43 w 354"/>
                <a:gd name="T33" fmla="*/ 256 h 579"/>
                <a:gd name="T34" fmla="*/ 14 w 354"/>
                <a:gd name="T35" fmla="*/ 212 h 579"/>
                <a:gd name="T36" fmla="*/ 7 w 354"/>
                <a:gd name="T37" fmla="*/ 154 h 579"/>
                <a:gd name="T38" fmla="*/ 14 w 354"/>
                <a:gd name="T39" fmla="*/ 95 h 579"/>
                <a:gd name="T40" fmla="*/ 43 w 354"/>
                <a:gd name="T41" fmla="*/ 44 h 579"/>
                <a:gd name="T42" fmla="*/ 101 w 354"/>
                <a:gd name="T43" fmla="*/ 15 h 579"/>
                <a:gd name="T44" fmla="*/ 188 w 354"/>
                <a:gd name="T45" fmla="*/ 0 h 579"/>
                <a:gd name="T46" fmla="*/ 260 w 354"/>
                <a:gd name="T47" fmla="*/ 7 h 579"/>
                <a:gd name="T48" fmla="*/ 311 w 354"/>
                <a:gd name="T49" fmla="*/ 37 h 579"/>
                <a:gd name="T50" fmla="*/ 340 w 354"/>
                <a:gd name="T51" fmla="*/ 95 h 579"/>
                <a:gd name="T52" fmla="*/ 347 w 354"/>
                <a:gd name="T53" fmla="*/ 169 h 579"/>
                <a:gd name="T54" fmla="*/ 231 w 354"/>
                <a:gd name="T55" fmla="*/ 154 h 579"/>
                <a:gd name="T56" fmla="*/ 231 w 354"/>
                <a:gd name="T57" fmla="*/ 125 h 579"/>
                <a:gd name="T58" fmla="*/ 217 w 354"/>
                <a:gd name="T59" fmla="*/ 103 h 579"/>
                <a:gd name="T60" fmla="*/ 195 w 354"/>
                <a:gd name="T61" fmla="*/ 88 h 579"/>
                <a:gd name="T62" fmla="*/ 166 w 354"/>
                <a:gd name="T63" fmla="*/ 88 h 579"/>
                <a:gd name="T64" fmla="*/ 145 w 354"/>
                <a:gd name="T65" fmla="*/ 95 h 579"/>
                <a:gd name="T66" fmla="*/ 130 w 354"/>
                <a:gd name="T67" fmla="*/ 110 h 579"/>
                <a:gd name="T68" fmla="*/ 123 w 354"/>
                <a:gd name="T69" fmla="*/ 132 h 579"/>
                <a:gd name="T70" fmla="*/ 123 w 354"/>
                <a:gd name="T71" fmla="*/ 161 h 579"/>
                <a:gd name="T72" fmla="*/ 145 w 354"/>
                <a:gd name="T73" fmla="*/ 191 h 579"/>
                <a:gd name="T74" fmla="*/ 195 w 354"/>
                <a:gd name="T75" fmla="*/ 227 h 579"/>
                <a:gd name="T76" fmla="*/ 282 w 354"/>
                <a:gd name="T77" fmla="*/ 278 h 579"/>
                <a:gd name="T78" fmla="*/ 332 w 354"/>
                <a:gd name="T79" fmla="*/ 330 h 579"/>
                <a:gd name="T80" fmla="*/ 354 w 354"/>
                <a:gd name="T81" fmla="*/ 381 h 579"/>
                <a:gd name="T82" fmla="*/ 347 w 354"/>
                <a:gd name="T83" fmla="*/ 462 h 579"/>
                <a:gd name="T84" fmla="*/ 318 w 354"/>
                <a:gd name="T85" fmla="*/ 528 h 579"/>
                <a:gd name="T86" fmla="*/ 260 w 354"/>
                <a:gd name="T87" fmla="*/ 564 h 579"/>
                <a:gd name="T88" fmla="*/ 195 w 354"/>
                <a:gd name="T89" fmla="*/ 57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579">
                  <a:moveTo>
                    <a:pt x="159" y="579"/>
                  </a:moveTo>
                  <a:lnTo>
                    <a:pt x="116" y="572"/>
                  </a:lnTo>
                  <a:lnTo>
                    <a:pt x="72" y="557"/>
                  </a:lnTo>
                  <a:lnTo>
                    <a:pt x="43" y="542"/>
                  </a:lnTo>
                  <a:lnTo>
                    <a:pt x="22" y="520"/>
                  </a:lnTo>
                  <a:lnTo>
                    <a:pt x="7" y="491"/>
                  </a:lnTo>
                  <a:lnTo>
                    <a:pt x="0" y="462"/>
                  </a:lnTo>
                  <a:lnTo>
                    <a:pt x="0" y="432"/>
                  </a:lnTo>
                  <a:lnTo>
                    <a:pt x="0" y="396"/>
                  </a:lnTo>
                  <a:lnTo>
                    <a:pt x="116" y="396"/>
                  </a:lnTo>
                  <a:lnTo>
                    <a:pt x="116" y="410"/>
                  </a:lnTo>
                  <a:lnTo>
                    <a:pt x="116" y="432"/>
                  </a:lnTo>
                  <a:lnTo>
                    <a:pt x="116" y="447"/>
                  </a:lnTo>
                  <a:lnTo>
                    <a:pt x="123" y="462"/>
                  </a:lnTo>
                  <a:lnTo>
                    <a:pt x="130" y="476"/>
                  </a:lnTo>
                  <a:lnTo>
                    <a:pt x="145" y="484"/>
                  </a:lnTo>
                  <a:lnTo>
                    <a:pt x="159" y="491"/>
                  </a:lnTo>
                  <a:lnTo>
                    <a:pt x="181" y="491"/>
                  </a:lnTo>
                  <a:lnTo>
                    <a:pt x="195" y="491"/>
                  </a:lnTo>
                  <a:lnTo>
                    <a:pt x="202" y="491"/>
                  </a:lnTo>
                  <a:lnTo>
                    <a:pt x="217" y="484"/>
                  </a:lnTo>
                  <a:lnTo>
                    <a:pt x="224" y="476"/>
                  </a:lnTo>
                  <a:lnTo>
                    <a:pt x="231" y="469"/>
                  </a:lnTo>
                  <a:lnTo>
                    <a:pt x="231" y="454"/>
                  </a:lnTo>
                  <a:lnTo>
                    <a:pt x="238" y="440"/>
                  </a:lnTo>
                  <a:lnTo>
                    <a:pt x="238" y="432"/>
                  </a:lnTo>
                  <a:lnTo>
                    <a:pt x="231" y="410"/>
                  </a:lnTo>
                  <a:lnTo>
                    <a:pt x="224" y="396"/>
                  </a:lnTo>
                  <a:lnTo>
                    <a:pt x="217" y="381"/>
                  </a:lnTo>
                  <a:lnTo>
                    <a:pt x="202" y="366"/>
                  </a:lnTo>
                  <a:lnTo>
                    <a:pt x="166" y="344"/>
                  </a:lnTo>
                  <a:lnTo>
                    <a:pt x="123" y="315"/>
                  </a:lnTo>
                  <a:lnTo>
                    <a:pt x="80" y="286"/>
                  </a:lnTo>
                  <a:lnTo>
                    <a:pt x="43" y="256"/>
                  </a:lnTo>
                  <a:lnTo>
                    <a:pt x="29" y="234"/>
                  </a:lnTo>
                  <a:lnTo>
                    <a:pt x="14" y="212"/>
                  </a:lnTo>
                  <a:lnTo>
                    <a:pt x="7" y="183"/>
                  </a:lnTo>
                  <a:lnTo>
                    <a:pt x="7" y="154"/>
                  </a:lnTo>
                  <a:lnTo>
                    <a:pt x="7" y="125"/>
                  </a:lnTo>
                  <a:lnTo>
                    <a:pt x="14" y="95"/>
                  </a:lnTo>
                  <a:lnTo>
                    <a:pt x="29" y="66"/>
                  </a:lnTo>
                  <a:lnTo>
                    <a:pt x="43" y="44"/>
                  </a:lnTo>
                  <a:lnTo>
                    <a:pt x="65" y="29"/>
                  </a:lnTo>
                  <a:lnTo>
                    <a:pt x="101" y="15"/>
                  </a:lnTo>
                  <a:lnTo>
                    <a:pt x="137" y="0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260" y="7"/>
                  </a:lnTo>
                  <a:lnTo>
                    <a:pt x="289" y="22"/>
                  </a:lnTo>
                  <a:lnTo>
                    <a:pt x="311" y="37"/>
                  </a:lnTo>
                  <a:lnTo>
                    <a:pt x="332" y="66"/>
                  </a:lnTo>
                  <a:lnTo>
                    <a:pt x="340" y="95"/>
                  </a:lnTo>
                  <a:lnTo>
                    <a:pt x="347" y="125"/>
                  </a:lnTo>
                  <a:lnTo>
                    <a:pt x="347" y="169"/>
                  </a:lnTo>
                  <a:lnTo>
                    <a:pt x="238" y="169"/>
                  </a:lnTo>
                  <a:lnTo>
                    <a:pt x="231" y="154"/>
                  </a:lnTo>
                  <a:lnTo>
                    <a:pt x="231" y="139"/>
                  </a:lnTo>
                  <a:lnTo>
                    <a:pt x="231" y="125"/>
                  </a:lnTo>
                  <a:lnTo>
                    <a:pt x="224" y="110"/>
                  </a:lnTo>
                  <a:lnTo>
                    <a:pt x="217" y="103"/>
                  </a:lnTo>
                  <a:lnTo>
                    <a:pt x="210" y="88"/>
                  </a:lnTo>
                  <a:lnTo>
                    <a:pt x="195" y="88"/>
                  </a:lnTo>
                  <a:lnTo>
                    <a:pt x="181" y="81"/>
                  </a:lnTo>
                  <a:lnTo>
                    <a:pt x="166" y="88"/>
                  </a:lnTo>
                  <a:lnTo>
                    <a:pt x="159" y="88"/>
                  </a:lnTo>
                  <a:lnTo>
                    <a:pt x="145" y="95"/>
                  </a:lnTo>
                  <a:lnTo>
                    <a:pt x="137" y="95"/>
                  </a:lnTo>
                  <a:lnTo>
                    <a:pt x="130" y="110"/>
                  </a:lnTo>
                  <a:lnTo>
                    <a:pt x="123" y="117"/>
                  </a:lnTo>
                  <a:lnTo>
                    <a:pt x="123" y="132"/>
                  </a:lnTo>
                  <a:lnTo>
                    <a:pt x="123" y="139"/>
                  </a:lnTo>
                  <a:lnTo>
                    <a:pt x="123" y="161"/>
                  </a:lnTo>
                  <a:lnTo>
                    <a:pt x="130" y="176"/>
                  </a:lnTo>
                  <a:lnTo>
                    <a:pt x="145" y="191"/>
                  </a:lnTo>
                  <a:lnTo>
                    <a:pt x="159" y="205"/>
                  </a:lnTo>
                  <a:lnTo>
                    <a:pt x="195" y="227"/>
                  </a:lnTo>
                  <a:lnTo>
                    <a:pt x="238" y="249"/>
                  </a:lnTo>
                  <a:lnTo>
                    <a:pt x="282" y="278"/>
                  </a:lnTo>
                  <a:lnTo>
                    <a:pt x="318" y="315"/>
                  </a:lnTo>
                  <a:lnTo>
                    <a:pt x="332" y="330"/>
                  </a:lnTo>
                  <a:lnTo>
                    <a:pt x="347" y="359"/>
                  </a:lnTo>
                  <a:lnTo>
                    <a:pt x="354" y="381"/>
                  </a:lnTo>
                  <a:lnTo>
                    <a:pt x="354" y="418"/>
                  </a:lnTo>
                  <a:lnTo>
                    <a:pt x="347" y="462"/>
                  </a:lnTo>
                  <a:lnTo>
                    <a:pt x="340" y="498"/>
                  </a:lnTo>
                  <a:lnTo>
                    <a:pt x="318" y="528"/>
                  </a:lnTo>
                  <a:lnTo>
                    <a:pt x="289" y="550"/>
                  </a:lnTo>
                  <a:lnTo>
                    <a:pt x="260" y="564"/>
                  </a:lnTo>
                  <a:lnTo>
                    <a:pt x="231" y="572"/>
                  </a:lnTo>
                  <a:lnTo>
                    <a:pt x="195" y="572"/>
                  </a:lnTo>
                  <a:lnTo>
                    <a:pt x="159" y="57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150" y="1008"/>
              <a:ext cx="354" cy="579"/>
            </a:xfrm>
            <a:custGeom>
              <a:avLst/>
              <a:gdLst>
                <a:gd name="T0" fmla="*/ 116 w 354"/>
                <a:gd name="T1" fmla="*/ 572 h 579"/>
                <a:gd name="T2" fmla="*/ 43 w 354"/>
                <a:gd name="T3" fmla="*/ 542 h 579"/>
                <a:gd name="T4" fmla="*/ 7 w 354"/>
                <a:gd name="T5" fmla="*/ 491 h 579"/>
                <a:gd name="T6" fmla="*/ 0 w 354"/>
                <a:gd name="T7" fmla="*/ 432 h 579"/>
                <a:gd name="T8" fmla="*/ 116 w 354"/>
                <a:gd name="T9" fmla="*/ 396 h 579"/>
                <a:gd name="T10" fmla="*/ 116 w 354"/>
                <a:gd name="T11" fmla="*/ 432 h 579"/>
                <a:gd name="T12" fmla="*/ 123 w 354"/>
                <a:gd name="T13" fmla="*/ 462 h 579"/>
                <a:gd name="T14" fmla="*/ 145 w 354"/>
                <a:gd name="T15" fmla="*/ 484 h 579"/>
                <a:gd name="T16" fmla="*/ 181 w 354"/>
                <a:gd name="T17" fmla="*/ 491 h 579"/>
                <a:gd name="T18" fmla="*/ 202 w 354"/>
                <a:gd name="T19" fmla="*/ 491 h 579"/>
                <a:gd name="T20" fmla="*/ 224 w 354"/>
                <a:gd name="T21" fmla="*/ 476 h 579"/>
                <a:gd name="T22" fmla="*/ 231 w 354"/>
                <a:gd name="T23" fmla="*/ 454 h 579"/>
                <a:gd name="T24" fmla="*/ 238 w 354"/>
                <a:gd name="T25" fmla="*/ 432 h 579"/>
                <a:gd name="T26" fmla="*/ 224 w 354"/>
                <a:gd name="T27" fmla="*/ 396 h 579"/>
                <a:gd name="T28" fmla="*/ 202 w 354"/>
                <a:gd name="T29" fmla="*/ 366 h 579"/>
                <a:gd name="T30" fmla="*/ 123 w 354"/>
                <a:gd name="T31" fmla="*/ 315 h 579"/>
                <a:gd name="T32" fmla="*/ 43 w 354"/>
                <a:gd name="T33" fmla="*/ 256 h 579"/>
                <a:gd name="T34" fmla="*/ 14 w 354"/>
                <a:gd name="T35" fmla="*/ 212 h 579"/>
                <a:gd name="T36" fmla="*/ 7 w 354"/>
                <a:gd name="T37" fmla="*/ 154 h 579"/>
                <a:gd name="T38" fmla="*/ 14 w 354"/>
                <a:gd name="T39" fmla="*/ 95 h 579"/>
                <a:gd name="T40" fmla="*/ 43 w 354"/>
                <a:gd name="T41" fmla="*/ 44 h 579"/>
                <a:gd name="T42" fmla="*/ 101 w 354"/>
                <a:gd name="T43" fmla="*/ 15 h 579"/>
                <a:gd name="T44" fmla="*/ 188 w 354"/>
                <a:gd name="T45" fmla="*/ 0 h 579"/>
                <a:gd name="T46" fmla="*/ 260 w 354"/>
                <a:gd name="T47" fmla="*/ 7 h 579"/>
                <a:gd name="T48" fmla="*/ 311 w 354"/>
                <a:gd name="T49" fmla="*/ 37 h 579"/>
                <a:gd name="T50" fmla="*/ 340 w 354"/>
                <a:gd name="T51" fmla="*/ 95 h 579"/>
                <a:gd name="T52" fmla="*/ 347 w 354"/>
                <a:gd name="T53" fmla="*/ 169 h 579"/>
                <a:gd name="T54" fmla="*/ 231 w 354"/>
                <a:gd name="T55" fmla="*/ 154 h 579"/>
                <a:gd name="T56" fmla="*/ 231 w 354"/>
                <a:gd name="T57" fmla="*/ 125 h 579"/>
                <a:gd name="T58" fmla="*/ 217 w 354"/>
                <a:gd name="T59" fmla="*/ 103 h 579"/>
                <a:gd name="T60" fmla="*/ 195 w 354"/>
                <a:gd name="T61" fmla="*/ 88 h 579"/>
                <a:gd name="T62" fmla="*/ 166 w 354"/>
                <a:gd name="T63" fmla="*/ 88 h 579"/>
                <a:gd name="T64" fmla="*/ 145 w 354"/>
                <a:gd name="T65" fmla="*/ 95 h 579"/>
                <a:gd name="T66" fmla="*/ 130 w 354"/>
                <a:gd name="T67" fmla="*/ 110 h 579"/>
                <a:gd name="T68" fmla="*/ 123 w 354"/>
                <a:gd name="T69" fmla="*/ 132 h 579"/>
                <a:gd name="T70" fmla="*/ 123 w 354"/>
                <a:gd name="T71" fmla="*/ 161 h 579"/>
                <a:gd name="T72" fmla="*/ 145 w 354"/>
                <a:gd name="T73" fmla="*/ 191 h 579"/>
                <a:gd name="T74" fmla="*/ 195 w 354"/>
                <a:gd name="T75" fmla="*/ 227 h 579"/>
                <a:gd name="T76" fmla="*/ 282 w 354"/>
                <a:gd name="T77" fmla="*/ 278 h 579"/>
                <a:gd name="T78" fmla="*/ 332 w 354"/>
                <a:gd name="T79" fmla="*/ 330 h 579"/>
                <a:gd name="T80" fmla="*/ 354 w 354"/>
                <a:gd name="T81" fmla="*/ 381 h 579"/>
                <a:gd name="T82" fmla="*/ 347 w 354"/>
                <a:gd name="T83" fmla="*/ 462 h 579"/>
                <a:gd name="T84" fmla="*/ 318 w 354"/>
                <a:gd name="T85" fmla="*/ 528 h 579"/>
                <a:gd name="T86" fmla="*/ 260 w 354"/>
                <a:gd name="T87" fmla="*/ 564 h 579"/>
                <a:gd name="T88" fmla="*/ 195 w 354"/>
                <a:gd name="T89" fmla="*/ 57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579">
                  <a:moveTo>
                    <a:pt x="159" y="579"/>
                  </a:moveTo>
                  <a:lnTo>
                    <a:pt x="116" y="572"/>
                  </a:lnTo>
                  <a:lnTo>
                    <a:pt x="72" y="557"/>
                  </a:lnTo>
                  <a:lnTo>
                    <a:pt x="43" y="542"/>
                  </a:lnTo>
                  <a:lnTo>
                    <a:pt x="22" y="520"/>
                  </a:lnTo>
                  <a:lnTo>
                    <a:pt x="7" y="491"/>
                  </a:lnTo>
                  <a:lnTo>
                    <a:pt x="0" y="462"/>
                  </a:lnTo>
                  <a:lnTo>
                    <a:pt x="0" y="432"/>
                  </a:lnTo>
                  <a:lnTo>
                    <a:pt x="0" y="396"/>
                  </a:lnTo>
                  <a:lnTo>
                    <a:pt x="116" y="396"/>
                  </a:lnTo>
                  <a:lnTo>
                    <a:pt x="116" y="410"/>
                  </a:lnTo>
                  <a:lnTo>
                    <a:pt x="116" y="432"/>
                  </a:lnTo>
                  <a:lnTo>
                    <a:pt x="116" y="447"/>
                  </a:lnTo>
                  <a:lnTo>
                    <a:pt x="123" y="462"/>
                  </a:lnTo>
                  <a:lnTo>
                    <a:pt x="130" y="476"/>
                  </a:lnTo>
                  <a:lnTo>
                    <a:pt x="145" y="484"/>
                  </a:lnTo>
                  <a:lnTo>
                    <a:pt x="159" y="491"/>
                  </a:lnTo>
                  <a:lnTo>
                    <a:pt x="181" y="491"/>
                  </a:lnTo>
                  <a:lnTo>
                    <a:pt x="195" y="491"/>
                  </a:lnTo>
                  <a:lnTo>
                    <a:pt x="202" y="491"/>
                  </a:lnTo>
                  <a:lnTo>
                    <a:pt x="217" y="484"/>
                  </a:lnTo>
                  <a:lnTo>
                    <a:pt x="224" y="476"/>
                  </a:lnTo>
                  <a:lnTo>
                    <a:pt x="231" y="469"/>
                  </a:lnTo>
                  <a:lnTo>
                    <a:pt x="231" y="454"/>
                  </a:lnTo>
                  <a:lnTo>
                    <a:pt x="238" y="440"/>
                  </a:lnTo>
                  <a:lnTo>
                    <a:pt x="238" y="432"/>
                  </a:lnTo>
                  <a:lnTo>
                    <a:pt x="231" y="410"/>
                  </a:lnTo>
                  <a:lnTo>
                    <a:pt x="224" y="396"/>
                  </a:lnTo>
                  <a:lnTo>
                    <a:pt x="217" y="381"/>
                  </a:lnTo>
                  <a:lnTo>
                    <a:pt x="202" y="366"/>
                  </a:lnTo>
                  <a:lnTo>
                    <a:pt x="166" y="344"/>
                  </a:lnTo>
                  <a:lnTo>
                    <a:pt x="123" y="315"/>
                  </a:lnTo>
                  <a:lnTo>
                    <a:pt x="79" y="286"/>
                  </a:lnTo>
                  <a:lnTo>
                    <a:pt x="43" y="256"/>
                  </a:lnTo>
                  <a:lnTo>
                    <a:pt x="29" y="234"/>
                  </a:lnTo>
                  <a:lnTo>
                    <a:pt x="14" y="212"/>
                  </a:lnTo>
                  <a:lnTo>
                    <a:pt x="7" y="183"/>
                  </a:lnTo>
                  <a:lnTo>
                    <a:pt x="7" y="154"/>
                  </a:lnTo>
                  <a:lnTo>
                    <a:pt x="7" y="125"/>
                  </a:lnTo>
                  <a:lnTo>
                    <a:pt x="14" y="95"/>
                  </a:lnTo>
                  <a:lnTo>
                    <a:pt x="29" y="66"/>
                  </a:lnTo>
                  <a:lnTo>
                    <a:pt x="43" y="44"/>
                  </a:lnTo>
                  <a:lnTo>
                    <a:pt x="65" y="29"/>
                  </a:lnTo>
                  <a:lnTo>
                    <a:pt x="101" y="15"/>
                  </a:lnTo>
                  <a:lnTo>
                    <a:pt x="137" y="0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260" y="7"/>
                  </a:lnTo>
                  <a:lnTo>
                    <a:pt x="289" y="22"/>
                  </a:lnTo>
                  <a:lnTo>
                    <a:pt x="311" y="37"/>
                  </a:lnTo>
                  <a:lnTo>
                    <a:pt x="325" y="66"/>
                  </a:lnTo>
                  <a:lnTo>
                    <a:pt x="340" y="95"/>
                  </a:lnTo>
                  <a:lnTo>
                    <a:pt x="347" y="125"/>
                  </a:lnTo>
                  <a:lnTo>
                    <a:pt x="347" y="169"/>
                  </a:lnTo>
                  <a:lnTo>
                    <a:pt x="231" y="169"/>
                  </a:lnTo>
                  <a:lnTo>
                    <a:pt x="231" y="154"/>
                  </a:lnTo>
                  <a:lnTo>
                    <a:pt x="231" y="139"/>
                  </a:lnTo>
                  <a:lnTo>
                    <a:pt x="231" y="125"/>
                  </a:lnTo>
                  <a:lnTo>
                    <a:pt x="224" y="110"/>
                  </a:lnTo>
                  <a:lnTo>
                    <a:pt x="217" y="103"/>
                  </a:lnTo>
                  <a:lnTo>
                    <a:pt x="210" y="88"/>
                  </a:lnTo>
                  <a:lnTo>
                    <a:pt x="195" y="88"/>
                  </a:lnTo>
                  <a:lnTo>
                    <a:pt x="181" y="81"/>
                  </a:lnTo>
                  <a:lnTo>
                    <a:pt x="166" y="88"/>
                  </a:lnTo>
                  <a:lnTo>
                    <a:pt x="159" y="88"/>
                  </a:lnTo>
                  <a:lnTo>
                    <a:pt x="145" y="95"/>
                  </a:lnTo>
                  <a:lnTo>
                    <a:pt x="137" y="95"/>
                  </a:lnTo>
                  <a:lnTo>
                    <a:pt x="130" y="110"/>
                  </a:lnTo>
                  <a:lnTo>
                    <a:pt x="123" y="117"/>
                  </a:lnTo>
                  <a:lnTo>
                    <a:pt x="123" y="132"/>
                  </a:lnTo>
                  <a:lnTo>
                    <a:pt x="123" y="139"/>
                  </a:lnTo>
                  <a:lnTo>
                    <a:pt x="123" y="161"/>
                  </a:lnTo>
                  <a:lnTo>
                    <a:pt x="130" y="176"/>
                  </a:lnTo>
                  <a:lnTo>
                    <a:pt x="145" y="191"/>
                  </a:lnTo>
                  <a:lnTo>
                    <a:pt x="159" y="205"/>
                  </a:lnTo>
                  <a:lnTo>
                    <a:pt x="195" y="227"/>
                  </a:lnTo>
                  <a:lnTo>
                    <a:pt x="238" y="249"/>
                  </a:lnTo>
                  <a:lnTo>
                    <a:pt x="282" y="278"/>
                  </a:lnTo>
                  <a:lnTo>
                    <a:pt x="318" y="315"/>
                  </a:lnTo>
                  <a:lnTo>
                    <a:pt x="332" y="330"/>
                  </a:lnTo>
                  <a:lnTo>
                    <a:pt x="347" y="359"/>
                  </a:lnTo>
                  <a:lnTo>
                    <a:pt x="354" y="381"/>
                  </a:lnTo>
                  <a:lnTo>
                    <a:pt x="354" y="418"/>
                  </a:lnTo>
                  <a:lnTo>
                    <a:pt x="347" y="462"/>
                  </a:lnTo>
                  <a:lnTo>
                    <a:pt x="332" y="498"/>
                  </a:lnTo>
                  <a:lnTo>
                    <a:pt x="318" y="528"/>
                  </a:lnTo>
                  <a:lnTo>
                    <a:pt x="289" y="550"/>
                  </a:lnTo>
                  <a:lnTo>
                    <a:pt x="260" y="564"/>
                  </a:lnTo>
                  <a:lnTo>
                    <a:pt x="231" y="572"/>
                  </a:lnTo>
                  <a:lnTo>
                    <a:pt x="195" y="572"/>
                  </a:lnTo>
                  <a:lnTo>
                    <a:pt x="159" y="57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753" y="1008"/>
              <a:ext cx="368" cy="579"/>
            </a:xfrm>
            <a:custGeom>
              <a:avLst/>
              <a:gdLst>
                <a:gd name="T0" fmla="*/ 260 w 368"/>
                <a:gd name="T1" fmla="*/ 359 h 579"/>
                <a:gd name="T2" fmla="*/ 253 w 368"/>
                <a:gd name="T3" fmla="*/ 484 h 579"/>
                <a:gd name="T4" fmla="*/ 238 w 368"/>
                <a:gd name="T5" fmla="*/ 491 h 579"/>
                <a:gd name="T6" fmla="*/ 224 w 368"/>
                <a:gd name="T7" fmla="*/ 491 h 579"/>
                <a:gd name="T8" fmla="*/ 209 w 368"/>
                <a:gd name="T9" fmla="*/ 491 h 579"/>
                <a:gd name="T10" fmla="*/ 195 w 368"/>
                <a:gd name="T11" fmla="*/ 491 h 579"/>
                <a:gd name="T12" fmla="*/ 159 w 368"/>
                <a:gd name="T13" fmla="*/ 484 h 579"/>
                <a:gd name="T14" fmla="*/ 130 w 368"/>
                <a:gd name="T15" fmla="*/ 454 h 579"/>
                <a:gd name="T16" fmla="*/ 115 w 368"/>
                <a:gd name="T17" fmla="*/ 396 h 579"/>
                <a:gd name="T18" fmla="*/ 115 w 368"/>
                <a:gd name="T19" fmla="*/ 286 h 579"/>
                <a:gd name="T20" fmla="*/ 115 w 368"/>
                <a:gd name="T21" fmla="*/ 212 h 579"/>
                <a:gd name="T22" fmla="*/ 123 w 368"/>
                <a:gd name="T23" fmla="*/ 147 h 579"/>
                <a:gd name="T24" fmla="*/ 144 w 368"/>
                <a:gd name="T25" fmla="*/ 103 h 579"/>
                <a:gd name="T26" fmla="*/ 188 w 368"/>
                <a:gd name="T27" fmla="*/ 81 h 579"/>
                <a:gd name="T28" fmla="*/ 224 w 368"/>
                <a:gd name="T29" fmla="*/ 88 h 579"/>
                <a:gd name="T30" fmla="*/ 238 w 368"/>
                <a:gd name="T31" fmla="*/ 110 h 579"/>
                <a:gd name="T32" fmla="*/ 253 w 368"/>
                <a:gd name="T33" fmla="*/ 132 h 579"/>
                <a:gd name="T34" fmla="*/ 253 w 368"/>
                <a:gd name="T35" fmla="*/ 169 h 579"/>
                <a:gd name="T36" fmla="*/ 368 w 368"/>
                <a:gd name="T37" fmla="*/ 132 h 579"/>
                <a:gd name="T38" fmla="*/ 339 w 368"/>
                <a:gd name="T39" fmla="*/ 66 h 579"/>
                <a:gd name="T40" fmla="*/ 296 w 368"/>
                <a:gd name="T41" fmla="*/ 22 h 579"/>
                <a:gd name="T42" fmla="*/ 231 w 368"/>
                <a:gd name="T43" fmla="*/ 0 h 579"/>
                <a:gd name="T44" fmla="*/ 130 w 368"/>
                <a:gd name="T45" fmla="*/ 7 h 579"/>
                <a:gd name="T46" fmla="*/ 50 w 368"/>
                <a:gd name="T47" fmla="*/ 51 h 579"/>
                <a:gd name="T48" fmla="*/ 14 w 368"/>
                <a:gd name="T49" fmla="*/ 132 h 579"/>
                <a:gd name="T50" fmla="*/ 0 w 368"/>
                <a:gd name="T51" fmla="*/ 227 h 579"/>
                <a:gd name="T52" fmla="*/ 0 w 368"/>
                <a:gd name="T53" fmla="*/ 359 h 579"/>
                <a:gd name="T54" fmla="*/ 14 w 368"/>
                <a:gd name="T55" fmla="*/ 469 h 579"/>
                <a:gd name="T56" fmla="*/ 65 w 368"/>
                <a:gd name="T57" fmla="*/ 542 h 579"/>
                <a:gd name="T58" fmla="*/ 151 w 368"/>
                <a:gd name="T59" fmla="*/ 572 h 579"/>
                <a:gd name="T60" fmla="*/ 231 w 368"/>
                <a:gd name="T61" fmla="*/ 579 h 579"/>
                <a:gd name="T62" fmla="*/ 274 w 368"/>
                <a:gd name="T63" fmla="*/ 572 h 579"/>
                <a:gd name="T64" fmla="*/ 310 w 368"/>
                <a:gd name="T65" fmla="*/ 564 h 579"/>
                <a:gd name="T66" fmla="*/ 346 w 368"/>
                <a:gd name="T67" fmla="*/ 557 h 579"/>
                <a:gd name="T68" fmla="*/ 368 w 368"/>
                <a:gd name="T69" fmla="*/ 557 h 579"/>
                <a:gd name="T70" fmla="*/ 368 w 368"/>
                <a:gd name="T71" fmla="*/ 557 h 579"/>
                <a:gd name="T72" fmla="*/ 368 w 368"/>
                <a:gd name="T73" fmla="*/ 557 h 579"/>
                <a:gd name="T74" fmla="*/ 368 w 368"/>
                <a:gd name="T75" fmla="*/ 550 h 579"/>
                <a:gd name="T76" fmla="*/ 368 w 368"/>
                <a:gd name="T77" fmla="*/ 535 h 579"/>
                <a:gd name="T78" fmla="*/ 368 w 368"/>
                <a:gd name="T79" fmla="*/ 454 h 579"/>
                <a:gd name="T80" fmla="*/ 368 w 368"/>
                <a:gd name="T81" fmla="*/ 359 h 579"/>
                <a:gd name="T82" fmla="*/ 368 w 368"/>
                <a:gd name="T83" fmla="*/ 286 h 579"/>
                <a:gd name="T84" fmla="*/ 195 w 368"/>
                <a:gd name="T85" fmla="*/ 27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8" h="579">
                  <a:moveTo>
                    <a:pt x="195" y="359"/>
                  </a:moveTo>
                  <a:lnTo>
                    <a:pt x="260" y="359"/>
                  </a:lnTo>
                  <a:lnTo>
                    <a:pt x="260" y="484"/>
                  </a:lnTo>
                  <a:lnTo>
                    <a:pt x="253" y="484"/>
                  </a:lnTo>
                  <a:lnTo>
                    <a:pt x="245" y="484"/>
                  </a:lnTo>
                  <a:lnTo>
                    <a:pt x="238" y="491"/>
                  </a:lnTo>
                  <a:lnTo>
                    <a:pt x="231" y="491"/>
                  </a:lnTo>
                  <a:lnTo>
                    <a:pt x="224" y="491"/>
                  </a:lnTo>
                  <a:lnTo>
                    <a:pt x="216" y="491"/>
                  </a:lnTo>
                  <a:lnTo>
                    <a:pt x="209" y="491"/>
                  </a:lnTo>
                  <a:lnTo>
                    <a:pt x="202" y="491"/>
                  </a:lnTo>
                  <a:lnTo>
                    <a:pt x="195" y="491"/>
                  </a:lnTo>
                  <a:lnTo>
                    <a:pt x="173" y="491"/>
                  </a:lnTo>
                  <a:lnTo>
                    <a:pt x="159" y="484"/>
                  </a:lnTo>
                  <a:lnTo>
                    <a:pt x="144" y="476"/>
                  </a:lnTo>
                  <a:lnTo>
                    <a:pt x="130" y="454"/>
                  </a:lnTo>
                  <a:lnTo>
                    <a:pt x="123" y="432"/>
                  </a:lnTo>
                  <a:lnTo>
                    <a:pt x="115" y="396"/>
                  </a:lnTo>
                  <a:lnTo>
                    <a:pt x="115" y="344"/>
                  </a:lnTo>
                  <a:lnTo>
                    <a:pt x="115" y="286"/>
                  </a:lnTo>
                  <a:lnTo>
                    <a:pt x="115" y="249"/>
                  </a:lnTo>
                  <a:lnTo>
                    <a:pt x="115" y="212"/>
                  </a:lnTo>
                  <a:lnTo>
                    <a:pt x="115" y="176"/>
                  </a:lnTo>
                  <a:lnTo>
                    <a:pt x="123" y="147"/>
                  </a:lnTo>
                  <a:lnTo>
                    <a:pt x="130" y="117"/>
                  </a:lnTo>
                  <a:lnTo>
                    <a:pt x="144" y="103"/>
                  </a:lnTo>
                  <a:lnTo>
                    <a:pt x="166" y="88"/>
                  </a:lnTo>
                  <a:lnTo>
                    <a:pt x="188" y="81"/>
                  </a:lnTo>
                  <a:lnTo>
                    <a:pt x="202" y="88"/>
                  </a:lnTo>
                  <a:lnTo>
                    <a:pt x="224" y="88"/>
                  </a:lnTo>
                  <a:lnTo>
                    <a:pt x="231" y="95"/>
                  </a:lnTo>
                  <a:lnTo>
                    <a:pt x="238" y="110"/>
                  </a:lnTo>
                  <a:lnTo>
                    <a:pt x="245" y="117"/>
                  </a:lnTo>
                  <a:lnTo>
                    <a:pt x="253" y="132"/>
                  </a:lnTo>
                  <a:lnTo>
                    <a:pt x="253" y="154"/>
                  </a:lnTo>
                  <a:lnTo>
                    <a:pt x="253" y="169"/>
                  </a:lnTo>
                  <a:lnTo>
                    <a:pt x="368" y="169"/>
                  </a:lnTo>
                  <a:lnTo>
                    <a:pt x="368" y="132"/>
                  </a:lnTo>
                  <a:lnTo>
                    <a:pt x="361" y="95"/>
                  </a:lnTo>
                  <a:lnTo>
                    <a:pt x="339" y="66"/>
                  </a:lnTo>
                  <a:lnTo>
                    <a:pt x="325" y="44"/>
                  </a:lnTo>
                  <a:lnTo>
                    <a:pt x="296" y="22"/>
                  </a:lnTo>
                  <a:lnTo>
                    <a:pt x="267" y="7"/>
                  </a:lnTo>
                  <a:lnTo>
                    <a:pt x="231" y="0"/>
                  </a:lnTo>
                  <a:lnTo>
                    <a:pt x="195" y="0"/>
                  </a:lnTo>
                  <a:lnTo>
                    <a:pt x="130" y="7"/>
                  </a:lnTo>
                  <a:lnTo>
                    <a:pt x="86" y="22"/>
                  </a:lnTo>
                  <a:lnTo>
                    <a:pt x="50" y="51"/>
                  </a:lnTo>
                  <a:lnTo>
                    <a:pt x="29" y="88"/>
                  </a:lnTo>
                  <a:lnTo>
                    <a:pt x="14" y="132"/>
                  </a:lnTo>
                  <a:lnTo>
                    <a:pt x="0" y="183"/>
                  </a:lnTo>
                  <a:lnTo>
                    <a:pt x="0" y="227"/>
                  </a:lnTo>
                  <a:lnTo>
                    <a:pt x="0" y="286"/>
                  </a:lnTo>
                  <a:lnTo>
                    <a:pt x="0" y="359"/>
                  </a:lnTo>
                  <a:lnTo>
                    <a:pt x="7" y="418"/>
                  </a:lnTo>
                  <a:lnTo>
                    <a:pt x="14" y="469"/>
                  </a:lnTo>
                  <a:lnTo>
                    <a:pt x="36" y="506"/>
                  </a:lnTo>
                  <a:lnTo>
                    <a:pt x="65" y="542"/>
                  </a:lnTo>
                  <a:lnTo>
                    <a:pt x="101" y="557"/>
                  </a:lnTo>
                  <a:lnTo>
                    <a:pt x="151" y="572"/>
                  </a:lnTo>
                  <a:lnTo>
                    <a:pt x="216" y="579"/>
                  </a:lnTo>
                  <a:lnTo>
                    <a:pt x="231" y="579"/>
                  </a:lnTo>
                  <a:lnTo>
                    <a:pt x="253" y="572"/>
                  </a:lnTo>
                  <a:lnTo>
                    <a:pt x="274" y="572"/>
                  </a:lnTo>
                  <a:lnTo>
                    <a:pt x="296" y="572"/>
                  </a:lnTo>
                  <a:lnTo>
                    <a:pt x="310" y="564"/>
                  </a:lnTo>
                  <a:lnTo>
                    <a:pt x="332" y="564"/>
                  </a:lnTo>
                  <a:lnTo>
                    <a:pt x="346" y="557"/>
                  </a:lnTo>
                  <a:lnTo>
                    <a:pt x="361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7"/>
                  </a:lnTo>
                  <a:lnTo>
                    <a:pt x="368" y="550"/>
                  </a:lnTo>
                  <a:lnTo>
                    <a:pt x="368" y="550"/>
                  </a:lnTo>
                  <a:lnTo>
                    <a:pt x="368" y="535"/>
                  </a:lnTo>
                  <a:lnTo>
                    <a:pt x="368" y="498"/>
                  </a:lnTo>
                  <a:lnTo>
                    <a:pt x="368" y="454"/>
                  </a:lnTo>
                  <a:lnTo>
                    <a:pt x="368" y="410"/>
                  </a:lnTo>
                  <a:lnTo>
                    <a:pt x="368" y="359"/>
                  </a:lnTo>
                  <a:lnTo>
                    <a:pt x="368" y="315"/>
                  </a:lnTo>
                  <a:lnTo>
                    <a:pt x="368" y="286"/>
                  </a:lnTo>
                  <a:lnTo>
                    <a:pt x="368" y="271"/>
                  </a:lnTo>
                  <a:lnTo>
                    <a:pt x="195" y="271"/>
                  </a:lnTo>
                  <a:lnTo>
                    <a:pt x="195" y="35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351" y="1675"/>
              <a:ext cx="80" cy="102"/>
            </a:xfrm>
            <a:custGeom>
              <a:avLst/>
              <a:gdLst>
                <a:gd name="T0" fmla="*/ 29 w 80"/>
                <a:gd name="T1" fmla="*/ 73 h 102"/>
                <a:gd name="T2" fmla="*/ 29 w 80"/>
                <a:gd name="T3" fmla="*/ 73 h 102"/>
                <a:gd name="T4" fmla="*/ 22 w 80"/>
                <a:gd name="T5" fmla="*/ 80 h 102"/>
                <a:gd name="T6" fmla="*/ 22 w 80"/>
                <a:gd name="T7" fmla="*/ 80 h 102"/>
                <a:gd name="T8" fmla="*/ 29 w 80"/>
                <a:gd name="T9" fmla="*/ 80 h 102"/>
                <a:gd name="T10" fmla="*/ 29 w 80"/>
                <a:gd name="T11" fmla="*/ 88 h 102"/>
                <a:gd name="T12" fmla="*/ 29 w 80"/>
                <a:gd name="T13" fmla="*/ 88 h 102"/>
                <a:gd name="T14" fmla="*/ 29 w 80"/>
                <a:gd name="T15" fmla="*/ 88 h 102"/>
                <a:gd name="T16" fmla="*/ 36 w 80"/>
                <a:gd name="T17" fmla="*/ 88 h 102"/>
                <a:gd name="T18" fmla="*/ 44 w 80"/>
                <a:gd name="T19" fmla="*/ 88 h 102"/>
                <a:gd name="T20" fmla="*/ 44 w 80"/>
                <a:gd name="T21" fmla="*/ 80 h 102"/>
                <a:gd name="T22" fmla="*/ 44 w 80"/>
                <a:gd name="T23" fmla="*/ 80 h 102"/>
                <a:gd name="T24" fmla="*/ 44 w 80"/>
                <a:gd name="T25" fmla="*/ 73 h 102"/>
                <a:gd name="T26" fmla="*/ 36 w 80"/>
                <a:gd name="T27" fmla="*/ 58 h 102"/>
                <a:gd name="T28" fmla="*/ 22 w 80"/>
                <a:gd name="T29" fmla="*/ 51 h 102"/>
                <a:gd name="T30" fmla="*/ 7 w 80"/>
                <a:gd name="T31" fmla="*/ 36 h 102"/>
                <a:gd name="T32" fmla="*/ 15 w 80"/>
                <a:gd name="T33" fmla="*/ 22 h 102"/>
                <a:gd name="T34" fmla="*/ 22 w 80"/>
                <a:gd name="T35" fmla="*/ 7 h 102"/>
                <a:gd name="T36" fmla="*/ 29 w 80"/>
                <a:gd name="T37" fmla="*/ 7 h 102"/>
                <a:gd name="T38" fmla="*/ 44 w 80"/>
                <a:gd name="T39" fmla="*/ 0 h 102"/>
                <a:gd name="T40" fmla="*/ 58 w 80"/>
                <a:gd name="T41" fmla="*/ 0 h 102"/>
                <a:gd name="T42" fmla="*/ 72 w 80"/>
                <a:gd name="T43" fmla="*/ 7 h 102"/>
                <a:gd name="T44" fmla="*/ 80 w 80"/>
                <a:gd name="T45" fmla="*/ 14 h 102"/>
                <a:gd name="T46" fmla="*/ 80 w 80"/>
                <a:gd name="T47" fmla="*/ 22 h 102"/>
                <a:gd name="T48" fmla="*/ 51 w 80"/>
                <a:gd name="T49" fmla="*/ 29 h 102"/>
                <a:gd name="T50" fmla="*/ 58 w 80"/>
                <a:gd name="T51" fmla="*/ 29 h 102"/>
                <a:gd name="T52" fmla="*/ 58 w 80"/>
                <a:gd name="T53" fmla="*/ 22 h 102"/>
                <a:gd name="T54" fmla="*/ 58 w 80"/>
                <a:gd name="T55" fmla="*/ 22 h 102"/>
                <a:gd name="T56" fmla="*/ 51 w 80"/>
                <a:gd name="T57" fmla="*/ 22 h 102"/>
                <a:gd name="T58" fmla="*/ 51 w 80"/>
                <a:gd name="T59" fmla="*/ 14 h 102"/>
                <a:gd name="T60" fmla="*/ 51 w 80"/>
                <a:gd name="T61" fmla="*/ 14 h 102"/>
                <a:gd name="T62" fmla="*/ 51 w 80"/>
                <a:gd name="T63" fmla="*/ 14 h 102"/>
                <a:gd name="T64" fmla="*/ 51 w 80"/>
                <a:gd name="T65" fmla="*/ 14 h 102"/>
                <a:gd name="T66" fmla="*/ 44 w 80"/>
                <a:gd name="T67" fmla="*/ 14 h 102"/>
                <a:gd name="T68" fmla="*/ 36 w 80"/>
                <a:gd name="T69" fmla="*/ 22 h 102"/>
                <a:gd name="T70" fmla="*/ 36 w 80"/>
                <a:gd name="T71" fmla="*/ 22 h 102"/>
                <a:gd name="T72" fmla="*/ 36 w 80"/>
                <a:gd name="T73" fmla="*/ 29 h 102"/>
                <a:gd name="T74" fmla="*/ 44 w 80"/>
                <a:gd name="T75" fmla="*/ 36 h 102"/>
                <a:gd name="T76" fmla="*/ 58 w 80"/>
                <a:gd name="T77" fmla="*/ 44 h 102"/>
                <a:gd name="T78" fmla="*/ 72 w 80"/>
                <a:gd name="T79" fmla="*/ 58 h 102"/>
                <a:gd name="T80" fmla="*/ 72 w 80"/>
                <a:gd name="T81" fmla="*/ 73 h 102"/>
                <a:gd name="T82" fmla="*/ 65 w 80"/>
                <a:gd name="T83" fmla="*/ 88 h 102"/>
                <a:gd name="T84" fmla="*/ 58 w 80"/>
                <a:gd name="T85" fmla="*/ 95 h 102"/>
                <a:gd name="T86" fmla="*/ 44 w 80"/>
                <a:gd name="T87" fmla="*/ 102 h 102"/>
                <a:gd name="T88" fmla="*/ 29 w 80"/>
                <a:gd name="T89" fmla="*/ 102 h 102"/>
                <a:gd name="T90" fmla="*/ 15 w 80"/>
                <a:gd name="T91" fmla="*/ 102 h 102"/>
                <a:gd name="T92" fmla="*/ 7 w 80"/>
                <a:gd name="T93" fmla="*/ 95 h 102"/>
                <a:gd name="T94" fmla="*/ 0 w 80"/>
                <a:gd name="T95" fmla="*/ 88 h 102"/>
                <a:gd name="T96" fmla="*/ 0 w 80"/>
                <a:gd name="T97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2">
                  <a:moveTo>
                    <a:pt x="29" y="73"/>
                  </a:move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8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4" y="66"/>
                  </a:lnTo>
                  <a:lnTo>
                    <a:pt x="36" y="58"/>
                  </a:lnTo>
                  <a:lnTo>
                    <a:pt x="29" y="58"/>
                  </a:lnTo>
                  <a:lnTo>
                    <a:pt x="22" y="51"/>
                  </a:lnTo>
                  <a:lnTo>
                    <a:pt x="15" y="44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0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44" y="36"/>
                  </a:lnTo>
                  <a:lnTo>
                    <a:pt x="51" y="44"/>
                  </a:lnTo>
                  <a:lnTo>
                    <a:pt x="58" y="44"/>
                  </a:lnTo>
                  <a:lnTo>
                    <a:pt x="65" y="51"/>
                  </a:lnTo>
                  <a:lnTo>
                    <a:pt x="72" y="58"/>
                  </a:lnTo>
                  <a:lnTo>
                    <a:pt x="72" y="66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4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438" y="1675"/>
              <a:ext cx="87" cy="102"/>
            </a:xfrm>
            <a:custGeom>
              <a:avLst/>
              <a:gdLst>
                <a:gd name="T0" fmla="*/ 58 w 87"/>
                <a:gd name="T1" fmla="*/ 36 h 102"/>
                <a:gd name="T2" fmla="*/ 58 w 87"/>
                <a:gd name="T3" fmla="*/ 29 h 102"/>
                <a:gd name="T4" fmla="*/ 58 w 87"/>
                <a:gd name="T5" fmla="*/ 22 h 102"/>
                <a:gd name="T6" fmla="*/ 50 w 87"/>
                <a:gd name="T7" fmla="*/ 22 h 102"/>
                <a:gd name="T8" fmla="*/ 43 w 87"/>
                <a:gd name="T9" fmla="*/ 22 h 102"/>
                <a:gd name="T10" fmla="*/ 36 w 87"/>
                <a:gd name="T11" fmla="*/ 22 h 102"/>
                <a:gd name="T12" fmla="*/ 36 w 87"/>
                <a:gd name="T13" fmla="*/ 29 h 102"/>
                <a:gd name="T14" fmla="*/ 29 w 87"/>
                <a:gd name="T15" fmla="*/ 44 h 102"/>
                <a:gd name="T16" fmla="*/ 29 w 87"/>
                <a:gd name="T17" fmla="*/ 58 h 102"/>
                <a:gd name="T18" fmla="*/ 22 w 87"/>
                <a:gd name="T19" fmla="*/ 73 h 102"/>
                <a:gd name="T20" fmla="*/ 29 w 87"/>
                <a:gd name="T21" fmla="*/ 80 h 102"/>
                <a:gd name="T22" fmla="*/ 29 w 87"/>
                <a:gd name="T23" fmla="*/ 88 h 102"/>
                <a:gd name="T24" fmla="*/ 36 w 87"/>
                <a:gd name="T25" fmla="*/ 88 h 102"/>
                <a:gd name="T26" fmla="*/ 43 w 87"/>
                <a:gd name="T27" fmla="*/ 80 h 102"/>
                <a:gd name="T28" fmla="*/ 43 w 87"/>
                <a:gd name="T29" fmla="*/ 80 h 102"/>
                <a:gd name="T30" fmla="*/ 50 w 87"/>
                <a:gd name="T31" fmla="*/ 73 h 102"/>
                <a:gd name="T32" fmla="*/ 79 w 87"/>
                <a:gd name="T33" fmla="*/ 66 h 102"/>
                <a:gd name="T34" fmla="*/ 72 w 87"/>
                <a:gd name="T35" fmla="*/ 80 h 102"/>
                <a:gd name="T36" fmla="*/ 58 w 87"/>
                <a:gd name="T37" fmla="*/ 95 h 102"/>
                <a:gd name="T38" fmla="*/ 50 w 87"/>
                <a:gd name="T39" fmla="*/ 102 h 102"/>
                <a:gd name="T40" fmla="*/ 29 w 87"/>
                <a:gd name="T41" fmla="*/ 102 h 102"/>
                <a:gd name="T42" fmla="*/ 7 w 87"/>
                <a:gd name="T43" fmla="*/ 102 h 102"/>
                <a:gd name="T44" fmla="*/ 0 w 87"/>
                <a:gd name="T45" fmla="*/ 88 h 102"/>
                <a:gd name="T46" fmla="*/ 0 w 87"/>
                <a:gd name="T47" fmla="*/ 73 h 102"/>
                <a:gd name="T48" fmla="*/ 0 w 87"/>
                <a:gd name="T49" fmla="*/ 51 h 102"/>
                <a:gd name="T50" fmla="*/ 7 w 87"/>
                <a:gd name="T51" fmla="*/ 29 h 102"/>
                <a:gd name="T52" fmla="*/ 14 w 87"/>
                <a:gd name="T53" fmla="*/ 14 h 102"/>
                <a:gd name="T54" fmla="*/ 29 w 87"/>
                <a:gd name="T55" fmla="*/ 7 h 102"/>
                <a:gd name="T56" fmla="*/ 50 w 87"/>
                <a:gd name="T57" fmla="*/ 0 h 102"/>
                <a:gd name="T58" fmla="*/ 65 w 87"/>
                <a:gd name="T59" fmla="*/ 0 h 102"/>
                <a:gd name="T60" fmla="*/ 79 w 87"/>
                <a:gd name="T61" fmla="*/ 7 h 102"/>
                <a:gd name="T62" fmla="*/ 87 w 87"/>
                <a:gd name="T63" fmla="*/ 22 h 102"/>
                <a:gd name="T64" fmla="*/ 79 w 87"/>
                <a:gd name="T65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102">
                  <a:moveTo>
                    <a:pt x="58" y="36"/>
                  </a:move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6"/>
                  </a:lnTo>
                  <a:lnTo>
                    <a:pt x="22" y="73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0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0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79" y="36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525" y="1638"/>
              <a:ext cx="50" cy="139"/>
            </a:xfrm>
            <a:custGeom>
              <a:avLst/>
              <a:gdLst>
                <a:gd name="T0" fmla="*/ 21 w 50"/>
                <a:gd name="T1" fmla="*/ 139 h 139"/>
                <a:gd name="T2" fmla="*/ 0 w 50"/>
                <a:gd name="T3" fmla="*/ 139 h 139"/>
                <a:gd name="T4" fmla="*/ 21 w 50"/>
                <a:gd name="T5" fmla="*/ 37 h 139"/>
                <a:gd name="T6" fmla="*/ 43 w 50"/>
                <a:gd name="T7" fmla="*/ 37 h 139"/>
                <a:gd name="T8" fmla="*/ 21 w 50"/>
                <a:gd name="T9" fmla="*/ 139 h 139"/>
                <a:gd name="T10" fmla="*/ 50 w 50"/>
                <a:gd name="T11" fmla="*/ 0 h 139"/>
                <a:gd name="T12" fmla="*/ 50 w 50"/>
                <a:gd name="T13" fmla="*/ 22 h 139"/>
                <a:gd name="T14" fmla="*/ 21 w 50"/>
                <a:gd name="T15" fmla="*/ 22 h 139"/>
                <a:gd name="T16" fmla="*/ 28 w 50"/>
                <a:gd name="T17" fmla="*/ 0 h 139"/>
                <a:gd name="T18" fmla="*/ 50 w 50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39">
                  <a:moveTo>
                    <a:pt x="21" y="139"/>
                  </a:moveTo>
                  <a:lnTo>
                    <a:pt x="0" y="139"/>
                  </a:lnTo>
                  <a:lnTo>
                    <a:pt x="21" y="37"/>
                  </a:lnTo>
                  <a:lnTo>
                    <a:pt x="43" y="37"/>
                  </a:lnTo>
                  <a:lnTo>
                    <a:pt x="21" y="139"/>
                  </a:lnTo>
                  <a:close/>
                  <a:moveTo>
                    <a:pt x="50" y="0"/>
                  </a:moveTo>
                  <a:lnTo>
                    <a:pt x="50" y="22"/>
                  </a:lnTo>
                  <a:lnTo>
                    <a:pt x="21" y="22"/>
                  </a:lnTo>
                  <a:lnTo>
                    <a:pt x="2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2789" y="1638"/>
              <a:ext cx="58" cy="139"/>
            </a:xfrm>
            <a:custGeom>
              <a:avLst/>
              <a:gdLst>
                <a:gd name="T0" fmla="*/ 29 w 58"/>
                <a:gd name="T1" fmla="*/ 139 h 139"/>
                <a:gd name="T2" fmla="*/ 0 w 58"/>
                <a:gd name="T3" fmla="*/ 139 h 139"/>
                <a:gd name="T4" fmla="*/ 21 w 58"/>
                <a:gd name="T5" fmla="*/ 37 h 139"/>
                <a:gd name="T6" fmla="*/ 50 w 58"/>
                <a:gd name="T7" fmla="*/ 37 h 139"/>
                <a:gd name="T8" fmla="*/ 29 w 58"/>
                <a:gd name="T9" fmla="*/ 139 h 139"/>
                <a:gd name="T10" fmla="*/ 58 w 58"/>
                <a:gd name="T11" fmla="*/ 0 h 139"/>
                <a:gd name="T12" fmla="*/ 50 w 58"/>
                <a:gd name="T13" fmla="*/ 22 h 139"/>
                <a:gd name="T14" fmla="*/ 21 w 58"/>
                <a:gd name="T15" fmla="*/ 22 h 139"/>
                <a:gd name="T16" fmla="*/ 29 w 58"/>
                <a:gd name="T17" fmla="*/ 0 h 139"/>
                <a:gd name="T18" fmla="*/ 58 w 58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39">
                  <a:moveTo>
                    <a:pt x="29" y="139"/>
                  </a:moveTo>
                  <a:lnTo>
                    <a:pt x="0" y="139"/>
                  </a:lnTo>
                  <a:lnTo>
                    <a:pt x="21" y="37"/>
                  </a:lnTo>
                  <a:lnTo>
                    <a:pt x="50" y="37"/>
                  </a:lnTo>
                  <a:lnTo>
                    <a:pt x="29" y="139"/>
                  </a:lnTo>
                  <a:close/>
                  <a:moveTo>
                    <a:pt x="58" y="0"/>
                  </a:moveTo>
                  <a:lnTo>
                    <a:pt x="50" y="22"/>
                  </a:lnTo>
                  <a:lnTo>
                    <a:pt x="21" y="22"/>
                  </a:lnTo>
                  <a:lnTo>
                    <a:pt x="29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575" y="1675"/>
              <a:ext cx="80" cy="102"/>
            </a:xfrm>
            <a:custGeom>
              <a:avLst/>
              <a:gdLst>
                <a:gd name="T0" fmla="*/ 29 w 80"/>
                <a:gd name="T1" fmla="*/ 58 h 102"/>
                <a:gd name="T2" fmla="*/ 22 w 80"/>
                <a:gd name="T3" fmla="*/ 73 h 102"/>
                <a:gd name="T4" fmla="*/ 22 w 80"/>
                <a:gd name="T5" fmla="*/ 80 h 102"/>
                <a:gd name="T6" fmla="*/ 29 w 80"/>
                <a:gd name="T7" fmla="*/ 88 h 102"/>
                <a:gd name="T8" fmla="*/ 36 w 80"/>
                <a:gd name="T9" fmla="*/ 88 h 102"/>
                <a:gd name="T10" fmla="*/ 44 w 80"/>
                <a:gd name="T11" fmla="*/ 80 h 102"/>
                <a:gd name="T12" fmla="*/ 44 w 80"/>
                <a:gd name="T13" fmla="*/ 80 h 102"/>
                <a:gd name="T14" fmla="*/ 51 w 80"/>
                <a:gd name="T15" fmla="*/ 73 h 102"/>
                <a:gd name="T16" fmla="*/ 72 w 80"/>
                <a:gd name="T17" fmla="*/ 66 h 102"/>
                <a:gd name="T18" fmla="*/ 72 w 80"/>
                <a:gd name="T19" fmla="*/ 73 h 102"/>
                <a:gd name="T20" fmla="*/ 72 w 80"/>
                <a:gd name="T21" fmla="*/ 80 h 102"/>
                <a:gd name="T22" fmla="*/ 65 w 80"/>
                <a:gd name="T23" fmla="*/ 88 h 102"/>
                <a:gd name="T24" fmla="*/ 58 w 80"/>
                <a:gd name="T25" fmla="*/ 95 h 102"/>
                <a:gd name="T26" fmla="*/ 51 w 80"/>
                <a:gd name="T27" fmla="*/ 95 h 102"/>
                <a:gd name="T28" fmla="*/ 44 w 80"/>
                <a:gd name="T29" fmla="*/ 102 h 102"/>
                <a:gd name="T30" fmla="*/ 36 w 80"/>
                <a:gd name="T31" fmla="*/ 102 h 102"/>
                <a:gd name="T32" fmla="*/ 29 w 80"/>
                <a:gd name="T33" fmla="*/ 102 h 102"/>
                <a:gd name="T34" fmla="*/ 7 w 80"/>
                <a:gd name="T35" fmla="*/ 102 h 102"/>
                <a:gd name="T36" fmla="*/ 0 w 80"/>
                <a:gd name="T37" fmla="*/ 88 h 102"/>
                <a:gd name="T38" fmla="*/ 0 w 80"/>
                <a:gd name="T39" fmla="*/ 73 h 102"/>
                <a:gd name="T40" fmla="*/ 0 w 80"/>
                <a:gd name="T41" fmla="*/ 51 h 102"/>
                <a:gd name="T42" fmla="*/ 7 w 80"/>
                <a:gd name="T43" fmla="*/ 29 h 102"/>
                <a:gd name="T44" fmla="*/ 15 w 80"/>
                <a:gd name="T45" fmla="*/ 14 h 102"/>
                <a:gd name="T46" fmla="*/ 29 w 80"/>
                <a:gd name="T47" fmla="*/ 7 h 102"/>
                <a:gd name="T48" fmla="*/ 51 w 80"/>
                <a:gd name="T49" fmla="*/ 0 h 102"/>
                <a:gd name="T50" fmla="*/ 72 w 80"/>
                <a:gd name="T51" fmla="*/ 7 h 102"/>
                <a:gd name="T52" fmla="*/ 80 w 80"/>
                <a:gd name="T53" fmla="*/ 14 h 102"/>
                <a:gd name="T54" fmla="*/ 80 w 80"/>
                <a:gd name="T55" fmla="*/ 36 h 102"/>
                <a:gd name="T56" fmla="*/ 80 w 80"/>
                <a:gd name="T57" fmla="*/ 58 h 102"/>
                <a:gd name="T58" fmla="*/ 58 w 80"/>
                <a:gd name="T59" fmla="*/ 44 h 102"/>
                <a:gd name="T60" fmla="*/ 58 w 80"/>
                <a:gd name="T61" fmla="*/ 36 h 102"/>
                <a:gd name="T62" fmla="*/ 58 w 80"/>
                <a:gd name="T63" fmla="*/ 29 h 102"/>
                <a:gd name="T64" fmla="*/ 51 w 80"/>
                <a:gd name="T65" fmla="*/ 22 h 102"/>
                <a:gd name="T66" fmla="*/ 44 w 80"/>
                <a:gd name="T67" fmla="*/ 14 h 102"/>
                <a:gd name="T68" fmla="*/ 36 w 80"/>
                <a:gd name="T69" fmla="*/ 22 h 102"/>
                <a:gd name="T70" fmla="*/ 36 w 80"/>
                <a:gd name="T71" fmla="*/ 29 h 102"/>
                <a:gd name="T72" fmla="*/ 29 w 80"/>
                <a:gd name="T73" fmla="*/ 36 h 102"/>
                <a:gd name="T74" fmla="*/ 29 w 80"/>
                <a:gd name="T75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102">
                  <a:moveTo>
                    <a:pt x="29" y="58"/>
                  </a:moveTo>
                  <a:lnTo>
                    <a:pt x="29" y="58"/>
                  </a:lnTo>
                  <a:lnTo>
                    <a:pt x="22" y="66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3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72" y="66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51" y="102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15" y="102"/>
                  </a:lnTo>
                  <a:lnTo>
                    <a:pt x="7" y="102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0" y="36"/>
                  </a:lnTo>
                  <a:lnTo>
                    <a:pt x="80" y="44"/>
                  </a:lnTo>
                  <a:lnTo>
                    <a:pt x="80" y="58"/>
                  </a:lnTo>
                  <a:lnTo>
                    <a:pt x="29" y="58"/>
                  </a:lnTo>
                  <a:close/>
                  <a:moveTo>
                    <a:pt x="58" y="44"/>
                  </a:moveTo>
                  <a:lnTo>
                    <a:pt x="58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662" y="1675"/>
              <a:ext cx="87" cy="102"/>
            </a:xfrm>
            <a:custGeom>
              <a:avLst/>
              <a:gdLst>
                <a:gd name="T0" fmla="*/ 43 w 87"/>
                <a:gd name="T1" fmla="*/ 14 h 102"/>
                <a:gd name="T2" fmla="*/ 43 w 87"/>
                <a:gd name="T3" fmla="*/ 14 h 102"/>
                <a:gd name="T4" fmla="*/ 43 w 87"/>
                <a:gd name="T5" fmla="*/ 7 h 102"/>
                <a:gd name="T6" fmla="*/ 50 w 87"/>
                <a:gd name="T7" fmla="*/ 7 h 102"/>
                <a:gd name="T8" fmla="*/ 50 w 87"/>
                <a:gd name="T9" fmla="*/ 7 h 102"/>
                <a:gd name="T10" fmla="*/ 58 w 87"/>
                <a:gd name="T11" fmla="*/ 7 h 102"/>
                <a:gd name="T12" fmla="*/ 58 w 87"/>
                <a:gd name="T13" fmla="*/ 0 h 102"/>
                <a:gd name="T14" fmla="*/ 58 w 87"/>
                <a:gd name="T15" fmla="*/ 0 h 102"/>
                <a:gd name="T16" fmla="*/ 65 w 87"/>
                <a:gd name="T17" fmla="*/ 0 h 102"/>
                <a:gd name="T18" fmla="*/ 65 w 87"/>
                <a:gd name="T19" fmla="*/ 0 h 102"/>
                <a:gd name="T20" fmla="*/ 72 w 87"/>
                <a:gd name="T21" fmla="*/ 0 h 102"/>
                <a:gd name="T22" fmla="*/ 79 w 87"/>
                <a:gd name="T23" fmla="*/ 0 h 102"/>
                <a:gd name="T24" fmla="*/ 79 w 87"/>
                <a:gd name="T25" fmla="*/ 7 h 102"/>
                <a:gd name="T26" fmla="*/ 87 w 87"/>
                <a:gd name="T27" fmla="*/ 7 h 102"/>
                <a:gd name="T28" fmla="*/ 87 w 87"/>
                <a:gd name="T29" fmla="*/ 7 h 102"/>
                <a:gd name="T30" fmla="*/ 87 w 87"/>
                <a:gd name="T31" fmla="*/ 14 h 102"/>
                <a:gd name="T32" fmla="*/ 87 w 87"/>
                <a:gd name="T33" fmla="*/ 14 h 102"/>
                <a:gd name="T34" fmla="*/ 87 w 87"/>
                <a:gd name="T35" fmla="*/ 22 h 102"/>
                <a:gd name="T36" fmla="*/ 72 w 87"/>
                <a:gd name="T37" fmla="*/ 102 h 102"/>
                <a:gd name="T38" fmla="*/ 43 w 87"/>
                <a:gd name="T39" fmla="*/ 102 h 102"/>
                <a:gd name="T40" fmla="*/ 58 w 87"/>
                <a:gd name="T41" fmla="*/ 36 h 102"/>
                <a:gd name="T42" fmla="*/ 58 w 87"/>
                <a:gd name="T43" fmla="*/ 29 h 102"/>
                <a:gd name="T44" fmla="*/ 58 w 87"/>
                <a:gd name="T45" fmla="*/ 29 h 102"/>
                <a:gd name="T46" fmla="*/ 58 w 87"/>
                <a:gd name="T47" fmla="*/ 22 h 102"/>
                <a:gd name="T48" fmla="*/ 58 w 87"/>
                <a:gd name="T49" fmla="*/ 22 h 102"/>
                <a:gd name="T50" fmla="*/ 58 w 87"/>
                <a:gd name="T51" fmla="*/ 22 h 102"/>
                <a:gd name="T52" fmla="*/ 58 w 87"/>
                <a:gd name="T53" fmla="*/ 22 h 102"/>
                <a:gd name="T54" fmla="*/ 58 w 87"/>
                <a:gd name="T55" fmla="*/ 22 h 102"/>
                <a:gd name="T56" fmla="*/ 50 w 87"/>
                <a:gd name="T57" fmla="*/ 14 h 102"/>
                <a:gd name="T58" fmla="*/ 50 w 87"/>
                <a:gd name="T59" fmla="*/ 22 h 102"/>
                <a:gd name="T60" fmla="*/ 43 w 87"/>
                <a:gd name="T61" fmla="*/ 22 h 102"/>
                <a:gd name="T62" fmla="*/ 43 w 87"/>
                <a:gd name="T63" fmla="*/ 22 h 102"/>
                <a:gd name="T64" fmla="*/ 43 w 87"/>
                <a:gd name="T65" fmla="*/ 22 h 102"/>
                <a:gd name="T66" fmla="*/ 43 w 87"/>
                <a:gd name="T67" fmla="*/ 22 h 102"/>
                <a:gd name="T68" fmla="*/ 43 w 87"/>
                <a:gd name="T69" fmla="*/ 29 h 102"/>
                <a:gd name="T70" fmla="*/ 36 w 87"/>
                <a:gd name="T71" fmla="*/ 29 h 102"/>
                <a:gd name="T72" fmla="*/ 36 w 87"/>
                <a:gd name="T73" fmla="*/ 36 h 102"/>
                <a:gd name="T74" fmla="*/ 22 w 87"/>
                <a:gd name="T75" fmla="*/ 102 h 102"/>
                <a:gd name="T76" fmla="*/ 0 w 87"/>
                <a:gd name="T77" fmla="*/ 102 h 102"/>
                <a:gd name="T78" fmla="*/ 14 w 87"/>
                <a:gd name="T79" fmla="*/ 0 h 102"/>
                <a:gd name="T80" fmla="*/ 43 w 87"/>
                <a:gd name="T81" fmla="*/ 0 h 102"/>
                <a:gd name="T82" fmla="*/ 43 w 87"/>
                <a:gd name="T8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02">
                  <a:moveTo>
                    <a:pt x="43" y="14"/>
                  </a:moveTo>
                  <a:lnTo>
                    <a:pt x="43" y="14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79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72" y="102"/>
                  </a:lnTo>
                  <a:lnTo>
                    <a:pt x="43" y="102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0" y="14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102"/>
                  </a:lnTo>
                  <a:lnTo>
                    <a:pt x="0" y="102"/>
                  </a:lnTo>
                  <a:lnTo>
                    <a:pt x="14" y="0"/>
                  </a:lnTo>
                  <a:lnTo>
                    <a:pt x="43" y="0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756" y="1675"/>
              <a:ext cx="86" cy="102"/>
            </a:xfrm>
            <a:custGeom>
              <a:avLst/>
              <a:gdLst>
                <a:gd name="T0" fmla="*/ 58 w 86"/>
                <a:gd name="T1" fmla="*/ 36 h 102"/>
                <a:gd name="T2" fmla="*/ 58 w 86"/>
                <a:gd name="T3" fmla="*/ 29 h 102"/>
                <a:gd name="T4" fmla="*/ 58 w 86"/>
                <a:gd name="T5" fmla="*/ 22 h 102"/>
                <a:gd name="T6" fmla="*/ 50 w 86"/>
                <a:gd name="T7" fmla="*/ 22 h 102"/>
                <a:gd name="T8" fmla="*/ 43 w 86"/>
                <a:gd name="T9" fmla="*/ 22 h 102"/>
                <a:gd name="T10" fmla="*/ 36 w 86"/>
                <a:gd name="T11" fmla="*/ 22 h 102"/>
                <a:gd name="T12" fmla="*/ 36 w 86"/>
                <a:gd name="T13" fmla="*/ 29 h 102"/>
                <a:gd name="T14" fmla="*/ 29 w 86"/>
                <a:gd name="T15" fmla="*/ 44 h 102"/>
                <a:gd name="T16" fmla="*/ 29 w 86"/>
                <a:gd name="T17" fmla="*/ 58 h 102"/>
                <a:gd name="T18" fmla="*/ 29 w 86"/>
                <a:gd name="T19" fmla="*/ 73 h 102"/>
                <a:gd name="T20" fmla="*/ 29 w 86"/>
                <a:gd name="T21" fmla="*/ 80 h 102"/>
                <a:gd name="T22" fmla="*/ 29 w 86"/>
                <a:gd name="T23" fmla="*/ 88 h 102"/>
                <a:gd name="T24" fmla="*/ 36 w 86"/>
                <a:gd name="T25" fmla="*/ 88 h 102"/>
                <a:gd name="T26" fmla="*/ 43 w 86"/>
                <a:gd name="T27" fmla="*/ 80 h 102"/>
                <a:gd name="T28" fmla="*/ 43 w 86"/>
                <a:gd name="T29" fmla="*/ 80 h 102"/>
                <a:gd name="T30" fmla="*/ 50 w 86"/>
                <a:gd name="T31" fmla="*/ 73 h 102"/>
                <a:gd name="T32" fmla="*/ 79 w 86"/>
                <a:gd name="T33" fmla="*/ 66 h 102"/>
                <a:gd name="T34" fmla="*/ 72 w 86"/>
                <a:gd name="T35" fmla="*/ 80 h 102"/>
                <a:gd name="T36" fmla="*/ 65 w 86"/>
                <a:gd name="T37" fmla="*/ 95 h 102"/>
                <a:gd name="T38" fmla="*/ 50 w 86"/>
                <a:gd name="T39" fmla="*/ 102 h 102"/>
                <a:gd name="T40" fmla="*/ 29 w 86"/>
                <a:gd name="T41" fmla="*/ 102 h 102"/>
                <a:gd name="T42" fmla="*/ 7 w 86"/>
                <a:gd name="T43" fmla="*/ 102 h 102"/>
                <a:gd name="T44" fmla="*/ 0 w 86"/>
                <a:gd name="T45" fmla="*/ 88 h 102"/>
                <a:gd name="T46" fmla="*/ 0 w 86"/>
                <a:gd name="T47" fmla="*/ 73 h 102"/>
                <a:gd name="T48" fmla="*/ 0 w 86"/>
                <a:gd name="T49" fmla="*/ 51 h 102"/>
                <a:gd name="T50" fmla="*/ 7 w 86"/>
                <a:gd name="T51" fmla="*/ 29 h 102"/>
                <a:gd name="T52" fmla="*/ 14 w 86"/>
                <a:gd name="T53" fmla="*/ 14 h 102"/>
                <a:gd name="T54" fmla="*/ 29 w 86"/>
                <a:gd name="T55" fmla="*/ 7 h 102"/>
                <a:gd name="T56" fmla="*/ 50 w 86"/>
                <a:gd name="T57" fmla="*/ 0 h 102"/>
                <a:gd name="T58" fmla="*/ 65 w 86"/>
                <a:gd name="T59" fmla="*/ 0 h 102"/>
                <a:gd name="T60" fmla="*/ 79 w 86"/>
                <a:gd name="T61" fmla="*/ 7 h 102"/>
                <a:gd name="T62" fmla="*/ 86 w 86"/>
                <a:gd name="T63" fmla="*/ 22 h 102"/>
                <a:gd name="T64" fmla="*/ 86 w 86"/>
                <a:gd name="T65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2">
                  <a:moveTo>
                    <a:pt x="58" y="36"/>
                  </a:move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0" y="66"/>
                  </a:lnTo>
                  <a:lnTo>
                    <a:pt x="79" y="66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65" y="95"/>
                  </a:lnTo>
                  <a:lnTo>
                    <a:pt x="58" y="95"/>
                  </a:lnTo>
                  <a:lnTo>
                    <a:pt x="50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1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86" y="22"/>
                  </a:lnTo>
                  <a:lnTo>
                    <a:pt x="86" y="29"/>
                  </a:lnTo>
                  <a:lnTo>
                    <a:pt x="86" y="36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1842" y="1675"/>
              <a:ext cx="87" cy="102"/>
            </a:xfrm>
            <a:custGeom>
              <a:avLst/>
              <a:gdLst>
                <a:gd name="T0" fmla="*/ 29 w 87"/>
                <a:gd name="T1" fmla="*/ 58 h 102"/>
                <a:gd name="T2" fmla="*/ 29 w 87"/>
                <a:gd name="T3" fmla="*/ 73 h 102"/>
                <a:gd name="T4" fmla="*/ 29 w 87"/>
                <a:gd name="T5" fmla="*/ 80 h 102"/>
                <a:gd name="T6" fmla="*/ 37 w 87"/>
                <a:gd name="T7" fmla="*/ 88 h 102"/>
                <a:gd name="T8" fmla="*/ 44 w 87"/>
                <a:gd name="T9" fmla="*/ 88 h 102"/>
                <a:gd name="T10" fmla="*/ 44 w 87"/>
                <a:gd name="T11" fmla="*/ 80 h 102"/>
                <a:gd name="T12" fmla="*/ 51 w 87"/>
                <a:gd name="T13" fmla="*/ 80 h 102"/>
                <a:gd name="T14" fmla="*/ 51 w 87"/>
                <a:gd name="T15" fmla="*/ 73 h 102"/>
                <a:gd name="T16" fmla="*/ 80 w 87"/>
                <a:gd name="T17" fmla="*/ 66 h 102"/>
                <a:gd name="T18" fmla="*/ 80 w 87"/>
                <a:gd name="T19" fmla="*/ 73 h 102"/>
                <a:gd name="T20" fmla="*/ 73 w 87"/>
                <a:gd name="T21" fmla="*/ 80 h 102"/>
                <a:gd name="T22" fmla="*/ 73 w 87"/>
                <a:gd name="T23" fmla="*/ 88 h 102"/>
                <a:gd name="T24" fmla="*/ 65 w 87"/>
                <a:gd name="T25" fmla="*/ 95 h 102"/>
                <a:gd name="T26" fmla="*/ 58 w 87"/>
                <a:gd name="T27" fmla="*/ 95 h 102"/>
                <a:gd name="T28" fmla="*/ 51 w 87"/>
                <a:gd name="T29" fmla="*/ 102 h 102"/>
                <a:gd name="T30" fmla="*/ 44 w 87"/>
                <a:gd name="T31" fmla="*/ 102 h 102"/>
                <a:gd name="T32" fmla="*/ 37 w 87"/>
                <a:gd name="T33" fmla="*/ 102 h 102"/>
                <a:gd name="T34" fmla="*/ 15 w 87"/>
                <a:gd name="T35" fmla="*/ 102 h 102"/>
                <a:gd name="T36" fmla="*/ 8 w 87"/>
                <a:gd name="T37" fmla="*/ 88 h 102"/>
                <a:gd name="T38" fmla="*/ 0 w 87"/>
                <a:gd name="T39" fmla="*/ 73 h 102"/>
                <a:gd name="T40" fmla="*/ 8 w 87"/>
                <a:gd name="T41" fmla="*/ 51 h 102"/>
                <a:gd name="T42" fmla="*/ 8 w 87"/>
                <a:gd name="T43" fmla="*/ 29 h 102"/>
                <a:gd name="T44" fmla="*/ 22 w 87"/>
                <a:gd name="T45" fmla="*/ 14 h 102"/>
                <a:gd name="T46" fmla="*/ 37 w 87"/>
                <a:gd name="T47" fmla="*/ 7 h 102"/>
                <a:gd name="T48" fmla="*/ 58 w 87"/>
                <a:gd name="T49" fmla="*/ 0 h 102"/>
                <a:gd name="T50" fmla="*/ 80 w 87"/>
                <a:gd name="T51" fmla="*/ 7 h 102"/>
                <a:gd name="T52" fmla="*/ 87 w 87"/>
                <a:gd name="T53" fmla="*/ 14 h 102"/>
                <a:gd name="T54" fmla="*/ 87 w 87"/>
                <a:gd name="T55" fmla="*/ 36 h 102"/>
                <a:gd name="T56" fmla="*/ 87 w 87"/>
                <a:gd name="T57" fmla="*/ 58 h 102"/>
                <a:gd name="T58" fmla="*/ 58 w 87"/>
                <a:gd name="T59" fmla="*/ 44 h 102"/>
                <a:gd name="T60" fmla="*/ 58 w 87"/>
                <a:gd name="T61" fmla="*/ 36 h 102"/>
                <a:gd name="T62" fmla="*/ 58 w 87"/>
                <a:gd name="T63" fmla="*/ 29 h 102"/>
                <a:gd name="T64" fmla="*/ 58 w 87"/>
                <a:gd name="T65" fmla="*/ 22 h 102"/>
                <a:gd name="T66" fmla="*/ 51 w 87"/>
                <a:gd name="T67" fmla="*/ 14 h 102"/>
                <a:gd name="T68" fmla="*/ 44 w 87"/>
                <a:gd name="T69" fmla="*/ 22 h 102"/>
                <a:gd name="T70" fmla="*/ 37 w 87"/>
                <a:gd name="T71" fmla="*/ 29 h 102"/>
                <a:gd name="T72" fmla="*/ 37 w 87"/>
                <a:gd name="T73" fmla="*/ 36 h 102"/>
                <a:gd name="T74" fmla="*/ 37 w 87"/>
                <a:gd name="T75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102">
                  <a:moveTo>
                    <a:pt x="29" y="58"/>
                  </a:moveTo>
                  <a:lnTo>
                    <a:pt x="29" y="58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80" y="66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0" y="80"/>
                  </a:lnTo>
                  <a:lnTo>
                    <a:pt x="73" y="80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65" y="8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8" y="95"/>
                  </a:lnTo>
                  <a:lnTo>
                    <a:pt x="58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44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8" y="95"/>
                  </a:lnTo>
                  <a:lnTo>
                    <a:pt x="8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8" y="51"/>
                  </a:lnTo>
                  <a:lnTo>
                    <a:pt x="8" y="44"/>
                  </a:lnTo>
                  <a:lnTo>
                    <a:pt x="8" y="29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37" y="7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87" y="36"/>
                  </a:lnTo>
                  <a:lnTo>
                    <a:pt x="87" y="44"/>
                  </a:lnTo>
                  <a:lnTo>
                    <a:pt x="87" y="58"/>
                  </a:lnTo>
                  <a:lnTo>
                    <a:pt x="29" y="58"/>
                  </a:lnTo>
                  <a:close/>
                  <a:moveTo>
                    <a:pt x="58" y="44"/>
                  </a:moveTo>
                  <a:lnTo>
                    <a:pt x="58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14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972" y="1638"/>
              <a:ext cx="73" cy="139"/>
            </a:xfrm>
            <a:custGeom>
              <a:avLst/>
              <a:gdLst>
                <a:gd name="T0" fmla="*/ 66 w 73"/>
                <a:gd name="T1" fmla="*/ 22 h 139"/>
                <a:gd name="T2" fmla="*/ 66 w 73"/>
                <a:gd name="T3" fmla="*/ 22 h 139"/>
                <a:gd name="T4" fmla="*/ 58 w 73"/>
                <a:gd name="T5" fmla="*/ 22 h 139"/>
                <a:gd name="T6" fmla="*/ 58 w 73"/>
                <a:gd name="T7" fmla="*/ 22 h 139"/>
                <a:gd name="T8" fmla="*/ 58 w 73"/>
                <a:gd name="T9" fmla="*/ 22 h 139"/>
                <a:gd name="T10" fmla="*/ 51 w 73"/>
                <a:gd name="T11" fmla="*/ 22 h 139"/>
                <a:gd name="T12" fmla="*/ 51 w 73"/>
                <a:gd name="T13" fmla="*/ 29 h 139"/>
                <a:gd name="T14" fmla="*/ 51 w 73"/>
                <a:gd name="T15" fmla="*/ 29 h 139"/>
                <a:gd name="T16" fmla="*/ 51 w 73"/>
                <a:gd name="T17" fmla="*/ 29 h 139"/>
                <a:gd name="T18" fmla="*/ 51 w 73"/>
                <a:gd name="T19" fmla="*/ 37 h 139"/>
                <a:gd name="T20" fmla="*/ 66 w 73"/>
                <a:gd name="T21" fmla="*/ 37 h 139"/>
                <a:gd name="T22" fmla="*/ 58 w 73"/>
                <a:gd name="T23" fmla="*/ 59 h 139"/>
                <a:gd name="T24" fmla="*/ 44 w 73"/>
                <a:gd name="T25" fmla="*/ 59 h 139"/>
                <a:gd name="T26" fmla="*/ 29 w 73"/>
                <a:gd name="T27" fmla="*/ 139 h 139"/>
                <a:gd name="T28" fmla="*/ 0 w 73"/>
                <a:gd name="T29" fmla="*/ 139 h 139"/>
                <a:gd name="T30" fmla="*/ 22 w 73"/>
                <a:gd name="T31" fmla="*/ 59 h 139"/>
                <a:gd name="T32" fmla="*/ 8 w 73"/>
                <a:gd name="T33" fmla="*/ 59 h 139"/>
                <a:gd name="T34" fmla="*/ 8 w 73"/>
                <a:gd name="T35" fmla="*/ 37 h 139"/>
                <a:gd name="T36" fmla="*/ 22 w 73"/>
                <a:gd name="T37" fmla="*/ 37 h 139"/>
                <a:gd name="T38" fmla="*/ 22 w 73"/>
                <a:gd name="T39" fmla="*/ 29 h 139"/>
                <a:gd name="T40" fmla="*/ 29 w 73"/>
                <a:gd name="T41" fmla="*/ 22 h 139"/>
                <a:gd name="T42" fmla="*/ 29 w 73"/>
                <a:gd name="T43" fmla="*/ 15 h 139"/>
                <a:gd name="T44" fmla="*/ 37 w 73"/>
                <a:gd name="T45" fmla="*/ 15 h 139"/>
                <a:gd name="T46" fmla="*/ 37 w 73"/>
                <a:gd name="T47" fmla="*/ 7 h 139"/>
                <a:gd name="T48" fmla="*/ 44 w 73"/>
                <a:gd name="T49" fmla="*/ 7 h 139"/>
                <a:gd name="T50" fmla="*/ 51 w 73"/>
                <a:gd name="T51" fmla="*/ 0 h 139"/>
                <a:gd name="T52" fmla="*/ 58 w 73"/>
                <a:gd name="T53" fmla="*/ 0 h 139"/>
                <a:gd name="T54" fmla="*/ 66 w 73"/>
                <a:gd name="T55" fmla="*/ 0 h 139"/>
                <a:gd name="T56" fmla="*/ 66 w 73"/>
                <a:gd name="T57" fmla="*/ 0 h 139"/>
                <a:gd name="T58" fmla="*/ 66 w 73"/>
                <a:gd name="T59" fmla="*/ 0 h 139"/>
                <a:gd name="T60" fmla="*/ 66 w 73"/>
                <a:gd name="T61" fmla="*/ 0 h 139"/>
                <a:gd name="T62" fmla="*/ 66 w 73"/>
                <a:gd name="T63" fmla="*/ 0 h 139"/>
                <a:gd name="T64" fmla="*/ 66 w 73"/>
                <a:gd name="T65" fmla="*/ 0 h 139"/>
                <a:gd name="T66" fmla="*/ 73 w 73"/>
                <a:gd name="T67" fmla="*/ 0 h 139"/>
                <a:gd name="T68" fmla="*/ 73 w 73"/>
                <a:gd name="T69" fmla="*/ 0 h 139"/>
                <a:gd name="T70" fmla="*/ 66 w 73"/>
                <a:gd name="T71" fmla="*/ 2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" h="139">
                  <a:moveTo>
                    <a:pt x="66" y="22"/>
                  </a:moveTo>
                  <a:lnTo>
                    <a:pt x="6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37"/>
                  </a:lnTo>
                  <a:lnTo>
                    <a:pt x="66" y="37"/>
                  </a:lnTo>
                  <a:lnTo>
                    <a:pt x="58" y="59"/>
                  </a:lnTo>
                  <a:lnTo>
                    <a:pt x="44" y="59"/>
                  </a:lnTo>
                  <a:lnTo>
                    <a:pt x="29" y="139"/>
                  </a:lnTo>
                  <a:lnTo>
                    <a:pt x="0" y="139"/>
                  </a:lnTo>
                  <a:lnTo>
                    <a:pt x="22" y="59"/>
                  </a:lnTo>
                  <a:lnTo>
                    <a:pt x="8" y="59"/>
                  </a:lnTo>
                  <a:lnTo>
                    <a:pt x="8" y="37"/>
                  </a:lnTo>
                  <a:lnTo>
                    <a:pt x="22" y="37"/>
                  </a:lnTo>
                  <a:lnTo>
                    <a:pt x="22" y="29"/>
                  </a:lnTo>
                  <a:lnTo>
                    <a:pt x="29" y="22"/>
                  </a:lnTo>
                  <a:lnTo>
                    <a:pt x="29" y="15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44" y="7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6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2030" y="1675"/>
              <a:ext cx="80" cy="102"/>
            </a:xfrm>
            <a:custGeom>
              <a:avLst/>
              <a:gdLst>
                <a:gd name="T0" fmla="*/ 0 w 80"/>
                <a:gd name="T1" fmla="*/ 44 h 102"/>
                <a:gd name="T2" fmla="*/ 8 w 80"/>
                <a:gd name="T3" fmla="*/ 22 h 102"/>
                <a:gd name="T4" fmla="*/ 22 w 80"/>
                <a:gd name="T5" fmla="*/ 7 h 102"/>
                <a:gd name="T6" fmla="*/ 36 w 80"/>
                <a:gd name="T7" fmla="*/ 0 h 102"/>
                <a:gd name="T8" fmla="*/ 65 w 80"/>
                <a:gd name="T9" fmla="*/ 0 h 102"/>
                <a:gd name="T10" fmla="*/ 80 w 80"/>
                <a:gd name="T11" fmla="*/ 7 h 102"/>
                <a:gd name="T12" fmla="*/ 80 w 80"/>
                <a:gd name="T13" fmla="*/ 22 h 102"/>
                <a:gd name="T14" fmla="*/ 80 w 80"/>
                <a:gd name="T15" fmla="*/ 44 h 102"/>
                <a:gd name="T16" fmla="*/ 80 w 80"/>
                <a:gd name="T17" fmla="*/ 58 h 102"/>
                <a:gd name="T18" fmla="*/ 73 w 80"/>
                <a:gd name="T19" fmla="*/ 80 h 102"/>
                <a:gd name="T20" fmla="*/ 58 w 80"/>
                <a:gd name="T21" fmla="*/ 95 h 102"/>
                <a:gd name="T22" fmla="*/ 44 w 80"/>
                <a:gd name="T23" fmla="*/ 102 h 102"/>
                <a:gd name="T24" fmla="*/ 15 w 80"/>
                <a:gd name="T25" fmla="*/ 102 h 102"/>
                <a:gd name="T26" fmla="*/ 0 w 80"/>
                <a:gd name="T27" fmla="*/ 95 h 102"/>
                <a:gd name="T28" fmla="*/ 0 w 80"/>
                <a:gd name="T29" fmla="*/ 80 h 102"/>
                <a:gd name="T30" fmla="*/ 0 w 80"/>
                <a:gd name="T31" fmla="*/ 58 h 102"/>
                <a:gd name="T32" fmla="*/ 51 w 80"/>
                <a:gd name="T33" fmla="*/ 51 h 102"/>
                <a:gd name="T34" fmla="*/ 58 w 80"/>
                <a:gd name="T35" fmla="*/ 36 h 102"/>
                <a:gd name="T36" fmla="*/ 58 w 80"/>
                <a:gd name="T37" fmla="*/ 29 h 102"/>
                <a:gd name="T38" fmla="*/ 51 w 80"/>
                <a:gd name="T39" fmla="*/ 22 h 102"/>
                <a:gd name="T40" fmla="*/ 44 w 80"/>
                <a:gd name="T41" fmla="*/ 22 h 102"/>
                <a:gd name="T42" fmla="*/ 36 w 80"/>
                <a:gd name="T43" fmla="*/ 22 h 102"/>
                <a:gd name="T44" fmla="*/ 36 w 80"/>
                <a:gd name="T45" fmla="*/ 29 h 102"/>
                <a:gd name="T46" fmla="*/ 29 w 80"/>
                <a:gd name="T47" fmla="*/ 36 h 102"/>
                <a:gd name="T48" fmla="*/ 29 w 80"/>
                <a:gd name="T49" fmla="*/ 51 h 102"/>
                <a:gd name="T50" fmla="*/ 22 w 80"/>
                <a:gd name="T51" fmla="*/ 66 h 102"/>
                <a:gd name="T52" fmla="*/ 22 w 80"/>
                <a:gd name="T53" fmla="*/ 80 h 102"/>
                <a:gd name="T54" fmla="*/ 29 w 80"/>
                <a:gd name="T55" fmla="*/ 88 h 102"/>
                <a:gd name="T56" fmla="*/ 36 w 80"/>
                <a:gd name="T57" fmla="*/ 88 h 102"/>
                <a:gd name="T58" fmla="*/ 36 w 80"/>
                <a:gd name="T59" fmla="*/ 88 h 102"/>
                <a:gd name="T60" fmla="*/ 44 w 80"/>
                <a:gd name="T61" fmla="*/ 80 h 102"/>
                <a:gd name="T62" fmla="*/ 51 w 80"/>
                <a:gd name="T63" fmla="*/ 66 h 102"/>
                <a:gd name="T64" fmla="*/ 51 w 80"/>
                <a:gd name="T6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102">
                  <a:moveTo>
                    <a:pt x="0" y="51"/>
                  </a:moveTo>
                  <a:lnTo>
                    <a:pt x="0" y="44"/>
                  </a:lnTo>
                  <a:lnTo>
                    <a:pt x="8" y="29"/>
                  </a:lnTo>
                  <a:lnTo>
                    <a:pt x="8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65" y="0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80" y="29"/>
                  </a:lnTo>
                  <a:lnTo>
                    <a:pt x="80" y="44"/>
                  </a:lnTo>
                  <a:lnTo>
                    <a:pt x="80" y="51"/>
                  </a:lnTo>
                  <a:lnTo>
                    <a:pt x="80" y="58"/>
                  </a:lnTo>
                  <a:lnTo>
                    <a:pt x="73" y="73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58" y="95"/>
                  </a:lnTo>
                  <a:lnTo>
                    <a:pt x="51" y="102"/>
                  </a:lnTo>
                  <a:lnTo>
                    <a:pt x="44" y="102"/>
                  </a:lnTo>
                  <a:lnTo>
                    <a:pt x="29" y="102"/>
                  </a:lnTo>
                  <a:lnTo>
                    <a:pt x="15" y="102"/>
                  </a:lnTo>
                  <a:lnTo>
                    <a:pt x="8" y="102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51" y="51"/>
                  </a:moveTo>
                  <a:lnTo>
                    <a:pt x="58" y="44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9" y="44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2" y="66"/>
                  </a:lnTo>
                  <a:lnTo>
                    <a:pt x="22" y="73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3"/>
                  </a:lnTo>
                  <a:lnTo>
                    <a:pt x="51" y="66"/>
                  </a:lnTo>
                  <a:lnTo>
                    <a:pt x="51" y="5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110" y="1675"/>
              <a:ext cx="72" cy="102"/>
            </a:xfrm>
            <a:custGeom>
              <a:avLst/>
              <a:gdLst>
                <a:gd name="T0" fmla="*/ 50 w 72"/>
                <a:gd name="T1" fmla="*/ 0 h 102"/>
                <a:gd name="T2" fmla="*/ 43 w 72"/>
                <a:gd name="T3" fmla="*/ 14 h 102"/>
                <a:gd name="T4" fmla="*/ 43 w 72"/>
                <a:gd name="T5" fmla="*/ 14 h 102"/>
                <a:gd name="T6" fmla="*/ 50 w 72"/>
                <a:gd name="T7" fmla="*/ 14 h 102"/>
                <a:gd name="T8" fmla="*/ 50 w 72"/>
                <a:gd name="T9" fmla="*/ 7 h 102"/>
                <a:gd name="T10" fmla="*/ 58 w 72"/>
                <a:gd name="T11" fmla="*/ 7 h 102"/>
                <a:gd name="T12" fmla="*/ 58 w 72"/>
                <a:gd name="T13" fmla="*/ 7 h 102"/>
                <a:gd name="T14" fmla="*/ 65 w 72"/>
                <a:gd name="T15" fmla="*/ 0 h 102"/>
                <a:gd name="T16" fmla="*/ 65 w 72"/>
                <a:gd name="T17" fmla="*/ 0 h 102"/>
                <a:gd name="T18" fmla="*/ 72 w 72"/>
                <a:gd name="T19" fmla="*/ 0 h 102"/>
                <a:gd name="T20" fmla="*/ 72 w 72"/>
                <a:gd name="T21" fmla="*/ 0 h 102"/>
                <a:gd name="T22" fmla="*/ 72 w 72"/>
                <a:gd name="T23" fmla="*/ 29 h 102"/>
                <a:gd name="T24" fmla="*/ 65 w 72"/>
                <a:gd name="T25" fmla="*/ 29 h 102"/>
                <a:gd name="T26" fmla="*/ 58 w 72"/>
                <a:gd name="T27" fmla="*/ 29 h 102"/>
                <a:gd name="T28" fmla="*/ 50 w 72"/>
                <a:gd name="T29" fmla="*/ 29 h 102"/>
                <a:gd name="T30" fmla="*/ 50 w 72"/>
                <a:gd name="T31" fmla="*/ 29 h 102"/>
                <a:gd name="T32" fmla="*/ 43 w 72"/>
                <a:gd name="T33" fmla="*/ 36 h 102"/>
                <a:gd name="T34" fmla="*/ 43 w 72"/>
                <a:gd name="T35" fmla="*/ 36 h 102"/>
                <a:gd name="T36" fmla="*/ 43 w 72"/>
                <a:gd name="T37" fmla="*/ 44 h 102"/>
                <a:gd name="T38" fmla="*/ 43 w 72"/>
                <a:gd name="T39" fmla="*/ 51 h 102"/>
                <a:gd name="T40" fmla="*/ 29 w 72"/>
                <a:gd name="T41" fmla="*/ 102 h 102"/>
                <a:gd name="T42" fmla="*/ 0 w 72"/>
                <a:gd name="T43" fmla="*/ 102 h 102"/>
                <a:gd name="T44" fmla="*/ 21 w 72"/>
                <a:gd name="T45" fmla="*/ 0 h 102"/>
                <a:gd name="T46" fmla="*/ 50 w 72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02">
                  <a:moveTo>
                    <a:pt x="50" y="0"/>
                  </a:moveTo>
                  <a:lnTo>
                    <a:pt x="43" y="14"/>
                  </a:lnTo>
                  <a:lnTo>
                    <a:pt x="43" y="14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29"/>
                  </a:lnTo>
                  <a:lnTo>
                    <a:pt x="65" y="29"/>
                  </a:lnTo>
                  <a:lnTo>
                    <a:pt x="58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29" y="102"/>
                  </a:lnTo>
                  <a:lnTo>
                    <a:pt x="0" y="102"/>
                  </a:lnTo>
                  <a:lnTo>
                    <a:pt x="21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2211" y="1675"/>
              <a:ext cx="87" cy="102"/>
            </a:xfrm>
            <a:custGeom>
              <a:avLst/>
              <a:gdLst>
                <a:gd name="T0" fmla="*/ 79 w 87"/>
                <a:gd name="T1" fmla="*/ 88 h 102"/>
                <a:gd name="T2" fmla="*/ 72 w 87"/>
                <a:gd name="T3" fmla="*/ 88 h 102"/>
                <a:gd name="T4" fmla="*/ 72 w 87"/>
                <a:gd name="T5" fmla="*/ 95 h 102"/>
                <a:gd name="T6" fmla="*/ 72 w 87"/>
                <a:gd name="T7" fmla="*/ 102 h 102"/>
                <a:gd name="T8" fmla="*/ 50 w 87"/>
                <a:gd name="T9" fmla="*/ 102 h 102"/>
                <a:gd name="T10" fmla="*/ 50 w 87"/>
                <a:gd name="T11" fmla="*/ 88 h 102"/>
                <a:gd name="T12" fmla="*/ 43 w 87"/>
                <a:gd name="T13" fmla="*/ 95 h 102"/>
                <a:gd name="T14" fmla="*/ 36 w 87"/>
                <a:gd name="T15" fmla="*/ 102 h 102"/>
                <a:gd name="T16" fmla="*/ 29 w 87"/>
                <a:gd name="T17" fmla="*/ 102 h 102"/>
                <a:gd name="T18" fmla="*/ 22 w 87"/>
                <a:gd name="T19" fmla="*/ 102 h 102"/>
                <a:gd name="T20" fmla="*/ 7 w 87"/>
                <a:gd name="T21" fmla="*/ 102 h 102"/>
                <a:gd name="T22" fmla="*/ 7 w 87"/>
                <a:gd name="T23" fmla="*/ 95 h 102"/>
                <a:gd name="T24" fmla="*/ 0 w 87"/>
                <a:gd name="T25" fmla="*/ 80 h 102"/>
                <a:gd name="T26" fmla="*/ 0 w 87"/>
                <a:gd name="T27" fmla="*/ 73 h 102"/>
                <a:gd name="T28" fmla="*/ 7 w 87"/>
                <a:gd name="T29" fmla="*/ 51 h 102"/>
                <a:gd name="T30" fmla="*/ 22 w 87"/>
                <a:gd name="T31" fmla="*/ 44 h 102"/>
                <a:gd name="T32" fmla="*/ 43 w 87"/>
                <a:gd name="T33" fmla="*/ 36 h 102"/>
                <a:gd name="T34" fmla="*/ 58 w 87"/>
                <a:gd name="T35" fmla="*/ 36 h 102"/>
                <a:gd name="T36" fmla="*/ 65 w 87"/>
                <a:gd name="T37" fmla="*/ 29 h 102"/>
                <a:gd name="T38" fmla="*/ 65 w 87"/>
                <a:gd name="T39" fmla="*/ 22 h 102"/>
                <a:gd name="T40" fmla="*/ 58 w 87"/>
                <a:gd name="T41" fmla="*/ 22 h 102"/>
                <a:gd name="T42" fmla="*/ 58 w 87"/>
                <a:gd name="T43" fmla="*/ 14 h 102"/>
                <a:gd name="T44" fmla="*/ 50 w 87"/>
                <a:gd name="T45" fmla="*/ 14 h 102"/>
                <a:gd name="T46" fmla="*/ 43 w 87"/>
                <a:gd name="T47" fmla="*/ 22 h 102"/>
                <a:gd name="T48" fmla="*/ 43 w 87"/>
                <a:gd name="T49" fmla="*/ 22 h 102"/>
                <a:gd name="T50" fmla="*/ 43 w 87"/>
                <a:gd name="T51" fmla="*/ 29 h 102"/>
                <a:gd name="T52" fmla="*/ 14 w 87"/>
                <a:gd name="T53" fmla="*/ 29 h 102"/>
                <a:gd name="T54" fmla="*/ 14 w 87"/>
                <a:gd name="T55" fmla="*/ 22 h 102"/>
                <a:gd name="T56" fmla="*/ 22 w 87"/>
                <a:gd name="T57" fmla="*/ 14 h 102"/>
                <a:gd name="T58" fmla="*/ 22 w 87"/>
                <a:gd name="T59" fmla="*/ 14 h 102"/>
                <a:gd name="T60" fmla="*/ 29 w 87"/>
                <a:gd name="T61" fmla="*/ 7 h 102"/>
                <a:gd name="T62" fmla="*/ 36 w 87"/>
                <a:gd name="T63" fmla="*/ 7 h 102"/>
                <a:gd name="T64" fmla="*/ 43 w 87"/>
                <a:gd name="T65" fmla="*/ 0 h 102"/>
                <a:gd name="T66" fmla="*/ 50 w 87"/>
                <a:gd name="T67" fmla="*/ 0 h 102"/>
                <a:gd name="T68" fmla="*/ 58 w 87"/>
                <a:gd name="T69" fmla="*/ 0 h 102"/>
                <a:gd name="T70" fmla="*/ 72 w 87"/>
                <a:gd name="T71" fmla="*/ 7 h 102"/>
                <a:gd name="T72" fmla="*/ 87 w 87"/>
                <a:gd name="T73" fmla="*/ 14 h 102"/>
                <a:gd name="T74" fmla="*/ 87 w 87"/>
                <a:gd name="T75" fmla="*/ 22 h 102"/>
                <a:gd name="T76" fmla="*/ 87 w 87"/>
                <a:gd name="T77" fmla="*/ 36 h 102"/>
                <a:gd name="T78" fmla="*/ 29 w 87"/>
                <a:gd name="T79" fmla="*/ 73 h 102"/>
                <a:gd name="T80" fmla="*/ 29 w 87"/>
                <a:gd name="T81" fmla="*/ 73 h 102"/>
                <a:gd name="T82" fmla="*/ 29 w 87"/>
                <a:gd name="T83" fmla="*/ 80 h 102"/>
                <a:gd name="T84" fmla="*/ 29 w 87"/>
                <a:gd name="T85" fmla="*/ 88 h 102"/>
                <a:gd name="T86" fmla="*/ 36 w 87"/>
                <a:gd name="T87" fmla="*/ 88 h 102"/>
                <a:gd name="T88" fmla="*/ 43 w 87"/>
                <a:gd name="T89" fmla="*/ 80 h 102"/>
                <a:gd name="T90" fmla="*/ 50 w 87"/>
                <a:gd name="T91" fmla="*/ 73 h 102"/>
                <a:gd name="T92" fmla="*/ 58 w 87"/>
                <a:gd name="T93" fmla="*/ 66 h 102"/>
                <a:gd name="T94" fmla="*/ 58 w 87"/>
                <a:gd name="T95" fmla="*/ 51 h 102"/>
                <a:gd name="T96" fmla="*/ 43 w 87"/>
                <a:gd name="T97" fmla="*/ 51 h 102"/>
                <a:gd name="T98" fmla="*/ 36 w 87"/>
                <a:gd name="T99" fmla="*/ 58 h 102"/>
                <a:gd name="T100" fmla="*/ 36 w 87"/>
                <a:gd name="T101" fmla="*/ 58 h 102"/>
                <a:gd name="T102" fmla="*/ 29 w 87"/>
                <a:gd name="T103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102">
                  <a:moveTo>
                    <a:pt x="79" y="80"/>
                  </a:moveTo>
                  <a:lnTo>
                    <a:pt x="79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50" y="102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14" y="102"/>
                  </a:lnTo>
                  <a:lnTo>
                    <a:pt x="7" y="102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4" y="44"/>
                  </a:lnTo>
                  <a:lnTo>
                    <a:pt x="22" y="44"/>
                  </a:lnTo>
                  <a:lnTo>
                    <a:pt x="29" y="44"/>
                  </a:lnTo>
                  <a:lnTo>
                    <a:pt x="43" y="36"/>
                  </a:lnTo>
                  <a:lnTo>
                    <a:pt x="50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87" y="36"/>
                  </a:lnTo>
                  <a:lnTo>
                    <a:pt x="79" y="80"/>
                  </a:lnTo>
                  <a:close/>
                  <a:moveTo>
                    <a:pt x="29" y="73"/>
                  </a:moveTo>
                  <a:lnTo>
                    <a:pt x="29" y="73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8"/>
                  </a:lnTo>
                  <a:lnTo>
                    <a:pt x="43" y="80"/>
                  </a:lnTo>
                  <a:lnTo>
                    <a:pt x="50" y="80"/>
                  </a:lnTo>
                  <a:lnTo>
                    <a:pt x="50" y="73"/>
                  </a:lnTo>
                  <a:lnTo>
                    <a:pt x="50" y="66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0" y="51"/>
                  </a:lnTo>
                  <a:lnTo>
                    <a:pt x="43" y="51"/>
                  </a:lnTo>
                  <a:lnTo>
                    <a:pt x="43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9" y="66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334" y="1675"/>
              <a:ext cx="86" cy="102"/>
            </a:xfrm>
            <a:custGeom>
              <a:avLst/>
              <a:gdLst>
                <a:gd name="T0" fmla="*/ 65 w 86"/>
                <a:gd name="T1" fmla="*/ 36 h 102"/>
                <a:gd name="T2" fmla="*/ 65 w 86"/>
                <a:gd name="T3" fmla="*/ 29 h 102"/>
                <a:gd name="T4" fmla="*/ 57 w 86"/>
                <a:gd name="T5" fmla="*/ 22 h 102"/>
                <a:gd name="T6" fmla="*/ 57 w 86"/>
                <a:gd name="T7" fmla="*/ 22 h 102"/>
                <a:gd name="T8" fmla="*/ 50 w 86"/>
                <a:gd name="T9" fmla="*/ 22 h 102"/>
                <a:gd name="T10" fmla="*/ 43 w 86"/>
                <a:gd name="T11" fmla="*/ 22 h 102"/>
                <a:gd name="T12" fmla="*/ 36 w 86"/>
                <a:gd name="T13" fmla="*/ 29 h 102"/>
                <a:gd name="T14" fmla="*/ 36 w 86"/>
                <a:gd name="T15" fmla="*/ 44 h 102"/>
                <a:gd name="T16" fmla="*/ 29 w 86"/>
                <a:gd name="T17" fmla="*/ 58 h 102"/>
                <a:gd name="T18" fmla="*/ 29 w 86"/>
                <a:gd name="T19" fmla="*/ 73 h 102"/>
                <a:gd name="T20" fmla="*/ 29 w 86"/>
                <a:gd name="T21" fmla="*/ 80 h 102"/>
                <a:gd name="T22" fmla="*/ 36 w 86"/>
                <a:gd name="T23" fmla="*/ 88 h 102"/>
                <a:gd name="T24" fmla="*/ 43 w 86"/>
                <a:gd name="T25" fmla="*/ 88 h 102"/>
                <a:gd name="T26" fmla="*/ 50 w 86"/>
                <a:gd name="T27" fmla="*/ 80 h 102"/>
                <a:gd name="T28" fmla="*/ 50 w 86"/>
                <a:gd name="T29" fmla="*/ 80 h 102"/>
                <a:gd name="T30" fmla="*/ 57 w 86"/>
                <a:gd name="T31" fmla="*/ 73 h 102"/>
                <a:gd name="T32" fmla="*/ 79 w 86"/>
                <a:gd name="T33" fmla="*/ 66 h 102"/>
                <a:gd name="T34" fmla="*/ 79 w 86"/>
                <a:gd name="T35" fmla="*/ 80 h 102"/>
                <a:gd name="T36" fmla="*/ 65 w 86"/>
                <a:gd name="T37" fmla="*/ 95 h 102"/>
                <a:gd name="T38" fmla="*/ 50 w 86"/>
                <a:gd name="T39" fmla="*/ 102 h 102"/>
                <a:gd name="T40" fmla="*/ 36 w 86"/>
                <a:gd name="T41" fmla="*/ 102 h 102"/>
                <a:gd name="T42" fmla="*/ 14 w 86"/>
                <a:gd name="T43" fmla="*/ 102 h 102"/>
                <a:gd name="T44" fmla="*/ 7 w 86"/>
                <a:gd name="T45" fmla="*/ 88 h 102"/>
                <a:gd name="T46" fmla="*/ 0 w 86"/>
                <a:gd name="T47" fmla="*/ 73 h 102"/>
                <a:gd name="T48" fmla="*/ 7 w 86"/>
                <a:gd name="T49" fmla="*/ 51 h 102"/>
                <a:gd name="T50" fmla="*/ 14 w 86"/>
                <a:gd name="T51" fmla="*/ 29 h 102"/>
                <a:gd name="T52" fmla="*/ 21 w 86"/>
                <a:gd name="T53" fmla="*/ 14 h 102"/>
                <a:gd name="T54" fmla="*/ 36 w 86"/>
                <a:gd name="T55" fmla="*/ 7 h 102"/>
                <a:gd name="T56" fmla="*/ 57 w 86"/>
                <a:gd name="T57" fmla="*/ 0 h 102"/>
                <a:gd name="T58" fmla="*/ 72 w 86"/>
                <a:gd name="T59" fmla="*/ 0 h 102"/>
                <a:gd name="T60" fmla="*/ 86 w 86"/>
                <a:gd name="T61" fmla="*/ 7 h 102"/>
                <a:gd name="T62" fmla="*/ 86 w 86"/>
                <a:gd name="T63" fmla="*/ 22 h 102"/>
                <a:gd name="T64" fmla="*/ 86 w 86"/>
                <a:gd name="T65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2">
                  <a:moveTo>
                    <a:pt x="57" y="36"/>
                  </a:move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1"/>
                  </a:lnTo>
                  <a:lnTo>
                    <a:pt x="29" y="58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3"/>
                  </a:lnTo>
                  <a:lnTo>
                    <a:pt x="57" y="73"/>
                  </a:lnTo>
                  <a:lnTo>
                    <a:pt x="57" y="66"/>
                  </a:lnTo>
                  <a:lnTo>
                    <a:pt x="79" y="66"/>
                  </a:lnTo>
                  <a:lnTo>
                    <a:pt x="79" y="73"/>
                  </a:lnTo>
                  <a:lnTo>
                    <a:pt x="79" y="80"/>
                  </a:lnTo>
                  <a:lnTo>
                    <a:pt x="72" y="88"/>
                  </a:lnTo>
                  <a:lnTo>
                    <a:pt x="65" y="95"/>
                  </a:lnTo>
                  <a:lnTo>
                    <a:pt x="57" y="95"/>
                  </a:lnTo>
                  <a:lnTo>
                    <a:pt x="50" y="102"/>
                  </a:lnTo>
                  <a:lnTo>
                    <a:pt x="43" y="102"/>
                  </a:lnTo>
                  <a:lnTo>
                    <a:pt x="36" y="102"/>
                  </a:lnTo>
                  <a:lnTo>
                    <a:pt x="21" y="102"/>
                  </a:lnTo>
                  <a:lnTo>
                    <a:pt x="14" y="102"/>
                  </a:lnTo>
                  <a:lnTo>
                    <a:pt x="7" y="95"/>
                  </a:lnTo>
                  <a:lnTo>
                    <a:pt x="7" y="88"/>
                  </a:lnTo>
                  <a:lnTo>
                    <a:pt x="7" y="80"/>
                  </a:lnTo>
                  <a:lnTo>
                    <a:pt x="0" y="73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7" y="44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7"/>
                  </a:lnTo>
                  <a:lnTo>
                    <a:pt x="86" y="7"/>
                  </a:lnTo>
                  <a:lnTo>
                    <a:pt x="86" y="14"/>
                  </a:lnTo>
                  <a:lnTo>
                    <a:pt x="86" y="22"/>
                  </a:lnTo>
                  <a:lnTo>
                    <a:pt x="86" y="29"/>
                  </a:lnTo>
                  <a:lnTo>
                    <a:pt x="86" y="36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2514" y="1675"/>
              <a:ext cx="87" cy="102"/>
            </a:xfrm>
            <a:custGeom>
              <a:avLst/>
              <a:gdLst>
                <a:gd name="T0" fmla="*/ 80 w 87"/>
                <a:gd name="T1" fmla="*/ 88 h 102"/>
                <a:gd name="T2" fmla="*/ 73 w 87"/>
                <a:gd name="T3" fmla="*/ 88 h 102"/>
                <a:gd name="T4" fmla="*/ 73 w 87"/>
                <a:gd name="T5" fmla="*/ 95 h 102"/>
                <a:gd name="T6" fmla="*/ 73 w 87"/>
                <a:gd name="T7" fmla="*/ 102 h 102"/>
                <a:gd name="T8" fmla="*/ 51 w 87"/>
                <a:gd name="T9" fmla="*/ 102 h 102"/>
                <a:gd name="T10" fmla="*/ 51 w 87"/>
                <a:gd name="T11" fmla="*/ 88 h 102"/>
                <a:gd name="T12" fmla="*/ 44 w 87"/>
                <a:gd name="T13" fmla="*/ 95 h 102"/>
                <a:gd name="T14" fmla="*/ 36 w 87"/>
                <a:gd name="T15" fmla="*/ 102 h 102"/>
                <a:gd name="T16" fmla="*/ 29 w 87"/>
                <a:gd name="T17" fmla="*/ 102 h 102"/>
                <a:gd name="T18" fmla="*/ 22 w 87"/>
                <a:gd name="T19" fmla="*/ 102 h 102"/>
                <a:gd name="T20" fmla="*/ 8 w 87"/>
                <a:gd name="T21" fmla="*/ 102 h 102"/>
                <a:gd name="T22" fmla="*/ 0 w 87"/>
                <a:gd name="T23" fmla="*/ 95 h 102"/>
                <a:gd name="T24" fmla="*/ 0 w 87"/>
                <a:gd name="T25" fmla="*/ 80 h 102"/>
                <a:gd name="T26" fmla="*/ 0 w 87"/>
                <a:gd name="T27" fmla="*/ 73 h 102"/>
                <a:gd name="T28" fmla="*/ 8 w 87"/>
                <a:gd name="T29" fmla="*/ 51 h 102"/>
                <a:gd name="T30" fmla="*/ 22 w 87"/>
                <a:gd name="T31" fmla="*/ 44 h 102"/>
                <a:gd name="T32" fmla="*/ 44 w 87"/>
                <a:gd name="T33" fmla="*/ 36 h 102"/>
                <a:gd name="T34" fmla="*/ 58 w 87"/>
                <a:gd name="T35" fmla="*/ 36 h 102"/>
                <a:gd name="T36" fmla="*/ 65 w 87"/>
                <a:gd name="T37" fmla="*/ 29 h 102"/>
                <a:gd name="T38" fmla="*/ 65 w 87"/>
                <a:gd name="T39" fmla="*/ 22 h 102"/>
                <a:gd name="T40" fmla="*/ 58 w 87"/>
                <a:gd name="T41" fmla="*/ 22 h 102"/>
                <a:gd name="T42" fmla="*/ 58 w 87"/>
                <a:gd name="T43" fmla="*/ 14 h 102"/>
                <a:gd name="T44" fmla="*/ 51 w 87"/>
                <a:gd name="T45" fmla="*/ 14 h 102"/>
                <a:gd name="T46" fmla="*/ 44 w 87"/>
                <a:gd name="T47" fmla="*/ 22 h 102"/>
                <a:gd name="T48" fmla="*/ 44 w 87"/>
                <a:gd name="T49" fmla="*/ 22 h 102"/>
                <a:gd name="T50" fmla="*/ 44 w 87"/>
                <a:gd name="T51" fmla="*/ 29 h 102"/>
                <a:gd name="T52" fmla="*/ 15 w 87"/>
                <a:gd name="T53" fmla="*/ 29 h 102"/>
                <a:gd name="T54" fmla="*/ 15 w 87"/>
                <a:gd name="T55" fmla="*/ 22 h 102"/>
                <a:gd name="T56" fmla="*/ 22 w 87"/>
                <a:gd name="T57" fmla="*/ 14 h 102"/>
                <a:gd name="T58" fmla="*/ 22 w 87"/>
                <a:gd name="T59" fmla="*/ 14 h 102"/>
                <a:gd name="T60" fmla="*/ 29 w 87"/>
                <a:gd name="T61" fmla="*/ 7 h 102"/>
                <a:gd name="T62" fmla="*/ 36 w 87"/>
                <a:gd name="T63" fmla="*/ 7 h 102"/>
                <a:gd name="T64" fmla="*/ 44 w 87"/>
                <a:gd name="T65" fmla="*/ 0 h 102"/>
                <a:gd name="T66" fmla="*/ 51 w 87"/>
                <a:gd name="T67" fmla="*/ 0 h 102"/>
                <a:gd name="T68" fmla="*/ 58 w 87"/>
                <a:gd name="T69" fmla="*/ 0 h 102"/>
                <a:gd name="T70" fmla="*/ 73 w 87"/>
                <a:gd name="T71" fmla="*/ 7 h 102"/>
                <a:gd name="T72" fmla="*/ 87 w 87"/>
                <a:gd name="T73" fmla="*/ 14 h 102"/>
                <a:gd name="T74" fmla="*/ 87 w 87"/>
                <a:gd name="T75" fmla="*/ 22 h 102"/>
                <a:gd name="T76" fmla="*/ 87 w 87"/>
                <a:gd name="T77" fmla="*/ 36 h 102"/>
                <a:gd name="T78" fmla="*/ 29 w 87"/>
                <a:gd name="T79" fmla="*/ 73 h 102"/>
                <a:gd name="T80" fmla="*/ 29 w 87"/>
                <a:gd name="T81" fmla="*/ 73 h 102"/>
                <a:gd name="T82" fmla="*/ 29 w 87"/>
                <a:gd name="T83" fmla="*/ 80 h 102"/>
                <a:gd name="T84" fmla="*/ 29 w 87"/>
                <a:gd name="T85" fmla="*/ 88 h 102"/>
                <a:gd name="T86" fmla="*/ 36 w 87"/>
                <a:gd name="T87" fmla="*/ 88 h 102"/>
                <a:gd name="T88" fmla="*/ 44 w 87"/>
                <a:gd name="T89" fmla="*/ 80 h 102"/>
                <a:gd name="T90" fmla="*/ 51 w 87"/>
                <a:gd name="T91" fmla="*/ 73 h 102"/>
                <a:gd name="T92" fmla="*/ 58 w 87"/>
                <a:gd name="T93" fmla="*/ 66 h 102"/>
                <a:gd name="T94" fmla="*/ 58 w 87"/>
                <a:gd name="T95" fmla="*/ 51 h 102"/>
                <a:gd name="T96" fmla="*/ 44 w 87"/>
                <a:gd name="T97" fmla="*/ 51 h 102"/>
                <a:gd name="T98" fmla="*/ 36 w 87"/>
                <a:gd name="T99" fmla="*/ 58 h 102"/>
                <a:gd name="T100" fmla="*/ 36 w 87"/>
                <a:gd name="T101" fmla="*/ 58 h 102"/>
                <a:gd name="T102" fmla="*/ 29 w 87"/>
                <a:gd name="T103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102">
                  <a:moveTo>
                    <a:pt x="80" y="80"/>
                  </a:moveTo>
                  <a:lnTo>
                    <a:pt x="80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51" y="102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1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8" y="102"/>
                  </a:lnTo>
                  <a:lnTo>
                    <a:pt x="8" y="95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8" y="58"/>
                  </a:lnTo>
                  <a:lnTo>
                    <a:pt x="8" y="51"/>
                  </a:lnTo>
                  <a:lnTo>
                    <a:pt x="15" y="44"/>
                  </a:lnTo>
                  <a:lnTo>
                    <a:pt x="22" y="44"/>
                  </a:lnTo>
                  <a:lnTo>
                    <a:pt x="29" y="44"/>
                  </a:lnTo>
                  <a:lnTo>
                    <a:pt x="44" y="36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3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87" y="29"/>
                  </a:lnTo>
                  <a:lnTo>
                    <a:pt x="87" y="36"/>
                  </a:lnTo>
                  <a:lnTo>
                    <a:pt x="80" y="80"/>
                  </a:lnTo>
                  <a:close/>
                  <a:moveTo>
                    <a:pt x="29" y="73"/>
                  </a:moveTo>
                  <a:lnTo>
                    <a:pt x="29" y="73"/>
                  </a:lnTo>
                  <a:lnTo>
                    <a:pt x="29" y="73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8"/>
                  </a:lnTo>
                  <a:lnTo>
                    <a:pt x="44" y="80"/>
                  </a:lnTo>
                  <a:lnTo>
                    <a:pt x="51" y="80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1" y="51"/>
                  </a:lnTo>
                  <a:lnTo>
                    <a:pt x="44" y="51"/>
                  </a:lnTo>
                  <a:lnTo>
                    <a:pt x="44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9" y="66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608" y="1675"/>
              <a:ext cx="87" cy="102"/>
            </a:xfrm>
            <a:custGeom>
              <a:avLst/>
              <a:gdLst>
                <a:gd name="T0" fmla="*/ 44 w 87"/>
                <a:gd name="T1" fmla="*/ 14 h 102"/>
                <a:gd name="T2" fmla="*/ 44 w 87"/>
                <a:gd name="T3" fmla="*/ 14 h 102"/>
                <a:gd name="T4" fmla="*/ 44 w 87"/>
                <a:gd name="T5" fmla="*/ 7 h 102"/>
                <a:gd name="T6" fmla="*/ 51 w 87"/>
                <a:gd name="T7" fmla="*/ 7 h 102"/>
                <a:gd name="T8" fmla="*/ 51 w 87"/>
                <a:gd name="T9" fmla="*/ 7 h 102"/>
                <a:gd name="T10" fmla="*/ 51 w 87"/>
                <a:gd name="T11" fmla="*/ 7 h 102"/>
                <a:gd name="T12" fmla="*/ 58 w 87"/>
                <a:gd name="T13" fmla="*/ 0 h 102"/>
                <a:gd name="T14" fmla="*/ 58 w 87"/>
                <a:gd name="T15" fmla="*/ 0 h 102"/>
                <a:gd name="T16" fmla="*/ 65 w 87"/>
                <a:gd name="T17" fmla="*/ 0 h 102"/>
                <a:gd name="T18" fmla="*/ 65 w 87"/>
                <a:gd name="T19" fmla="*/ 0 h 102"/>
                <a:gd name="T20" fmla="*/ 72 w 87"/>
                <a:gd name="T21" fmla="*/ 0 h 102"/>
                <a:gd name="T22" fmla="*/ 80 w 87"/>
                <a:gd name="T23" fmla="*/ 0 h 102"/>
                <a:gd name="T24" fmla="*/ 80 w 87"/>
                <a:gd name="T25" fmla="*/ 7 h 102"/>
                <a:gd name="T26" fmla="*/ 87 w 87"/>
                <a:gd name="T27" fmla="*/ 7 h 102"/>
                <a:gd name="T28" fmla="*/ 87 w 87"/>
                <a:gd name="T29" fmla="*/ 7 h 102"/>
                <a:gd name="T30" fmla="*/ 87 w 87"/>
                <a:gd name="T31" fmla="*/ 14 h 102"/>
                <a:gd name="T32" fmla="*/ 87 w 87"/>
                <a:gd name="T33" fmla="*/ 14 h 102"/>
                <a:gd name="T34" fmla="*/ 87 w 87"/>
                <a:gd name="T35" fmla="*/ 22 h 102"/>
                <a:gd name="T36" fmla="*/ 72 w 87"/>
                <a:gd name="T37" fmla="*/ 102 h 102"/>
                <a:gd name="T38" fmla="*/ 44 w 87"/>
                <a:gd name="T39" fmla="*/ 102 h 102"/>
                <a:gd name="T40" fmla="*/ 58 w 87"/>
                <a:gd name="T41" fmla="*/ 36 h 102"/>
                <a:gd name="T42" fmla="*/ 58 w 87"/>
                <a:gd name="T43" fmla="*/ 29 h 102"/>
                <a:gd name="T44" fmla="*/ 58 w 87"/>
                <a:gd name="T45" fmla="*/ 29 h 102"/>
                <a:gd name="T46" fmla="*/ 58 w 87"/>
                <a:gd name="T47" fmla="*/ 22 h 102"/>
                <a:gd name="T48" fmla="*/ 58 w 87"/>
                <a:gd name="T49" fmla="*/ 22 h 102"/>
                <a:gd name="T50" fmla="*/ 58 w 87"/>
                <a:gd name="T51" fmla="*/ 22 h 102"/>
                <a:gd name="T52" fmla="*/ 58 w 87"/>
                <a:gd name="T53" fmla="*/ 22 h 102"/>
                <a:gd name="T54" fmla="*/ 51 w 87"/>
                <a:gd name="T55" fmla="*/ 22 h 102"/>
                <a:gd name="T56" fmla="*/ 51 w 87"/>
                <a:gd name="T57" fmla="*/ 14 h 102"/>
                <a:gd name="T58" fmla="*/ 51 w 87"/>
                <a:gd name="T59" fmla="*/ 22 h 102"/>
                <a:gd name="T60" fmla="*/ 44 w 87"/>
                <a:gd name="T61" fmla="*/ 22 h 102"/>
                <a:gd name="T62" fmla="*/ 44 w 87"/>
                <a:gd name="T63" fmla="*/ 22 h 102"/>
                <a:gd name="T64" fmla="*/ 44 w 87"/>
                <a:gd name="T65" fmla="*/ 22 h 102"/>
                <a:gd name="T66" fmla="*/ 44 w 87"/>
                <a:gd name="T67" fmla="*/ 22 h 102"/>
                <a:gd name="T68" fmla="*/ 36 w 87"/>
                <a:gd name="T69" fmla="*/ 29 h 102"/>
                <a:gd name="T70" fmla="*/ 36 w 87"/>
                <a:gd name="T71" fmla="*/ 29 h 102"/>
                <a:gd name="T72" fmla="*/ 36 w 87"/>
                <a:gd name="T73" fmla="*/ 36 h 102"/>
                <a:gd name="T74" fmla="*/ 22 w 87"/>
                <a:gd name="T75" fmla="*/ 102 h 102"/>
                <a:gd name="T76" fmla="*/ 0 w 87"/>
                <a:gd name="T77" fmla="*/ 102 h 102"/>
                <a:gd name="T78" fmla="*/ 15 w 87"/>
                <a:gd name="T79" fmla="*/ 0 h 102"/>
                <a:gd name="T80" fmla="*/ 44 w 87"/>
                <a:gd name="T81" fmla="*/ 0 h 102"/>
                <a:gd name="T82" fmla="*/ 44 w 87"/>
                <a:gd name="T8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02">
                  <a:moveTo>
                    <a:pt x="44" y="14"/>
                  </a:moveTo>
                  <a:lnTo>
                    <a:pt x="44" y="14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22"/>
                  </a:lnTo>
                  <a:lnTo>
                    <a:pt x="72" y="102"/>
                  </a:lnTo>
                  <a:lnTo>
                    <a:pt x="44" y="102"/>
                  </a:lnTo>
                  <a:lnTo>
                    <a:pt x="58" y="36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51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22" y="102"/>
                  </a:lnTo>
                  <a:lnTo>
                    <a:pt x="0" y="102"/>
                  </a:lnTo>
                  <a:lnTo>
                    <a:pt x="15" y="0"/>
                  </a:lnTo>
                  <a:lnTo>
                    <a:pt x="44" y="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2695" y="1675"/>
              <a:ext cx="94" cy="139"/>
            </a:xfrm>
            <a:custGeom>
              <a:avLst/>
              <a:gdLst>
                <a:gd name="T0" fmla="*/ 72 w 94"/>
                <a:gd name="T1" fmla="*/ 102 h 139"/>
                <a:gd name="T2" fmla="*/ 72 w 94"/>
                <a:gd name="T3" fmla="*/ 117 h 139"/>
                <a:gd name="T4" fmla="*/ 65 w 94"/>
                <a:gd name="T5" fmla="*/ 124 h 139"/>
                <a:gd name="T6" fmla="*/ 50 w 94"/>
                <a:gd name="T7" fmla="*/ 132 h 139"/>
                <a:gd name="T8" fmla="*/ 29 w 94"/>
                <a:gd name="T9" fmla="*/ 139 h 139"/>
                <a:gd name="T10" fmla="*/ 14 w 94"/>
                <a:gd name="T11" fmla="*/ 139 h 139"/>
                <a:gd name="T12" fmla="*/ 7 w 94"/>
                <a:gd name="T13" fmla="*/ 132 h 139"/>
                <a:gd name="T14" fmla="*/ 0 w 94"/>
                <a:gd name="T15" fmla="*/ 124 h 139"/>
                <a:gd name="T16" fmla="*/ 0 w 94"/>
                <a:gd name="T17" fmla="*/ 110 h 139"/>
                <a:gd name="T18" fmla="*/ 22 w 94"/>
                <a:gd name="T19" fmla="*/ 110 h 139"/>
                <a:gd name="T20" fmla="*/ 22 w 94"/>
                <a:gd name="T21" fmla="*/ 117 h 139"/>
                <a:gd name="T22" fmla="*/ 22 w 94"/>
                <a:gd name="T23" fmla="*/ 117 h 139"/>
                <a:gd name="T24" fmla="*/ 22 w 94"/>
                <a:gd name="T25" fmla="*/ 117 h 139"/>
                <a:gd name="T26" fmla="*/ 29 w 94"/>
                <a:gd name="T27" fmla="*/ 117 h 139"/>
                <a:gd name="T28" fmla="*/ 29 w 94"/>
                <a:gd name="T29" fmla="*/ 124 h 139"/>
                <a:gd name="T30" fmla="*/ 29 w 94"/>
                <a:gd name="T31" fmla="*/ 124 h 139"/>
                <a:gd name="T32" fmla="*/ 29 w 94"/>
                <a:gd name="T33" fmla="*/ 124 h 139"/>
                <a:gd name="T34" fmla="*/ 36 w 94"/>
                <a:gd name="T35" fmla="*/ 124 h 139"/>
                <a:gd name="T36" fmla="*/ 43 w 94"/>
                <a:gd name="T37" fmla="*/ 124 h 139"/>
                <a:gd name="T38" fmla="*/ 43 w 94"/>
                <a:gd name="T39" fmla="*/ 117 h 139"/>
                <a:gd name="T40" fmla="*/ 43 w 94"/>
                <a:gd name="T41" fmla="*/ 110 h 139"/>
                <a:gd name="T42" fmla="*/ 50 w 94"/>
                <a:gd name="T43" fmla="*/ 88 h 139"/>
                <a:gd name="T44" fmla="*/ 50 w 94"/>
                <a:gd name="T45" fmla="*/ 88 h 139"/>
                <a:gd name="T46" fmla="*/ 43 w 94"/>
                <a:gd name="T47" fmla="*/ 95 h 139"/>
                <a:gd name="T48" fmla="*/ 36 w 94"/>
                <a:gd name="T49" fmla="*/ 95 h 139"/>
                <a:gd name="T50" fmla="*/ 29 w 94"/>
                <a:gd name="T51" fmla="*/ 102 h 139"/>
                <a:gd name="T52" fmla="*/ 14 w 94"/>
                <a:gd name="T53" fmla="*/ 95 h 139"/>
                <a:gd name="T54" fmla="*/ 7 w 94"/>
                <a:gd name="T55" fmla="*/ 88 h 139"/>
                <a:gd name="T56" fmla="*/ 7 w 94"/>
                <a:gd name="T57" fmla="*/ 73 h 139"/>
                <a:gd name="T58" fmla="*/ 7 w 94"/>
                <a:gd name="T59" fmla="*/ 58 h 139"/>
                <a:gd name="T60" fmla="*/ 14 w 94"/>
                <a:gd name="T61" fmla="*/ 44 h 139"/>
                <a:gd name="T62" fmla="*/ 14 w 94"/>
                <a:gd name="T63" fmla="*/ 22 h 139"/>
                <a:gd name="T64" fmla="*/ 22 w 94"/>
                <a:gd name="T65" fmla="*/ 14 h 139"/>
                <a:gd name="T66" fmla="*/ 36 w 94"/>
                <a:gd name="T67" fmla="*/ 0 h 139"/>
                <a:gd name="T68" fmla="*/ 50 w 94"/>
                <a:gd name="T69" fmla="*/ 0 h 139"/>
                <a:gd name="T70" fmla="*/ 58 w 94"/>
                <a:gd name="T71" fmla="*/ 0 h 139"/>
                <a:gd name="T72" fmla="*/ 65 w 94"/>
                <a:gd name="T73" fmla="*/ 7 h 139"/>
                <a:gd name="T74" fmla="*/ 65 w 94"/>
                <a:gd name="T75" fmla="*/ 14 h 139"/>
                <a:gd name="T76" fmla="*/ 65 w 94"/>
                <a:gd name="T77" fmla="*/ 14 h 139"/>
                <a:gd name="T78" fmla="*/ 94 w 94"/>
                <a:gd name="T79" fmla="*/ 0 h 139"/>
                <a:gd name="T80" fmla="*/ 43 w 94"/>
                <a:gd name="T81" fmla="*/ 80 h 139"/>
                <a:gd name="T82" fmla="*/ 50 w 94"/>
                <a:gd name="T83" fmla="*/ 80 h 139"/>
                <a:gd name="T84" fmla="*/ 50 w 94"/>
                <a:gd name="T85" fmla="*/ 73 h 139"/>
                <a:gd name="T86" fmla="*/ 58 w 94"/>
                <a:gd name="T87" fmla="*/ 58 h 139"/>
                <a:gd name="T88" fmla="*/ 58 w 94"/>
                <a:gd name="T89" fmla="*/ 44 h 139"/>
                <a:gd name="T90" fmla="*/ 65 w 94"/>
                <a:gd name="T91" fmla="*/ 29 h 139"/>
                <a:gd name="T92" fmla="*/ 58 w 94"/>
                <a:gd name="T93" fmla="*/ 22 h 139"/>
                <a:gd name="T94" fmla="*/ 58 w 94"/>
                <a:gd name="T95" fmla="*/ 22 h 139"/>
                <a:gd name="T96" fmla="*/ 50 w 94"/>
                <a:gd name="T97" fmla="*/ 22 h 139"/>
                <a:gd name="T98" fmla="*/ 43 w 94"/>
                <a:gd name="T99" fmla="*/ 22 h 139"/>
                <a:gd name="T100" fmla="*/ 43 w 94"/>
                <a:gd name="T101" fmla="*/ 29 h 139"/>
                <a:gd name="T102" fmla="*/ 36 w 94"/>
                <a:gd name="T103" fmla="*/ 44 h 139"/>
                <a:gd name="T104" fmla="*/ 36 w 94"/>
                <a:gd name="T105" fmla="*/ 58 h 139"/>
                <a:gd name="T106" fmla="*/ 29 w 94"/>
                <a:gd name="T107" fmla="*/ 66 h 139"/>
                <a:gd name="T108" fmla="*/ 36 w 94"/>
                <a:gd name="T109" fmla="*/ 73 h 139"/>
                <a:gd name="T110" fmla="*/ 36 w 94"/>
                <a:gd name="T111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39">
                  <a:moveTo>
                    <a:pt x="94" y="0"/>
                  </a:moveTo>
                  <a:lnTo>
                    <a:pt x="72" y="102"/>
                  </a:lnTo>
                  <a:lnTo>
                    <a:pt x="72" y="11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65" y="124"/>
                  </a:lnTo>
                  <a:lnTo>
                    <a:pt x="58" y="132"/>
                  </a:lnTo>
                  <a:lnTo>
                    <a:pt x="50" y="132"/>
                  </a:lnTo>
                  <a:lnTo>
                    <a:pt x="43" y="139"/>
                  </a:lnTo>
                  <a:lnTo>
                    <a:pt x="29" y="139"/>
                  </a:lnTo>
                  <a:lnTo>
                    <a:pt x="22" y="139"/>
                  </a:lnTo>
                  <a:lnTo>
                    <a:pt x="14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9" y="117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43" y="124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7" y="88"/>
                  </a:lnTo>
                  <a:lnTo>
                    <a:pt x="7" y="80"/>
                  </a:lnTo>
                  <a:lnTo>
                    <a:pt x="7" y="73"/>
                  </a:lnTo>
                  <a:lnTo>
                    <a:pt x="7" y="66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94" y="0"/>
                  </a:lnTo>
                  <a:close/>
                  <a:moveTo>
                    <a:pt x="43" y="80"/>
                  </a:moveTo>
                  <a:lnTo>
                    <a:pt x="43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3"/>
                  </a:lnTo>
                  <a:lnTo>
                    <a:pt x="50" y="73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8" y="44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66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36" y="73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832" y="1675"/>
              <a:ext cx="94" cy="102"/>
            </a:xfrm>
            <a:custGeom>
              <a:avLst/>
              <a:gdLst>
                <a:gd name="T0" fmla="*/ 51 w 94"/>
                <a:gd name="T1" fmla="*/ 14 h 102"/>
                <a:gd name="T2" fmla="*/ 51 w 94"/>
                <a:gd name="T3" fmla="*/ 14 h 102"/>
                <a:gd name="T4" fmla="*/ 51 w 94"/>
                <a:gd name="T5" fmla="*/ 7 h 102"/>
                <a:gd name="T6" fmla="*/ 58 w 94"/>
                <a:gd name="T7" fmla="*/ 7 h 102"/>
                <a:gd name="T8" fmla="*/ 58 w 94"/>
                <a:gd name="T9" fmla="*/ 7 h 102"/>
                <a:gd name="T10" fmla="*/ 58 w 94"/>
                <a:gd name="T11" fmla="*/ 7 h 102"/>
                <a:gd name="T12" fmla="*/ 65 w 94"/>
                <a:gd name="T13" fmla="*/ 0 h 102"/>
                <a:gd name="T14" fmla="*/ 65 w 94"/>
                <a:gd name="T15" fmla="*/ 0 h 102"/>
                <a:gd name="T16" fmla="*/ 72 w 94"/>
                <a:gd name="T17" fmla="*/ 0 h 102"/>
                <a:gd name="T18" fmla="*/ 72 w 94"/>
                <a:gd name="T19" fmla="*/ 0 h 102"/>
                <a:gd name="T20" fmla="*/ 80 w 94"/>
                <a:gd name="T21" fmla="*/ 0 h 102"/>
                <a:gd name="T22" fmla="*/ 87 w 94"/>
                <a:gd name="T23" fmla="*/ 0 h 102"/>
                <a:gd name="T24" fmla="*/ 87 w 94"/>
                <a:gd name="T25" fmla="*/ 7 h 102"/>
                <a:gd name="T26" fmla="*/ 94 w 94"/>
                <a:gd name="T27" fmla="*/ 7 h 102"/>
                <a:gd name="T28" fmla="*/ 94 w 94"/>
                <a:gd name="T29" fmla="*/ 7 h 102"/>
                <a:gd name="T30" fmla="*/ 94 w 94"/>
                <a:gd name="T31" fmla="*/ 14 h 102"/>
                <a:gd name="T32" fmla="*/ 94 w 94"/>
                <a:gd name="T33" fmla="*/ 14 h 102"/>
                <a:gd name="T34" fmla="*/ 94 w 94"/>
                <a:gd name="T35" fmla="*/ 22 h 102"/>
                <a:gd name="T36" fmla="*/ 80 w 94"/>
                <a:gd name="T37" fmla="*/ 102 h 102"/>
                <a:gd name="T38" fmla="*/ 51 w 94"/>
                <a:gd name="T39" fmla="*/ 102 h 102"/>
                <a:gd name="T40" fmla="*/ 65 w 94"/>
                <a:gd name="T41" fmla="*/ 36 h 102"/>
                <a:gd name="T42" fmla="*/ 65 w 94"/>
                <a:gd name="T43" fmla="*/ 29 h 102"/>
                <a:gd name="T44" fmla="*/ 65 w 94"/>
                <a:gd name="T45" fmla="*/ 29 h 102"/>
                <a:gd name="T46" fmla="*/ 65 w 94"/>
                <a:gd name="T47" fmla="*/ 22 h 102"/>
                <a:gd name="T48" fmla="*/ 65 w 94"/>
                <a:gd name="T49" fmla="*/ 22 h 102"/>
                <a:gd name="T50" fmla="*/ 65 w 94"/>
                <a:gd name="T51" fmla="*/ 22 h 102"/>
                <a:gd name="T52" fmla="*/ 65 w 94"/>
                <a:gd name="T53" fmla="*/ 22 h 102"/>
                <a:gd name="T54" fmla="*/ 58 w 94"/>
                <a:gd name="T55" fmla="*/ 22 h 102"/>
                <a:gd name="T56" fmla="*/ 58 w 94"/>
                <a:gd name="T57" fmla="*/ 14 h 102"/>
                <a:gd name="T58" fmla="*/ 58 w 94"/>
                <a:gd name="T59" fmla="*/ 22 h 102"/>
                <a:gd name="T60" fmla="*/ 51 w 94"/>
                <a:gd name="T61" fmla="*/ 22 h 102"/>
                <a:gd name="T62" fmla="*/ 51 w 94"/>
                <a:gd name="T63" fmla="*/ 22 h 102"/>
                <a:gd name="T64" fmla="*/ 51 w 94"/>
                <a:gd name="T65" fmla="*/ 22 h 102"/>
                <a:gd name="T66" fmla="*/ 51 w 94"/>
                <a:gd name="T67" fmla="*/ 22 h 102"/>
                <a:gd name="T68" fmla="*/ 44 w 94"/>
                <a:gd name="T69" fmla="*/ 29 h 102"/>
                <a:gd name="T70" fmla="*/ 44 w 94"/>
                <a:gd name="T71" fmla="*/ 29 h 102"/>
                <a:gd name="T72" fmla="*/ 44 w 94"/>
                <a:gd name="T73" fmla="*/ 36 h 102"/>
                <a:gd name="T74" fmla="*/ 29 w 94"/>
                <a:gd name="T75" fmla="*/ 102 h 102"/>
                <a:gd name="T76" fmla="*/ 0 w 94"/>
                <a:gd name="T77" fmla="*/ 102 h 102"/>
                <a:gd name="T78" fmla="*/ 22 w 94"/>
                <a:gd name="T79" fmla="*/ 0 h 102"/>
                <a:gd name="T80" fmla="*/ 51 w 94"/>
                <a:gd name="T81" fmla="*/ 0 h 102"/>
                <a:gd name="T82" fmla="*/ 51 w 94"/>
                <a:gd name="T8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02">
                  <a:moveTo>
                    <a:pt x="51" y="14"/>
                  </a:moveTo>
                  <a:lnTo>
                    <a:pt x="51" y="14"/>
                  </a:lnTo>
                  <a:lnTo>
                    <a:pt x="51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22"/>
                  </a:lnTo>
                  <a:lnTo>
                    <a:pt x="80" y="102"/>
                  </a:lnTo>
                  <a:lnTo>
                    <a:pt x="51" y="102"/>
                  </a:lnTo>
                  <a:lnTo>
                    <a:pt x="65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4" y="36"/>
                  </a:lnTo>
                  <a:lnTo>
                    <a:pt x="29" y="102"/>
                  </a:lnTo>
                  <a:lnTo>
                    <a:pt x="0" y="102"/>
                  </a:lnTo>
                  <a:lnTo>
                    <a:pt x="22" y="0"/>
                  </a:lnTo>
                  <a:lnTo>
                    <a:pt x="51" y="0"/>
                  </a:lnTo>
                  <a:lnTo>
                    <a:pt x="51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2926" y="1675"/>
              <a:ext cx="94" cy="139"/>
            </a:xfrm>
            <a:custGeom>
              <a:avLst/>
              <a:gdLst>
                <a:gd name="T0" fmla="*/ 72 w 94"/>
                <a:gd name="T1" fmla="*/ 102 h 139"/>
                <a:gd name="T2" fmla="*/ 72 w 94"/>
                <a:gd name="T3" fmla="*/ 117 h 139"/>
                <a:gd name="T4" fmla="*/ 65 w 94"/>
                <a:gd name="T5" fmla="*/ 124 h 139"/>
                <a:gd name="T6" fmla="*/ 51 w 94"/>
                <a:gd name="T7" fmla="*/ 132 h 139"/>
                <a:gd name="T8" fmla="*/ 29 w 94"/>
                <a:gd name="T9" fmla="*/ 139 h 139"/>
                <a:gd name="T10" fmla="*/ 15 w 94"/>
                <a:gd name="T11" fmla="*/ 139 h 139"/>
                <a:gd name="T12" fmla="*/ 7 w 94"/>
                <a:gd name="T13" fmla="*/ 132 h 139"/>
                <a:gd name="T14" fmla="*/ 0 w 94"/>
                <a:gd name="T15" fmla="*/ 124 h 139"/>
                <a:gd name="T16" fmla="*/ 0 w 94"/>
                <a:gd name="T17" fmla="*/ 110 h 139"/>
                <a:gd name="T18" fmla="*/ 22 w 94"/>
                <a:gd name="T19" fmla="*/ 110 h 139"/>
                <a:gd name="T20" fmla="*/ 22 w 94"/>
                <a:gd name="T21" fmla="*/ 117 h 139"/>
                <a:gd name="T22" fmla="*/ 22 w 94"/>
                <a:gd name="T23" fmla="*/ 117 h 139"/>
                <a:gd name="T24" fmla="*/ 22 w 94"/>
                <a:gd name="T25" fmla="*/ 117 h 139"/>
                <a:gd name="T26" fmla="*/ 29 w 94"/>
                <a:gd name="T27" fmla="*/ 117 h 139"/>
                <a:gd name="T28" fmla="*/ 29 w 94"/>
                <a:gd name="T29" fmla="*/ 124 h 139"/>
                <a:gd name="T30" fmla="*/ 29 w 94"/>
                <a:gd name="T31" fmla="*/ 124 h 139"/>
                <a:gd name="T32" fmla="*/ 29 w 94"/>
                <a:gd name="T33" fmla="*/ 124 h 139"/>
                <a:gd name="T34" fmla="*/ 36 w 94"/>
                <a:gd name="T35" fmla="*/ 124 h 139"/>
                <a:gd name="T36" fmla="*/ 43 w 94"/>
                <a:gd name="T37" fmla="*/ 124 h 139"/>
                <a:gd name="T38" fmla="*/ 43 w 94"/>
                <a:gd name="T39" fmla="*/ 117 h 139"/>
                <a:gd name="T40" fmla="*/ 43 w 94"/>
                <a:gd name="T41" fmla="*/ 110 h 139"/>
                <a:gd name="T42" fmla="*/ 51 w 94"/>
                <a:gd name="T43" fmla="*/ 88 h 139"/>
                <a:gd name="T44" fmla="*/ 51 w 94"/>
                <a:gd name="T45" fmla="*/ 88 h 139"/>
                <a:gd name="T46" fmla="*/ 43 w 94"/>
                <a:gd name="T47" fmla="*/ 95 h 139"/>
                <a:gd name="T48" fmla="*/ 36 w 94"/>
                <a:gd name="T49" fmla="*/ 95 h 139"/>
                <a:gd name="T50" fmla="*/ 29 w 94"/>
                <a:gd name="T51" fmla="*/ 102 h 139"/>
                <a:gd name="T52" fmla="*/ 15 w 94"/>
                <a:gd name="T53" fmla="*/ 95 h 139"/>
                <a:gd name="T54" fmla="*/ 7 w 94"/>
                <a:gd name="T55" fmla="*/ 88 h 139"/>
                <a:gd name="T56" fmla="*/ 7 w 94"/>
                <a:gd name="T57" fmla="*/ 73 h 139"/>
                <a:gd name="T58" fmla="*/ 7 w 94"/>
                <a:gd name="T59" fmla="*/ 58 h 139"/>
                <a:gd name="T60" fmla="*/ 15 w 94"/>
                <a:gd name="T61" fmla="*/ 44 h 139"/>
                <a:gd name="T62" fmla="*/ 15 w 94"/>
                <a:gd name="T63" fmla="*/ 22 h 139"/>
                <a:gd name="T64" fmla="*/ 22 w 94"/>
                <a:gd name="T65" fmla="*/ 14 h 139"/>
                <a:gd name="T66" fmla="*/ 36 w 94"/>
                <a:gd name="T67" fmla="*/ 0 h 139"/>
                <a:gd name="T68" fmla="*/ 51 w 94"/>
                <a:gd name="T69" fmla="*/ 0 h 139"/>
                <a:gd name="T70" fmla="*/ 58 w 94"/>
                <a:gd name="T71" fmla="*/ 0 h 139"/>
                <a:gd name="T72" fmla="*/ 65 w 94"/>
                <a:gd name="T73" fmla="*/ 7 h 139"/>
                <a:gd name="T74" fmla="*/ 65 w 94"/>
                <a:gd name="T75" fmla="*/ 14 h 139"/>
                <a:gd name="T76" fmla="*/ 65 w 94"/>
                <a:gd name="T77" fmla="*/ 14 h 139"/>
                <a:gd name="T78" fmla="*/ 94 w 94"/>
                <a:gd name="T79" fmla="*/ 0 h 139"/>
                <a:gd name="T80" fmla="*/ 43 w 94"/>
                <a:gd name="T81" fmla="*/ 80 h 139"/>
                <a:gd name="T82" fmla="*/ 51 w 94"/>
                <a:gd name="T83" fmla="*/ 80 h 139"/>
                <a:gd name="T84" fmla="*/ 51 w 94"/>
                <a:gd name="T85" fmla="*/ 73 h 139"/>
                <a:gd name="T86" fmla="*/ 58 w 94"/>
                <a:gd name="T87" fmla="*/ 58 h 139"/>
                <a:gd name="T88" fmla="*/ 58 w 94"/>
                <a:gd name="T89" fmla="*/ 44 h 139"/>
                <a:gd name="T90" fmla="*/ 65 w 94"/>
                <a:gd name="T91" fmla="*/ 29 h 139"/>
                <a:gd name="T92" fmla="*/ 58 w 94"/>
                <a:gd name="T93" fmla="*/ 22 h 139"/>
                <a:gd name="T94" fmla="*/ 58 w 94"/>
                <a:gd name="T95" fmla="*/ 22 h 139"/>
                <a:gd name="T96" fmla="*/ 51 w 94"/>
                <a:gd name="T97" fmla="*/ 22 h 139"/>
                <a:gd name="T98" fmla="*/ 43 w 94"/>
                <a:gd name="T99" fmla="*/ 22 h 139"/>
                <a:gd name="T100" fmla="*/ 43 w 94"/>
                <a:gd name="T101" fmla="*/ 29 h 139"/>
                <a:gd name="T102" fmla="*/ 36 w 94"/>
                <a:gd name="T103" fmla="*/ 44 h 139"/>
                <a:gd name="T104" fmla="*/ 36 w 94"/>
                <a:gd name="T105" fmla="*/ 58 h 139"/>
                <a:gd name="T106" fmla="*/ 29 w 94"/>
                <a:gd name="T107" fmla="*/ 66 h 139"/>
                <a:gd name="T108" fmla="*/ 29 w 94"/>
                <a:gd name="T109" fmla="*/ 73 h 139"/>
                <a:gd name="T110" fmla="*/ 36 w 94"/>
                <a:gd name="T111" fmla="*/ 8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39">
                  <a:moveTo>
                    <a:pt x="94" y="0"/>
                  </a:moveTo>
                  <a:lnTo>
                    <a:pt x="72" y="102"/>
                  </a:lnTo>
                  <a:lnTo>
                    <a:pt x="72" y="110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65" y="124"/>
                  </a:lnTo>
                  <a:lnTo>
                    <a:pt x="58" y="132"/>
                  </a:lnTo>
                  <a:lnTo>
                    <a:pt x="51" y="132"/>
                  </a:lnTo>
                  <a:lnTo>
                    <a:pt x="43" y="139"/>
                  </a:lnTo>
                  <a:lnTo>
                    <a:pt x="29" y="139"/>
                  </a:lnTo>
                  <a:lnTo>
                    <a:pt x="22" y="139"/>
                  </a:lnTo>
                  <a:lnTo>
                    <a:pt x="15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9" y="117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43" y="124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36" y="95"/>
                  </a:lnTo>
                  <a:lnTo>
                    <a:pt x="36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7" y="88"/>
                  </a:lnTo>
                  <a:lnTo>
                    <a:pt x="7" y="80"/>
                  </a:lnTo>
                  <a:lnTo>
                    <a:pt x="7" y="73"/>
                  </a:lnTo>
                  <a:lnTo>
                    <a:pt x="7" y="66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5" y="44"/>
                  </a:lnTo>
                  <a:lnTo>
                    <a:pt x="15" y="36"/>
                  </a:lnTo>
                  <a:lnTo>
                    <a:pt x="15" y="2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9" y="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72" y="0"/>
                  </a:lnTo>
                  <a:lnTo>
                    <a:pt x="94" y="0"/>
                  </a:lnTo>
                  <a:close/>
                  <a:moveTo>
                    <a:pt x="43" y="80"/>
                  </a:moveTo>
                  <a:lnTo>
                    <a:pt x="43" y="80"/>
                  </a:lnTo>
                  <a:lnTo>
                    <a:pt x="43" y="80"/>
                  </a:lnTo>
                  <a:lnTo>
                    <a:pt x="51" y="80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8" y="66"/>
                  </a:lnTo>
                  <a:lnTo>
                    <a:pt x="58" y="58"/>
                  </a:lnTo>
                  <a:lnTo>
                    <a:pt x="58" y="51"/>
                  </a:lnTo>
                  <a:lnTo>
                    <a:pt x="58" y="44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1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9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66"/>
                  </a:lnTo>
                  <a:lnTo>
                    <a:pt x="29" y="66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063" y="1675"/>
              <a:ext cx="145" cy="102"/>
            </a:xfrm>
            <a:custGeom>
              <a:avLst/>
              <a:gdLst>
                <a:gd name="T0" fmla="*/ 0 w 145"/>
                <a:gd name="T1" fmla="*/ 0 h 102"/>
                <a:gd name="T2" fmla="*/ 29 w 145"/>
                <a:gd name="T3" fmla="*/ 0 h 102"/>
                <a:gd name="T4" fmla="*/ 22 w 145"/>
                <a:gd name="T5" fmla="*/ 80 h 102"/>
                <a:gd name="T6" fmla="*/ 29 w 145"/>
                <a:gd name="T7" fmla="*/ 80 h 102"/>
                <a:gd name="T8" fmla="*/ 58 w 145"/>
                <a:gd name="T9" fmla="*/ 0 h 102"/>
                <a:gd name="T10" fmla="*/ 87 w 145"/>
                <a:gd name="T11" fmla="*/ 0 h 102"/>
                <a:gd name="T12" fmla="*/ 87 w 145"/>
                <a:gd name="T13" fmla="*/ 80 h 102"/>
                <a:gd name="T14" fmla="*/ 87 w 145"/>
                <a:gd name="T15" fmla="*/ 80 h 102"/>
                <a:gd name="T16" fmla="*/ 116 w 145"/>
                <a:gd name="T17" fmla="*/ 0 h 102"/>
                <a:gd name="T18" fmla="*/ 145 w 145"/>
                <a:gd name="T19" fmla="*/ 0 h 102"/>
                <a:gd name="T20" fmla="*/ 94 w 145"/>
                <a:gd name="T21" fmla="*/ 102 h 102"/>
                <a:gd name="T22" fmla="*/ 65 w 145"/>
                <a:gd name="T23" fmla="*/ 102 h 102"/>
                <a:gd name="T24" fmla="*/ 65 w 145"/>
                <a:gd name="T25" fmla="*/ 36 h 102"/>
                <a:gd name="T26" fmla="*/ 65 w 145"/>
                <a:gd name="T27" fmla="*/ 36 h 102"/>
                <a:gd name="T28" fmla="*/ 36 w 145"/>
                <a:gd name="T29" fmla="*/ 102 h 102"/>
                <a:gd name="T30" fmla="*/ 8 w 145"/>
                <a:gd name="T31" fmla="*/ 102 h 102"/>
                <a:gd name="T32" fmla="*/ 0 w 145"/>
                <a:gd name="T3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02">
                  <a:moveTo>
                    <a:pt x="0" y="0"/>
                  </a:moveTo>
                  <a:lnTo>
                    <a:pt x="29" y="0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116" y="0"/>
                  </a:lnTo>
                  <a:lnTo>
                    <a:pt x="145" y="0"/>
                  </a:lnTo>
                  <a:lnTo>
                    <a:pt x="94" y="102"/>
                  </a:lnTo>
                  <a:lnTo>
                    <a:pt x="65" y="102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36" y="102"/>
                  </a:lnTo>
                  <a:lnTo>
                    <a:pt x="8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3201" y="1675"/>
              <a:ext cx="79" cy="102"/>
            </a:xfrm>
            <a:custGeom>
              <a:avLst/>
              <a:gdLst>
                <a:gd name="T0" fmla="*/ 0 w 79"/>
                <a:gd name="T1" fmla="*/ 44 h 102"/>
                <a:gd name="T2" fmla="*/ 7 w 79"/>
                <a:gd name="T3" fmla="*/ 22 h 102"/>
                <a:gd name="T4" fmla="*/ 21 w 79"/>
                <a:gd name="T5" fmla="*/ 7 h 102"/>
                <a:gd name="T6" fmla="*/ 36 w 79"/>
                <a:gd name="T7" fmla="*/ 0 h 102"/>
                <a:gd name="T8" fmla="*/ 65 w 79"/>
                <a:gd name="T9" fmla="*/ 0 h 102"/>
                <a:gd name="T10" fmla="*/ 79 w 79"/>
                <a:gd name="T11" fmla="*/ 7 h 102"/>
                <a:gd name="T12" fmla="*/ 79 w 79"/>
                <a:gd name="T13" fmla="*/ 22 h 102"/>
                <a:gd name="T14" fmla="*/ 79 w 79"/>
                <a:gd name="T15" fmla="*/ 44 h 102"/>
                <a:gd name="T16" fmla="*/ 79 w 79"/>
                <a:gd name="T17" fmla="*/ 58 h 102"/>
                <a:gd name="T18" fmla="*/ 72 w 79"/>
                <a:gd name="T19" fmla="*/ 80 h 102"/>
                <a:gd name="T20" fmla="*/ 57 w 79"/>
                <a:gd name="T21" fmla="*/ 95 h 102"/>
                <a:gd name="T22" fmla="*/ 43 w 79"/>
                <a:gd name="T23" fmla="*/ 102 h 102"/>
                <a:gd name="T24" fmla="*/ 14 w 79"/>
                <a:gd name="T25" fmla="*/ 102 h 102"/>
                <a:gd name="T26" fmla="*/ 0 w 79"/>
                <a:gd name="T27" fmla="*/ 95 h 102"/>
                <a:gd name="T28" fmla="*/ 0 w 79"/>
                <a:gd name="T29" fmla="*/ 80 h 102"/>
                <a:gd name="T30" fmla="*/ 0 w 79"/>
                <a:gd name="T31" fmla="*/ 58 h 102"/>
                <a:gd name="T32" fmla="*/ 50 w 79"/>
                <a:gd name="T33" fmla="*/ 51 h 102"/>
                <a:gd name="T34" fmla="*/ 57 w 79"/>
                <a:gd name="T35" fmla="*/ 36 h 102"/>
                <a:gd name="T36" fmla="*/ 57 w 79"/>
                <a:gd name="T37" fmla="*/ 29 h 102"/>
                <a:gd name="T38" fmla="*/ 50 w 79"/>
                <a:gd name="T39" fmla="*/ 22 h 102"/>
                <a:gd name="T40" fmla="*/ 43 w 79"/>
                <a:gd name="T41" fmla="*/ 22 h 102"/>
                <a:gd name="T42" fmla="*/ 36 w 79"/>
                <a:gd name="T43" fmla="*/ 22 h 102"/>
                <a:gd name="T44" fmla="*/ 36 w 79"/>
                <a:gd name="T45" fmla="*/ 29 h 102"/>
                <a:gd name="T46" fmla="*/ 28 w 79"/>
                <a:gd name="T47" fmla="*/ 36 h 102"/>
                <a:gd name="T48" fmla="*/ 28 w 79"/>
                <a:gd name="T49" fmla="*/ 51 h 102"/>
                <a:gd name="T50" fmla="*/ 21 w 79"/>
                <a:gd name="T51" fmla="*/ 66 h 102"/>
                <a:gd name="T52" fmla="*/ 21 w 79"/>
                <a:gd name="T53" fmla="*/ 80 h 102"/>
                <a:gd name="T54" fmla="*/ 28 w 79"/>
                <a:gd name="T55" fmla="*/ 88 h 102"/>
                <a:gd name="T56" fmla="*/ 28 w 79"/>
                <a:gd name="T57" fmla="*/ 88 h 102"/>
                <a:gd name="T58" fmla="*/ 36 w 79"/>
                <a:gd name="T59" fmla="*/ 88 h 102"/>
                <a:gd name="T60" fmla="*/ 43 w 79"/>
                <a:gd name="T61" fmla="*/ 80 h 102"/>
                <a:gd name="T62" fmla="*/ 50 w 79"/>
                <a:gd name="T63" fmla="*/ 66 h 102"/>
                <a:gd name="T64" fmla="*/ 50 w 79"/>
                <a:gd name="T6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102">
                  <a:moveTo>
                    <a:pt x="0" y="51"/>
                  </a:moveTo>
                  <a:lnTo>
                    <a:pt x="0" y="44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72" y="7"/>
                  </a:lnTo>
                  <a:lnTo>
                    <a:pt x="79" y="7"/>
                  </a:lnTo>
                  <a:lnTo>
                    <a:pt x="79" y="14"/>
                  </a:lnTo>
                  <a:lnTo>
                    <a:pt x="79" y="22"/>
                  </a:lnTo>
                  <a:lnTo>
                    <a:pt x="79" y="29"/>
                  </a:lnTo>
                  <a:lnTo>
                    <a:pt x="79" y="44"/>
                  </a:lnTo>
                  <a:lnTo>
                    <a:pt x="79" y="51"/>
                  </a:lnTo>
                  <a:lnTo>
                    <a:pt x="79" y="58"/>
                  </a:lnTo>
                  <a:lnTo>
                    <a:pt x="72" y="73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7" y="95"/>
                  </a:lnTo>
                  <a:lnTo>
                    <a:pt x="50" y="102"/>
                  </a:lnTo>
                  <a:lnTo>
                    <a:pt x="43" y="102"/>
                  </a:lnTo>
                  <a:lnTo>
                    <a:pt x="28" y="102"/>
                  </a:lnTo>
                  <a:lnTo>
                    <a:pt x="14" y="102"/>
                  </a:lnTo>
                  <a:lnTo>
                    <a:pt x="7" y="102"/>
                  </a:lnTo>
                  <a:lnTo>
                    <a:pt x="0" y="95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51"/>
                  </a:lnTo>
                  <a:close/>
                  <a:moveTo>
                    <a:pt x="50" y="51"/>
                  </a:moveTo>
                  <a:lnTo>
                    <a:pt x="50" y="44"/>
                  </a:lnTo>
                  <a:lnTo>
                    <a:pt x="57" y="36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9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28" y="44"/>
                  </a:lnTo>
                  <a:lnTo>
                    <a:pt x="28" y="51"/>
                  </a:lnTo>
                  <a:lnTo>
                    <a:pt x="28" y="58"/>
                  </a:lnTo>
                  <a:lnTo>
                    <a:pt x="21" y="66"/>
                  </a:lnTo>
                  <a:lnTo>
                    <a:pt x="21" y="73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73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280" y="1675"/>
              <a:ext cx="72" cy="102"/>
            </a:xfrm>
            <a:custGeom>
              <a:avLst/>
              <a:gdLst>
                <a:gd name="T0" fmla="*/ 51 w 72"/>
                <a:gd name="T1" fmla="*/ 0 h 102"/>
                <a:gd name="T2" fmla="*/ 51 w 72"/>
                <a:gd name="T3" fmla="*/ 14 h 102"/>
                <a:gd name="T4" fmla="*/ 51 w 72"/>
                <a:gd name="T5" fmla="*/ 14 h 102"/>
                <a:gd name="T6" fmla="*/ 51 w 72"/>
                <a:gd name="T7" fmla="*/ 14 h 102"/>
                <a:gd name="T8" fmla="*/ 51 w 72"/>
                <a:gd name="T9" fmla="*/ 7 h 102"/>
                <a:gd name="T10" fmla="*/ 58 w 72"/>
                <a:gd name="T11" fmla="*/ 7 h 102"/>
                <a:gd name="T12" fmla="*/ 58 w 72"/>
                <a:gd name="T13" fmla="*/ 7 h 102"/>
                <a:gd name="T14" fmla="*/ 65 w 72"/>
                <a:gd name="T15" fmla="*/ 0 h 102"/>
                <a:gd name="T16" fmla="*/ 65 w 72"/>
                <a:gd name="T17" fmla="*/ 0 h 102"/>
                <a:gd name="T18" fmla="*/ 72 w 72"/>
                <a:gd name="T19" fmla="*/ 0 h 102"/>
                <a:gd name="T20" fmla="*/ 72 w 72"/>
                <a:gd name="T21" fmla="*/ 0 h 102"/>
                <a:gd name="T22" fmla="*/ 72 w 72"/>
                <a:gd name="T23" fmla="*/ 29 h 102"/>
                <a:gd name="T24" fmla="*/ 65 w 72"/>
                <a:gd name="T25" fmla="*/ 29 h 102"/>
                <a:gd name="T26" fmla="*/ 58 w 72"/>
                <a:gd name="T27" fmla="*/ 29 h 102"/>
                <a:gd name="T28" fmla="*/ 51 w 72"/>
                <a:gd name="T29" fmla="*/ 29 h 102"/>
                <a:gd name="T30" fmla="*/ 51 w 72"/>
                <a:gd name="T31" fmla="*/ 29 h 102"/>
                <a:gd name="T32" fmla="*/ 43 w 72"/>
                <a:gd name="T33" fmla="*/ 36 h 102"/>
                <a:gd name="T34" fmla="*/ 43 w 72"/>
                <a:gd name="T35" fmla="*/ 36 h 102"/>
                <a:gd name="T36" fmla="*/ 43 w 72"/>
                <a:gd name="T37" fmla="*/ 44 h 102"/>
                <a:gd name="T38" fmla="*/ 43 w 72"/>
                <a:gd name="T39" fmla="*/ 51 h 102"/>
                <a:gd name="T40" fmla="*/ 29 w 72"/>
                <a:gd name="T41" fmla="*/ 102 h 102"/>
                <a:gd name="T42" fmla="*/ 0 w 72"/>
                <a:gd name="T43" fmla="*/ 102 h 102"/>
                <a:gd name="T44" fmla="*/ 22 w 72"/>
                <a:gd name="T45" fmla="*/ 0 h 102"/>
                <a:gd name="T46" fmla="*/ 51 w 72"/>
                <a:gd name="T4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02">
                  <a:moveTo>
                    <a:pt x="51" y="0"/>
                  </a:move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29"/>
                  </a:lnTo>
                  <a:lnTo>
                    <a:pt x="65" y="29"/>
                  </a:lnTo>
                  <a:lnTo>
                    <a:pt x="58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3" y="51"/>
                  </a:lnTo>
                  <a:lnTo>
                    <a:pt x="29" y="102"/>
                  </a:lnTo>
                  <a:lnTo>
                    <a:pt x="0" y="102"/>
                  </a:lnTo>
                  <a:lnTo>
                    <a:pt x="22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420" y="1638"/>
              <a:ext cx="94" cy="139"/>
            </a:xfrm>
            <a:custGeom>
              <a:avLst/>
              <a:gdLst>
                <a:gd name="T0" fmla="*/ 73 w 94"/>
                <a:gd name="T1" fmla="*/ 37 h 139"/>
                <a:gd name="T2" fmla="*/ 73 w 94"/>
                <a:gd name="T3" fmla="*/ 37 h 139"/>
                <a:gd name="T4" fmla="*/ 65 w 94"/>
                <a:gd name="T5" fmla="*/ 37 h 139"/>
                <a:gd name="T6" fmla="*/ 65 w 94"/>
                <a:gd name="T7" fmla="*/ 37 h 139"/>
                <a:gd name="T8" fmla="*/ 58 w 94"/>
                <a:gd name="T9" fmla="*/ 44 h 139"/>
                <a:gd name="T10" fmla="*/ 58 w 94"/>
                <a:gd name="T11" fmla="*/ 44 h 139"/>
                <a:gd name="T12" fmla="*/ 51 w 94"/>
                <a:gd name="T13" fmla="*/ 44 h 139"/>
                <a:gd name="T14" fmla="*/ 51 w 94"/>
                <a:gd name="T15" fmla="*/ 44 h 139"/>
                <a:gd name="T16" fmla="*/ 51 w 94"/>
                <a:gd name="T17" fmla="*/ 51 h 139"/>
                <a:gd name="T18" fmla="*/ 51 w 94"/>
                <a:gd name="T19" fmla="*/ 51 h 139"/>
                <a:gd name="T20" fmla="*/ 58 w 94"/>
                <a:gd name="T21" fmla="*/ 0 h 139"/>
                <a:gd name="T22" fmla="*/ 29 w 94"/>
                <a:gd name="T23" fmla="*/ 0 h 139"/>
                <a:gd name="T24" fmla="*/ 0 w 94"/>
                <a:gd name="T25" fmla="*/ 139 h 139"/>
                <a:gd name="T26" fmla="*/ 29 w 94"/>
                <a:gd name="T27" fmla="*/ 139 h 139"/>
                <a:gd name="T28" fmla="*/ 44 w 94"/>
                <a:gd name="T29" fmla="*/ 73 h 139"/>
                <a:gd name="T30" fmla="*/ 44 w 94"/>
                <a:gd name="T31" fmla="*/ 66 h 139"/>
                <a:gd name="T32" fmla="*/ 44 w 94"/>
                <a:gd name="T33" fmla="*/ 66 h 139"/>
                <a:gd name="T34" fmla="*/ 44 w 94"/>
                <a:gd name="T35" fmla="*/ 59 h 139"/>
                <a:gd name="T36" fmla="*/ 51 w 94"/>
                <a:gd name="T37" fmla="*/ 59 h 139"/>
                <a:gd name="T38" fmla="*/ 51 w 94"/>
                <a:gd name="T39" fmla="*/ 59 h 139"/>
                <a:gd name="T40" fmla="*/ 51 w 94"/>
                <a:gd name="T41" fmla="*/ 59 h 139"/>
                <a:gd name="T42" fmla="*/ 51 w 94"/>
                <a:gd name="T43" fmla="*/ 59 h 139"/>
                <a:gd name="T44" fmla="*/ 58 w 94"/>
                <a:gd name="T45" fmla="*/ 51 h 139"/>
                <a:gd name="T46" fmla="*/ 58 w 94"/>
                <a:gd name="T47" fmla="*/ 59 h 139"/>
                <a:gd name="T48" fmla="*/ 65 w 94"/>
                <a:gd name="T49" fmla="*/ 59 h 139"/>
                <a:gd name="T50" fmla="*/ 65 w 94"/>
                <a:gd name="T51" fmla="*/ 59 h 139"/>
                <a:gd name="T52" fmla="*/ 65 w 94"/>
                <a:gd name="T53" fmla="*/ 59 h 139"/>
                <a:gd name="T54" fmla="*/ 65 w 94"/>
                <a:gd name="T55" fmla="*/ 59 h 139"/>
                <a:gd name="T56" fmla="*/ 65 w 94"/>
                <a:gd name="T57" fmla="*/ 66 h 139"/>
                <a:gd name="T58" fmla="*/ 65 w 94"/>
                <a:gd name="T59" fmla="*/ 66 h 139"/>
                <a:gd name="T60" fmla="*/ 65 w 94"/>
                <a:gd name="T61" fmla="*/ 73 h 139"/>
                <a:gd name="T62" fmla="*/ 51 w 94"/>
                <a:gd name="T63" fmla="*/ 139 h 139"/>
                <a:gd name="T64" fmla="*/ 80 w 94"/>
                <a:gd name="T65" fmla="*/ 139 h 139"/>
                <a:gd name="T66" fmla="*/ 94 w 94"/>
                <a:gd name="T67" fmla="*/ 59 h 139"/>
                <a:gd name="T68" fmla="*/ 94 w 94"/>
                <a:gd name="T69" fmla="*/ 51 h 139"/>
                <a:gd name="T70" fmla="*/ 94 w 94"/>
                <a:gd name="T71" fmla="*/ 51 h 139"/>
                <a:gd name="T72" fmla="*/ 94 w 94"/>
                <a:gd name="T73" fmla="*/ 44 h 139"/>
                <a:gd name="T74" fmla="*/ 87 w 94"/>
                <a:gd name="T75" fmla="*/ 44 h 139"/>
                <a:gd name="T76" fmla="*/ 87 w 94"/>
                <a:gd name="T77" fmla="*/ 44 h 139"/>
                <a:gd name="T78" fmla="*/ 80 w 94"/>
                <a:gd name="T79" fmla="*/ 37 h 139"/>
                <a:gd name="T80" fmla="*/ 80 w 94"/>
                <a:gd name="T81" fmla="*/ 37 h 139"/>
                <a:gd name="T82" fmla="*/ 73 w 94"/>
                <a:gd name="T83" fmla="*/ 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39">
                  <a:moveTo>
                    <a:pt x="73" y="37"/>
                  </a:move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8" y="0"/>
                  </a:lnTo>
                  <a:lnTo>
                    <a:pt x="29" y="0"/>
                  </a:lnTo>
                  <a:lnTo>
                    <a:pt x="0" y="139"/>
                  </a:lnTo>
                  <a:lnTo>
                    <a:pt x="29" y="139"/>
                  </a:lnTo>
                  <a:lnTo>
                    <a:pt x="44" y="73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73"/>
                  </a:lnTo>
                  <a:lnTo>
                    <a:pt x="51" y="139"/>
                  </a:lnTo>
                  <a:lnTo>
                    <a:pt x="80" y="139"/>
                  </a:lnTo>
                  <a:lnTo>
                    <a:pt x="94" y="5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4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345" y="1638"/>
              <a:ext cx="58" cy="139"/>
            </a:xfrm>
            <a:custGeom>
              <a:avLst/>
              <a:gdLst>
                <a:gd name="T0" fmla="*/ 29 w 58"/>
                <a:gd name="T1" fmla="*/ 0 h 139"/>
                <a:gd name="T2" fmla="*/ 0 w 58"/>
                <a:gd name="T3" fmla="*/ 139 h 139"/>
                <a:gd name="T4" fmla="*/ 29 w 58"/>
                <a:gd name="T5" fmla="*/ 139 h 139"/>
                <a:gd name="T6" fmla="*/ 58 w 58"/>
                <a:gd name="T7" fmla="*/ 0 h 139"/>
                <a:gd name="T8" fmla="*/ 29 w 5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9">
                  <a:moveTo>
                    <a:pt x="29" y="0"/>
                  </a:moveTo>
                  <a:lnTo>
                    <a:pt x="0" y="139"/>
                  </a:lnTo>
                  <a:lnTo>
                    <a:pt x="29" y="139"/>
                  </a:lnTo>
                  <a:lnTo>
                    <a:pt x="58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396" y="1638"/>
              <a:ext cx="94" cy="139"/>
            </a:xfrm>
            <a:custGeom>
              <a:avLst/>
              <a:gdLst>
                <a:gd name="T0" fmla="*/ 57 w 94"/>
                <a:gd name="T1" fmla="*/ 51 h 139"/>
                <a:gd name="T2" fmla="*/ 57 w 94"/>
                <a:gd name="T3" fmla="*/ 44 h 139"/>
                <a:gd name="T4" fmla="*/ 57 w 94"/>
                <a:gd name="T5" fmla="*/ 44 h 139"/>
                <a:gd name="T6" fmla="*/ 50 w 94"/>
                <a:gd name="T7" fmla="*/ 37 h 139"/>
                <a:gd name="T8" fmla="*/ 43 w 94"/>
                <a:gd name="T9" fmla="*/ 37 h 139"/>
                <a:gd name="T10" fmla="*/ 29 w 94"/>
                <a:gd name="T11" fmla="*/ 37 h 139"/>
                <a:gd name="T12" fmla="*/ 14 w 94"/>
                <a:gd name="T13" fmla="*/ 51 h 139"/>
                <a:gd name="T14" fmla="*/ 7 w 94"/>
                <a:gd name="T15" fmla="*/ 66 h 139"/>
                <a:gd name="T16" fmla="*/ 7 w 94"/>
                <a:gd name="T17" fmla="*/ 81 h 139"/>
                <a:gd name="T18" fmla="*/ 0 w 94"/>
                <a:gd name="T19" fmla="*/ 95 h 139"/>
                <a:gd name="T20" fmla="*/ 0 w 94"/>
                <a:gd name="T21" fmla="*/ 117 h 139"/>
                <a:gd name="T22" fmla="*/ 0 w 94"/>
                <a:gd name="T23" fmla="*/ 132 h 139"/>
                <a:gd name="T24" fmla="*/ 7 w 94"/>
                <a:gd name="T25" fmla="*/ 139 h 139"/>
                <a:gd name="T26" fmla="*/ 21 w 94"/>
                <a:gd name="T27" fmla="*/ 139 h 139"/>
                <a:gd name="T28" fmla="*/ 29 w 94"/>
                <a:gd name="T29" fmla="*/ 139 h 139"/>
                <a:gd name="T30" fmla="*/ 36 w 94"/>
                <a:gd name="T31" fmla="*/ 132 h 139"/>
                <a:gd name="T32" fmla="*/ 43 w 94"/>
                <a:gd name="T33" fmla="*/ 132 h 139"/>
                <a:gd name="T34" fmla="*/ 43 w 94"/>
                <a:gd name="T35" fmla="*/ 125 h 139"/>
                <a:gd name="T36" fmla="*/ 65 w 94"/>
                <a:gd name="T37" fmla="*/ 139 h 139"/>
                <a:gd name="T38" fmla="*/ 72 w 94"/>
                <a:gd name="T39" fmla="*/ 0 h 139"/>
                <a:gd name="T40" fmla="*/ 50 w 94"/>
                <a:gd name="T41" fmla="*/ 95 h 139"/>
                <a:gd name="T42" fmla="*/ 43 w 94"/>
                <a:gd name="T43" fmla="*/ 110 h 139"/>
                <a:gd name="T44" fmla="*/ 43 w 94"/>
                <a:gd name="T45" fmla="*/ 117 h 139"/>
                <a:gd name="T46" fmla="*/ 36 w 94"/>
                <a:gd name="T47" fmla="*/ 125 h 139"/>
                <a:gd name="T48" fmla="*/ 29 w 94"/>
                <a:gd name="T49" fmla="*/ 125 h 139"/>
                <a:gd name="T50" fmla="*/ 29 w 94"/>
                <a:gd name="T51" fmla="*/ 117 h 139"/>
                <a:gd name="T52" fmla="*/ 29 w 94"/>
                <a:gd name="T53" fmla="*/ 110 h 139"/>
                <a:gd name="T54" fmla="*/ 29 w 94"/>
                <a:gd name="T55" fmla="*/ 95 h 139"/>
                <a:gd name="T56" fmla="*/ 29 w 94"/>
                <a:gd name="T57" fmla="*/ 81 h 139"/>
                <a:gd name="T58" fmla="*/ 36 w 94"/>
                <a:gd name="T59" fmla="*/ 66 h 139"/>
                <a:gd name="T60" fmla="*/ 36 w 94"/>
                <a:gd name="T61" fmla="*/ 59 h 139"/>
                <a:gd name="T62" fmla="*/ 43 w 94"/>
                <a:gd name="T63" fmla="*/ 59 h 139"/>
                <a:gd name="T64" fmla="*/ 50 w 94"/>
                <a:gd name="T65" fmla="*/ 59 h 139"/>
                <a:gd name="T66" fmla="*/ 57 w 94"/>
                <a:gd name="T67" fmla="*/ 59 h 139"/>
                <a:gd name="T68" fmla="*/ 57 w 94"/>
                <a:gd name="T69" fmla="*/ 66 h 139"/>
                <a:gd name="T70" fmla="*/ 50 w 94"/>
                <a:gd name="T71" fmla="*/ 8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139">
                  <a:moveTo>
                    <a:pt x="72" y="0"/>
                  </a:moveTo>
                  <a:lnTo>
                    <a:pt x="57" y="51"/>
                  </a:lnTo>
                  <a:lnTo>
                    <a:pt x="57" y="51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0" y="44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29" y="37"/>
                  </a:lnTo>
                  <a:lnTo>
                    <a:pt x="21" y="44"/>
                  </a:lnTo>
                  <a:lnTo>
                    <a:pt x="14" y="51"/>
                  </a:lnTo>
                  <a:lnTo>
                    <a:pt x="14" y="59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7" y="81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7" y="132"/>
                  </a:lnTo>
                  <a:lnTo>
                    <a:pt x="7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6" y="139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43" y="132"/>
                  </a:lnTo>
                  <a:lnTo>
                    <a:pt x="43" y="125"/>
                  </a:lnTo>
                  <a:lnTo>
                    <a:pt x="43" y="125"/>
                  </a:lnTo>
                  <a:lnTo>
                    <a:pt x="43" y="139"/>
                  </a:lnTo>
                  <a:lnTo>
                    <a:pt x="65" y="139"/>
                  </a:lnTo>
                  <a:lnTo>
                    <a:pt x="94" y="0"/>
                  </a:lnTo>
                  <a:lnTo>
                    <a:pt x="72" y="0"/>
                  </a:lnTo>
                  <a:close/>
                  <a:moveTo>
                    <a:pt x="50" y="88"/>
                  </a:moveTo>
                  <a:lnTo>
                    <a:pt x="50" y="95"/>
                  </a:lnTo>
                  <a:lnTo>
                    <a:pt x="50" y="103"/>
                  </a:lnTo>
                  <a:lnTo>
                    <a:pt x="43" y="110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29" y="103"/>
                  </a:lnTo>
                  <a:lnTo>
                    <a:pt x="29" y="95"/>
                  </a:lnTo>
                  <a:lnTo>
                    <a:pt x="29" y="88"/>
                  </a:lnTo>
                  <a:lnTo>
                    <a:pt x="29" y="81"/>
                  </a:lnTo>
                  <a:lnTo>
                    <a:pt x="29" y="73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50" y="51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7" y="59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73"/>
                  </a:lnTo>
                  <a:lnTo>
                    <a:pt x="50" y="81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51" y="1015"/>
              <a:ext cx="535" cy="227"/>
            </a:xfrm>
            <a:custGeom>
              <a:avLst/>
              <a:gdLst>
                <a:gd name="T0" fmla="*/ 145 w 535"/>
                <a:gd name="T1" fmla="*/ 191 h 227"/>
                <a:gd name="T2" fmla="*/ 152 w 535"/>
                <a:gd name="T3" fmla="*/ 191 h 227"/>
                <a:gd name="T4" fmla="*/ 174 w 535"/>
                <a:gd name="T5" fmla="*/ 205 h 227"/>
                <a:gd name="T6" fmla="*/ 188 w 535"/>
                <a:gd name="T7" fmla="*/ 213 h 227"/>
                <a:gd name="T8" fmla="*/ 210 w 535"/>
                <a:gd name="T9" fmla="*/ 220 h 227"/>
                <a:gd name="T10" fmla="*/ 231 w 535"/>
                <a:gd name="T11" fmla="*/ 227 h 227"/>
                <a:gd name="T12" fmla="*/ 253 w 535"/>
                <a:gd name="T13" fmla="*/ 220 h 227"/>
                <a:gd name="T14" fmla="*/ 268 w 535"/>
                <a:gd name="T15" fmla="*/ 220 h 227"/>
                <a:gd name="T16" fmla="*/ 289 w 535"/>
                <a:gd name="T17" fmla="*/ 213 h 227"/>
                <a:gd name="T18" fmla="*/ 304 w 535"/>
                <a:gd name="T19" fmla="*/ 205 h 227"/>
                <a:gd name="T20" fmla="*/ 318 w 535"/>
                <a:gd name="T21" fmla="*/ 191 h 227"/>
                <a:gd name="T22" fmla="*/ 340 w 535"/>
                <a:gd name="T23" fmla="*/ 176 h 227"/>
                <a:gd name="T24" fmla="*/ 369 w 535"/>
                <a:gd name="T25" fmla="*/ 162 h 227"/>
                <a:gd name="T26" fmla="*/ 405 w 535"/>
                <a:gd name="T27" fmla="*/ 140 h 227"/>
                <a:gd name="T28" fmla="*/ 434 w 535"/>
                <a:gd name="T29" fmla="*/ 118 h 227"/>
                <a:gd name="T30" fmla="*/ 470 w 535"/>
                <a:gd name="T31" fmla="*/ 88 h 227"/>
                <a:gd name="T32" fmla="*/ 506 w 535"/>
                <a:gd name="T33" fmla="*/ 66 h 227"/>
                <a:gd name="T34" fmla="*/ 535 w 535"/>
                <a:gd name="T35" fmla="*/ 52 h 227"/>
                <a:gd name="T36" fmla="*/ 535 w 535"/>
                <a:gd name="T37" fmla="*/ 0 h 227"/>
                <a:gd name="T38" fmla="*/ 0 w 535"/>
                <a:gd name="T39" fmla="*/ 0 h 227"/>
                <a:gd name="T40" fmla="*/ 0 w 535"/>
                <a:gd name="T41" fmla="*/ 132 h 227"/>
                <a:gd name="T42" fmla="*/ 15 w 535"/>
                <a:gd name="T43" fmla="*/ 125 h 227"/>
                <a:gd name="T44" fmla="*/ 29 w 535"/>
                <a:gd name="T45" fmla="*/ 125 h 227"/>
                <a:gd name="T46" fmla="*/ 44 w 535"/>
                <a:gd name="T47" fmla="*/ 132 h 227"/>
                <a:gd name="T48" fmla="*/ 65 w 535"/>
                <a:gd name="T49" fmla="*/ 132 h 227"/>
                <a:gd name="T50" fmla="*/ 80 w 535"/>
                <a:gd name="T51" fmla="*/ 140 h 227"/>
                <a:gd name="T52" fmla="*/ 101 w 535"/>
                <a:gd name="T53" fmla="*/ 154 h 227"/>
                <a:gd name="T54" fmla="*/ 123 w 535"/>
                <a:gd name="T55" fmla="*/ 169 h 227"/>
                <a:gd name="T56" fmla="*/ 145 w 535"/>
                <a:gd name="T57" fmla="*/ 19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5" h="227">
                  <a:moveTo>
                    <a:pt x="145" y="191"/>
                  </a:moveTo>
                  <a:lnTo>
                    <a:pt x="152" y="191"/>
                  </a:lnTo>
                  <a:lnTo>
                    <a:pt x="174" y="205"/>
                  </a:lnTo>
                  <a:lnTo>
                    <a:pt x="188" y="213"/>
                  </a:lnTo>
                  <a:lnTo>
                    <a:pt x="210" y="220"/>
                  </a:lnTo>
                  <a:lnTo>
                    <a:pt x="231" y="227"/>
                  </a:lnTo>
                  <a:lnTo>
                    <a:pt x="253" y="220"/>
                  </a:lnTo>
                  <a:lnTo>
                    <a:pt x="268" y="220"/>
                  </a:lnTo>
                  <a:lnTo>
                    <a:pt x="289" y="213"/>
                  </a:lnTo>
                  <a:lnTo>
                    <a:pt x="304" y="205"/>
                  </a:lnTo>
                  <a:lnTo>
                    <a:pt x="318" y="191"/>
                  </a:lnTo>
                  <a:lnTo>
                    <a:pt x="340" y="176"/>
                  </a:lnTo>
                  <a:lnTo>
                    <a:pt x="369" y="162"/>
                  </a:lnTo>
                  <a:lnTo>
                    <a:pt x="405" y="140"/>
                  </a:lnTo>
                  <a:lnTo>
                    <a:pt x="434" y="118"/>
                  </a:lnTo>
                  <a:lnTo>
                    <a:pt x="470" y="88"/>
                  </a:lnTo>
                  <a:lnTo>
                    <a:pt x="506" y="66"/>
                  </a:lnTo>
                  <a:lnTo>
                    <a:pt x="535" y="52"/>
                  </a:lnTo>
                  <a:lnTo>
                    <a:pt x="535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5" y="125"/>
                  </a:lnTo>
                  <a:lnTo>
                    <a:pt x="29" y="125"/>
                  </a:lnTo>
                  <a:lnTo>
                    <a:pt x="44" y="132"/>
                  </a:lnTo>
                  <a:lnTo>
                    <a:pt x="65" y="132"/>
                  </a:lnTo>
                  <a:lnTo>
                    <a:pt x="80" y="140"/>
                  </a:lnTo>
                  <a:lnTo>
                    <a:pt x="101" y="154"/>
                  </a:lnTo>
                  <a:lnTo>
                    <a:pt x="123" y="169"/>
                  </a:lnTo>
                  <a:lnTo>
                    <a:pt x="145" y="19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51" y="1316"/>
              <a:ext cx="535" cy="264"/>
            </a:xfrm>
            <a:custGeom>
              <a:avLst/>
              <a:gdLst>
                <a:gd name="T0" fmla="*/ 347 w 535"/>
                <a:gd name="T1" fmla="*/ 95 h 264"/>
                <a:gd name="T2" fmla="*/ 282 w 535"/>
                <a:gd name="T3" fmla="*/ 36 h 264"/>
                <a:gd name="T4" fmla="*/ 282 w 535"/>
                <a:gd name="T5" fmla="*/ 36 h 264"/>
                <a:gd name="T6" fmla="*/ 282 w 535"/>
                <a:gd name="T7" fmla="*/ 29 h 264"/>
                <a:gd name="T8" fmla="*/ 275 w 535"/>
                <a:gd name="T9" fmla="*/ 29 h 264"/>
                <a:gd name="T10" fmla="*/ 275 w 535"/>
                <a:gd name="T11" fmla="*/ 29 h 264"/>
                <a:gd name="T12" fmla="*/ 268 w 535"/>
                <a:gd name="T13" fmla="*/ 29 h 264"/>
                <a:gd name="T14" fmla="*/ 268 w 535"/>
                <a:gd name="T15" fmla="*/ 22 h 264"/>
                <a:gd name="T16" fmla="*/ 268 w 535"/>
                <a:gd name="T17" fmla="*/ 22 h 264"/>
                <a:gd name="T18" fmla="*/ 268 w 535"/>
                <a:gd name="T19" fmla="*/ 22 h 264"/>
                <a:gd name="T20" fmla="*/ 246 w 535"/>
                <a:gd name="T21" fmla="*/ 7 h 264"/>
                <a:gd name="T22" fmla="*/ 231 w 535"/>
                <a:gd name="T23" fmla="*/ 0 h 264"/>
                <a:gd name="T24" fmla="*/ 210 w 535"/>
                <a:gd name="T25" fmla="*/ 0 h 264"/>
                <a:gd name="T26" fmla="*/ 195 w 535"/>
                <a:gd name="T27" fmla="*/ 0 h 264"/>
                <a:gd name="T28" fmla="*/ 181 w 535"/>
                <a:gd name="T29" fmla="*/ 0 h 264"/>
                <a:gd name="T30" fmla="*/ 166 w 535"/>
                <a:gd name="T31" fmla="*/ 0 h 264"/>
                <a:gd name="T32" fmla="*/ 159 w 535"/>
                <a:gd name="T33" fmla="*/ 0 h 264"/>
                <a:gd name="T34" fmla="*/ 145 w 535"/>
                <a:gd name="T35" fmla="*/ 7 h 264"/>
                <a:gd name="T36" fmla="*/ 145 w 535"/>
                <a:gd name="T37" fmla="*/ 7 h 264"/>
                <a:gd name="T38" fmla="*/ 145 w 535"/>
                <a:gd name="T39" fmla="*/ 7 h 264"/>
                <a:gd name="T40" fmla="*/ 137 w 535"/>
                <a:gd name="T41" fmla="*/ 7 h 264"/>
                <a:gd name="T42" fmla="*/ 137 w 535"/>
                <a:gd name="T43" fmla="*/ 7 h 264"/>
                <a:gd name="T44" fmla="*/ 137 w 535"/>
                <a:gd name="T45" fmla="*/ 7 h 264"/>
                <a:gd name="T46" fmla="*/ 137 w 535"/>
                <a:gd name="T47" fmla="*/ 14 h 264"/>
                <a:gd name="T48" fmla="*/ 130 w 535"/>
                <a:gd name="T49" fmla="*/ 14 h 264"/>
                <a:gd name="T50" fmla="*/ 130 w 535"/>
                <a:gd name="T51" fmla="*/ 14 h 264"/>
                <a:gd name="T52" fmla="*/ 0 w 535"/>
                <a:gd name="T53" fmla="*/ 102 h 264"/>
                <a:gd name="T54" fmla="*/ 0 w 535"/>
                <a:gd name="T55" fmla="*/ 264 h 264"/>
                <a:gd name="T56" fmla="*/ 535 w 535"/>
                <a:gd name="T57" fmla="*/ 264 h 264"/>
                <a:gd name="T58" fmla="*/ 535 w 535"/>
                <a:gd name="T59" fmla="*/ 146 h 264"/>
                <a:gd name="T60" fmla="*/ 528 w 535"/>
                <a:gd name="T61" fmla="*/ 154 h 264"/>
                <a:gd name="T62" fmla="*/ 513 w 535"/>
                <a:gd name="T63" fmla="*/ 154 h 264"/>
                <a:gd name="T64" fmla="*/ 491 w 535"/>
                <a:gd name="T65" fmla="*/ 161 h 264"/>
                <a:gd name="T66" fmla="*/ 470 w 535"/>
                <a:gd name="T67" fmla="*/ 161 h 264"/>
                <a:gd name="T68" fmla="*/ 448 w 535"/>
                <a:gd name="T69" fmla="*/ 161 h 264"/>
                <a:gd name="T70" fmla="*/ 419 w 535"/>
                <a:gd name="T71" fmla="*/ 146 h 264"/>
                <a:gd name="T72" fmla="*/ 383 w 535"/>
                <a:gd name="T73" fmla="*/ 132 h 264"/>
                <a:gd name="T74" fmla="*/ 347 w 535"/>
                <a:gd name="T75" fmla="*/ 9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5" h="264">
                  <a:moveTo>
                    <a:pt x="347" y="95"/>
                  </a:moveTo>
                  <a:lnTo>
                    <a:pt x="282" y="36"/>
                  </a:lnTo>
                  <a:lnTo>
                    <a:pt x="282" y="36"/>
                  </a:lnTo>
                  <a:lnTo>
                    <a:pt x="282" y="29"/>
                  </a:lnTo>
                  <a:lnTo>
                    <a:pt x="275" y="29"/>
                  </a:lnTo>
                  <a:lnTo>
                    <a:pt x="275" y="29"/>
                  </a:lnTo>
                  <a:lnTo>
                    <a:pt x="268" y="29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46" y="7"/>
                  </a:lnTo>
                  <a:lnTo>
                    <a:pt x="231" y="0"/>
                  </a:lnTo>
                  <a:lnTo>
                    <a:pt x="210" y="0"/>
                  </a:lnTo>
                  <a:lnTo>
                    <a:pt x="195" y="0"/>
                  </a:lnTo>
                  <a:lnTo>
                    <a:pt x="181" y="0"/>
                  </a:lnTo>
                  <a:lnTo>
                    <a:pt x="166" y="0"/>
                  </a:lnTo>
                  <a:lnTo>
                    <a:pt x="159" y="0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7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0" y="102"/>
                  </a:lnTo>
                  <a:lnTo>
                    <a:pt x="0" y="264"/>
                  </a:lnTo>
                  <a:lnTo>
                    <a:pt x="535" y="264"/>
                  </a:lnTo>
                  <a:lnTo>
                    <a:pt x="535" y="146"/>
                  </a:lnTo>
                  <a:lnTo>
                    <a:pt x="528" y="154"/>
                  </a:lnTo>
                  <a:lnTo>
                    <a:pt x="513" y="154"/>
                  </a:lnTo>
                  <a:lnTo>
                    <a:pt x="491" y="161"/>
                  </a:lnTo>
                  <a:lnTo>
                    <a:pt x="470" y="161"/>
                  </a:lnTo>
                  <a:lnTo>
                    <a:pt x="448" y="161"/>
                  </a:lnTo>
                  <a:lnTo>
                    <a:pt x="419" y="146"/>
                  </a:lnTo>
                  <a:lnTo>
                    <a:pt x="383" y="132"/>
                  </a:lnTo>
                  <a:lnTo>
                    <a:pt x="347" y="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351" y="1177"/>
              <a:ext cx="152" cy="73"/>
            </a:xfrm>
            <a:custGeom>
              <a:avLst/>
              <a:gdLst>
                <a:gd name="T0" fmla="*/ 145 w 152"/>
                <a:gd name="T1" fmla="*/ 43 h 73"/>
                <a:gd name="T2" fmla="*/ 145 w 152"/>
                <a:gd name="T3" fmla="*/ 43 h 73"/>
                <a:gd name="T4" fmla="*/ 137 w 152"/>
                <a:gd name="T5" fmla="*/ 36 h 73"/>
                <a:gd name="T6" fmla="*/ 137 w 152"/>
                <a:gd name="T7" fmla="*/ 36 h 73"/>
                <a:gd name="T8" fmla="*/ 137 w 152"/>
                <a:gd name="T9" fmla="*/ 36 h 73"/>
                <a:gd name="T10" fmla="*/ 137 w 152"/>
                <a:gd name="T11" fmla="*/ 36 h 73"/>
                <a:gd name="T12" fmla="*/ 137 w 152"/>
                <a:gd name="T13" fmla="*/ 36 h 73"/>
                <a:gd name="T14" fmla="*/ 137 w 152"/>
                <a:gd name="T15" fmla="*/ 36 h 73"/>
                <a:gd name="T16" fmla="*/ 137 w 152"/>
                <a:gd name="T17" fmla="*/ 36 h 73"/>
                <a:gd name="T18" fmla="*/ 109 w 152"/>
                <a:gd name="T19" fmla="*/ 22 h 73"/>
                <a:gd name="T20" fmla="*/ 87 w 152"/>
                <a:gd name="T21" fmla="*/ 7 h 73"/>
                <a:gd name="T22" fmla="*/ 65 w 152"/>
                <a:gd name="T23" fmla="*/ 7 h 73"/>
                <a:gd name="T24" fmla="*/ 51 w 152"/>
                <a:gd name="T25" fmla="*/ 0 h 73"/>
                <a:gd name="T26" fmla="*/ 29 w 152"/>
                <a:gd name="T27" fmla="*/ 7 h 73"/>
                <a:gd name="T28" fmla="*/ 15 w 152"/>
                <a:gd name="T29" fmla="*/ 7 h 73"/>
                <a:gd name="T30" fmla="*/ 7 w 152"/>
                <a:gd name="T31" fmla="*/ 14 h 73"/>
                <a:gd name="T32" fmla="*/ 0 w 152"/>
                <a:gd name="T33" fmla="*/ 14 h 73"/>
                <a:gd name="T34" fmla="*/ 0 w 152"/>
                <a:gd name="T35" fmla="*/ 73 h 73"/>
                <a:gd name="T36" fmla="*/ 29 w 152"/>
                <a:gd name="T37" fmla="*/ 51 h 73"/>
                <a:gd name="T38" fmla="*/ 29 w 152"/>
                <a:gd name="T39" fmla="*/ 43 h 73"/>
                <a:gd name="T40" fmla="*/ 36 w 152"/>
                <a:gd name="T41" fmla="*/ 43 h 73"/>
                <a:gd name="T42" fmla="*/ 51 w 152"/>
                <a:gd name="T43" fmla="*/ 36 h 73"/>
                <a:gd name="T44" fmla="*/ 65 w 152"/>
                <a:gd name="T45" fmla="*/ 36 h 73"/>
                <a:gd name="T46" fmla="*/ 80 w 152"/>
                <a:gd name="T47" fmla="*/ 36 h 73"/>
                <a:gd name="T48" fmla="*/ 101 w 152"/>
                <a:gd name="T49" fmla="*/ 36 h 73"/>
                <a:gd name="T50" fmla="*/ 123 w 152"/>
                <a:gd name="T51" fmla="*/ 36 h 73"/>
                <a:gd name="T52" fmla="*/ 152 w 152"/>
                <a:gd name="T53" fmla="*/ 51 h 73"/>
                <a:gd name="T54" fmla="*/ 145 w 152"/>
                <a:gd name="T55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73">
                  <a:moveTo>
                    <a:pt x="145" y="43"/>
                  </a:moveTo>
                  <a:lnTo>
                    <a:pt x="145" y="43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09" y="22"/>
                  </a:lnTo>
                  <a:lnTo>
                    <a:pt x="87" y="7"/>
                  </a:lnTo>
                  <a:lnTo>
                    <a:pt x="65" y="7"/>
                  </a:lnTo>
                  <a:lnTo>
                    <a:pt x="51" y="0"/>
                  </a:lnTo>
                  <a:lnTo>
                    <a:pt x="29" y="7"/>
                  </a:lnTo>
                  <a:lnTo>
                    <a:pt x="15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73"/>
                  </a:lnTo>
                  <a:lnTo>
                    <a:pt x="29" y="51"/>
                  </a:lnTo>
                  <a:lnTo>
                    <a:pt x="29" y="43"/>
                  </a:lnTo>
                  <a:lnTo>
                    <a:pt x="36" y="43"/>
                  </a:lnTo>
                  <a:lnTo>
                    <a:pt x="51" y="36"/>
                  </a:lnTo>
                  <a:lnTo>
                    <a:pt x="65" y="36"/>
                  </a:lnTo>
                  <a:lnTo>
                    <a:pt x="80" y="36"/>
                  </a:lnTo>
                  <a:lnTo>
                    <a:pt x="101" y="36"/>
                  </a:lnTo>
                  <a:lnTo>
                    <a:pt x="123" y="36"/>
                  </a:lnTo>
                  <a:lnTo>
                    <a:pt x="152" y="51"/>
                  </a:lnTo>
                  <a:lnTo>
                    <a:pt x="145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351" y="1250"/>
              <a:ext cx="217" cy="110"/>
            </a:xfrm>
            <a:custGeom>
              <a:avLst/>
              <a:gdLst>
                <a:gd name="T0" fmla="*/ 217 w 217"/>
                <a:gd name="T1" fmla="*/ 36 h 110"/>
                <a:gd name="T2" fmla="*/ 217 w 217"/>
                <a:gd name="T3" fmla="*/ 36 h 110"/>
                <a:gd name="T4" fmla="*/ 217 w 217"/>
                <a:gd name="T5" fmla="*/ 36 h 110"/>
                <a:gd name="T6" fmla="*/ 217 w 217"/>
                <a:gd name="T7" fmla="*/ 36 h 110"/>
                <a:gd name="T8" fmla="*/ 210 w 217"/>
                <a:gd name="T9" fmla="*/ 36 h 110"/>
                <a:gd name="T10" fmla="*/ 210 w 217"/>
                <a:gd name="T11" fmla="*/ 36 h 110"/>
                <a:gd name="T12" fmla="*/ 210 w 217"/>
                <a:gd name="T13" fmla="*/ 36 h 110"/>
                <a:gd name="T14" fmla="*/ 210 w 217"/>
                <a:gd name="T15" fmla="*/ 36 h 110"/>
                <a:gd name="T16" fmla="*/ 210 w 217"/>
                <a:gd name="T17" fmla="*/ 29 h 110"/>
                <a:gd name="T18" fmla="*/ 188 w 217"/>
                <a:gd name="T19" fmla="*/ 14 h 110"/>
                <a:gd name="T20" fmla="*/ 166 w 217"/>
                <a:gd name="T21" fmla="*/ 7 h 110"/>
                <a:gd name="T22" fmla="*/ 145 w 217"/>
                <a:gd name="T23" fmla="*/ 0 h 110"/>
                <a:gd name="T24" fmla="*/ 130 w 217"/>
                <a:gd name="T25" fmla="*/ 0 h 110"/>
                <a:gd name="T26" fmla="*/ 116 w 217"/>
                <a:gd name="T27" fmla="*/ 0 h 110"/>
                <a:gd name="T28" fmla="*/ 101 w 217"/>
                <a:gd name="T29" fmla="*/ 0 h 110"/>
                <a:gd name="T30" fmla="*/ 87 w 217"/>
                <a:gd name="T31" fmla="*/ 0 h 110"/>
                <a:gd name="T32" fmla="*/ 80 w 217"/>
                <a:gd name="T33" fmla="*/ 7 h 110"/>
                <a:gd name="T34" fmla="*/ 72 w 217"/>
                <a:gd name="T35" fmla="*/ 7 h 110"/>
                <a:gd name="T36" fmla="*/ 72 w 217"/>
                <a:gd name="T37" fmla="*/ 7 h 110"/>
                <a:gd name="T38" fmla="*/ 72 w 217"/>
                <a:gd name="T39" fmla="*/ 7 h 110"/>
                <a:gd name="T40" fmla="*/ 65 w 217"/>
                <a:gd name="T41" fmla="*/ 7 h 110"/>
                <a:gd name="T42" fmla="*/ 65 w 217"/>
                <a:gd name="T43" fmla="*/ 7 h 110"/>
                <a:gd name="T44" fmla="*/ 65 w 217"/>
                <a:gd name="T45" fmla="*/ 14 h 110"/>
                <a:gd name="T46" fmla="*/ 58 w 217"/>
                <a:gd name="T47" fmla="*/ 14 h 110"/>
                <a:gd name="T48" fmla="*/ 58 w 217"/>
                <a:gd name="T49" fmla="*/ 14 h 110"/>
                <a:gd name="T50" fmla="*/ 51 w 217"/>
                <a:gd name="T51" fmla="*/ 14 h 110"/>
                <a:gd name="T52" fmla="*/ 0 w 217"/>
                <a:gd name="T53" fmla="*/ 51 h 110"/>
                <a:gd name="T54" fmla="*/ 0 w 217"/>
                <a:gd name="T55" fmla="*/ 110 h 110"/>
                <a:gd name="T56" fmla="*/ 101 w 217"/>
                <a:gd name="T57" fmla="*/ 44 h 110"/>
                <a:gd name="T58" fmla="*/ 101 w 217"/>
                <a:gd name="T59" fmla="*/ 44 h 110"/>
                <a:gd name="T60" fmla="*/ 109 w 217"/>
                <a:gd name="T61" fmla="*/ 36 h 110"/>
                <a:gd name="T62" fmla="*/ 116 w 217"/>
                <a:gd name="T63" fmla="*/ 36 h 110"/>
                <a:gd name="T64" fmla="*/ 130 w 217"/>
                <a:gd name="T65" fmla="*/ 29 h 110"/>
                <a:gd name="T66" fmla="*/ 152 w 217"/>
                <a:gd name="T67" fmla="*/ 29 h 110"/>
                <a:gd name="T68" fmla="*/ 174 w 217"/>
                <a:gd name="T69" fmla="*/ 29 h 110"/>
                <a:gd name="T70" fmla="*/ 195 w 217"/>
                <a:gd name="T71" fmla="*/ 29 h 110"/>
                <a:gd name="T72" fmla="*/ 217 w 217"/>
                <a:gd name="T73" fmla="*/ 44 h 110"/>
                <a:gd name="T74" fmla="*/ 217 w 217"/>
                <a:gd name="T75" fmla="*/ 3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110">
                  <a:moveTo>
                    <a:pt x="217" y="36"/>
                  </a:moveTo>
                  <a:lnTo>
                    <a:pt x="217" y="36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29"/>
                  </a:lnTo>
                  <a:lnTo>
                    <a:pt x="188" y="14"/>
                  </a:lnTo>
                  <a:lnTo>
                    <a:pt x="166" y="7"/>
                  </a:lnTo>
                  <a:lnTo>
                    <a:pt x="145" y="0"/>
                  </a:lnTo>
                  <a:lnTo>
                    <a:pt x="130" y="0"/>
                  </a:lnTo>
                  <a:lnTo>
                    <a:pt x="116" y="0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80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0" y="51"/>
                  </a:lnTo>
                  <a:lnTo>
                    <a:pt x="0" y="110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9" y="36"/>
                  </a:lnTo>
                  <a:lnTo>
                    <a:pt x="116" y="36"/>
                  </a:lnTo>
                  <a:lnTo>
                    <a:pt x="130" y="29"/>
                  </a:lnTo>
                  <a:lnTo>
                    <a:pt x="152" y="29"/>
                  </a:lnTo>
                  <a:lnTo>
                    <a:pt x="174" y="29"/>
                  </a:lnTo>
                  <a:lnTo>
                    <a:pt x="195" y="29"/>
                  </a:lnTo>
                  <a:lnTo>
                    <a:pt x="217" y="44"/>
                  </a:lnTo>
                  <a:lnTo>
                    <a:pt x="217" y="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98" y="1352"/>
              <a:ext cx="188" cy="88"/>
            </a:xfrm>
            <a:custGeom>
              <a:avLst/>
              <a:gdLst>
                <a:gd name="T0" fmla="*/ 188 w 188"/>
                <a:gd name="T1" fmla="*/ 0 h 88"/>
                <a:gd name="T2" fmla="*/ 173 w 188"/>
                <a:gd name="T3" fmla="*/ 0 h 88"/>
                <a:gd name="T4" fmla="*/ 166 w 188"/>
                <a:gd name="T5" fmla="*/ 8 h 88"/>
                <a:gd name="T6" fmla="*/ 159 w 188"/>
                <a:gd name="T7" fmla="*/ 15 h 88"/>
                <a:gd name="T8" fmla="*/ 152 w 188"/>
                <a:gd name="T9" fmla="*/ 15 h 88"/>
                <a:gd name="T10" fmla="*/ 144 w 188"/>
                <a:gd name="T11" fmla="*/ 22 h 88"/>
                <a:gd name="T12" fmla="*/ 144 w 188"/>
                <a:gd name="T13" fmla="*/ 30 h 88"/>
                <a:gd name="T14" fmla="*/ 137 w 188"/>
                <a:gd name="T15" fmla="*/ 30 h 88"/>
                <a:gd name="T16" fmla="*/ 137 w 188"/>
                <a:gd name="T17" fmla="*/ 30 h 88"/>
                <a:gd name="T18" fmla="*/ 123 w 188"/>
                <a:gd name="T19" fmla="*/ 37 h 88"/>
                <a:gd name="T20" fmla="*/ 116 w 188"/>
                <a:gd name="T21" fmla="*/ 44 h 88"/>
                <a:gd name="T22" fmla="*/ 101 w 188"/>
                <a:gd name="T23" fmla="*/ 52 h 88"/>
                <a:gd name="T24" fmla="*/ 87 w 188"/>
                <a:gd name="T25" fmla="*/ 52 h 88"/>
                <a:gd name="T26" fmla="*/ 65 w 188"/>
                <a:gd name="T27" fmla="*/ 59 h 88"/>
                <a:gd name="T28" fmla="*/ 51 w 188"/>
                <a:gd name="T29" fmla="*/ 59 h 88"/>
                <a:gd name="T30" fmla="*/ 22 w 188"/>
                <a:gd name="T31" fmla="*/ 52 h 88"/>
                <a:gd name="T32" fmla="*/ 0 w 188"/>
                <a:gd name="T33" fmla="*/ 44 h 88"/>
                <a:gd name="T34" fmla="*/ 7 w 188"/>
                <a:gd name="T35" fmla="*/ 52 h 88"/>
                <a:gd name="T36" fmla="*/ 7 w 188"/>
                <a:gd name="T37" fmla="*/ 52 h 88"/>
                <a:gd name="T38" fmla="*/ 7 w 188"/>
                <a:gd name="T39" fmla="*/ 52 h 88"/>
                <a:gd name="T40" fmla="*/ 7 w 188"/>
                <a:gd name="T41" fmla="*/ 52 h 88"/>
                <a:gd name="T42" fmla="*/ 14 w 188"/>
                <a:gd name="T43" fmla="*/ 52 h 88"/>
                <a:gd name="T44" fmla="*/ 14 w 188"/>
                <a:gd name="T45" fmla="*/ 59 h 88"/>
                <a:gd name="T46" fmla="*/ 14 w 188"/>
                <a:gd name="T47" fmla="*/ 59 h 88"/>
                <a:gd name="T48" fmla="*/ 14 w 188"/>
                <a:gd name="T49" fmla="*/ 59 h 88"/>
                <a:gd name="T50" fmla="*/ 22 w 188"/>
                <a:gd name="T51" fmla="*/ 59 h 88"/>
                <a:gd name="T52" fmla="*/ 36 w 188"/>
                <a:gd name="T53" fmla="*/ 74 h 88"/>
                <a:gd name="T54" fmla="*/ 58 w 188"/>
                <a:gd name="T55" fmla="*/ 81 h 88"/>
                <a:gd name="T56" fmla="*/ 79 w 188"/>
                <a:gd name="T57" fmla="*/ 88 h 88"/>
                <a:gd name="T58" fmla="*/ 94 w 188"/>
                <a:gd name="T59" fmla="*/ 88 h 88"/>
                <a:gd name="T60" fmla="*/ 116 w 188"/>
                <a:gd name="T61" fmla="*/ 88 h 88"/>
                <a:gd name="T62" fmla="*/ 137 w 188"/>
                <a:gd name="T63" fmla="*/ 81 h 88"/>
                <a:gd name="T64" fmla="*/ 152 w 188"/>
                <a:gd name="T65" fmla="*/ 74 h 88"/>
                <a:gd name="T66" fmla="*/ 166 w 188"/>
                <a:gd name="T67" fmla="*/ 66 h 88"/>
                <a:gd name="T68" fmla="*/ 173 w 188"/>
                <a:gd name="T69" fmla="*/ 66 h 88"/>
                <a:gd name="T70" fmla="*/ 173 w 188"/>
                <a:gd name="T71" fmla="*/ 59 h 88"/>
                <a:gd name="T72" fmla="*/ 173 w 188"/>
                <a:gd name="T73" fmla="*/ 59 h 88"/>
                <a:gd name="T74" fmla="*/ 173 w 188"/>
                <a:gd name="T75" fmla="*/ 59 h 88"/>
                <a:gd name="T76" fmla="*/ 181 w 188"/>
                <a:gd name="T77" fmla="*/ 59 h 88"/>
                <a:gd name="T78" fmla="*/ 181 w 188"/>
                <a:gd name="T79" fmla="*/ 59 h 88"/>
                <a:gd name="T80" fmla="*/ 181 w 188"/>
                <a:gd name="T81" fmla="*/ 59 h 88"/>
                <a:gd name="T82" fmla="*/ 188 w 188"/>
                <a:gd name="T83" fmla="*/ 52 h 88"/>
                <a:gd name="T84" fmla="*/ 188 w 188"/>
                <a:gd name="T8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88">
                  <a:moveTo>
                    <a:pt x="188" y="0"/>
                  </a:moveTo>
                  <a:lnTo>
                    <a:pt x="173" y="0"/>
                  </a:lnTo>
                  <a:lnTo>
                    <a:pt x="166" y="8"/>
                  </a:lnTo>
                  <a:lnTo>
                    <a:pt x="159" y="15"/>
                  </a:lnTo>
                  <a:lnTo>
                    <a:pt x="152" y="15"/>
                  </a:lnTo>
                  <a:lnTo>
                    <a:pt x="144" y="22"/>
                  </a:lnTo>
                  <a:lnTo>
                    <a:pt x="144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23" y="37"/>
                  </a:lnTo>
                  <a:lnTo>
                    <a:pt x="116" y="44"/>
                  </a:lnTo>
                  <a:lnTo>
                    <a:pt x="101" y="52"/>
                  </a:lnTo>
                  <a:lnTo>
                    <a:pt x="87" y="52"/>
                  </a:lnTo>
                  <a:lnTo>
                    <a:pt x="65" y="59"/>
                  </a:lnTo>
                  <a:lnTo>
                    <a:pt x="51" y="59"/>
                  </a:lnTo>
                  <a:lnTo>
                    <a:pt x="22" y="52"/>
                  </a:lnTo>
                  <a:lnTo>
                    <a:pt x="0" y="44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4" y="5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22" y="59"/>
                  </a:lnTo>
                  <a:lnTo>
                    <a:pt x="36" y="74"/>
                  </a:lnTo>
                  <a:lnTo>
                    <a:pt x="58" y="81"/>
                  </a:lnTo>
                  <a:lnTo>
                    <a:pt x="79" y="88"/>
                  </a:lnTo>
                  <a:lnTo>
                    <a:pt x="94" y="88"/>
                  </a:lnTo>
                  <a:lnTo>
                    <a:pt x="116" y="88"/>
                  </a:lnTo>
                  <a:lnTo>
                    <a:pt x="137" y="81"/>
                  </a:lnTo>
                  <a:lnTo>
                    <a:pt x="152" y="74"/>
                  </a:lnTo>
                  <a:lnTo>
                    <a:pt x="166" y="66"/>
                  </a:lnTo>
                  <a:lnTo>
                    <a:pt x="173" y="66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81" y="59"/>
                  </a:lnTo>
                  <a:lnTo>
                    <a:pt x="181" y="59"/>
                  </a:lnTo>
                  <a:lnTo>
                    <a:pt x="181" y="59"/>
                  </a:lnTo>
                  <a:lnTo>
                    <a:pt x="188" y="5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626" y="1235"/>
              <a:ext cx="260" cy="139"/>
            </a:xfrm>
            <a:custGeom>
              <a:avLst/>
              <a:gdLst>
                <a:gd name="T0" fmla="*/ 260 w 260"/>
                <a:gd name="T1" fmla="*/ 0 h 139"/>
                <a:gd name="T2" fmla="*/ 238 w 260"/>
                <a:gd name="T3" fmla="*/ 15 h 139"/>
                <a:gd name="T4" fmla="*/ 216 w 260"/>
                <a:gd name="T5" fmla="*/ 22 h 139"/>
                <a:gd name="T6" fmla="*/ 202 w 260"/>
                <a:gd name="T7" fmla="*/ 37 h 139"/>
                <a:gd name="T8" fmla="*/ 180 w 260"/>
                <a:gd name="T9" fmla="*/ 51 h 139"/>
                <a:gd name="T10" fmla="*/ 166 w 260"/>
                <a:gd name="T11" fmla="*/ 59 h 139"/>
                <a:gd name="T12" fmla="*/ 151 w 260"/>
                <a:gd name="T13" fmla="*/ 73 h 139"/>
                <a:gd name="T14" fmla="*/ 144 w 260"/>
                <a:gd name="T15" fmla="*/ 73 h 139"/>
                <a:gd name="T16" fmla="*/ 137 w 260"/>
                <a:gd name="T17" fmla="*/ 81 h 139"/>
                <a:gd name="T18" fmla="*/ 130 w 260"/>
                <a:gd name="T19" fmla="*/ 88 h 139"/>
                <a:gd name="T20" fmla="*/ 115 w 260"/>
                <a:gd name="T21" fmla="*/ 95 h 139"/>
                <a:gd name="T22" fmla="*/ 108 w 260"/>
                <a:gd name="T23" fmla="*/ 103 h 139"/>
                <a:gd name="T24" fmla="*/ 86 w 260"/>
                <a:gd name="T25" fmla="*/ 103 h 139"/>
                <a:gd name="T26" fmla="*/ 72 w 260"/>
                <a:gd name="T27" fmla="*/ 110 h 139"/>
                <a:gd name="T28" fmla="*/ 50 w 260"/>
                <a:gd name="T29" fmla="*/ 110 h 139"/>
                <a:gd name="T30" fmla="*/ 29 w 260"/>
                <a:gd name="T31" fmla="*/ 103 h 139"/>
                <a:gd name="T32" fmla="*/ 0 w 260"/>
                <a:gd name="T33" fmla="*/ 95 h 139"/>
                <a:gd name="T34" fmla="*/ 7 w 260"/>
                <a:gd name="T35" fmla="*/ 103 h 139"/>
                <a:gd name="T36" fmla="*/ 14 w 260"/>
                <a:gd name="T37" fmla="*/ 103 h 139"/>
                <a:gd name="T38" fmla="*/ 14 w 260"/>
                <a:gd name="T39" fmla="*/ 103 h 139"/>
                <a:gd name="T40" fmla="*/ 14 w 260"/>
                <a:gd name="T41" fmla="*/ 103 h 139"/>
                <a:gd name="T42" fmla="*/ 14 w 260"/>
                <a:gd name="T43" fmla="*/ 103 h 139"/>
                <a:gd name="T44" fmla="*/ 14 w 260"/>
                <a:gd name="T45" fmla="*/ 103 h 139"/>
                <a:gd name="T46" fmla="*/ 14 w 260"/>
                <a:gd name="T47" fmla="*/ 103 h 139"/>
                <a:gd name="T48" fmla="*/ 14 w 260"/>
                <a:gd name="T49" fmla="*/ 103 h 139"/>
                <a:gd name="T50" fmla="*/ 14 w 260"/>
                <a:gd name="T51" fmla="*/ 103 h 139"/>
                <a:gd name="T52" fmla="*/ 14 w 260"/>
                <a:gd name="T53" fmla="*/ 103 h 139"/>
                <a:gd name="T54" fmla="*/ 14 w 260"/>
                <a:gd name="T55" fmla="*/ 103 h 139"/>
                <a:gd name="T56" fmla="*/ 36 w 260"/>
                <a:gd name="T57" fmla="*/ 117 h 139"/>
                <a:gd name="T58" fmla="*/ 58 w 260"/>
                <a:gd name="T59" fmla="*/ 132 h 139"/>
                <a:gd name="T60" fmla="*/ 79 w 260"/>
                <a:gd name="T61" fmla="*/ 132 h 139"/>
                <a:gd name="T62" fmla="*/ 101 w 260"/>
                <a:gd name="T63" fmla="*/ 139 h 139"/>
                <a:gd name="T64" fmla="*/ 115 w 260"/>
                <a:gd name="T65" fmla="*/ 139 h 139"/>
                <a:gd name="T66" fmla="*/ 137 w 260"/>
                <a:gd name="T67" fmla="*/ 132 h 139"/>
                <a:gd name="T68" fmla="*/ 151 w 260"/>
                <a:gd name="T69" fmla="*/ 125 h 139"/>
                <a:gd name="T70" fmla="*/ 173 w 260"/>
                <a:gd name="T71" fmla="*/ 117 h 139"/>
                <a:gd name="T72" fmla="*/ 180 w 260"/>
                <a:gd name="T73" fmla="*/ 110 h 139"/>
                <a:gd name="T74" fmla="*/ 188 w 260"/>
                <a:gd name="T75" fmla="*/ 103 h 139"/>
                <a:gd name="T76" fmla="*/ 202 w 260"/>
                <a:gd name="T77" fmla="*/ 95 h 139"/>
                <a:gd name="T78" fmla="*/ 209 w 260"/>
                <a:gd name="T79" fmla="*/ 88 h 139"/>
                <a:gd name="T80" fmla="*/ 224 w 260"/>
                <a:gd name="T81" fmla="*/ 81 h 139"/>
                <a:gd name="T82" fmla="*/ 238 w 260"/>
                <a:gd name="T83" fmla="*/ 73 h 139"/>
                <a:gd name="T84" fmla="*/ 245 w 260"/>
                <a:gd name="T85" fmla="*/ 66 h 139"/>
                <a:gd name="T86" fmla="*/ 260 w 260"/>
                <a:gd name="T87" fmla="*/ 59 h 139"/>
                <a:gd name="T88" fmla="*/ 260 w 260"/>
                <a:gd name="T8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139">
                  <a:moveTo>
                    <a:pt x="260" y="0"/>
                  </a:moveTo>
                  <a:lnTo>
                    <a:pt x="238" y="15"/>
                  </a:lnTo>
                  <a:lnTo>
                    <a:pt x="216" y="22"/>
                  </a:lnTo>
                  <a:lnTo>
                    <a:pt x="202" y="37"/>
                  </a:lnTo>
                  <a:lnTo>
                    <a:pt x="180" y="51"/>
                  </a:lnTo>
                  <a:lnTo>
                    <a:pt x="166" y="59"/>
                  </a:lnTo>
                  <a:lnTo>
                    <a:pt x="151" y="73"/>
                  </a:lnTo>
                  <a:lnTo>
                    <a:pt x="144" y="73"/>
                  </a:lnTo>
                  <a:lnTo>
                    <a:pt x="137" y="81"/>
                  </a:lnTo>
                  <a:lnTo>
                    <a:pt x="130" y="88"/>
                  </a:lnTo>
                  <a:lnTo>
                    <a:pt x="115" y="95"/>
                  </a:lnTo>
                  <a:lnTo>
                    <a:pt x="108" y="103"/>
                  </a:lnTo>
                  <a:lnTo>
                    <a:pt x="86" y="103"/>
                  </a:lnTo>
                  <a:lnTo>
                    <a:pt x="72" y="110"/>
                  </a:lnTo>
                  <a:lnTo>
                    <a:pt x="50" y="110"/>
                  </a:lnTo>
                  <a:lnTo>
                    <a:pt x="29" y="103"/>
                  </a:lnTo>
                  <a:lnTo>
                    <a:pt x="0" y="95"/>
                  </a:lnTo>
                  <a:lnTo>
                    <a:pt x="7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36" y="117"/>
                  </a:lnTo>
                  <a:lnTo>
                    <a:pt x="58" y="132"/>
                  </a:lnTo>
                  <a:lnTo>
                    <a:pt x="79" y="132"/>
                  </a:lnTo>
                  <a:lnTo>
                    <a:pt x="101" y="139"/>
                  </a:lnTo>
                  <a:lnTo>
                    <a:pt x="115" y="139"/>
                  </a:lnTo>
                  <a:lnTo>
                    <a:pt x="137" y="132"/>
                  </a:lnTo>
                  <a:lnTo>
                    <a:pt x="151" y="125"/>
                  </a:lnTo>
                  <a:lnTo>
                    <a:pt x="173" y="117"/>
                  </a:lnTo>
                  <a:lnTo>
                    <a:pt x="180" y="110"/>
                  </a:lnTo>
                  <a:lnTo>
                    <a:pt x="188" y="103"/>
                  </a:lnTo>
                  <a:lnTo>
                    <a:pt x="202" y="95"/>
                  </a:lnTo>
                  <a:lnTo>
                    <a:pt x="209" y="88"/>
                  </a:lnTo>
                  <a:lnTo>
                    <a:pt x="224" y="81"/>
                  </a:lnTo>
                  <a:lnTo>
                    <a:pt x="238" y="73"/>
                  </a:lnTo>
                  <a:lnTo>
                    <a:pt x="245" y="66"/>
                  </a:lnTo>
                  <a:lnTo>
                    <a:pt x="260" y="5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561" y="1118"/>
              <a:ext cx="325" cy="190"/>
            </a:xfrm>
            <a:custGeom>
              <a:avLst/>
              <a:gdLst>
                <a:gd name="T0" fmla="*/ 325 w 325"/>
                <a:gd name="T1" fmla="*/ 0 h 190"/>
                <a:gd name="T2" fmla="*/ 296 w 325"/>
                <a:gd name="T3" fmla="*/ 22 h 190"/>
                <a:gd name="T4" fmla="*/ 267 w 325"/>
                <a:gd name="T5" fmla="*/ 44 h 190"/>
                <a:gd name="T6" fmla="*/ 238 w 325"/>
                <a:gd name="T7" fmla="*/ 59 h 190"/>
                <a:gd name="T8" fmla="*/ 209 w 325"/>
                <a:gd name="T9" fmla="*/ 81 h 190"/>
                <a:gd name="T10" fmla="*/ 180 w 325"/>
                <a:gd name="T11" fmla="*/ 95 h 190"/>
                <a:gd name="T12" fmla="*/ 159 w 325"/>
                <a:gd name="T13" fmla="*/ 117 h 190"/>
                <a:gd name="T14" fmla="*/ 144 w 325"/>
                <a:gd name="T15" fmla="*/ 124 h 190"/>
                <a:gd name="T16" fmla="*/ 137 w 325"/>
                <a:gd name="T17" fmla="*/ 132 h 190"/>
                <a:gd name="T18" fmla="*/ 123 w 325"/>
                <a:gd name="T19" fmla="*/ 139 h 190"/>
                <a:gd name="T20" fmla="*/ 115 w 325"/>
                <a:gd name="T21" fmla="*/ 146 h 190"/>
                <a:gd name="T22" fmla="*/ 101 w 325"/>
                <a:gd name="T23" fmla="*/ 146 h 190"/>
                <a:gd name="T24" fmla="*/ 86 w 325"/>
                <a:gd name="T25" fmla="*/ 154 h 190"/>
                <a:gd name="T26" fmla="*/ 65 w 325"/>
                <a:gd name="T27" fmla="*/ 154 h 190"/>
                <a:gd name="T28" fmla="*/ 50 w 325"/>
                <a:gd name="T29" fmla="*/ 154 h 190"/>
                <a:gd name="T30" fmla="*/ 21 w 325"/>
                <a:gd name="T31" fmla="*/ 154 h 190"/>
                <a:gd name="T32" fmla="*/ 0 w 325"/>
                <a:gd name="T33" fmla="*/ 139 h 190"/>
                <a:gd name="T34" fmla="*/ 7 w 325"/>
                <a:gd name="T35" fmla="*/ 154 h 190"/>
                <a:gd name="T36" fmla="*/ 7 w 325"/>
                <a:gd name="T37" fmla="*/ 154 h 190"/>
                <a:gd name="T38" fmla="*/ 14 w 325"/>
                <a:gd name="T39" fmla="*/ 154 h 190"/>
                <a:gd name="T40" fmla="*/ 14 w 325"/>
                <a:gd name="T41" fmla="*/ 154 h 190"/>
                <a:gd name="T42" fmla="*/ 14 w 325"/>
                <a:gd name="T43" fmla="*/ 161 h 190"/>
                <a:gd name="T44" fmla="*/ 21 w 325"/>
                <a:gd name="T45" fmla="*/ 161 h 190"/>
                <a:gd name="T46" fmla="*/ 21 w 325"/>
                <a:gd name="T47" fmla="*/ 161 h 190"/>
                <a:gd name="T48" fmla="*/ 21 w 325"/>
                <a:gd name="T49" fmla="*/ 161 h 190"/>
                <a:gd name="T50" fmla="*/ 29 w 325"/>
                <a:gd name="T51" fmla="*/ 168 h 190"/>
                <a:gd name="T52" fmla="*/ 43 w 325"/>
                <a:gd name="T53" fmla="*/ 176 h 190"/>
                <a:gd name="T54" fmla="*/ 65 w 325"/>
                <a:gd name="T55" fmla="*/ 183 h 190"/>
                <a:gd name="T56" fmla="*/ 79 w 325"/>
                <a:gd name="T57" fmla="*/ 190 h 190"/>
                <a:gd name="T58" fmla="*/ 101 w 325"/>
                <a:gd name="T59" fmla="*/ 190 h 190"/>
                <a:gd name="T60" fmla="*/ 115 w 325"/>
                <a:gd name="T61" fmla="*/ 183 h 190"/>
                <a:gd name="T62" fmla="*/ 137 w 325"/>
                <a:gd name="T63" fmla="*/ 183 h 190"/>
                <a:gd name="T64" fmla="*/ 151 w 325"/>
                <a:gd name="T65" fmla="*/ 176 h 190"/>
                <a:gd name="T66" fmla="*/ 166 w 325"/>
                <a:gd name="T67" fmla="*/ 161 h 190"/>
                <a:gd name="T68" fmla="*/ 180 w 325"/>
                <a:gd name="T69" fmla="*/ 154 h 190"/>
                <a:gd name="T70" fmla="*/ 195 w 325"/>
                <a:gd name="T71" fmla="*/ 146 h 190"/>
                <a:gd name="T72" fmla="*/ 216 w 325"/>
                <a:gd name="T73" fmla="*/ 132 h 190"/>
                <a:gd name="T74" fmla="*/ 238 w 325"/>
                <a:gd name="T75" fmla="*/ 117 h 190"/>
                <a:gd name="T76" fmla="*/ 260 w 325"/>
                <a:gd name="T77" fmla="*/ 102 h 190"/>
                <a:gd name="T78" fmla="*/ 281 w 325"/>
                <a:gd name="T79" fmla="*/ 88 h 190"/>
                <a:gd name="T80" fmla="*/ 303 w 325"/>
                <a:gd name="T81" fmla="*/ 73 h 190"/>
                <a:gd name="T82" fmla="*/ 325 w 325"/>
                <a:gd name="T83" fmla="*/ 59 h 190"/>
                <a:gd name="T84" fmla="*/ 325 w 325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5" h="190">
                  <a:moveTo>
                    <a:pt x="325" y="0"/>
                  </a:moveTo>
                  <a:lnTo>
                    <a:pt x="296" y="22"/>
                  </a:lnTo>
                  <a:lnTo>
                    <a:pt x="267" y="44"/>
                  </a:lnTo>
                  <a:lnTo>
                    <a:pt x="238" y="59"/>
                  </a:lnTo>
                  <a:lnTo>
                    <a:pt x="209" y="81"/>
                  </a:lnTo>
                  <a:lnTo>
                    <a:pt x="180" y="95"/>
                  </a:lnTo>
                  <a:lnTo>
                    <a:pt x="159" y="117"/>
                  </a:lnTo>
                  <a:lnTo>
                    <a:pt x="144" y="124"/>
                  </a:lnTo>
                  <a:lnTo>
                    <a:pt x="137" y="132"/>
                  </a:lnTo>
                  <a:lnTo>
                    <a:pt x="123" y="139"/>
                  </a:lnTo>
                  <a:lnTo>
                    <a:pt x="115" y="146"/>
                  </a:lnTo>
                  <a:lnTo>
                    <a:pt x="101" y="146"/>
                  </a:lnTo>
                  <a:lnTo>
                    <a:pt x="86" y="154"/>
                  </a:lnTo>
                  <a:lnTo>
                    <a:pt x="65" y="154"/>
                  </a:lnTo>
                  <a:lnTo>
                    <a:pt x="50" y="154"/>
                  </a:lnTo>
                  <a:lnTo>
                    <a:pt x="21" y="154"/>
                  </a:lnTo>
                  <a:lnTo>
                    <a:pt x="0" y="139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9" y="168"/>
                  </a:lnTo>
                  <a:lnTo>
                    <a:pt x="43" y="176"/>
                  </a:lnTo>
                  <a:lnTo>
                    <a:pt x="65" y="183"/>
                  </a:lnTo>
                  <a:lnTo>
                    <a:pt x="79" y="190"/>
                  </a:lnTo>
                  <a:lnTo>
                    <a:pt x="101" y="190"/>
                  </a:lnTo>
                  <a:lnTo>
                    <a:pt x="115" y="183"/>
                  </a:lnTo>
                  <a:lnTo>
                    <a:pt x="137" y="183"/>
                  </a:lnTo>
                  <a:lnTo>
                    <a:pt x="151" y="176"/>
                  </a:lnTo>
                  <a:lnTo>
                    <a:pt x="166" y="161"/>
                  </a:lnTo>
                  <a:lnTo>
                    <a:pt x="180" y="154"/>
                  </a:lnTo>
                  <a:lnTo>
                    <a:pt x="195" y="146"/>
                  </a:lnTo>
                  <a:lnTo>
                    <a:pt x="216" y="132"/>
                  </a:lnTo>
                  <a:lnTo>
                    <a:pt x="238" y="117"/>
                  </a:lnTo>
                  <a:lnTo>
                    <a:pt x="260" y="102"/>
                  </a:lnTo>
                  <a:lnTo>
                    <a:pt x="281" y="88"/>
                  </a:lnTo>
                  <a:lnTo>
                    <a:pt x="303" y="73"/>
                  </a:lnTo>
                  <a:lnTo>
                    <a:pt x="325" y="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32" y="6282795"/>
            <a:ext cx="1221581" cy="501491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>
            <a:off x="228600" y="6204109"/>
            <a:ext cx="8534400" cy="0"/>
          </a:xfrm>
          <a:prstGeom prst="line">
            <a:avLst/>
          </a:prstGeom>
          <a:ln w="254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1-projections-scenarios copy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95" y="1373448"/>
            <a:ext cx="881571" cy="887735"/>
          </a:xfrm>
          <a:prstGeom prst="rect">
            <a:avLst/>
          </a:prstGeom>
        </p:spPr>
      </p:pic>
      <p:pic>
        <p:nvPicPr>
          <p:cNvPr id="44" name="Picture 43" descr="2-Land-use-cover copy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10" y="2525374"/>
            <a:ext cx="982999" cy="989873"/>
          </a:xfrm>
          <a:prstGeom prst="rect">
            <a:avLst/>
          </a:prstGeom>
        </p:spPr>
      </p:pic>
      <p:pic>
        <p:nvPicPr>
          <p:cNvPr id="45" name="Picture 44" descr="3-freshwater copy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43" y="3927579"/>
            <a:ext cx="830388" cy="836195"/>
          </a:xfrm>
          <a:prstGeom prst="rect">
            <a:avLst/>
          </a:prstGeom>
        </p:spPr>
      </p:pic>
      <p:pic>
        <p:nvPicPr>
          <p:cNvPr id="85" name="Picture 84" descr="4-coastal copy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37440" y="5106542"/>
            <a:ext cx="710444" cy="7154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5E0D-AB59-4B5F-899A-56193CB3837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t="10625" r="15563" b="5089"/>
          <a:stretch/>
        </p:blipFill>
        <p:spPr bwMode="auto">
          <a:xfrm>
            <a:off x="-104503" y="5412570"/>
            <a:ext cx="1933303" cy="13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9733" r="14860" b="5089"/>
          <a:stretch/>
        </p:blipFill>
        <p:spPr bwMode="auto">
          <a:xfrm>
            <a:off x="-104503" y="4898406"/>
            <a:ext cx="2695303" cy="18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20019</TotalTime>
  <Words>462</Words>
  <Application>Microsoft Office PowerPoint</Application>
  <PresentationFormat>On-screen Show (4:3)</PresentationFormat>
  <Paragraphs>104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+ LCC Partners</vt:lpstr>
      <vt:lpstr>NE CSC Strategic Science Plan</vt:lpstr>
      <vt:lpstr>PowerPoint Presentation</vt:lpstr>
      <vt:lpstr>PowerPoint Presentation</vt:lpstr>
      <vt:lpstr>BONUS SLIDES</vt:lpstr>
      <vt:lpstr>Partnerships Relevance to stakeholders</vt:lpstr>
      <vt:lpstr>PowerPoint Presentation</vt:lpstr>
      <vt:lpstr>PowerPoint Presentation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Staudinger, Michelle D.</dc:creator>
  <cp:lastModifiedBy>Ellen Mecray</cp:lastModifiedBy>
  <cp:revision>415</cp:revision>
  <cp:lastPrinted>2015-12-10T19:31:13Z</cp:lastPrinted>
  <dcterms:created xsi:type="dcterms:W3CDTF">2015-12-07T19:34:35Z</dcterms:created>
  <dcterms:modified xsi:type="dcterms:W3CDTF">2016-04-06T18:17:06Z</dcterms:modified>
</cp:coreProperties>
</file>