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447" r:id="rId2"/>
    <p:sldId id="448" r:id="rId3"/>
    <p:sldId id="504" r:id="rId4"/>
    <p:sldId id="505" r:id="rId5"/>
    <p:sldId id="449" r:id="rId6"/>
    <p:sldId id="456" r:id="rId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846" autoAdjust="0"/>
    <p:restoredTop sz="76588" autoAdjust="0"/>
  </p:normalViewPr>
  <p:slideViewPr>
    <p:cSldViewPr>
      <p:cViewPr varScale="1">
        <p:scale>
          <a:sx n="54" d="100"/>
          <a:sy n="54" d="100"/>
        </p:scale>
        <p:origin x="-1284" y="-96"/>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734" tIns="48367" rIns="96734" bIns="4836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734" tIns="48367" rIns="96734" bIns="48367" rtlCol="0"/>
          <a:lstStyle>
            <a:lvl1pPr algn="r" fontAlgn="auto">
              <a:spcBef>
                <a:spcPts val="0"/>
              </a:spcBef>
              <a:spcAft>
                <a:spcPts val="0"/>
              </a:spcAft>
              <a:defRPr sz="1200">
                <a:latin typeface="+mn-lt"/>
              </a:defRPr>
            </a:lvl1pPr>
          </a:lstStyle>
          <a:p>
            <a:pPr>
              <a:defRPr/>
            </a:pPr>
            <a:fld id="{1659C778-414B-4F3C-B5A9-D2D7FD9AC9BC}" type="datetimeFigureOut">
              <a:rPr lang="en-US"/>
              <a:pPr>
                <a:defRPr/>
              </a:pPr>
              <a:t>4/5/2016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734" tIns="48367" rIns="96734" bIns="4836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734" tIns="48367" rIns="96734" bIns="483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734" tIns="48367" rIns="96734" bIns="4836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734" tIns="48367" rIns="96734" bIns="48367" rtlCol="0" anchor="b"/>
          <a:lstStyle>
            <a:lvl1pPr algn="r" fontAlgn="auto">
              <a:spcBef>
                <a:spcPts val="0"/>
              </a:spcBef>
              <a:spcAft>
                <a:spcPts val="0"/>
              </a:spcAft>
              <a:defRPr sz="1200">
                <a:latin typeface="+mn-lt"/>
              </a:defRPr>
            </a:lvl1pPr>
          </a:lstStyle>
          <a:p>
            <a:pPr>
              <a:defRPr/>
            </a:pPr>
            <a:fld id="{6491CF53-DE66-4E93-B4E4-6AF41E65586F}" type="slidenum">
              <a:rPr lang="en-US"/>
              <a:pPr>
                <a:defRPr/>
              </a:pPr>
              <a:t>‹#›</a:t>
            </a:fld>
            <a:endParaRPr lang="en-US"/>
          </a:p>
        </p:txBody>
      </p:sp>
    </p:spTree>
    <p:extLst>
      <p:ext uri="{BB962C8B-B14F-4D97-AF65-F5344CB8AC3E}">
        <p14:creationId xmlns:p14="http://schemas.microsoft.com/office/powerpoint/2010/main" val="2478318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fdl.noaa.gov/e-media-produced-by-gfdl-ccv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p:spPr>
        <p:txBody>
          <a:bodyPr/>
          <a:lstStyle/>
          <a:p>
            <a:pPr eaLnBrk="1" hangingPunct="1"/>
            <a:r>
              <a:rPr lang="en-US" altLang="en-US" smtClean="0">
                <a:latin typeface="Arial" pitchFamily="34" charset="0"/>
                <a:cs typeface="Arial" pitchFamily="34" charset="0"/>
              </a:rPr>
              <a:t>----------</a:t>
            </a:r>
          </a:p>
          <a:p>
            <a:pPr eaLnBrk="1" hangingPunct="1"/>
            <a:r>
              <a:rPr lang="en-US" altLang="en-US" smtClean="0">
                <a:latin typeface="Arial" pitchFamily="34" charset="0"/>
                <a:cs typeface="Arial" pitchFamily="34" charset="0"/>
              </a:rPr>
              <a:t>Image: Modeled sea surface temperatures simulated by NOAA GFDL CM2.4 climate model. </a:t>
            </a:r>
          </a:p>
          <a:p>
            <a:pPr eaLnBrk="1" hangingPunct="1"/>
            <a:r>
              <a:rPr lang="en-US" altLang="en-US" smtClean="0">
                <a:latin typeface="Arial" pitchFamily="34" charset="0"/>
                <a:cs typeface="Arial" pitchFamily="34" charset="0"/>
              </a:rPr>
              <a:t>Source: NOAA GFDL Climate Change, Variability &amp; Prediction Group (</a:t>
            </a:r>
            <a:r>
              <a:rPr lang="en-US" altLang="en-US" u="sng" smtClean="0">
                <a:solidFill>
                  <a:srgbClr val="0070C0"/>
                </a:solidFill>
                <a:latin typeface="Arial" pitchFamily="34" charset="0"/>
                <a:cs typeface="Arial" pitchFamily="34" charset="0"/>
              </a:rPr>
              <a:t>http://www.gfdl.noaa.gov/ccvp</a:t>
            </a:r>
            <a:r>
              <a:rPr lang="en-US" altLang="en-US" smtClean="0">
                <a:latin typeface="Arial" pitchFamily="34" charset="0"/>
                <a:cs typeface="Arial" pitchFamily="34" charset="0"/>
              </a:rPr>
              <a:t>)</a:t>
            </a:r>
            <a:br>
              <a:rPr lang="en-US" altLang="en-US" smtClean="0">
                <a:latin typeface="Arial" pitchFamily="34" charset="0"/>
                <a:cs typeface="Arial" pitchFamily="34" charset="0"/>
              </a:rPr>
            </a:br>
            <a:r>
              <a:rPr lang="en-US" altLang="en-US" smtClean="0">
                <a:latin typeface="Arial" pitchFamily="34" charset="0"/>
                <a:cs typeface="Arial" pitchFamily="34" charset="0"/>
              </a:rPr>
              <a:t>Related content: </a:t>
            </a:r>
            <a:br>
              <a:rPr lang="en-US" altLang="en-US" smtClean="0">
                <a:latin typeface="Arial" pitchFamily="34" charset="0"/>
                <a:cs typeface="Arial" pitchFamily="34" charset="0"/>
              </a:rPr>
            </a:br>
            <a:r>
              <a:rPr lang="en-US" altLang="en-US" u="sng" smtClean="0">
                <a:latin typeface="Arial" pitchFamily="34" charset="0"/>
                <a:cs typeface="Arial" pitchFamily="34" charset="0"/>
                <a:hlinkClick r:id="rId3"/>
              </a:rPr>
              <a:t>http://www.gfdl.noaa.gov/e-media-produced-by-gfdl-ccvp#oceancurr</a:t>
            </a:r>
            <a:endParaRPr lang="en-US" altLang="en-US" smtClean="0">
              <a:latin typeface="Arial" pitchFamily="34" charset="0"/>
              <a:cs typeface="Arial" pitchFamily="34" charset="0"/>
            </a:endParaRPr>
          </a:p>
          <a:p>
            <a:pPr eaLnBrk="1" hangingPunct="1"/>
            <a:endParaRPr lang="en-US" altLang="en-US" smtClean="0"/>
          </a:p>
          <a:p>
            <a:pPr eaLnBrk="1" hangingPunct="1"/>
            <a:r>
              <a:rPr lang="en-US" altLang="en-US" sz="2400"/>
              <a:t>Common themes across New England and Maine:</a:t>
            </a:r>
          </a:p>
          <a:p>
            <a:pPr lvl="1" eaLnBrk="1" hangingPunct="1"/>
            <a:r>
              <a:rPr lang="en-US" altLang="en-US" sz="2000"/>
              <a:t>Increasing annual precipitation</a:t>
            </a:r>
          </a:p>
          <a:p>
            <a:pPr lvl="1" eaLnBrk="1" hangingPunct="1"/>
            <a:r>
              <a:rPr lang="en-US" altLang="en-US" sz="2000"/>
              <a:t>Increasing frequency of heavy rains</a:t>
            </a:r>
          </a:p>
          <a:p>
            <a:pPr lvl="1" eaLnBrk="1" hangingPunct="1"/>
            <a:r>
              <a:rPr lang="en-US" altLang="en-US" sz="2000"/>
              <a:t>Warming annual temperatures</a:t>
            </a:r>
          </a:p>
          <a:p>
            <a:pPr lvl="1" eaLnBrk="1" hangingPunct="1"/>
            <a:r>
              <a:rPr lang="en-US" altLang="en-US" sz="2000"/>
              <a:t>Earlier “ice out” and peak spring flows</a:t>
            </a:r>
          </a:p>
          <a:p>
            <a:pPr lvl="1" eaLnBrk="1" hangingPunct="1"/>
            <a:r>
              <a:rPr lang="en-US" altLang="en-US" sz="2200"/>
              <a:t>Shift in precipitation frequency</a:t>
            </a:r>
          </a:p>
          <a:p>
            <a:pPr eaLnBrk="1" hangingPunct="1"/>
            <a:r>
              <a:rPr lang="en-US" altLang="en-US" sz="2400"/>
              <a:t>For smaller (&lt;800 sq. mi) basins in southern and western Maine	</a:t>
            </a:r>
          </a:p>
          <a:p>
            <a:pPr lvl="1" eaLnBrk="1" hangingPunct="1"/>
            <a:r>
              <a:rPr lang="en-US" altLang="en-US" sz="2200"/>
              <a:t>Trend toward increased flood magnitude and/or frequency</a:t>
            </a:r>
          </a:p>
          <a:p>
            <a:pPr lvl="2" eaLnBrk="1" hangingPunct="1"/>
            <a:r>
              <a:rPr lang="en-US" altLang="en-US" sz="1700"/>
              <a:t>Most pronounced where significant land use change and/or urbanization has occurred</a:t>
            </a:r>
          </a:p>
          <a:p>
            <a:pPr eaLnBrk="1" hangingPunct="1"/>
            <a:endParaRPr lang="en-US" altLang="en-US" smtClean="0"/>
          </a:p>
        </p:txBody>
      </p:sp>
      <p:sp>
        <p:nvSpPr>
          <p:cNvPr id="110596" name="Slide Number Placeholder 3"/>
          <p:cNvSpPr>
            <a:spLocks noGrp="1"/>
          </p:cNvSpPr>
          <p:nvPr>
            <p:ph type="sldNum" sz="quarter" idx="5"/>
          </p:nvPr>
        </p:nvSpPr>
        <p:spPr>
          <a:noFill/>
        </p:spPr>
        <p:txBody>
          <a:bodyPr/>
          <a:lstStyle>
            <a:lvl1pPr defTabSz="913927" eaLnBrk="0" hangingPunct="0">
              <a:defRPr>
                <a:solidFill>
                  <a:schemeClr val="tx1"/>
                </a:solidFill>
                <a:latin typeface="Arial" pitchFamily="34" charset="0"/>
              </a:defRPr>
            </a:lvl1pPr>
            <a:lvl2pPr marL="770662" indent="-296408" defTabSz="913927" eaLnBrk="0" hangingPunct="0">
              <a:defRPr>
                <a:solidFill>
                  <a:schemeClr val="tx1"/>
                </a:solidFill>
                <a:latin typeface="Arial" pitchFamily="34" charset="0"/>
              </a:defRPr>
            </a:lvl2pPr>
            <a:lvl3pPr marL="1185634" indent="-237127" defTabSz="913927" eaLnBrk="0" hangingPunct="0">
              <a:defRPr>
                <a:solidFill>
                  <a:schemeClr val="tx1"/>
                </a:solidFill>
                <a:latin typeface="Arial" pitchFamily="34" charset="0"/>
              </a:defRPr>
            </a:lvl3pPr>
            <a:lvl4pPr marL="1659887" indent="-237127" defTabSz="913927" eaLnBrk="0" hangingPunct="0">
              <a:defRPr>
                <a:solidFill>
                  <a:schemeClr val="tx1"/>
                </a:solidFill>
                <a:latin typeface="Arial" pitchFamily="34" charset="0"/>
              </a:defRPr>
            </a:lvl4pPr>
            <a:lvl5pPr marL="2134141" indent="-237127" defTabSz="913927" eaLnBrk="0" hangingPunct="0">
              <a:defRPr>
                <a:solidFill>
                  <a:schemeClr val="tx1"/>
                </a:solidFill>
                <a:latin typeface="Arial" pitchFamily="34" charset="0"/>
              </a:defRPr>
            </a:lvl5pPr>
            <a:lvl6pPr marL="2608395" indent="-237127" defTabSz="913927" eaLnBrk="0" fontAlgn="base" hangingPunct="0">
              <a:spcBef>
                <a:spcPct val="0"/>
              </a:spcBef>
              <a:spcAft>
                <a:spcPct val="0"/>
              </a:spcAft>
              <a:defRPr>
                <a:solidFill>
                  <a:schemeClr val="tx1"/>
                </a:solidFill>
                <a:latin typeface="Arial" pitchFamily="34" charset="0"/>
              </a:defRPr>
            </a:lvl6pPr>
            <a:lvl7pPr marL="3082648" indent="-237127" defTabSz="913927" eaLnBrk="0" fontAlgn="base" hangingPunct="0">
              <a:spcBef>
                <a:spcPct val="0"/>
              </a:spcBef>
              <a:spcAft>
                <a:spcPct val="0"/>
              </a:spcAft>
              <a:defRPr>
                <a:solidFill>
                  <a:schemeClr val="tx1"/>
                </a:solidFill>
                <a:latin typeface="Arial" pitchFamily="34" charset="0"/>
              </a:defRPr>
            </a:lvl7pPr>
            <a:lvl8pPr marL="3556902" indent="-237127" defTabSz="913927" eaLnBrk="0" fontAlgn="base" hangingPunct="0">
              <a:spcBef>
                <a:spcPct val="0"/>
              </a:spcBef>
              <a:spcAft>
                <a:spcPct val="0"/>
              </a:spcAft>
              <a:defRPr>
                <a:solidFill>
                  <a:schemeClr val="tx1"/>
                </a:solidFill>
                <a:latin typeface="Arial" pitchFamily="34" charset="0"/>
              </a:defRPr>
            </a:lvl8pPr>
            <a:lvl9pPr marL="4031155" indent="-237127" defTabSz="913927" eaLnBrk="0" fontAlgn="base" hangingPunct="0">
              <a:spcBef>
                <a:spcPct val="0"/>
              </a:spcBef>
              <a:spcAft>
                <a:spcPct val="0"/>
              </a:spcAft>
              <a:defRPr>
                <a:solidFill>
                  <a:schemeClr val="tx1"/>
                </a:solidFill>
                <a:latin typeface="Arial" pitchFamily="34" charset="0"/>
              </a:defRPr>
            </a:lvl9pPr>
          </a:lstStyle>
          <a:p>
            <a:pPr eaLnBrk="1" hangingPunct="1"/>
            <a:fld id="{D01F71C3-0655-4211-A107-9E492551A8F8}" type="slidenum">
              <a:rPr lang="en-US" altLang="en-US" smtClean="0">
                <a:latin typeface="Calibri" pitchFamily="34" charset="0"/>
              </a:rPr>
              <a:pPr eaLnBrk="1" hangingPunct="1"/>
              <a:t>2</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err="1" smtClean="0"/>
              <a:t>Choptank</a:t>
            </a:r>
            <a:r>
              <a:rPr lang="en-US" b="1" dirty="0" smtClean="0"/>
              <a:t> HFA:</a:t>
            </a:r>
          </a:p>
          <a:p>
            <a:r>
              <a:rPr lang="en-US" dirty="0" smtClean="0"/>
              <a:t>HFA</a:t>
            </a:r>
            <a:r>
              <a:rPr lang="en-US" baseline="0" dirty="0" smtClean="0"/>
              <a:t> Objectives- </a:t>
            </a:r>
          </a:p>
          <a:p>
            <a:r>
              <a:rPr lang="en-US" sz="1200" b="0" i="0" u="none" strike="noStrike" kern="1200" baseline="0" dirty="0" smtClean="0">
                <a:solidFill>
                  <a:schemeClr val="tx1"/>
                </a:solidFill>
                <a:latin typeface="+mn-lt"/>
                <a:ea typeface="+mn-ea"/>
                <a:cs typeface="+mn-cs"/>
              </a:rPr>
              <a:t>• Restore degraded oyster reef habitat and significantly increase</a:t>
            </a:r>
          </a:p>
          <a:p>
            <a:r>
              <a:rPr lang="en-US" sz="1200" b="0" i="0" u="none" strike="noStrike" kern="1200" baseline="0" dirty="0" smtClean="0">
                <a:solidFill>
                  <a:schemeClr val="tx1"/>
                </a:solidFill>
                <a:latin typeface="+mn-lt"/>
                <a:ea typeface="+mn-ea"/>
                <a:cs typeface="+mn-cs"/>
              </a:rPr>
              <a:t>native oyster populations</a:t>
            </a:r>
          </a:p>
          <a:p>
            <a:r>
              <a:rPr lang="en-US" sz="1200" b="0" i="0" u="none" strike="noStrike" kern="1200" baseline="0" dirty="0" smtClean="0">
                <a:solidFill>
                  <a:schemeClr val="tx1"/>
                </a:solidFill>
                <a:latin typeface="+mn-lt"/>
                <a:ea typeface="+mn-ea"/>
                <a:cs typeface="+mn-cs"/>
              </a:rPr>
              <a:t>• Rebuild and sustain important fish populations (including</a:t>
            </a:r>
          </a:p>
          <a:p>
            <a:r>
              <a:rPr lang="en-US" sz="1200" b="0" i="0" u="none" strike="noStrike" kern="1200" baseline="0" dirty="0" smtClean="0">
                <a:solidFill>
                  <a:schemeClr val="tx1"/>
                </a:solidFill>
                <a:latin typeface="+mn-lt"/>
                <a:ea typeface="+mn-ea"/>
                <a:cs typeface="+mn-cs"/>
              </a:rPr>
              <a:t>striped bass, shad, herring, American eel and other species)</a:t>
            </a:r>
          </a:p>
          <a:p>
            <a:r>
              <a:rPr lang="en-US" sz="1200" b="0" i="0" u="none" strike="noStrike" kern="1200" baseline="0" dirty="0" smtClean="0">
                <a:solidFill>
                  <a:schemeClr val="tx1"/>
                </a:solidFill>
                <a:latin typeface="+mn-lt"/>
                <a:ea typeface="+mn-ea"/>
                <a:cs typeface="+mn-cs"/>
              </a:rPr>
              <a:t>• Document and quantify the benefits oyster reefs and associated</a:t>
            </a:r>
          </a:p>
          <a:p>
            <a:r>
              <a:rPr lang="en-US" sz="1200" b="0" i="0" u="none" strike="noStrike" kern="1200" baseline="0" dirty="0" smtClean="0">
                <a:solidFill>
                  <a:schemeClr val="tx1"/>
                </a:solidFill>
                <a:latin typeface="+mn-lt"/>
                <a:ea typeface="+mn-ea"/>
                <a:cs typeface="+mn-cs"/>
              </a:rPr>
              <a:t>habitats provide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Improve the decision-making and resilience of coastal communities</a:t>
            </a:r>
          </a:p>
          <a:p>
            <a:r>
              <a:rPr lang="en-US" sz="1200" b="1" i="0" u="none" strike="noStrike" kern="1200" baseline="0" dirty="0" smtClean="0">
                <a:solidFill>
                  <a:schemeClr val="tx1"/>
                </a:solidFill>
                <a:latin typeface="+mn-lt"/>
                <a:ea typeface="+mn-ea"/>
                <a:cs typeface="+mn-cs"/>
              </a:rPr>
              <a:t>by improving the delivery of NOAA’s habitat and</a:t>
            </a:r>
          </a:p>
          <a:p>
            <a:r>
              <a:rPr lang="en-US" sz="1200" b="1" i="0" u="none" strike="noStrike" kern="1200" baseline="0" dirty="0" smtClean="0">
                <a:solidFill>
                  <a:schemeClr val="tx1"/>
                </a:solidFill>
                <a:latin typeface="+mn-lt"/>
                <a:ea typeface="+mn-ea"/>
                <a:cs typeface="+mn-cs"/>
              </a:rPr>
              <a:t>climate science</a:t>
            </a:r>
            <a:endParaRPr lang="en-US" b="1" dirty="0" smtClean="0"/>
          </a:p>
          <a:p>
            <a:r>
              <a:rPr lang="en-US" dirty="0" smtClean="0"/>
              <a:t>NOAA has a</a:t>
            </a:r>
            <a:r>
              <a:rPr lang="en-US" baseline="0" dirty="0" smtClean="0"/>
              <a:t> Climate Change Coordinator (Zoe Johnson) working to </a:t>
            </a:r>
            <a:r>
              <a:rPr lang="en-US" sz="1200" b="0" i="0" kern="1200" dirty="0" smtClean="0">
                <a:solidFill>
                  <a:schemeClr val="tx1"/>
                </a:solidFill>
                <a:effectLst/>
                <a:latin typeface="+mn-lt"/>
                <a:ea typeface="+mn-ea"/>
                <a:cs typeface="+mn-cs"/>
              </a:rPr>
              <a:t>increase the climate resiliency of the Chesapeake Bay watershed.</a:t>
            </a:r>
            <a:r>
              <a:rPr lang="en-US" sz="1200" b="0" i="0" kern="1200" baseline="0" dirty="0" smtClean="0">
                <a:solidFill>
                  <a:schemeClr val="tx1"/>
                </a:solidFill>
                <a:effectLst/>
                <a:latin typeface="+mn-lt"/>
                <a:ea typeface="+mn-ea"/>
                <a:cs typeface="+mn-cs"/>
              </a:rPr>
              <a:t>  She is leading a workgroup for the Chesapeake Bay Program </a:t>
            </a:r>
            <a:r>
              <a:rPr lang="en-US" sz="1200" b="0" i="0" kern="1200" dirty="0" smtClean="0">
                <a:solidFill>
                  <a:schemeClr val="tx1"/>
                </a:solidFill>
                <a:effectLst/>
                <a:latin typeface="+mn-lt"/>
                <a:ea typeface="+mn-ea"/>
                <a:cs typeface="+mn-cs"/>
              </a:rPr>
              <a:t>to consider changing climatic conditions in the pursuit, design, implementation and long-term maintenance of restoration and protection management practices. In some cases, this could mean using specific practices to address certain environmental needs, like restoring areas that would ease the inland migration of wetlands or planting vegetative buffers in areas that experience coastal floods. In other cases, it could involve factoring climatic conditions and sea level rise into the design of on-the-ground restoration work.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They have completed a draft climate resiliency </a:t>
            </a:r>
            <a:r>
              <a:rPr lang="en-US" sz="1200" b="0" i="0" kern="1200" dirty="0" err="1" smtClean="0">
                <a:solidFill>
                  <a:schemeClr val="tx1"/>
                </a:solidFill>
                <a:effectLst/>
                <a:latin typeface="+mn-lt"/>
                <a:ea typeface="+mn-ea"/>
                <a:cs typeface="+mn-cs"/>
              </a:rPr>
              <a:t>workplan</a:t>
            </a:r>
            <a:r>
              <a:rPr lang="en-US" sz="1200" b="0" i="0" kern="1200" baseline="0" dirty="0" smtClean="0">
                <a:solidFill>
                  <a:schemeClr val="tx1"/>
                </a:solidFill>
                <a:effectLst/>
                <a:latin typeface="+mn-lt"/>
                <a:ea typeface="+mn-ea"/>
                <a:cs typeface="+mn-cs"/>
              </a:rPr>
              <a:t> for the Bay watershed.</a:t>
            </a:r>
          </a:p>
          <a:p>
            <a:endParaRPr lang="en-US" sz="1200" b="0" i="0"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HFA Climate vulnerability assessment </a:t>
            </a:r>
            <a:r>
              <a:rPr lang="en-US" sz="1200" b="0" i="0" kern="1200" baseline="0" dirty="0" smtClean="0">
                <a:solidFill>
                  <a:schemeClr val="tx1"/>
                </a:solidFill>
                <a:effectLst/>
                <a:latin typeface="+mn-lt"/>
                <a:ea typeface="+mn-ea"/>
                <a:cs typeface="+mn-cs"/>
              </a:rPr>
              <a:t>will c</a:t>
            </a:r>
            <a:r>
              <a:rPr lang="en-US" sz="1200" kern="1200" dirty="0" smtClean="0">
                <a:solidFill>
                  <a:schemeClr val="tx1"/>
                </a:solidFill>
                <a:effectLst/>
                <a:latin typeface="+mn-lt"/>
                <a:ea typeface="+mn-ea"/>
                <a:cs typeface="+mn-cs"/>
              </a:rPr>
              <a:t>ollect and analyze data for integrated vulnerability assessments that includes social, economic, cultural, ecological, and hydrological components. Develop information products that can be used to inform community-led adaptation planning processes and identify restoration and protection opportunities to enhance resiliency. </a:t>
            </a:r>
            <a:endParaRPr lang="en-US" dirty="0" smtClean="0"/>
          </a:p>
          <a:p>
            <a:endParaRPr lang="en-US" dirty="0" smtClean="0"/>
          </a:p>
          <a:p>
            <a:r>
              <a:rPr lang="en-US" b="1" dirty="0" smtClean="0"/>
              <a:t>CB Sentinel</a:t>
            </a:r>
            <a:r>
              <a:rPr lang="en-US" b="1" baseline="0" dirty="0" smtClean="0"/>
              <a:t> Site Cooperative:</a:t>
            </a:r>
          </a:p>
          <a:p>
            <a:r>
              <a:rPr lang="en-US" dirty="0" smtClean="0"/>
              <a:t>http://oceanservice.noaa.gov/sentinelsites/chesapeake.html</a:t>
            </a:r>
          </a:p>
          <a:p>
            <a:r>
              <a:rPr lang="en-US" dirty="0" smtClean="0"/>
              <a:t>Figure:  </a:t>
            </a:r>
            <a:r>
              <a:rPr lang="en-US" sz="1200" b="0" i="0" u="none" strike="noStrike" kern="1200" baseline="0" dirty="0" smtClean="0">
                <a:solidFill>
                  <a:schemeClr val="tx1"/>
                </a:solidFill>
                <a:latin typeface="+mn-lt"/>
                <a:ea typeface="+mn-ea"/>
                <a:cs typeface="+mn-cs"/>
              </a:rPr>
              <a:t>Map of Chesapeake Bay Sentinel Site Cooperative ecological sentinel sites. Note that the Maryland NERRS and Virginia NERRS constitute two sentinel sites comprised of three and four components, respectively.</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CBSSC Vision: </a:t>
            </a:r>
            <a:r>
              <a:rPr lang="en-US" sz="1200" b="0" i="1" u="none" strike="noStrike" kern="1200" baseline="0" dirty="0" smtClean="0">
                <a:solidFill>
                  <a:schemeClr val="tx1"/>
                </a:solidFill>
                <a:latin typeface="+mn-lt"/>
                <a:ea typeface="+mn-ea"/>
                <a:cs typeface="+mn-cs"/>
              </a:rPr>
              <a:t>Coastal community planners and natural resource managers understand and</a:t>
            </a:r>
          </a:p>
          <a:p>
            <a:r>
              <a:rPr lang="en-US" sz="1200" b="0" i="1" u="none" strike="noStrike" kern="1200" baseline="0" dirty="0" smtClean="0">
                <a:solidFill>
                  <a:schemeClr val="tx1"/>
                </a:solidFill>
                <a:latin typeface="+mn-lt"/>
                <a:ea typeface="+mn-ea"/>
                <a:cs typeface="+mn-cs"/>
              </a:rPr>
              <a:t>are able to effectively plan for climate change impacts, within the Chesapeake Bay.</a:t>
            </a:r>
          </a:p>
          <a:p>
            <a:r>
              <a:rPr lang="en-US" sz="1200" b="0" i="0" u="none" strike="noStrike" kern="1200" baseline="0" dirty="0" smtClean="0">
                <a:solidFill>
                  <a:schemeClr val="tx1"/>
                </a:solidFill>
                <a:latin typeface="+mn-lt"/>
                <a:ea typeface="+mn-ea"/>
                <a:cs typeface="+mn-cs"/>
              </a:rPr>
              <a:t>CBSSC Mission: </a:t>
            </a:r>
            <a:r>
              <a:rPr lang="en-US" sz="1200" b="0" i="1" u="none" strike="noStrike" kern="1200" baseline="0" dirty="0" smtClean="0">
                <a:solidFill>
                  <a:schemeClr val="tx1"/>
                </a:solidFill>
                <a:latin typeface="+mn-lt"/>
                <a:ea typeface="+mn-ea"/>
                <a:cs typeface="+mn-cs"/>
              </a:rPr>
              <a:t>To provide long term data, information, tools, and educational resources,</a:t>
            </a:r>
          </a:p>
          <a:p>
            <a:r>
              <a:rPr lang="en-US" sz="1200" b="0" i="1" u="none" strike="noStrike" kern="1200" baseline="0" dirty="0" smtClean="0">
                <a:solidFill>
                  <a:schemeClr val="tx1"/>
                </a:solidFill>
                <a:latin typeface="+mn-lt"/>
                <a:ea typeface="+mn-ea"/>
                <a:cs typeface="+mn-cs"/>
              </a:rPr>
              <a:t>derived from local observations collected at rural and urban sentinel sites, to improve</a:t>
            </a:r>
          </a:p>
          <a:p>
            <a:r>
              <a:rPr lang="en-US" sz="1200" b="0" i="1" u="none" strike="noStrike" kern="1200" baseline="0" dirty="0" smtClean="0">
                <a:solidFill>
                  <a:schemeClr val="tx1"/>
                </a:solidFill>
                <a:latin typeface="+mn-lt"/>
                <a:ea typeface="+mn-ea"/>
                <a:cs typeface="+mn-cs"/>
              </a:rPr>
              <a:t>management decisions regarding rising sea levels and inundation.</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Five core ecological sentinel sites form the foundation of the CBSSC. These include: The</a:t>
            </a:r>
          </a:p>
          <a:p>
            <a:r>
              <a:rPr lang="en-US" sz="1200" b="0" i="0" u="none" strike="noStrike" kern="1200" baseline="0" dirty="0" smtClean="0">
                <a:solidFill>
                  <a:schemeClr val="tx1"/>
                </a:solidFill>
                <a:latin typeface="+mn-lt"/>
                <a:ea typeface="+mn-ea"/>
                <a:cs typeface="+mn-cs"/>
              </a:rPr>
              <a:t>Chesapeake Bay National Estuarine Research Reserves (CBNERRS), Virginia Coast Long Term</a:t>
            </a:r>
          </a:p>
          <a:p>
            <a:r>
              <a:rPr lang="en-US" sz="1200" b="0" i="0" u="none" strike="noStrike" kern="1200" baseline="0" dirty="0" smtClean="0">
                <a:solidFill>
                  <a:schemeClr val="tx1"/>
                </a:solidFill>
                <a:latin typeface="+mn-lt"/>
                <a:ea typeface="+mn-ea"/>
                <a:cs typeface="+mn-cs"/>
              </a:rPr>
              <a:t>Ecological Research Network (VCR-LTER), Blackwater National Wildlife Refuge (NWR) and</a:t>
            </a:r>
          </a:p>
          <a:p>
            <a:r>
              <a:rPr lang="en-US" sz="1200" b="0" i="0" u="none" strike="noStrike" kern="1200" baseline="0" dirty="0" smtClean="0">
                <a:solidFill>
                  <a:schemeClr val="tx1"/>
                </a:solidFill>
                <a:latin typeface="+mn-lt"/>
                <a:ea typeface="+mn-ea"/>
                <a:cs typeface="+mn-cs"/>
              </a:rPr>
              <a:t>Assateague Island National Seashore. These sites collect a suite of parameters used to tell the</a:t>
            </a:r>
          </a:p>
          <a:p>
            <a:r>
              <a:rPr lang="en-US" sz="1200" b="0" i="0" u="none" strike="noStrike" kern="1200" baseline="0" dirty="0" smtClean="0">
                <a:solidFill>
                  <a:schemeClr val="tx1"/>
                </a:solidFill>
                <a:latin typeface="+mn-lt"/>
                <a:ea typeface="+mn-ea"/>
                <a:cs typeface="+mn-cs"/>
              </a:rPr>
              <a:t>story of sea level rise and inundation in the Chesapeake Bay region. Each of these sites is</a:t>
            </a:r>
          </a:p>
          <a:p>
            <a:r>
              <a:rPr lang="en-US" sz="1200" b="0" i="0" u="none" strike="noStrike" kern="1200" baseline="0" dirty="0" smtClean="0">
                <a:solidFill>
                  <a:schemeClr val="tx1"/>
                </a:solidFill>
                <a:latin typeface="+mn-lt"/>
                <a:ea typeface="+mn-ea"/>
                <a:cs typeface="+mn-cs"/>
              </a:rPr>
              <a:t>representative of a broad geography, such as coastal bays, salt marshes, island ecosystems, and</a:t>
            </a:r>
          </a:p>
          <a:p>
            <a:r>
              <a:rPr lang="en-US" sz="1200" b="0" i="0" u="none" strike="noStrike" kern="1200" baseline="0" dirty="0" smtClean="0">
                <a:solidFill>
                  <a:schemeClr val="tx1"/>
                </a:solidFill>
                <a:latin typeface="+mn-lt"/>
                <a:ea typeface="+mn-ea"/>
                <a:cs typeface="+mn-cs"/>
              </a:rPr>
              <a:t>riverine environments.</a:t>
            </a:r>
          </a:p>
          <a:p>
            <a:r>
              <a:rPr lang="en-US" sz="1200" b="0" i="0" u="none" strike="noStrike" kern="1200" baseline="0" dirty="0" smtClean="0">
                <a:solidFill>
                  <a:schemeClr val="tx1"/>
                </a:solidFill>
                <a:latin typeface="+mn-lt"/>
                <a:ea typeface="+mn-ea"/>
                <a:cs typeface="+mn-cs"/>
              </a:rPr>
              <a:t>These 5 ecological sentinel sites are interconnected by an existing distributed network of</a:t>
            </a:r>
          </a:p>
          <a:p>
            <a:r>
              <a:rPr lang="en-US" sz="1200" b="0" i="0" u="none" strike="noStrike" kern="1200" baseline="0" dirty="0" smtClean="0">
                <a:solidFill>
                  <a:schemeClr val="tx1"/>
                </a:solidFill>
                <a:latin typeface="+mn-lt"/>
                <a:ea typeface="+mn-ea"/>
                <a:cs typeface="+mn-cs"/>
              </a:rPr>
              <a:t>observing stations collecting water level, temperature, and salinity data. This network is</a:t>
            </a:r>
          </a:p>
          <a:p>
            <a:r>
              <a:rPr lang="en-US" sz="1200" b="0" i="0" u="none" strike="noStrike" kern="1200" baseline="0" dirty="0" smtClean="0">
                <a:solidFill>
                  <a:schemeClr val="tx1"/>
                </a:solidFill>
                <a:latin typeface="+mn-lt"/>
                <a:ea typeface="+mn-ea"/>
                <a:cs typeface="+mn-cs"/>
              </a:rPr>
              <a:t>comprised of NOAA buoys and water level stations, as well as fixed monitoring platforms</a:t>
            </a:r>
          </a:p>
          <a:p>
            <a:r>
              <a:rPr lang="en-US" sz="1200" b="0" i="0" u="none" strike="noStrike" kern="1200" baseline="0" dirty="0" smtClean="0">
                <a:solidFill>
                  <a:schemeClr val="tx1"/>
                </a:solidFill>
                <a:latin typeface="+mn-lt"/>
                <a:ea typeface="+mn-ea"/>
                <a:cs typeface="+mn-cs"/>
              </a:rPr>
              <a:t>overseen by the State of Maryland and the Commonwealth of Virginia. Together, the</a:t>
            </a:r>
          </a:p>
          <a:p>
            <a:r>
              <a:rPr lang="en-US" sz="1200" b="0" i="0" u="none" strike="noStrike" kern="1200" baseline="0" dirty="0" smtClean="0">
                <a:solidFill>
                  <a:schemeClr val="tx1"/>
                </a:solidFill>
                <a:latin typeface="+mn-lt"/>
                <a:ea typeface="+mn-ea"/>
                <a:cs typeface="+mn-cs"/>
              </a:rPr>
              <a:t>ecologically based sentinel sites and the distributed observational network provide extensive</a:t>
            </a:r>
          </a:p>
          <a:p>
            <a:r>
              <a:rPr lang="en-US" sz="1200" b="0" i="0" u="none" strike="noStrike" kern="1200" baseline="0" dirty="0" smtClean="0">
                <a:solidFill>
                  <a:schemeClr val="tx1"/>
                </a:solidFill>
                <a:latin typeface="+mn-lt"/>
                <a:ea typeface="+mn-ea"/>
                <a:cs typeface="+mn-cs"/>
              </a:rPr>
              <a:t>spatial coverage to characterize and monitor sea level change and its effects on the Bay.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491CF53-DE66-4E93-B4E4-6AF41E65586F}" type="slidenum">
              <a:rPr lang="en-US" smtClean="0"/>
              <a:pPr>
                <a:defRPr/>
              </a:pPr>
              <a:t>3</a:t>
            </a:fld>
            <a:endParaRPr lang="en-US"/>
          </a:p>
        </p:txBody>
      </p:sp>
    </p:spTree>
    <p:extLst>
      <p:ext uri="{BB962C8B-B14F-4D97-AF65-F5344CB8AC3E}">
        <p14:creationId xmlns:p14="http://schemas.microsoft.com/office/powerpoint/2010/main" val="293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266">
              <a:defRPr/>
            </a:pPr>
            <a:r>
              <a:rPr lang="en-US" dirty="0"/>
              <a:t>At risk are human lives, homes, businesses, valuable natural resources, and large amounts of money and jobs.  We have to prepare ourselves to make good decisions to protect the things we care about.  Thoughtful, well-informed plans and preparations that we make today will help us capitalize on opportunities, minimize risks and vulnerabilities, and ensure we are prepared for future extremes.   </a:t>
            </a:r>
          </a:p>
          <a:p>
            <a:pPr defTabSz="914266">
              <a:defRPr/>
            </a:pPr>
            <a:endParaRPr lang="en-US" dirty="0"/>
          </a:p>
          <a:p>
            <a:pPr marL="171425" indent="-171425">
              <a:buFont typeface="Arial" pitchFamily="34" charset="0"/>
              <a:buChar char="•"/>
              <a:defRPr/>
            </a:pPr>
            <a:r>
              <a:rPr lang="en-US" dirty="0"/>
              <a:t>America’s economic and social well-being is tied to weather and climate. Routine weather events such as rain, cooler-than-average days, and prolonged heat and drought can add up to an annual economic impact of as much as $485 billion in the U.S. and includes impacts in such sectors as agriculture, energy, transportation, national security, water resources, health, construction, tourism and resource management.   </a:t>
            </a:r>
          </a:p>
          <a:p>
            <a:pPr marL="171425" indent="-171425">
              <a:buFont typeface="Arial" pitchFamily="34" charset="0"/>
              <a:buChar char="•"/>
              <a:defRPr/>
            </a:pPr>
            <a:r>
              <a:rPr lang="en-US" dirty="0"/>
              <a:t>As a country that experiences more severe weather than any other nation on Earth, we must not waiver in our investment in state of the art weather and climate science and services so we are better informed to make important decisions about our future, from where we cite a new power plants to where we locate our roads and homes &amp; determining what crops to grow and when to plant. </a:t>
            </a:r>
          </a:p>
          <a:p>
            <a:pPr marL="171425" indent="-171425">
              <a:buFont typeface="Arial" pitchFamily="34" charset="0"/>
              <a:buChar char="•"/>
              <a:defRPr/>
            </a:pPr>
            <a:r>
              <a:rPr lang="en-US" dirty="0"/>
              <a:t>Just as the nation invested in a weather service over 100 years ago to understand, predict, and plan for short-term weather conditions, our increasing vulnerability to longer-term variations and changes in climate conditions now requires us to better understand future conditions in order to manage risks and ensure our families, communities, and economy are resilient.  </a:t>
            </a:r>
          </a:p>
          <a:p>
            <a:pPr marL="171425" indent="-171425">
              <a:buFont typeface="Arial" pitchFamily="34" charset="0"/>
              <a:buChar char="•"/>
              <a:defRPr/>
            </a:pPr>
            <a:r>
              <a:rPr lang="en-US" dirty="0"/>
              <a:t>Our success as a nation depends on our ability to understand and predict the future and make informed decisions in response to anticipated challenges and opportunities. Having trusted and timely environmental intelligence that can inform our decisions, such as where to locate critical infrastructure or how we should plan for future growth is critical for America’s long-term prosperity and overall security. </a:t>
            </a:r>
          </a:p>
          <a:p>
            <a:pPr defTabSz="914266">
              <a:defRPr/>
            </a:pPr>
            <a:endParaRPr lang="en-US" dirty="0"/>
          </a:p>
          <a:p>
            <a:pPr>
              <a:defRPr/>
            </a:pPr>
            <a:r>
              <a:rPr lang="en-US" b="1" dirty="0"/>
              <a:t>Different regions and sectors face unique challenges and risks from extreme events</a:t>
            </a:r>
            <a:r>
              <a:rPr lang="en-US" dirty="0"/>
              <a:t>.  NOAA assesses stakeholders’ needs and tailors its data, products, and services for easy access and use (agriculture, energy, transportation, etc.).  For example:</a:t>
            </a:r>
          </a:p>
          <a:p>
            <a:pPr marL="171425" indent="-171425">
              <a:buFont typeface="Arial" pitchFamily="34" charset="0"/>
              <a:buChar char="•"/>
              <a:defRPr/>
            </a:pPr>
            <a:r>
              <a:rPr lang="en-US" dirty="0"/>
              <a:t>The U.S. home building industry estimates it saves $300 million per year in construction costs alone by using our long-term temperature trend data to design more efficient building foundations.</a:t>
            </a:r>
          </a:p>
          <a:p>
            <a:pPr marL="171425" indent="-171425">
              <a:buFont typeface="Arial" pitchFamily="34" charset="0"/>
              <a:buChar char="•"/>
              <a:defRPr/>
            </a:pPr>
            <a:r>
              <a:rPr lang="en-US" dirty="0"/>
              <a:t>Electricity providers use our climate information to anticipate power demands for winter heating and summer cooling, and to set electricity prices—thus improving efficiency while saving money and ensuring there’s enough supply to meet demand.</a:t>
            </a:r>
          </a:p>
          <a:p>
            <a:pPr marL="171425" indent="-171425">
              <a:buFont typeface="Arial" pitchFamily="34" charset="0"/>
              <a:buChar char="•"/>
              <a:defRPr/>
            </a:pPr>
            <a:r>
              <a:rPr lang="en-US" dirty="0"/>
              <a:t>Local counties and municipalities use our climate information, such as trends in precipitation, to make long-term investments in storm water management and storage capacity.</a:t>
            </a:r>
          </a:p>
          <a:p>
            <a:pPr marL="171425" indent="-171425">
              <a:buFont typeface="Arial" pitchFamily="34" charset="0"/>
              <a:buChar char="•"/>
              <a:defRPr/>
            </a:pPr>
            <a:r>
              <a:rPr lang="en-US" dirty="0"/>
              <a:t>Insurance companies use our climate data—such as temperature, precipitation, frequency of 100-year storms, and sea level trends—to assess risks and to calculate premiums. </a:t>
            </a:r>
          </a:p>
          <a:p>
            <a:pPr marL="171425" indent="-171425">
              <a:buFont typeface="Arial" pitchFamily="34" charset="0"/>
              <a:buChar char="•"/>
              <a:defRPr/>
            </a:pPr>
            <a:r>
              <a:rPr lang="en-US" dirty="0"/>
              <a:t>Farmers use our long-term temperature, precipitation and freeze information to determine what crops to plant, when to harvest, and whether to invest in equipment such as irrigation systems.</a:t>
            </a:r>
          </a:p>
          <a:p>
            <a:pPr>
              <a:defRPr/>
            </a:pPr>
            <a:endParaRPr lang="en-US" dirty="0"/>
          </a:p>
        </p:txBody>
      </p:sp>
      <p:sp>
        <p:nvSpPr>
          <p:cNvPr id="151556" name="Date Placeholder 4"/>
          <p:cNvSpPr>
            <a:spLocks noGrp="1"/>
          </p:cNvSpPr>
          <p:nvPr>
            <p:ph type="dt" sz="quarter" idx="1"/>
          </p:nvPr>
        </p:nvSpPr>
        <p:spPr>
          <a:noFill/>
        </p:spPr>
        <p:txBody>
          <a:bodyPr/>
          <a:lstStyle>
            <a:lvl1pPr defTabSz="913927" eaLnBrk="0" hangingPunct="0">
              <a:defRPr>
                <a:solidFill>
                  <a:schemeClr val="tx1"/>
                </a:solidFill>
                <a:latin typeface="Arial" pitchFamily="34" charset="0"/>
              </a:defRPr>
            </a:lvl1pPr>
            <a:lvl2pPr marL="770662" indent="-296408" defTabSz="913927" eaLnBrk="0" hangingPunct="0">
              <a:defRPr>
                <a:solidFill>
                  <a:schemeClr val="tx1"/>
                </a:solidFill>
                <a:latin typeface="Arial" pitchFamily="34" charset="0"/>
              </a:defRPr>
            </a:lvl2pPr>
            <a:lvl3pPr marL="1185634" indent="-237127" defTabSz="913927" eaLnBrk="0" hangingPunct="0">
              <a:defRPr>
                <a:solidFill>
                  <a:schemeClr val="tx1"/>
                </a:solidFill>
                <a:latin typeface="Arial" pitchFamily="34" charset="0"/>
              </a:defRPr>
            </a:lvl3pPr>
            <a:lvl4pPr marL="1659887" indent="-237127" defTabSz="913927" eaLnBrk="0" hangingPunct="0">
              <a:defRPr>
                <a:solidFill>
                  <a:schemeClr val="tx1"/>
                </a:solidFill>
                <a:latin typeface="Arial" pitchFamily="34" charset="0"/>
              </a:defRPr>
            </a:lvl4pPr>
            <a:lvl5pPr marL="2134141" indent="-237127" defTabSz="913927" eaLnBrk="0" hangingPunct="0">
              <a:defRPr>
                <a:solidFill>
                  <a:schemeClr val="tx1"/>
                </a:solidFill>
                <a:latin typeface="Arial" pitchFamily="34" charset="0"/>
              </a:defRPr>
            </a:lvl5pPr>
            <a:lvl6pPr marL="2608395" indent="-237127" defTabSz="913927" eaLnBrk="0" fontAlgn="base" hangingPunct="0">
              <a:spcBef>
                <a:spcPct val="0"/>
              </a:spcBef>
              <a:spcAft>
                <a:spcPct val="0"/>
              </a:spcAft>
              <a:defRPr>
                <a:solidFill>
                  <a:schemeClr val="tx1"/>
                </a:solidFill>
                <a:latin typeface="Arial" pitchFamily="34" charset="0"/>
              </a:defRPr>
            </a:lvl6pPr>
            <a:lvl7pPr marL="3082648" indent="-237127" defTabSz="913927" eaLnBrk="0" fontAlgn="base" hangingPunct="0">
              <a:spcBef>
                <a:spcPct val="0"/>
              </a:spcBef>
              <a:spcAft>
                <a:spcPct val="0"/>
              </a:spcAft>
              <a:defRPr>
                <a:solidFill>
                  <a:schemeClr val="tx1"/>
                </a:solidFill>
                <a:latin typeface="Arial" pitchFamily="34" charset="0"/>
              </a:defRPr>
            </a:lvl7pPr>
            <a:lvl8pPr marL="3556902" indent="-237127" defTabSz="913927" eaLnBrk="0" fontAlgn="base" hangingPunct="0">
              <a:spcBef>
                <a:spcPct val="0"/>
              </a:spcBef>
              <a:spcAft>
                <a:spcPct val="0"/>
              </a:spcAft>
              <a:defRPr>
                <a:solidFill>
                  <a:schemeClr val="tx1"/>
                </a:solidFill>
                <a:latin typeface="Arial" pitchFamily="34" charset="0"/>
              </a:defRPr>
            </a:lvl8pPr>
            <a:lvl9pPr marL="4031155" indent="-237127" defTabSz="913927" eaLnBrk="0" fontAlgn="base" hangingPunct="0">
              <a:spcBef>
                <a:spcPct val="0"/>
              </a:spcBef>
              <a:spcAft>
                <a:spcPct val="0"/>
              </a:spcAft>
              <a:defRPr>
                <a:solidFill>
                  <a:schemeClr val="tx1"/>
                </a:solidFill>
                <a:latin typeface="Arial" pitchFamily="34" charset="0"/>
              </a:defRPr>
            </a:lvl9pPr>
          </a:lstStyle>
          <a:p>
            <a:pPr eaLnBrk="1" hangingPunct="1"/>
            <a:endParaRPr lang="en-US" altLang="en-US" smtClean="0">
              <a:latin typeface="Calibri" pitchFamily="34" charset="0"/>
            </a:endParaRPr>
          </a:p>
        </p:txBody>
      </p:sp>
      <p:sp>
        <p:nvSpPr>
          <p:cNvPr id="151557" name="Footer Placeholder 5"/>
          <p:cNvSpPr>
            <a:spLocks noGrp="1"/>
          </p:cNvSpPr>
          <p:nvPr>
            <p:ph type="ftr" sz="quarter" idx="4"/>
          </p:nvPr>
        </p:nvSpPr>
        <p:spPr>
          <a:noFill/>
        </p:spPr>
        <p:txBody>
          <a:bodyPr/>
          <a:lstStyle>
            <a:lvl1pPr defTabSz="913927" eaLnBrk="0" hangingPunct="0">
              <a:defRPr>
                <a:solidFill>
                  <a:schemeClr val="tx1"/>
                </a:solidFill>
                <a:latin typeface="Arial" pitchFamily="34" charset="0"/>
              </a:defRPr>
            </a:lvl1pPr>
            <a:lvl2pPr marL="770662" indent="-296408" defTabSz="913927" eaLnBrk="0" hangingPunct="0">
              <a:defRPr>
                <a:solidFill>
                  <a:schemeClr val="tx1"/>
                </a:solidFill>
                <a:latin typeface="Arial" pitchFamily="34" charset="0"/>
              </a:defRPr>
            </a:lvl2pPr>
            <a:lvl3pPr marL="1185634" indent="-237127" defTabSz="913927" eaLnBrk="0" hangingPunct="0">
              <a:defRPr>
                <a:solidFill>
                  <a:schemeClr val="tx1"/>
                </a:solidFill>
                <a:latin typeface="Arial" pitchFamily="34" charset="0"/>
              </a:defRPr>
            </a:lvl3pPr>
            <a:lvl4pPr marL="1659887" indent="-237127" defTabSz="913927" eaLnBrk="0" hangingPunct="0">
              <a:defRPr>
                <a:solidFill>
                  <a:schemeClr val="tx1"/>
                </a:solidFill>
                <a:latin typeface="Arial" pitchFamily="34" charset="0"/>
              </a:defRPr>
            </a:lvl4pPr>
            <a:lvl5pPr marL="2134141" indent="-237127" defTabSz="913927" eaLnBrk="0" hangingPunct="0">
              <a:defRPr>
                <a:solidFill>
                  <a:schemeClr val="tx1"/>
                </a:solidFill>
                <a:latin typeface="Arial" pitchFamily="34" charset="0"/>
              </a:defRPr>
            </a:lvl5pPr>
            <a:lvl6pPr marL="2608395" indent="-237127" defTabSz="913927" eaLnBrk="0" fontAlgn="base" hangingPunct="0">
              <a:spcBef>
                <a:spcPct val="0"/>
              </a:spcBef>
              <a:spcAft>
                <a:spcPct val="0"/>
              </a:spcAft>
              <a:defRPr>
                <a:solidFill>
                  <a:schemeClr val="tx1"/>
                </a:solidFill>
                <a:latin typeface="Arial" pitchFamily="34" charset="0"/>
              </a:defRPr>
            </a:lvl6pPr>
            <a:lvl7pPr marL="3082648" indent="-237127" defTabSz="913927" eaLnBrk="0" fontAlgn="base" hangingPunct="0">
              <a:spcBef>
                <a:spcPct val="0"/>
              </a:spcBef>
              <a:spcAft>
                <a:spcPct val="0"/>
              </a:spcAft>
              <a:defRPr>
                <a:solidFill>
                  <a:schemeClr val="tx1"/>
                </a:solidFill>
                <a:latin typeface="Arial" pitchFamily="34" charset="0"/>
              </a:defRPr>
            </a:lvl7pPr>
            <a:lvl8pPr marL="3556902" indent="-237127" defTabSz="913927" eaLnBrk="0" fontAlgn="base" hangingPunct="0">
              <a:spcBef>
                <a:spcPct val="0"/>
              </a:spcBef>
              <a:spcAft>
                <a:spcPct val="0"/>
              </a:spcAft>
              <a:defRPr>
                <a:solidFill>
                  <a:schemeClr val="tx1"/>
                </a:solidFill>
                <a:latin typeface="Arial" pitchFamily="34" charset="0"/>
              </a:defRPr>
            </a:lvl8pPr>
            <a:lvl9pPr marL="4031155" indent="-237127" defTabSz="913927"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latin typeface="Calibri" pitchFamily="34" charset="0"/>
              </a:rPr>
              <a:t>NOAA Climate Adaptation Team</a:t>
            </a:r>
          </a:p>
        </p:txBody>
      </p:sp>
      <p:sp>
        <p:nvSpPr>
          <p:cNvPr id="151558" name="Slide Number Placeholder 6"/>
          <p:cNvSpPr>
            <a:spLocks noGrp="1"/>
          </p:cNvSpPr>
          <p:nvPr>
            <p:ph type="sldNum" sz="quarter" idx="5"/>
          </p:nvPr>
        </p:nvSpPr>
        <p:spPr>
          <a:noFill/>
        </p:spPr>
        <p:txBody>
          <a:bodyPr/>
          <a:lstStyle>
            <a:lvl1pPr defTabSz="913927" eaLnBrk="0" hangingPunct="0">
              <a:defRPr>
                <a:solidFill>
                  <a:schemeClr val="tx1"/>
                </a:solidFill>
                <a:latin typeface="Arial" pitchFamily="34" charset="0"/>
              </a:defRPr>
            </a:lvl1pPr>
            <a:lvl2pPr marL="770662" indent="-296408" defTabSz="913927" eaLnBrk="0" hangingPunct="0">
              <a:defRPr>
                <a:solidFill>
                  <a:schemeClr val="tx1"/>
                </a:solidFill>
                <a:latin typeface="Arial" pitchFamily="34" charset="0"/>
              </a:defRPr>
            </a:lvl2pPr>
            <a:lvl3pPr marL="1185634" indent="-237127" defTabSz="913927" eaLnBrk="0" hangingPunct="0">
              <a:defRPr>
                <a:solidFill>
                  <a:schemeClr val="tx1"/>
                </a:solidFill>
                <a:latin typeface="Arial" pitchFamily="34" charset="0"/>
              </a:defRPr>
            </a:lvl3pPr>
            <a:lvl4pPr marL="1659887" indent="-237127" defTabSz="913927" eaLnBrk="0" hangingPunct="0">
              <a:defRPr>
                <a:solidFill>
                  <a:schemeClr val="tx1"/>
                </a:solidFill>
                <a:latin typeface="Arial" pitchFamily="34" charset="0"/>
              </a:defRPr>
            </a:lvl4pPr>
            <a:lvl5pPr marL="2134141" indent="-237127" defTabSz="913927" eaLnBrk="0" hangingPunct="0">
              <a:defRPr>
                <a:solidFill>
                  <a:schemeClr val="tx1"/>
                </a:solidFill>
                <a:latin typeface="Arial" pitchFamily="34" charset="0"/>
              </a:defRPr>
            </a:lvl5pPr>
            <a:lvl6pPr marL="2608395" indent="-237127" defTabSz="913927" eaLnBrk="0" fontAlgn="base" hangingPunct="0">
              <a:spcBef>
                <a:spcPct val="0"/>
              </a:spcBef>
              <a:spcAft>
                <a:spcPct val="0"/>
              </a:spcAft>
              <a:defRPr>
                <a:solidFill>
                  <a:schemeClr val="tx1"/>
                </a:solidFill>
                <a:latin typeface="Arial" pitchFamily="34" charset="0"/>
              </a:defRPr>
            </a:lvl6pPr>
            <a:lvl7pPr marL="3082648" indent="-237127" defTabSz="913927" eaLnBrk="0" fontAlgn="base" hangingPunct="0">
              <a:spcBef>
                <a:spcPct val="0"/>
              </a:spcBef>
              <a:spcAft>
                <a:spcPct val="0"/>
              </a:spcAft>
              <a:defRPr>
                <a:solidFill>
                  <a:schemeClr val="tx1"/>
                </a:solidFill>
                <a:latin typeface="Arial" pitchFamily="34" charset="0"/>
              </a:defRPr>
            </a:lvl7pPr>
            <a:lvl8pPr marL="3556902" indent="-237127" defTabSz="913927" eaLnBrk="0" fontAlgn="base" hangingPunct="0">
              <a:spcBef>
                <a:spcPct val="0"/>
              </a:spcBef>
              <a:spcAft>
                <a:spcPct val="0"/>
              </a:spcAft>
              <a:defRPr>
                <a:solidFill>
                  <a:schemeClr val="tx1"/>
                </a:solidFill>
                <a:latin typeface="Arial" pitchFamily="34" charset="0"/>
              </a:defRPr>
            </a:lvl8pPr>
            <a:lvl9pPr marL="4031155" indent="-237127" defTabSz="913927" eaLnBrk="0" fontAlgn="base" hangingPunct="0">
              <a:spcBef>
                <a:spcPct val="0"/>
              </a:spcBef>
              <a:spcAft>
                <a:spcPct val="0"/>
              </a:spcAft>
              <a:defRPr>
                <a:solidFill>
                  <a:schemeClr val="tx1"/>
                </a:solidFill>
                <a:latin typeface="Arial" pitchFamily="34" charset="0"/>
              </a:defRPr>
            </a:lvl9pPr>
          </a:lstStyle>
          <a:p>
            <a:pPr eaLnBrk="1" hangingPunct="1"/>
            <a:fld id="{16870022-D451-4823-AAC4-EA576C51C0E5}" type="slidenum">
              <a:rPr lang="en-US" altLang="en-US" smtClean="0">
                <a:latin typeface="Calibri" pitchFamily="34" charset="0"/>
              </a:rPr>
              <a:pPr eaLnBrk="1" hangingPunct="1"/>
              <a:t>5</a:t>
            </a:fld>
            <a:endParaRPr lang="en-US"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hape 8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Shape 87"/>
          <p:cNvSpPr>
            <a:spLocks noGrp="1"/>
          </p:cNvSpPr>
          <p:nvPr>
            <p:ph type="body" sz="quarter" idx="1"/>
          </p:nvPr>
        </p:nvSpPr>
        <p:spPr>
          <a:noFill/>
        </p:spPr>
        <p:txBody>
          <a:bodyPr/>
          <a:lstStyle/>
          <a:p>
            <a:r>
              <a:rPr lang="en-US" altLang="en-US" sz="1300">
                <a:latin typeface="Times Roman"/>
                <a:ea typeface="Times Roman"/>
                <a:cs typeface="Times Roman"/>
                <a:sym typeface="Times Roman"/>
              </a:rPr>
              <a:t>True color MODIS composite image of Earth by Reto Stockli (under subcontract to SSAI working for NASA).  City lights image on night side of terminator from DMSP OLS data, courtesy Chris Elvidge, NOAA.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useBgFill="1">
        <p:nvSpPr>
          <p:cNvPr id="15" name="Rectangle 14"/>
          <p:cNvSpPr/>
          <p:nvPr userDrawn="1"/>
        </p:nvSpPr>
        <p:spPr>
          <a:xfrm>
            <a:off x="0" y="0"/>
            <a:ext cx="381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30" descr="NOAA-bar-URL.png"/>
          <p:cNvPicPr>
            <a:picLocks noChangeAspect="1"/>
          </p:cNvPicPr>
          <p:nvPr userDrawn="1"/>
        </p:nvPicPr>
        <p:blipFill>
          <a:blip r:embed="rId2" cstate="print"/>
          <a:srcRect/>
          <a:stretch>
            <a:fillRect/>
          </a:stretch>
        </p:blipFill>
        <p:spPr bwMode="auto">
          <a:xfrm>
            <a:off x="0" y="5207000"/>
            <a:ext cx="9144000" cy="1270000"/>
          </a:xfrm>
          <a:prstGeom prst="rect">
            <a:avLst/>
          </a:prstGeom>
          <a:noFill/>
          <a:ln w="9525">
            <a:noFill/>
            <a:miter lim="800000"/>
            <a:headEnd/>
            <a:tailEnd/>
          </a:ln>
        </p:spPr>
      </p:pic>
      <p:sp>
        <p:nvSpPr>
          <p:cNvPr id="8" name="Title 7"/>
          <p:cNvSpPr>
            <a:spLocks noGrp="1"/>
          </p:cNvSpPr>
          <p:nvPr>
            <p:ph type="ctrTitle"/>
          </p:nvPr>
        </p:nvSpPr>
        <p:spPr>
          <a:xfrm>
            <a:off x="914400" y="2438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914400" y="91440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7" name="Date Placeholder 27"/>
          <p:cNvSpPr>
            <a:spLocks noGrp="1"/>
          </p:cNvSpPr>
          <p:nvPr>
            <p:ph type="dt" sz="half" idx="10"/>
          </p:nvPr>
        </p:nvSpPr>
        <p:spPr/>
        <p:txBody>
          <a:bodyPr/>
          <a:lstStyle>
            <a:lvl1pPr>
              <a:defRPr/>
            </a:lvl1pPr>
            <a:extLst/>
          </a:lstStyle>
          <a:p>
            <a:pPr>
              <a:defRPr/>
            </a:pPr>
            <a:fld id="{7C5B7C94-7C27-4EC2-9241-8F3F8BC8F327}" type="datetimeFigureOut">
              <a:rPr lang="en-US"/>
              <a:pPr>
                <a:defRPr/>
              </a:pPr>
              <a:t>4/5/2016</a:t>
            </a:fld>
            <a:endParaRPr lang="en-US" dirty="0"/>
          </a:p>
        </p:txBody>
      </p:sp>
      <p:sp>
        <p:nvSpPr>
          <p:cNvPr id="18" name="Footer Placeholder 16"/>
          <p:cNvSpPr>
            <a:spLocks noGrp="1"/>
          </p:cNvSpPr>
          <p:nvPr>
            <p:ph type="ftr" sz="quarter" idx="11"/>
          </p:nvPr>
        </p:nvSpPr>
        <p:spPr/>
        <p:txBody>
          <a:bodyPr/>
          <a:lstStyle>
            <a:lvl1pPr>
              <a:defRPr/>
            </a:lvl1pPr>
            <a:extLst/>
          </a:lstStyle>
          <a:p>
            <a:pPr>
              <a:defRPr/>
            </a:pPr>
            <a:endParaRPr lang="en-US"/>
          </a:p>
        </p:txBody>
      </p:sp>
      <p:sp>
        <p:nvSpPr>
          <p:cNvPr id="19" name="Slide Number Placeholder 28"/>
          <p:cNvSpPr>
            <a:spLocks noGrp="1"/>
          </p:cNvSpPr>
          <p:nvPr>
            <p:ph type="sldNum" sz="quarter" idx="12"/>
          </p:nvPr>
        </p:nvSpPr>
        <p:spPr/>
        <p:txBody>
          <a:bodyPr/>
          <a:lstStyle>
            <a:lvl1pPr>
              <a:defRPr/>
            </a:lvl1pPr>
            <a:extLst/>
          </a:lstStyle>
          <a:p>
            <a:pPr>
              <a:defRPr/>
            </a:pPr>
            <a:fld id="{7F124A9F-12DE-403E-8627-D3975E15598D}"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6837449-A88A-459D-B6BA-9A69CAB2EB9A}" type="datetimeFigureOut">
              <a:rPr lang="en-US"/>
              <a:pPr>
                <a:defRPr/>
              </a:pPr>
              <a:t>4/5/2016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B91A5F9-F273-40C0-9DE2-983A0269258D}"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5ED50D5-E7F1-450F-95C6-9338C3A5C5EF}" type="datetimeFigureOut">
              <a:rPr lang="en-US"/>
              <a:pPr>
                <a:defRPr/>
              </a:pPr>
              <a:t>4/5/2016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10C607-634B-4C3C-B0D2-C02DAF92A50D}"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r>
              <a:rPr/>
              <a:t>Title Text</a:t>
            </a:r>
          </a:p>
        </p:txBody>
      </p:sp>
      <p:sp>
        <p:nvSpPr>
          <p:cNvPr id="13" name="Shape 13"/>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14"/>
          <p:cNvSpPr>
            <a:spLocks noGrp="1"/>
          </p:cNvSpPr>
          <p:nvPr>
            <p:ph type="sldNum" sz="quarter" idx="10"/>
          </p:nvPr>
        </p:nvSpPr>
        <p:spPr>
          <a:xfrm>
            <a:off x="7924800" y="6356350"/>
            <a:ext cx="762000" cy="365125"/>
          </a:xfrm>
        </p:spPr>
        <p:txBody>
          <a:bodyPr/>
          <a:lstStyle>
            <a:lvl1pPr>
              <a:defRPr/>
            </a:lvl1pPr>
          </a:lstStyle>
          <a:p>
            <a:pPr>
              <a:defRPr/>
            </a:pPr>
            <a:fld id="{BB6F656F-673F-4AC0-8A92-652802226EE7}" type="slidenum">
              <a:rPr/>
              <a:pPr>
                <a:defRPr/>
              </a:pPr>
              <a:t>‹#›</a:t>
            </a:fld>
            <a:endParaRPr/>
          </a:p>
        </p:txBody>
      </p:sp>
    </p:spTree>
    <p:extLst>
      <p:ext uri="{BB962C8B-B14F-4D97-AF65-F5344CB8AC3E}">
        <p14:creationId xmlns:p14="http://schemas.microsoft.com/office/powerpoint/2010/main" val="26926013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4" name="Rectangle 3"/>
          <p:cNvSpPr/>
          <p:nvPr userDrawn="1"/>
        </p:nvSpPr>
        <p:spPr>
          <a:xfrm>
            <a:off x="0" y="0"/>
            <a:ext cx="381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46038" y="-46038"/>
            <a:ext cx="9326563" cy="7315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extLst/>
          </a:lstStyle>
          <a:p>
            <a:pPr>
              <a:defRPr/>
            </a:pPr>
            <a:fld id="{79966D7E-A12D-48C4-A5F3-1FE3C6053219}" type="datetimeFigureOut">
              <a:rPr lang="en-US"/>
              <a:pPr>
                <a:defRPr/>
              </a:pPr>
              <a:t>4/5/2016</a:t>
            </a:fld>
            <a:endParaRPr lang="en-US" dirty="0"/>
          </a:p>
        </p:txBody>
      </p:sp>
      <p:sp>
        <p:nvSpPr>
          <p:cNvPr id="8" name="Slide Number Placeholder 5"/>
          <p:cNvSpPr>
            <a:spLocks noGrp="1"/>
          </p:cNvSpPr>
          <p:nvPr>
            <p:ph type="sldNum" sz="quarter" idx="11"/>
          </p:nvPr>
        </p:nvSpPr>
        <p:spPr/>
        <p:txBody>
          <a:bodyPr/>
          <a:lstStyle>
            <a:lvl1pPr>
              <a:defRPr/>
            </a:lvl1pPr>
            <a:extLst/>
          </a:lstStyle>
          <a:p>
            <a:pPr>
              <a:defRPr/>
            </a:pPr>
            <a:fld id="{2149A9BA-77E9-48EB-97C9-DDDDF36653B6}"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60B97AE7-AEAE-4DE7-9779-FF101F6331E1}" type="datetimeFigureOut">
              <a:rPr lang="en-US"/>
              <a:pPr>
                <a:defRPr/>
              </a:pPr>
              <a:t>4/5/2016</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521C0AC7-2155-412C-8DB8-CE2975B7621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AD1FFA5-D473-4D6D-8E20-BCA4ADB33618}" type="datetimeFigureOut">
              <a:rPr lang="en-US"/>
              <a:pPr>
                <a:defRPr/>
              </a:pPr>
              <a:t>4/5/2016</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4FA68E-61B9-4A2C-B324-010C886701D7}"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067AA2D4-5270-4C5B-9222-ED6F59D2E4CE}" type="datetimeFigureOut">
              <a:rPr lang="en-US"/>
              <a:pPr>
                <a:defRPr/>
              </a:pPr>
              <a:t>4/5/2016</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E8A44DF6-8540-439E-9403-D0B33E387868}"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78E8291-5A50-4A3F-B7B3-4504F7189CEB}" type="datetimeFigureOut">
              <a:rPr lang="en-US"/>
              <a:pPr>
                <a:defRPr/>
              </a:pPr>
              <a:t>4/5/2016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CA8A1E8-25B8-4823-9A21-F030ECA6FE4E}"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EC492DE-118F-455F-9C05-6BD737BEACAC}" type="datetimeFigureOut">
              <a:rPr lang="en-US"/>
              <a:pPr>
                <a:defRPr/>
              </a:pPr>
              <a:t>4/5/2016</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895B52DD-1CA7-46F5-9F4F-5F4DE45DD29E}"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1DA29A4-2BBF-4416-9D77-146F3A04FB12}" type="datetimeFigureOut">
              <a:rPr lang="en-US"/>
              <a:pPr>
                <a:defRPr/>
              </a:pPr>
              <a:t>4/5/2016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FF8DC4C-EA94-439B-8212-332B912F6B19}"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6"/>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30"/>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0E65CA7F-3DB2-4E7D-97BF-12E85061F714}" type="datetimeFigureOut">
              <a:rPr lang="en-US"/>
              <a:pPr>
                <a:defRPr/>
              </a:pPr>
              <a:t>4/5/2016</a:t>
            </a:fld>
            <a:endParaRPr lang="en-US" dirty="0"/>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AC2B81DA-9AAD-4083-883D-3C26DB6B91BA}"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8D93F3DC-6D66-40ED-9862-5EEE09657E74}" type="datetimeFigureOut">
              <a:rPr lang="en-US"/>
              <a:pPr>
                <a:defRPr/>
              </a:pPr>
              <a:t>4/5/2016</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67832B9B-E080-4DB5-AC45-70A89C327851}" type="slidenum">
              <a:rPr lang="en-US"/>
              <a:pPr>
                <a:defRPr/>
              </a:pPr>
              <a:t>‹#›</a:t>
            </a:fld>
            <a:endParaRPr lang="en-US" dirty="0"/>
          </a:p>
        </p:txBody>
      </p:sp>
      <p:sp useBgFill="1">
        <p:nvSpPr>
          <p:cNvPr id="18" name="Rectangle 17"/>
          <p:cNvSpPr/>
          <p:nvPr userDrawn="1"/>
        </p:nvSpPr>
        <p:spPr>
          <a:xfrm>
            <a:off x="0" y="0"/>
            <a:ext cx="381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63" r:id="rId6"/>
    <p:sldLayoutId id="2147483772" r:id="rId7"/>
    <p:sldLayoutId id="2147483764" r:id="rId8"/>
    <p:sldLayoutId id="2147483773" r:id="rId9"/>
    <p:sldLayoutId id="2147483765" r:id="rId10"/>
    <p:sldLayoutId id="2147483766" r:id="rId11"/>
    <p:sldLayoutId id="2147483775" r:id="rId12"/>
  </p:sldLayoutIdLst>
  <p:transition>
    <p:fade/>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ibri" pitchFamily="34" charset="0"/>
        </a:defRPr>
      </a:lvl2pPr>
      <a:lvl3pPr algn="l" rtl="0" eaLnBrk="0" fontAlgn="base" hangingPunct="0">
        <a:spcBef>
          <a:spcPct val="0"/>
        </a:spcBef>
        <a:spcAft>
          <a:spcPct val="0"/>
        </a:spcAft>
        <a:defRPr sz="4000">
          <a:solidFill>
            <a:srgbClr val="C1EEFF"/>
          </a:solidFill>
          <a:latin typeface="Calibri" pitchFamily="34" charset="0"/>
        </a:defRPr>
      </a:lvl3pPr>
      <a:lvl4pPr algn="l" rtl="0" eaLnBrk="0" fontAlgn="base" hangingPunct="0">
        <a:spcBef>
          <a:spcPct val="0"/>
        </a:spcBef>
        <a:spcAft>
          <a:spcPct val="0"/>
        </a:spcAft>
        <a:defRPr sz="4000">
          <a:solidFill>
            <a:srgbClr val="C1EEFF"/>
          </a:solidFill>
          <a:latin typeface="Calibri" pitchFamily="34" charset="0"/>
        </a:defRPr>
      </a:lvl4pPr>
      <a:lvl5pPr algn="l" rtl="0" eaLnBrk="0" fontAlgn="base" hangingPunct="0">
        <a:spcBef>
          <a:spcPct val="0"/>
        </a:spcBef>
        <a:spcAft>
          <a:spcPct val="0"/>
        </a:spcAft>
        <a:defRPr sz="4000">
          <a:solidFill>
            <a:srgbClr val="C1EEFF"/>
          </a:solidFill>
          <a:latin typeface="Calibri" pitchFamily="34" charset="0"/>
        </a:defRPr>
      </a:lvl5pPr>
      <a:lvl6pPr marL="457200" algn="l" rtl="0" fontAlgn="base">
        <a:spcBef>
          <a:spcPct val="0"/>
        </a:spcBef>
        <a:spcAft>
          <a:spcPct val="0"/>
        </a:spcAft>
        <a:defRPr sz="4000">
          <a:solidFill>
            <a:srgbClr val="C1EEFF"/>
          </a:solidFill>
          <a:latin typeface="Calibri" pitchFamily="34" charset="0"/>
        </a:defRPr>
      </a:lvl6pPr>
      <a:lvl7pPr marL="914400" algn="l" rtl="0" fontAlgn="base">
        <a:spcBef>
          <a:spcPct val="0"/>
        </a:spcBef>
        <a:spcAft>
          <a:spcPct val="0"/>
        </a:spcAft>
        <a:defRPr sz="4000">
          <a:solidFill>
            <a:srgbClr val="C1EEFF"/>
          </a:solidFill>
          <a:latin typeface="Calibri" pitchFamily="34" charset="0"/>
        </a:defRPr>
      </a:lvl7pPr>
      <a:lvl8pPr marL="1371600" algn="l" rtl="0" fontAlgn="base">
        <a:spcBef>
          <a:spcPct val="0"/>
        </a:spcBef>
        <a:spcAft>
          <a:spcPct val="0"/>
        </a:spcAft>
        <a:defRPr sz="4000">
          <a:solidFill>
            <a:srgbClr val="C1EEFF"/>
          </a:solidFill>
          <a:latin typeface="Calibri" pitchFamily="34" charset="0"/>
        </a:defRPr>
      </a:lvl8pPr>
      <a:lvl9pPr marL="1828800" algn="l" rtl="0" fontAlgn="base">
        <a:spcBef>
          <a:spcPct val="0"/>
        </a:spcBef>
        <a:spcAft>
          <a:spcPct val="0"/>
        </a:spcAft>
        <a:defRPr sz="4000">
          <a:solidFill>
            <a:srgbClr val="C1EEFF"/>
          </a:solidFill>
          <a:latin typeface="Calibri"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len.L.Mecray@noaa.gov"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5" descr="gfdl_cm24_sst_1060x10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200211">
            <a:off x="-1601788" y="-836613"/>
            <a:ext cx="5334001" cy="533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124200" y="1143000"/>
            <a:ext cx="5943600" cy="3048000"/>
          </a:xfrm>
          <a:prstGeom prst="rect">
            <a:avLst/>
          </a:prstGeom>
        </p:spPr>
        <p:txBody>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ibri" pitchFamily="34" charset="0"/>
              </a:defRPr>
            </a:lvl2pPr>
            <a:lvl3pPr algn="l" rtl="0" eaLnBrk="0" fontAlgn="base" hangingPunct="0">
              <a:spcBef>
                <a:spcPct val="0"/>
              </a:spcBef>
              <a:spcAft>
                <a:spcPct val="0"/>
              </a:spcAft>
              <a:defRPr sz="4000">
                <a:solidFill>
                  <a:srgbClr val="C1EEFF"/>
                </a:solidFill>
                <a:latin typeface="Calibri" pitchFamily="34" charset="0"/>
              </a:defRPr>
            </a:lvl3pPr>
            <a:lvl4pPr algn="l" rtl="0" eaLnBrk="0" fontAlgn="base" hangingPunct="0">
              <a:spcBef>
                <a:spcPct val="0"/>
              </a:spcBef>
              <a:spcAft>
                <a:spcPct val="0"/>
              </a:spcAft>
              <a:defRPr sz="4000">
                <a:solidFill>
                  <a:srgbClr val="C1EEFF"/>
                </a:solidFill>
                <a:latin typeface="Calibri" pitchFamily="34" charset="0"/>
              </a:defRPr>
            </a:lvl4pPr>
            <a:lvl5pPr algn="l" rtl="0" eaLnBrk="0" fontAlgn="base" hangingPunct="0">
              <a:spcBef>
                <a:spcPct val="0"/>
              </a:spcBef>
              <a:spcAft>
                <a:spcPct val="0"/>
              </a:spcAft>
              <a:defRPr sz="4000">
                <a:solidFill>
                  <a:srgbClr val="C1EEFF"/>
                </a:solidFill>
                <a:latin typeface="Calibri" pitchFamily="34" charset="0"/>
              </a:defRPr>
            </a:lvl5pPr>
            <a:lvl6pPr marL="457200" algn="l" rtl="0" fontAlgn="base">
              <a:spcBef>
                <a:spcPct val="0"/>
              </a:spcBef>
              <a:spcAft>
                <a:spcPct val="0"/>
              </a:spcAft>
              <a:defRPr sz="4000">
                <a:solidFill>
                  <a:srgbClr val="C1EEFF"/>
                </a:solidFill>
                <a:latin typeface="Calibri" pitchFamily="34" charset="0"/>
              </a:defRPr>
            </a:lvl6pPr>
            <a:lvl7pPr marL="914400" algn="l" rtl="0" fontAlgn="base">
              <a:spcBef>
                <a:spcPct val="0"/>
              </a:spcBef>
              <a:spcAft>
                <a:spcPct val="0"/>
              </a:spcAft>
              <a:defRPr sz="4000">
                <a:solidFill>
                  <a:srgbClr val="C1EEFF"/>
                </a:solidFill>
                <a:latin typeface="Calibri" pitchFamily="34" charset="0"/>
              </a:defRPr>
            </a:lvl7pPr>
            <a:lvl8pPr marL="1371600" algn="l" rtl="0" fontAlgn="base">
              <a:spcBef>
                <a:spcPct val="0"/>
              </a:spcBef>
              <a:spcAft>
                <a:spcPct val="0"/>
              </a:spcAft>
              <a:defRPr sz="4000">
                <a:solidFill>
                  <a:srgbClr val="C1EEFF"/>
                </a:solidFill>
                <a:latin typeface="Calibri" pitchFamily="34" charset="0"/>
              </a:defRPr>
            </a:lvl8pPr>
            <a:lvl9pPr marL="1828800" algn="l" rtl="0" fontAlgn="base">
              <a:spcBef>
                <a:spcPct val="0"/>
              </a:spcBef>
              <a:spcAft>
                <a:spcPct val="0"/>
              </a:spcAft>
              <a:defRPr sz="4000">
                <a:solidFill>
                  <a:srgbClr val="C1EEFF"/>
                </a:solidFill>
                <a:latin typeface="Calibri" pitchFamily="34" charset="0"/>
              </a:defRPr>
            </a:lvl9pPr>
            <a:extLst/>
          </a:lstStyle>
          <a:p>
            <a:pPr indent="-457200" algn="ctr" defTabSz="457200" eaLnBrk="1" fontAlgn="auto" hangingPunct="1">
              <a:spcAft>
                <a:spcPts val="0"/>
              </a:spcAft>
              <a:defRPr/>
            </a:pPr>
            <a:r>
              <a:rPr lang="en-US" spc="1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75000"/>
                    </a:prstClr>
                  </a:outerShdw>
                </a:effectLst>
                <a:latin typeface="Arial" pitchFamily="34" charset="0"/>
                <a:cs typeface="Arial" pitchFamily="34" charset="0"/>
              </a:rPr>
              <a:t>NOAA and the NALCC-</a:t>
            </a:r>
          </a:p>
          <a:p>
            <a:pPr indent="-457200" algn="ctr" defTabSz="457200" eaLnBrk="1" fontAlgn="auto" hangingPunct="1">
              <a:spcAft>
                <a:spcPts val="0"/>
              </a:spcAft>
              <a:defRPr/>
            </a:pPr>
            <a:r>
              <a:rPr lang="en-US" spc="1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75000"/>
                    </a:prstClr>
                  </a:outerShdw>
                </a:effectLst>
                <a:latin typeface="Arial" pitchFamily="34" charset="0"/>
                <a:cs typeface="Arial" pitchFamily="34" charset="0"/>
              </a:rPr>
              <a:t>Partners, Customers, and Interagency Resources</a:t>
            </a:r>
            <a:endParaRPr lang="en-US" spc="1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75000"/>
                  </a:prstClr>
                </a:outerShdw>
              </a:effectLst>
              <a:latin typeface="Arial" pitchFamily="34" charset="0"/>
              <a:cs typeface="Arial" pitchFamily="34" charset="0"/>
            </a:endParaRPr>
          </a:p>
        </p:txBody>
      </p:sp>
      <p:sp>
        <p:nvSpPr>
          <p:cNvPr id="16388" name="Subtitle 2"/>
          <p:cNvSpPr txBox="1">
            <a:spLocks/>
          </p:cNvSpPr>
          <p:nvPr/>
        </p:nvSpPr>
        <p:spPr bwMode="auto">
          <a:xfrm>
            <a:off x="609600" y="4343400"/>
            <a:ext cx="7391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263" eaLnBrk="0" hangingPunct="0">
              <a:spcBef>
                <a:spcPts val="700"/>
              </a:spcBef>
              <a:buClr>
                <a:schemeClr val="tx2"/>
              </a:buClr>
              <a:buSzPct val="95000"/>
              <a:buFont typeface="Wingdings" pitchFamily="2" charset="2"/>
              <a:buChar char=""/>
              <a:defRPr sz="3000">
                <a:solidFill>
                  <a:schemeClr val="tx1"/>
                </a:solidFill>
                <a:latin typeface="Calibri" pitchFamily="34" charset="0"/>
              </a:defRPr>
            </a:lvl1pPr>
            <a:lvl2pPr marL="739775" indent="-285750" eaLnBrk="0" hangingPunct="0">
              <a:spcBef>
                <a:spcPct val="20000"/>
              </a:spcBef>
              <a:buClr>
                <a:schemeClr val="accent2"/>
              </a:buClr>
              <a:buSzPct val="90000"/>
              <a:buFont typeface="Wingdings" pitchFamily="2" charset="2"/>
              <a:buChar char=""/>
              <a:defRPr sz="2600">
                <a:solidFill>
                  <a:schemeClr val="tx1"/>
                </a:solidFill>
                <a:latin typeface="Calibri" pitchFamily="34" charset="0"/>
              </a:defRPr>
            </a:lvl2pPr>
            <a:lvl3pPr marL="995363" indent="-228600" eaLnBrk="0" hangingPunct="0">
              <a:spcBef>
                <a:spcPct val="20000"/>
              </a:spcBef>
              <a:buClr>
                <a:schemeClr val="accent2"/>
              </a:buClr>
              <a:buFont typeface="Wingdings 2" pitchFamily="18" charset="2"/>
              <a:buChar char=""/>
              <a:defRPr sz="2400">
                <a:solidFill>
                  <a:schemeClr val="tx1"/>
                </a:solidFill>
                <a:latin typeface="Calibri" pitchFamily="34" charset="0"/>
              </a:defRPr>
            </a:lvl3pPr>
            <a:lvl4pPr marL="1260475" indent="-228600" eaLnBrk="0" hangingPunct="0">
              <a:spcBef>
                <a:spcPct val="20000"/>
              </a:spcBef>
              <a:buClr>
                <a:srgbClr val="FEB80A"/>
              </a:buClr>
              <a:buFont typeface="Wingdings 3" pitchFamily="18" charset="2"/>
              <a:buChar char=""/>
              <a:defRPr sz="2200">
                <a:solidFill>
                  <a:schemeClr val="tx1"/>
                </a:solidFill>
                <a:latin typeface="Calibri" pitchFamily="34" charset="0"/>
              </a:defRPr>
            </a:lvl4pPr>
            <a:lvl5pPr marL="1481138" indent="-209550" eaLnBrk="0" hangingPunct="0">
              <a:spcBef>
                <a:spcPct val="20000"/>
              </a:spcBef>
              <a:buClr>
                <a:srgbClr val="FEB80A"/>
              </a:buClr>
              <a:buFont typeface="Wingdings 2" pitchFamily="18" charset="2"/>
              <a:buChar char=""/>
              <a:defRPr sz="2000">
                <a:solidFill>
                  <a:schemeClr val="tx1"/>
                </a:solidFill>
                <a:latin typeface="Calibri" pitchFamily="34" charset="0"/>
              </a:defRPr>
            </a:lvl5pPr>
            <a:lvl6pPr marL="1938338" indent="-209550" eaLnBrk="0" fontAlgn="base" hangingPunct="0">
              <a:spcBef>
                <a:spcPct val="20000"/>
              </a:spcBef>
              <a:spcAft>
                <a:spcPct val="0"/>
              </a:spcAft>
              <a:buClr>
                <a:srgbClr val="FEB80A"/>
              </a:buClr>
              <a:buFont typeface="Wingdings 2" pitchFamily="18" charset="2"/>
              <a:buChar char=""/>
              <a:defRPr sz="2000">
                <a:solidFill>
                  <a:schemeClr val="tx1"/>
                </a:solidFill>
                <a:latin typeface="Calibri" pitchFamily="34" charset="0"/>
              </a:defRPr>
            </a:lvl6pPr>
            <a:lvl7pPr marL="2395538" indent="-209550" eaLnBrk="0" fontAlgn="base" hangingPunct="0">
              <a:spcBef>
                <a:spcPct val="20000"/>
              </a:spcBef>
              <a:spcAft>
                <a:spcPct val="0"/>
              </a:spcAft>
              <a:buClr>
                <a:srgbClr val="FEB80A"/>
              </a:buClr>
              <a:buFont typeface="Wingdings 2" pitchFamily="18" charset="2"/>
              <a:buChar char=""/>
              <a:defRPr sz="2000">
                <a:solidFill>
                  <a:schemeClr val="tx1"/>
                </a:solidFill>
                <a:latin typeface="Calibri" pitchFamily="34" charset="0"/>
              </a:defRPr>
            </a:lvl7pPr>
            <a:lvl8pPr marL="2852738" indent="-209550" eaLnBrk="0" fontAlgn="base" hangingPunct="0">
              <a:spcBef>
                <a:spcPct val="20000"/>
              </a:spcBef>
              <a:spcAft>
                <a:spcPct val="0"/>
              </a:spcAft>
              <a:buClr>
                <a:srgbClr val="FEB80A"/>
              </a:buClr>
              <a:buFont typeface="Wingdings 2" pitchFamily="18" charset="2"/>
              <a:buChar char=""/>
              <a:defRPr sz="2000">
                <a:solidFill>
                  <a:schemeClr val="tx1"/>
                </a:solidFill>
                <a:latin typeface="Calibri" pitchFamily="34" charset="0"/>
              </a:defRPr>
            </a:lvl8pPr>
            <a:lvl9pPr marL="3309938" indent="-209550" eaLnBrk="0" fontAlgn="base" hangingPunct="0">
              <a:spcBef>
                <a:spcPct val="20000"/>
              </a:spcBef>
              <a:spcAft>
                <a:spcPct val="0"/>
              </a:spcAft>
              <a:buClr>
                <a:srgbClr val="FEB80A"/>
              </a:buClr>
              <a:buFont typeface="Wingdings 2" pitchFamily="18" charset="2"/>
              <a:buChar char=""/>
              <a:defRPr sz="2000">
                <a:solidFill>
                  <a:schemeClr val="tx1"/>
                </a:solidFill>
                <a:latin typeface="Calibri" pitchFamily="34" charset="0"/>
              </a:defRPr>
            </a:lvl9pPr>
          </a:lstStyle>
          <a:p>
            <a:pPr>
              <a:buFont typeface="Wingdings" pitchFamily="2" charset="2"/>
              <a:buNone/>
            </a:pPr>
            <a:r>
              <a:rPr lang="en-US" altLang="en-US" sz="3200" dirty="0">
                <a:ea typeface="Verdana" pitchFamily="34" charset="0"/>
                <a:cs typeface="Verdana" pitchFamily="34" charset="0"/>
              </a:rPr>
              <a:t>Ellen L. </a:t>
            </a:r>
            <a:r>
              <a:rPr lang="en-US" altLang="en-US" sz="3200" dirty="0" err="1">
                <a:ea typeface="Verdana" pitchFamily="34" charset="0"/>
                <a:cs typeface="Verdana" pitchFamily="34" charset="0"/>
              </a:rPr>
              <a:t>Mecray</a:t>
            </a:r>
            <a:endParaRPr lang="en-US" altLang="en-US" sz="3200" dirty="0">
              <a:ea typeface="Verdana" pitchFamily="34" charset="0"/>
              <a:cs typeface="Verdana" pitchFamily="34" charset="0"/>
            </a:endParaRPr>
          </a:p>
          <a:p>
            <a:pPr>
              <a:buFont typeface="Wingdings" pitchFamily="2" charset="2"/>
              <a:buNone/>
            </a:pPr>
            <a:r>
              <a:rPr lang="en-US" altLang="en-US" sz="2000" dirty="0">
                <a:ea typeface="Verdana" pitchFamily="34" charset="0"/>
                <a:cs typeface="Verdana" pitchFamily="34" charset="0"/>
              </a:rPr>
              <a:t>National Oceanic and Atmospheric Administration (NOAA)</a:t>
            </a:r>
          </a:p>
          <a:p>
            <a:pPr>
              <a:buFont typeface="Wingdings" pitchFamily="2" charset="2"/>
              <a:buNone/>
            </a:pPr>
            <a:r>
              <a:rPr lang="en-US" altLang="en-US" sz="2000" dirty="0">
                <a:ea typeface="Verdana" pitchFamily="34" charset="0"/>
                <a:cs typeface="Verdana" pitchFamily="34" charset="0"/>
              </a:rPr>
              <a:t>Eastern Region Climate Services Director</a:t>
            </a:r>
          </a:p>
          <a:p>
            <a:pPr>
              <a:buFont typeface="Wingdings" pitchFamily="2" charset="2"/>
              <a:buNone/>
            </a:pPr>
            <a:r>
              <a:rPr lang="en-US" altLang="en-US" sz="2000" dirty="0">
                <a:ea typeface="Verdana" pitchFamily="34" charset="0"/>
                <a:cs typeface="Verdana" pitchFamily="34" charset="0"/>
              </a:rPr>
              <a:t>Taunton, MA</a:t>
            </a:r>
          </a:p>
          <a:p>
            <a:pPr>
              <a:buFont typeface="Wingdings" pitchFamily="2" charset="2"/>
              <a:buNone/>
            </a:pPr>
            <a:r>
              <a:rPr lang="en-US" altLang="en-US" sz="2000" dirty="0">
                <a:ea typeface="Verdana" pitchFamily="34" charset="0"/>
                <a:cs typeface="Verdana" pitchFamily="34" charset="0"/>
                <a:hlinkClick r:id="rId3"/>
              </a:rPr>
              <a:t>Ellen.L.Mecray@noaa.gov</a:t>
            </a:r>
            <a:endParaRPr lang="en-US" altLang="en-US" sz="2000" dirty="0">
              <a:ea typeface="Verdana" pitchFamily="34" charset="0"/>
              <a:cs typeface="Verdana" pitchFamily="34" charset="0"/>
            </a:endParaRPr>
          </a:p>
          <a:p>
            <a:pPr>
              <a:buFont typeface="Wingdings" pitchFamily="2" charset="2"/>
              <a:buNone/>
            </a:pPr>
            <a:r>
              <a:rPr lang="en-US" altLang="en-US" sz="2000" dirty="0">
                <a:ea typeface="Verdana" pitchFamily="34" charset="0"/>
                <a:cs typeface="Verdana" pitchFamily="34" charset="0"/>
              </a:rPr>
              <a:t>508-824-5116 x263</a:t>
            </a:r>
          </a:p>
        </p:txBody>
      </p:sp>
      <p:pic>
        <p:nvPicPr>
          <p:cNvPr id="16389" name="image1.png" descr="Dept of Commerce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175" y="5770563"/>
            <a:ext cx="1073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390" name="image2.png" descr="NO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375" y="577056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50584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 y="122238"/>
            <a:ext cx="5181600" cy="1371600"/>
          </a:xfrm>
        </p:spPr>
        <p:txBody>
          <a:bodyPr>
            <a:normAutofit/>
          </a:bodyPr>
          <a:lstStyle/>
          <a:p>
            <a:pPr eaLnBrk="1" fontAlgn="auto" hangingPunct="1">
              <a:spcAft>
                <a:spcPts val="0"/>
              </a:spcAft>
              <a:defRPr/>
            </a:pPr>
            <a:r>
              <a:rPr lang="en-US" sz="3200" dirty="0" smtClean="0">
                <a:solidFill>
                  <a:srgbClr val="00B0F0"/>
                </a:solidFill>
                <a:latin typeface="Arial" pitchFamily="34" charset="0"/>
                <a:cs typeface="Arial" pitchFamily="34" charset="0"/>
              </a:rPr>
              <a:t>NOAA, Why are we on the LCC</a:t>
            </a:r>
            <a:endParaRPr lang="en-US" sz="3200" dirty="0">
              <a:solidFill>
                <a:srgbClr val="00B0F0"/>
              </a:solidFill>
              <a:latin typeface="Arial" pitchFamily="34" charset="0"/>
              <a:cs typeface="Arial" pitchFamily="34" charset="0"/>
            </a:endParaRPr>
          </a:p>
        </p:txBody>
      </p:sp>
      <p:sp>
        <p:nvSpPr>
          <p:cNvPr id="8" name="TextBox 7"/>
          <p:cNvSpPr txBox="1"/>
          <p:nvPr/>
        </p:nvSpPr>
        <p:spPr>
          <a:xfrm>
            <a:off x="7770813" y="4170363"/>
            <a:ext cx="1449387" cy="830262"/>
          </a:xfrm>
          <a:prstGeom prst="rect">
            <a:avLst/>
          </a:prstGeom>
          <a:noFill/>
        </p:spPr>
        <p:txBody>
          <a:bodyPr wrap="none">
            <a:spAutoFit/>
          </a:bodyPr>
          <a:lstStyle/>
          <a:p>
            <a:pPr fontAlgn="auto">
              <a:spcBef>
                <a:spcPts val="0"/>
              </a:spcBef>
              <a:spcAft>
                <a:spcPts val="0"/>
              </a:spcAft>
              <a:defRPr/>
            </a:pPr>
            <a:r>
              <a:rPr lang="en-US" sz="1600" dirty="0">
                <a:solidFill>
                  <a:schemeClr val="tx1">
                    <a:lumMod val="65000"/>
                  </a:schemeClr>
                </a:solidFill>
                <a:cs typeface="Arial" pitchFamily="34" charset="0"/>
              </a:rPr>
              <a:t>GFDL CM2.4</a:t>
            </a:r>
            <a:br>
              <a:rPr lang="en-US" sz="1600" dirty="0">
                <a:solidFill>
                  <a:schemeClr val="tx1">
                    <a:lumMod val="65000"/>
                  </a:schemeClr>
                </a:solidFill>
                <a:cs typeface="Arial" pitchFamily="34" charset="0"/>
              </a:rPr>
            </a:br>
            <a:r>
              <a:rPr lang="en-US" sz="1600" dirty="0">
                <a:solidFill>
                  <a:schemeClr val="tx1">
                    <a:lumMod val="65000"/>
                  </a:schemeClr>
                </a:solidFill>
                <a:cs typeface="Arial" pitchFamily="34" charset="0"/>
              </a:rPr>
              <a:t>climate model</a:t>
            </a:r>
            <a:br>
              <a:rPr lang="en-US" sz="1600" dirty="0">
                <a:solidFill>
                  <a:schemeClr val="tx1">
                    <a:lumMod val="65000"/>
                  </a:schemeClr>
                </a:solidFill>
                <a:cs typeface="Arial" pitchFamily="34" charset="0"/>
              </a:rPr>
            </a:br>
            <a:r>
              <a:rPr lang="en-US" sz="1600" dirty="0">
                <a:solidFill>
                  <a:schemeClr val="tx1">
                    <a:lumMod val="65000"/>
                  </a:schemeClr>
                </a:solidFill>
                <a:cs typeface="Arial" pitchFamily="34" charset="0"/>
              </a:rPr>
              <a:t>SSTs</a:t>
            </a:r>
          </a:p>
        </p:txBody>
      </p:sp>
      <p:pic>
        <p:nvPicPr>
          <p:cNvPr id="17412" name="Content Placeholder 5" descr="gfdl_cm24_sst_1060x106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2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01394" y="4294981"/>
            <a:ext cx="2700338"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Box 8"/>
          <p:cNvSpPr txBox="1">
            <a:spLocks noChangeArrowheads="1"/>
          </p:cNvSpPr>
          <p:nvPr/>
        </p:nvSpPr>
        <p:spPr bwMode="auto">
          <a:xfrm>
            <a:off x="4702175" y="68580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solidFill>
                  <a:schemeClr val="bg1"/>
                </a:solidFill>
              </a:rPr>
              <a:t>Central NH, Flooding 2010</a:t>
            </a:r>
          </a:p>
        </p:txBody>
      </p:sp>
      <p:sp>
        <p:nvSpPr>
          <p:cNvPr id="10244" name="TextBox 6"/>
          <p:cNvSpPr txBox="1">
            <a:spLocks noChangeArrowheads="1"/>
          </p:cNvSpPr>
          <p:nvPr/>
        </p:nvSpPr>
        <p:spPr bwMode="auto">
          <a:xfrm>
            <a:off x="-1" y="1217979"/>
            <a:ext cx="4540251" cy="6124754"/>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defRPr/>
            </a:pPr>
            <a:r>
              <a:rPr lang="en-US" sz="2800" dirty="0" smtClean="0"/>
              <a:t>There are many overlaps in federal science and service delivery to be leveraged</a:t>
            </a:r>
          </a:p>
          <a:p>
            <a:pPr marL="457200" indent="-457200">
              <a:buFont typeface="Arial" panose="020B0604020202020204" pitchFamily="34" charset="0"/>
              <a:buChar char="•"/>
              <a:defRPr/>
            </a:pPr>
            <a:r>
              <a:rPr lang="en-US" sz="2800" dirty="0" smtClean="0"/>
              <a:t>Multiple audiences for the science</a:t>
            </a:r>
            <a:endParaRPr lang="en-US" sz="2800" dirty="0" smtClean="0"/>
          </a:p>
          <a:p>
            <a:pPr marL="457200" indent="-457200">
              <a:buFont typeface="Arial" panose="020B0604020202020204" pitchFamily="34" charset="0"/>
              <a:buChar char="•"/>
              <a:defRPr/>
            </a:pPr>
            <a:r>
              <a:rPr lang="en-US" sz="2800" dirty="0" smtClean="0"/>
              <a:t>Listening for opportunities to offer NOAA information to LCC audiences</a:t>
            </a:r>
          </a:p>
          <a:p>
            <a:pPr marL="457200" indent="-457200">
              <a:buFont typeface="Arial" panose="020B0604020202020204" pitchFamily="34" charset="0"/>
              <a:buChar char="•"/>
              <a:defRPr/>
            </a:pPr>
            <a:r>
              <a:rPr lang="en-US" sz="2800" dirty="0" smtClean="0"/>
              <a:t>Work together to inform on-the-ground conservation and stewardship</a:t>
            </a:r>
            <a:endParaRPr lang="en-US" sz="2800"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0969" y="3115569"/>
            <a:ext cx="2613505" cy="188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78832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427163"/>
          </a:xfrm>
        </p:spPr>
        <p:txBody>
          <a:bodyPr/>
          <a:lstStyle/>
          <a:p>
            <a:r>
              <a:rPr lang="en-US" dirty="0" smtClean="0"/>
              <a:t>Tools and Resources Useful to </a:t>
            </a:r>
            <a:br>
              <a:rPr lang="en-US" dirty="0" smtClean="0"/>
            </a:br>
            <a:r>
              <a:rPr lang="en-US" dirty="0" smtClean="0"/>
              <a:t>NALCC Members- Programs</a:t>
            </a:r>
            <a:endParaRPr lang="en-US" dirty="0"/>
          </a:p>
        </p:txBody>
      </p:sp>
      <p:sp>
        <p:nvSpPr>
          <p:cNvPr id="3" name="Content Placeholder 2"/>
          <p:cNvSpPr>
            <a:spLocks noGrp="1"/>
          </p:cNvSpPr>
          <p:nvPr>
            <p:ph idx="1"/>
          </p:nvPr>
        </p:nvSpPr>
        <p:spPr>
          <a:xfrm>
            <a:off x="163195" y="1143000"/>
            <a:ext cx="8458200" cy="5715000"/>
          </a:xfrm>
        </p:spPr>
        <p:txBody>
          <a:bodyPr/>
          <a:lstStyle/>
          <a:p>
            <a:r>
              <a:rPr lang="en-US" dirty="0" smtClean="0"/>
              <a:t>Habitat Focus Areas</a:t>
            </a:r>
          </a:p>
          <a:p>
            <a:pPr lvl="1"/>
            <a:r>
              <a:rPr lang="en-US" dirty="0" smtClean="0"/>
              <a:t>Chesapeake Bay- Wetland and near-shore habitat loss from SLR; focus on oyster reefs and fish passage; climate vulnerability assessment</a:t>
            </a:r>
          </a:p>
          <a:p>
            <a:pPr lvl="1"/>
            <a:r>
              <a:rPr lang="en-US" dirty="0" smtClean="0"/>
              <a:t>Penobscot Bay- fish passage, migratory fish</a:t>
            </a:r>
            <a:endParaRPr lang="en-US" dirty="0"/>
          </a:p>
          <a:p>
            <a:r>
              <a:rPr lang="en-US" dirty="0" smtClean="0"/>
              <a:t>Sentinel Sites</a:t>
            </a:r>
          </a:p>
          <a:p>
            <a:pPr lvl="1"/>
            <a:r>
              <a:rPr lang="en-US" dirty="0" smtClean="0"/>
              <a:t>Chesapeake Bay- subsidence, water quality, temp and salinity to monitor SLR in the Bay (interagency partners)</a:t>
            </a:r>
            <a:endParaRPr lang="en-US" dirty="0"/>
          </a:p>
          <a:p>
            <a:r>
              <a:rPr lang="en-US" dirty="0" smtClean="0"/>
              <a:t>Integrated Ecosystem Assessments</a:t>
            </a:r>
          </a:p>
          <a:p>
            <a:pPr lvl="1"/>
            <a:r>
              <a:rPr lang="en-US" dirty="0" smtClean="0"/>
              <a:t>Northeast Shelf- Science to management for fisheries; new era of ocean management</a:t>
            </a:r>
          </a:p>
          <a:p>
            <a:r>
              <a:rPr lang="en-US" dirty="0" smtClean="0"/>
              <a:t>Regional Climate Services</a:t>
            </a:r>
          </a:p>
          <a:p>
            <a:pPr lvl="1"/>
            <a:r>
              <a:rPr lang="en-US" dirty="0" smtClean="0"/>
              <a:t>State Climatologists, Regional Climate Centers, RCSDs</a:t>
            </a:r>
            <a:endParaRPr lang="en-US" dirty="0"/>
          </a:p>
        </p:txBody>
      </p:sp>
      <p:pic>
        <p:nvPicPr>
          <p:cNvPr id="1026" name="Picture 2" descr="http://www.habitat.noaa.gov/habitatblueprint/images/intropage_penobsc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34261"/>
            <a:ext cx="2438400" cy="183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bitat.noaa.gov/habitatblueprint/images/intropage_chopt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422" y="2438400"/>
            <a:ext cx="2066338" cy="155270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ttp://www.noaa.gov/iea/Assets/iea/images/features/ne4.png"/>
          <p:cNvSpPr>
            <a:spLocks noChangeAspect="1" noChangeArrowheads="1"/>
          </p:cNvSpPr>
          <p:nvPr/>
        </p:nvSpPr>
        <p:spPr bwMode="auto">
          <a:xfrm>
            <a:off x="155575" y="-1500188"/>
            <a:ext cx="586740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noaa.gov/iea/Assets/iea/images/features/n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1" y="5105400"/>
            <a:ext cx="2933700" cy="1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03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5" y="0"/>
            <a:ext cx="7772400" cy="914400"/>
          </a:xfrm>
        </p:spPr>
        <p:txBody>
          <a:bodyPr/>
          <a:lstStyle/>
          <a:p>
            <a:r>
              <a:rPr lang="en-US" dirty="0"/>
              <a:t>Tools and Resources Useful to </a:t>
            </a:r>
            <a:br>
              <a:rPr lang="en-US" dirty="0"/>
            </a:br>
            <a:r>
              <a:rPr lang="en-US" dirty="0"/>
              <a:t>NALCC </a:t>
            </a:r>
            <a:r>
              <a:rPr lang="en-US" dirty="0" smtClean="0"/>
              <a:t>Members- Information</a:t>
            </a:r>
            <a:endParaRPr lang="en-US" dirty="0"/>
          </a:p>
        </p:txBody>
      </p:sp>
      <p:sp>
        <p:nvSpPr>
          <p:cNvPr id="3" name="Content Placeholder 2"/>
          <p:cNvSpPr>
            <a:spLocks noGrp="1"/>
          </p:cNvSpPr>
          <p:nvPr>
            <p:ph idx="1"/>
          </p:nvPr>
        </p:nvSpPr>
        <p:spPr>
          <a:xfrm>
            <a:off x="304800" y="1211579"/>
            <a:ext cx="8839200" cy="5334000"/>
          </a:xfrm>
        </p:spPr>
        <p:txBody>
          <a:bodyPr/>
          <a:lstStyle/>
          <a:p>
            <a:r>
              <a:rPr lang="en-US" dirty="0" smtClean="0"/>
              <a:t>Fisheries</a:t>
            </a:r>
          </a:p>
          <a:p>
            <a:pPr lvl="1"/>
            <a:r>
              <a:rPr lang="en-US" dirty="0" smtClean="0"/>
              <a:t>Restoration</a:t>
            </a:r>
          </a:p>
          <a:p>
            <a:pPr lvl="1"/>
            <a:r>
              <a:rPr lang="en-US" dirty="0" smtClean="0"/>
              <a:t>Species vulnerability </a:t>
            </a:r>
            <a:r>
              <a:rPr lang="en-US" dirty="0" err="1" smtClean="0"/>
              <a:t>assessm</a:t>
            </a:r>
            <a:r>
              <a:rPr lang="en-US" dirty="0" smtClean="0"/>
              <a:t>.</a:t>
            </a:r>
          </a:p>
          <a:p>
            <a:r>
              <a:rPr lang="en-US" dirty="0" smtClean="0"/>
              <a:t>Place-based stewardship</a:t>
            </a:r>
          </a:p>
          <a:p>
            <a:pPr lvl="1"/>
            <a:r>
              <a:rPr lang="en-US" dirty="0" smtClean="0"/>
              <a:t>Sanctuaries and NERR</a:t>
            </a:r>
          </a:p>
          <a:p>
            <a:r>
              <a:rPr lang="en-US" dirty="0" smtClean="0"/>
              <a:t>Climate Info</a:t>
            </a:r>
          </a:p>
          <a:p>
            <a:pPr lvl="1"/>
            <a:r>
              <a:rPr lang="en-US" dirty="0"/>
              <a:t>Climate at a Glance</a:t>
            </a:r>
          </a:p>
          <a:p>
            <a:pPr lvl="1"/>
            <a:r>
              <a:rPr lang="en-US" dirty="0"/>
              <a:t>Climate Resilience Toolkit</a:t>
            </a:r>
          </a:p>
          <a:p>
            <a:pPr lvl="1"/>
            <a:r>
              <a:rPr lang="en-US" dirty="0"/>
              <a:t>Information </a:t>
            </a:r>
            <a:r>
              <a:rPr lang="en-US" dirty="0" smtClean="0"/>
              <a:t>Dashboards</a:t>
            </a:r>
            <a:endParaRPr lang="en-US" dirty="0"/>
          </a:p>
          <a:p>
            <a:pPr lvl="1"/>
            <a:r>
              <a:rPr lang="en-US" dirty="0" smtClean="0"/>
              <a:t>Applied </a:t>
            </a:r>
            <a:r>
              <a:rPr lang="en-US" dirty="0"/>
              <a:t>Climate Info </a:t>
            </a:r>
            <a:r>
              <a:rPr lang="en-US" dirty="0" smtClean="0"/>
              <a:t>System</a:t>
            </a:r>
          </a:p>
          <a:p>
            <a:r>
              <a:rPr lang="en-US" dirty="0" smtClean="0"/>
              <a:t>Coastal resources</a:t>
            </a:r>
          </a:p>
          <a:p>
            <a:pPr lvl="1"/>
            <a:r>
              <a:rPr lang="en-US" dirty="0" smtClean="0"/>
              <a:t>Digital Coast</a:t>
            </a:r>
          </a:p>
          <a:p>
            <a:r>
              <a:rPr lang="en-US" dirty="0" smtClean="0"/>
              <a:t>Sea Grant!</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546" b="5636"/>
          <a:stretch/>
        </p:blipFill>
        <p:spPr bwMode="auto">
          <a:xfrm>
            <a:off x="4968240" y="1173479"/>
            <a:ext cx="4191000" cy="192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ome :: Northeast Regional Climate Center - Mozilla Firef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474" y="5029200"/>
            <a:ext cx="3534005" cy="2133600"/>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700" y="2799692"/>
            <a:ext cx="2351477" cy="298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creenshot 2014-12-10 21.24.4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597" y="685800"/>
            <a:ext cx="2812020" cy="2113892"/>
          </a:xfrm>
          <a:prstGeom prst="rect">
            <a:avLst/>
          </a:prstGeom>
        </p:spPr>
      </p:pic>
    </p:spTree>
    <p:extLst>
      <p:ext uri="{BB962C8B-B14F-4D97-AF65-F5344CB8AC3E}">
        <p14:creationId xmlns:p14="http://schemas.microsoft.com/office/powerpoint/2010/main" val="33947783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6338" y="228600"/>
            <a:ext cx="6781800" cy="762000"/>
          </a:xfrm>
        </p:spPr>
        <p:txBody>
          <a:bodyPr/>
          <a:lstStyle/>
          <a:p>
            <a:pPr>
              <a:defRPr/>
            </a:pPr>
            <a:r>
              <a:rPr lang="en-US" sz="3600" b="1" dirty="0" smtClean="0">
                <a:solidFill>
                  <a:schemeClr val="accent4">
                    <a:lumMod val="40000"/>
                    <a:lumOff val="60000"/>
                  </a:schemeClr>
                </a:solidFill>
                <a:latin typeface="Georgia" pitchFamily="18" charset="0"/>
              </a:rPr>
              <a:t>Opportunities</a:t>
            </a:r>
            <a:endParaRPr lang="en-US" sz="3600" b="1" dirty="0" smtClean="0">
              <a:solidFill>
                <a:schemeClr val="accent4">
                  <a:lumMod val="40000"/>
                  <a:lumOff val="60000"/>
                </a:schemeClr>
              </a:solidFill>
              <a:latin typeface="Georgia" pitchFamily="18" charset="0"/>
            </a:endParaRPr>
          </a:p>
        </p:txBody>
      </p:sp>
      <p:sp>
        <p:nvSpPr>
          <p:cNvPr id="2" name="TextBox 1"/>
          <p:cNvSpPr txBox="1"/>
          <p:nvPr/>
        </p:nvSpPr>
        <p:spPr>
          <a:xfrm>
            <a:off x="228600" y="914400"/>
            <a:ext cx="8077200" cy="6001643"/>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Leverage existing resources</a:t>
            </a:r>
            <a:r>
              <a:rPr lang="en-US" sz="2400" dirty="0" smtClean="0"/>
              <a:t>- Multiple agencies with existing assets at the table, waiting to hear from F&amp;W users;</a:t>
            </a:r>
          </a:p>
          <a:p>
            <a:pPr marL="285750" indent="-285750">
              <a:buFont typeface="Arial" panose="020B0604020202020204" pitchFamily="34" charset="0"/>
              <a:buChar char="•"/>
            </a:pPr>
            <a:r>
              <a:rPr lang="en-US" sz="2400" b="1" dirty="0" smtClean="0"/>
              <a:t>Science Delivery</a:t>
            </a:r>
            <a:r>
              <a:rPr lang="en-US" sz="2400" dirty="0" smtClean="0"/>
              <a:t>- A huge opening for educating the LCC audience on the science from the LCC *AND FROM ITS PARTNERS*</a:t>
            </a:r>
          </a:p>
          <a:p>
            <a:pPr marL="285750" indent="-285750">
              <a:buFont typeface="Arial" panose="020B0604020202020204" pitchFamily="34" charset="0"/>
              <a:buChar char="•"/>
            </a:pPr>
            <a:r>
              <a:rPr lang="en-US" sz="2400" b="1" dirty="0" smtClean="0"/>
              <a:t>Expand the LCC topical and spatial coverage</a:t>
            </a:r>
            <a:r>
              <a:rPr lang="en-US" sz="2400" dirty="0" smtClean="0"/>
              <a:t>-  with the regional, state, and local experts (e.g., Chesapeake Bay, Habitat Focus Areas, Sentinel Sites, Integrated Ecosystem Assessments)</a:t>
            </a:r>
          </a:p>
          <a:p>
            <a:pPr marL="285750" indent="-285750">
              <a:buFont typeface="Arial" panose="020B0604020202020204" pitchFamily="34" charset="0"/>
              <a:buChar char="•"/>
            </a:pPr>
            <a:r>
              <a:rPr lang="en-US" sz="2400" dirty="0" smtClean="0"/>
              <a:t>Examples from other LCCs:</a:t>
            </a:r>
          </a:p>
          <a:p>
            <a:pPr marL="742950" lvl="1" indent="-285750">
              <a:buFont typeface="Arial" panose="020B0604020202020204" pitchFamily="34" charset="0"/>
              <a:buChar char="•"/>
            </a:pPr>
            <a:r>
              <a:rPr lang="en-US" sz="2400" dirty="0" smtClean="0"/>
              <a:t>AK- Changes in Coastal Storms and their Impacts</a:t>
            </a:r>
          </a:p>
          <a:p>
            <a:pPr marL="742950" lvl="1" indent="-285750">
              <a:buFont typeface="Arial" panose="020B0604020202020204" pitchFamily="34" charset="0"/>
              <a:buChar char="•"/>
            </a:pPr>
            <a:r>
              <a:rPr lang="en-US" sz="2400" dirty="0" smtClean="0"/>
              <a:t>CA- Adapting to SLR Along the Pacific Coast</a:t>
            </a:r>
          </a:p>
          <a:p>
            <a:pPr marL="742950" lvl="1" indent="-285750">
              <a:buFont typeface="Arial" panose="020B0604020202020204" pitchFamily="34" charset="0"/>
              <a:buChar char="•"/>
            </a:pPr>
            <a:r>
              <a:rPr lang="en-US" sz="2400" dirty="0" smtClean="0"/>
              <a:t>Gulf and SE- Vulnerability Assessments and Blueprint</a:t>
            </a:r>
          </a:p>
          <a:p>
            <a:pPr marL="285750" indent="-285750">
              <a:buFont typeface="Arial" panose="020B0604020202020204" pitchFamily="34" charset="0"/>
              <a:buChar char="•"/>
            </a:pPr>
            <a:endParaRPr lang="en-US" sz="2400" dirty="0" smtClean="0"/>
          </a:p>
        </p:txBody>
      </p:sp>
      <p:pic>
        <p:nvPicPr>
          <p:cNvPr id="5" name="Picture 2" descr="http://ian.umces.edu/imagelibrary/albums/userpics/10040/normal_iil_ian_jt_0457.jpg"/>
          <p:cNvPicPr>
            <a:picLocks noChangeAspect="1" noChangeArrowheads="1"/>
          </p:cNvPicPr>
          <p:nvPr/>
        </p:nvPicPr>
        <p:blipFill>
          <a:blip r:embed="rId3">
            <a:extLst>
              <a:ext uri="{28A0092B-C50C-407E-A947-70E740481C1C}">
                <a14:useLocalDpi xmlns:a14="http://schemas.microsoft.com/office/drawing/2010/main" val="0"/>
              </a:ext>
            </a:extLst>
          </a:blip>
          <a:srcRect l="2573" t="3351" r="5003" b="-125"/>
          <a:stretch>
            <a:fillRect/>
          </a:stretch>
        </p:blipFill>
        <p:spPr bwMode="auto">
          <a:xfrm>
            <a:off x="7188200" y="5410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7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p:nvPr/>
        </p:nvSpPr>
        <p:spPr>
          <a:xfrm>
            <a:off x="-12700" y="79375"/>
            <a:ext cx="9144000" cy="6858000"/>
          </a:xfrm>
          <a:prstGeom prst="rect">
            <a:avLst/>
          </a:prstGeom>
          <a:solidFill/>
          <a:ln>
            <a:solidFill>
              <a:srgbClr val="4A7EBB"/>
            </a:solidFill>
            <a:round/>
          </a:ln>
          <a:effectLst>
            <a:outerShdw blurRad="38100" dist="23000" dir="5400000" rotWithShape="0">
              <a:srgbClr val="000000">
                <a:alpha val="35000"/>
              </a:srgbClr>
            </a:outerShdw>
          </a:effectLst>
        </p:spPr>
        <p:txBody>
          <a:bodyPr lIns="0" tIns="0" rIns="0" bIns="0" anchor="ctr"/>
          <a:lstStyle/>
          <a:p>
            <a:pPr algn="ctr">
              <a:defRPr>
                <a:solidFill>
                  <a:srgbClr val="FFFFFF"/>
                </a:solidFill>
                <a:uFill>
                  <a:solidFill>
                    <a:srgbClr val="FFFFFF"/>
                  </a:solidFill>
                </a:uFill>
                <a:latin typeface="Arial"/>
                <a:ea typeface="Arial"/>
                <a:cs typeface="Arial"/>
                <a:sym typeface="Arial"/>
              </a:defRPr>
            </a:pPr>
            <a:endParaRPr>
              <a:solidFill>
                <a:srgbClr val="FFFFFF"/>
              </a:solidFill>
              <a:uFill>
                <a:solidFill>
                  <a:srgbClr val="FFFFFF"/>
                </a:solidFill>
              </a:uFill>
              <a:latin typeface="Arial"/>
              <a:ea typeface="Arial"/>
              <a:cs typeface="Arial"/>
              <a:sym typeface="Arial"/>
            </a:endParaRPr>
          </a:p>
        </p:txBody>
      </p:sp>
      <p:pic>
        <p:nvPicPr>
          <p:cNvPr id="90115" name="image1.png" descr="Dept of Commerc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91200"/>
            <a:ext cx="1073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0116" name="image2.png" descr="NOA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0117" name="image3.jpg" descr="ipcc_bluemarble_west_l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209800"/>
            <a:ext cx="6781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4" name="Shape 84"/>
          <p:cNvSpPr/>
          <p:nvPr/>
        </p:nvSpPr>
        <p:spPr>
          <a:xfrm>
            <a:off x="71438" y="409575"/>
            <a:ext cx="8763000" cy="738188"/>
          </a:xfrm>
          <a:prstGeom prst="rect">
            <a:avLst/>
          </a:prstGeom>
          <a:ln w="12700">
            <a:miter lim="400000"/>
          </a:ln>
          <a:effectLst>
            <a:outerShdw blurRad="50800" dist="38100" dir="2700000" rotWithShape="0">
              <a:srgbClr val="7F7F7F">
                <a:alpha val="42998"/>
              </a:srgbClr>
            </a:outerShdw>
          </a:effectLst>
          <a:extLst>
            <a:ext uri="{C572A759-6A51-4108-AA02-DFA0A04FC94B}"/>
          </a:extLst>
        </p:spPr>
        <p:txBody>
          <a:bodyPr lIns="0" tIns="0" rIns="0" bIns="0">
            <a:spAutoFit/>
          </a:bodyPr>
          <a:lstStyle>
            <a:lvl1pPr>
              <a:defRPr sz="4800">
                <a:solidFill>
                  <a:srgbClr val="A7C0DE"/>
                </a:solidFill>
                <a:uFill>
                  <a:solidFill>
                    <a:srgbClr val="F0D170"/>
                  </a:solidFill>
                </a:uFill>
                <a:latin typeface="Arial"/>
                <a:ea typeface="Arial"/>
                <a:cs typeface="Arial"/>
                <a:sym typeface="Arial"/>
              </a:defRPr>
            </a:lvl1pPr>
          </a:lstStyle>
          <a:p>
            <a:pPr>
              <a:defRPr sz="1800">
                <a:solidFill>
                  <a:srgbClr val="000000"/>
                </a:solidFill>
                <a:uFillTx/>
              </a:defRPr>
            </a:pPr>
            <a:r>
              <a:rPr lang="en-US" dirty="0" smtClean="0"/>
              <a:t>Questions?</a:t>
            </a:r>
            <a:endParaRPr dirty="0"/>
          </a:p>
        </p:txBody>
      </p:sp>
      <p:sp>
        <p:nvSpPr>
          <p:cNvPr id="9" name="Shape 83"/>
          <p:cNvSpPr/>
          <p:nvPr/>
        </p:nvSpPr>
        <p:spPr>
          <a:xfrm>
            <a:off x="23813" y="1597025"/>
            <a:ext cx="6910387" cy="3370153"/>
          </a:xfrm>
          <a:prstGeom prst="rect">
            <a:avLst/>
          </a:prstGeom>
          <a:ln w="12700">
            <a:miter lim="400000"/>
          </a:ln>
          <a:extLst>
            <a:ext uri="{C572A759-6A51-4108-AA02-DFA0A04FC94B}"/>
          </a:extLst>
        </p:spPr>
        <p:txBody>
          <a:bodyPr lIns="45719" rIns="45719">
            <a:spAutoFit/>
          </a:bodyPr>
          <a:lstStyle/>
          <a:p>
            <a:pPr>
              <a:defRPr>
                <a:uFillTx/>
              </a:defRPr>
            </a:pPr>
            <a:r>
              <a:rPr lang="en-US" sz="2200" dirty="0">
                <a:solidFill>
                  <a:srgbClr val="FFFF00"/>
                </a:solidFill>
                <a:uFill>
                  <a:solidFill>
                    <a:srgbClr val="F0D170"/>
                  </a:solidFill>
                </a:uFill>
                <a:latin typeface="Arial"/>
                <a:ea typeface="Arial"/>
                <a:cs typeface="Arial"/>
                <a:sym typeface="Arial"/>
              </a:rPr>
              <a:t>Ellen L. </a:t>
            </a:r>
            <a:r>
              <a:rPr lang="en-US" sz="2200" dirty="0" err="1">
                <a:solidFill>
                  <a:srgbClr val="FFFF00"/>
                </a:solidFill>
                <a:uFill>
                  <a:solidFill>
                    <a:srgbClr val="F0D170"/>
                  </a:solidFill>
                </a:uFill>
                <a:latin typeface="Arial"/>
                <a:ea typeface="Arial"/>
                <a:cs typeface="Arial"/>
                <a:sym typeface="Arial"/>
              </a:rPr>
              <a:t>Mecray</a:t>
            </a:r>
            <a:endParaRPr sz="2200" dirty="0">
              <a:solidFill>
                <a:srgbClr val="FFFF00"/>
              </a:solidFill>
              <a:uFill>
                <a:solidFill>
                  <a:srgbClr val="FFFFFF"/>
                </a:solidFill>
              </a:uFill>
              <a:latin typeface="Arial" charset="0"/>
            </a:endParaRPr>
          </a:p>
          <a:p>
            <a:pPr>
              <a:defRPr>
                <a:uFillTx/>
              </a:defRPr>
            </a:pPr>
            <a:r>
              <a:rPr sz="2200" dirty="0">
                <a:solidFill>
                  <a:schemeClr val="accent1">
                    <a:lumMod val="60000"/>
                    <a:lumOff val="40000"/>
                  </a:schemeClr>
                </a:solidFill>
                <a:uFill>
                  <a:solidFill>
                    <a:srgbClr val="F0D170"/>
                  </a:solidFill>
                </a:uFill>
                <a:latin typeface="Arial"/>
                <a:ea typeface="Arial"/>
                <a:cs typeface="Arial"/>
                <a:sym typeface="Arial"/>
              </a:rPr>
              <a:t>NOAA </a:t>
            </a:r>
            <a:r>
              <a:rPr lang="en-US" sz="2200" dirty="0">
                <a:solidFill>
                  <a:schemeClr val="accent1">
                    <a:lumMod val="60000"/>
                    <a:lumOff val="40000"/>
                  </a:schemeClr>
                </a:solidFill>
                <a:uFill>
                  <a:solidFill>
                    <a:srgbClr val="F0D170"/>
                  </a:solidFill>
                </a:uFill>
                <a:latin typeface="Arial"/>
                <a:ea typeface="Arial"/>
                <a:cs typeface="Arial"/>
                <a:sym typeface="Arial"/>
              </a:rPr>
              <a:t>National Centers for Environmental Information</a:t>
            </a:r>
            <a:endParaRPr sz="2200" dirty="0">
              <a:solidFill>
                <a:schemeClr val="accent1">
                  <a:lumMod val="60000"/>
                  <a:lumOff val="40000"/>
                </a:schemeClr>
              </a:solidFill>
              <a:uFill>
                <a:solidFill>
                  <a:srgbClr val="FFFFFF"/>
                </a:solidFill>
              </a:uFill>
              <a:latin typeface="Arial" charset="0"/>
            </a:endParaRPr>
          </a:p>
          <a:p>
            <a:pPr>
              <a:defRPr>
                <a:uFillTx/>
              </a:defRPr>
            </a:pPr>
            <a:r>
              <a:rPr lang="en-US" sz="2200" dirty="0">
                <a:solidFill>
                  <a:schemeClr val="accent1">
                    <a:lumMod val="60000"/>
                    <a:lumOff val="40000"/>
                  </a:schemeClr>
                </a:solidFill>
                <a:uFill>
                  <a:solidFill>
                    <a:srgbClr val="F0D170"/>
                  </a:solidFill>
                </a:uFill>
                <a:latin typeface="Arial"/>
                <a:ea typeface="Arial"/>
                <a:cs typeface="Arial"/>
                <a:sym typeface="Arial"/>
              </a:rPr>
              <a:t>Eastern Region Climate Services Director</a:t>
            </a:r>
            <a:endParaRPr dirty="0">
              <a:solidFill>
                <a:schemeClr val="accent1">
                  <a:lumMod val="60000"/>
                  <a:lumOff val="40000"/>
                </a:schemeClr>
              </a:solidFill>
              <a:uFill>
                <a:solidFill>
                  <a:srgbClr val="F0D170"/>
                </a:solidFill>
              </a:uFill>
              <a:latin typeface="Arial"/>
              <a:ea typeface="Arial"/>
              <a:cs typeface="Arial"/>
              <a:sym typeface="Arial"/>
            </a:endParaRPr>
          </a:p>
          <a:p>
            <a:pPr>
              <a:defRPr>
                <a:uFillTx/>
              </a:defRPr>
            </a:pPr>
            <a:r>
              <a:rPr lang="en-US" sz="2100" dirty="0">
                <a:solidFill>
                  <a:schemeClr val="accent1">
                    <a:lumMod val="60000"/>
                    <a:lumOff val="40000"/>
                  </a:schemeClr>
                </a:solidFill>
                <a:uFill>
                  <a:solidFill>
                    <a:srgbClr val="F0D170"/>
                  </a:solidFill>
                </a:uFill>
                <a:latin typeface="Arial"/>
                <a:ea typeface="Arial"/>
                <a:cs typeface="Arial"/>
                <a:sym typeface="Arial"/>
              </a:rPr>
              <a:t>Ellen.L.Mecray</a:t>
            </a:r>
            <a:r>
              <a:rPr sz="2100" dirty="0">
                <a:solidFill>
                  <a:schemeClr val="accent1">
                    <a:lumMod val="60000"/>
                    <a:lumOff val="40000"/>
                  </a:schemeClr>
                </a:solidFill>
                <a:uFill>
                  <a:solidFill>
                    <a:srgbClr val="F0D170"/>
                  </a:solidFill>
                </a:uFill>
                <a:latin typeface="Arial"/>
                <a:ea typeface="Arial"/>
                <a:cs typeface="Arial"/>
                <a:sym typeface="Arial"/>
              </a:rPr>
              <a:t>@noaa.gov</a:t>
            </a:r>
          </a:p>
          <a:p>
            <a:pPr>
              <a:defRPr>
                <a:uFillTx/>
              </a:defRPr>
            </a:pPr>
            <a:endParaRPr sz="2100" dirty="0">
              <a:solidFill>
                <a:schemeClr val="accent1">
                  <a:lumMod val="60000"/>
                  <a:lumOff val="40000"/>
                </a:schemeClr>
              </a:solidFill>
              <a:uFill>
                <a:solidFill>
                  <a:srgbClr val="FFFFFF"/>
                </a:solidFill>
              </a:uFill>
              <a:latin typeface="Arial"/>
              <a:ea typeface="Arial"/>
              <a:cs typeface="Arial"/>
              <a:sym typeface="Arial"/>
            </a:endParaRPr>
          </a:p>
          <a:p>
            <a:pPr>
              <a:defRPr>
                <a:uFillTx/>
              </a:defRPr>
            </a:pPr>
            <a:r>
              <a:rPr lang="en-US" sz="2100" dirty="0">
                <a:solidFill>
                  <a:srgbClr val="FFFF00"/>
                </a:solidFill>
                <a:uFill>
                  <a:solidFill>
                    <a:srgbClr val="FFFFFF"/>
                  </a:solidFill>
                </a:uFill>
                <a:latin typeface="Arial"/>
                <a:ea typeface="Arial"/>
                <a:cs typeface="Arial"/>
                <a:sym typeface="Arial"/>
              </a:rPr>
              <a:t>http://www.ncdc.noaa.gov/rcsd/eastern</a:t>
            </a:r>
            <a:endParaRPr sz="2100" dirty="0">
              <a:solidFill>
                <a:srgbClr val="FFFF00"/>
              </a:solidFill>
              <a:uFill>
                <a:solidFill>
                  <a:srgbClr val="FFFFFF"/>
                </a:solidFill>
              </a:uFill>
              <a:latin typeface="Arial"/>
              <a:ea typeface="Arial"/>
              <a:cs typeface="Arial"/>
              <a:sym typeface="Arial"/>
            </a:endParaRPr>
          </a:p>
          <a:p>
            <a:pPr>
              <a:defRPr>
                <a:uFillTx/>
              </a:defRPr>
            </a:pPr>
            <a:endParaRPr lang="en-US" sz="2100" dirty="0">
              <a:solidFill>
                <a:schemeClr val="accent1">
                  <a:lumMod val="60000"/>
                  <a:lumOff val="40000"/>
                </a:schemeClr>
              </a:solidFill>
              <a:uFill>
                <a:solidFill>
                  <a:srgbClr val="BFBFBF"/>
                </a:solidFill>
              </a:uFill>
              <a:latin typeface="Arial"/>
              <a:ea typeface="Arial"/>
              <a:cs typeface="Arial"/>
              <a:sym typeface="Arial"/>
            </a:endParaRPr>
          </a:p>
          <a:p>
            <a:pPr>
              <a:defRPr>
                <a:uFillTx/>
              </a:defRPr>
            </a:pPr>
            <a:r>
              <a:rPr lang="en-US" sz="2100" dirty="0" smtClean="0">
                <a:solidFill>
                  <a:schemeClr val="accent1">
                    <a:lumMod val="60000"/>
                    <a:lumOff val="40000"/>
                  </a:schemeClr>
                </a:solidFill>
                <a:uFill>
                  <a:solidFill>
                    <a:srgbClr val="BFBFBF"/>
                  </a:solidFill>
                </a:uFill>
                <a:latin typeface="Arial"/>
                <a:ea typeface="Arial"/>
                <a:cs typeface="Arial"/>
                <a:sym typeface="Arial"/>
              </a:rPr>
              <a:t>April 6, </a:t>
            </a:r>
            <a:r>
              <a:rPr lang="en-US" sz="2100" dirty="0" smtClean="0">
                <a:solidFill>
                  <a:schemeClr val="accent1">
                    <a:lumMod val="60000"/>
                    <a:lumOff val="40000"/>
                  </a:schemeClr>
                </a:solidFill>
                <a:uFill>
                  <a:solidFill>
                    <a:srgbClr val="BFBFBF"/>
                  </a:solidFill>
                </a:uFill>
                <a:latin typeface="Arial"/>
                <a:ea typeface="Arial"/>
                <a:cs typeface="Arial"/>
                <a:sym typeface="Arial"/>
              </a:rPr>
              <a:t>2016</a:t>
            </a:r>
            <a:endParaRPr lang="en-US" sz="2100" dirty="0">
              <a:solidFill>
                <a:schemeClr val="accent1">
                  <a:lumMod val="60000"/>
                  <a:lumOff val="40000"/>
                </a:schemeClr>
              </a:solidFill>
              <a:uFill>
                <a:solidFill>
                  <a:srgbClr val="BFBFBF"/>
                </a:solidFill>
              </a:uFill>
              <a:latin typeface="Arial"/>
              <a:ea typeface="Arial"/>
              <a:cs typeface="Arial"/>
              <a:sym typeface="Arial"/>
            </a:endParaRPr>
          </a:p>
          <a:p>
            <a:pPr>
              <a:defRPr>
                <a:uFillTx/>
              </a:defRPr>
            </a:pPr>
            <a:r>
              <a:rPr lang="en-US" sz="2100" dirty="0" smtClean="0">
                <a:solidFill>
                  <a:schemeClr val="accent1">
                    <a:lumMod val="60000"/>
                    <a:lumOff val="40000"/>
                  </a:schemeClr>
                </a:solidFill>
                <a:uFill>
                  <a:solidFill>
                    <a:srgbClr val="BFBFBF"/>
                  </a:solidFill>
                </a:uFill>
                <a:latin typeface="Arial"/>
                <a:ea typeface="Arial"/>
                <a:cs typeface="Arial"/>
                <a:sym typeface="Arial"/>
              </a:rPr>
              <a:t>NALCC Steering Committee</a:t>
            </a:r>
          </a:p>
          <a:p>
            <a:pPr>
              <a:defRPr>
                <a:uFillTx/>
              </a:defRPr>
            </a:pPr>
            <a:r>
              <a:rPr lang="en-US" sz="2100" dirty="0" smtClean="0">
                <a:solidFill>
                  <a:schemeClr val="accent1">
                    <a:lumMod val="60000"/>
                    <a:lumOff val="40000"/>
                  </a:schemeClr>
                </a:solidFill>
                <a:uFill>
                  <a:solidFill>
                    <a:srgbClr val="BFBFBF"/>
                  </a:solidFill>
                </a:uFill>
                <a:latin typeface="Arial"/>
                <a:ea typeface="Arial"/>
                <a:cs typeface="Arial"/>
                <a:sym typeface="Arial"/>
              </a:rPr>
              <a:t>Annapolis, MD</a:t>
            </a:r>
            <a:endParaRPr sz="2100" dirty="0">
              <a:solidFill>
                <a:schemeClr val="accent1">
                  <a:lumMod val="60000"/>
                  <a:lumOff val="40000"/>
                </a:schemeClr>
              </a:solidFill>
              <a:uFill>
                <a:solidFill>
                  <a:srgbClr val="BFBFBF"/>
                </a:solidFill>
              </a:uFill>
              <a:latin typeface="Arial"/>
              <a:ea typeface="Arial"/>
              <a:cs typeface="Arial"/>
              <a:sym typeface="Arial"/>
            </a:endParaRPr>
          </a:p>
        </p:txBody>
      </p:sp>
    </p:spTree>
    <p:extLst>
      <p:ext uri="{BB962C8B-B14F-4D97-AF65-F5344CB8AC3E}">
        <p14:creationId xmlns:p14="http://schemas.microsoft.com/office/powerpoint/2010/main" val="377447629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48191</TotalTime>
  <Words>691</Words>
  <Application>Microsoft Office PowerPoint</Application>
  <PresentationFormat>On-screen Show (4:3)</PresentationFormat>
  <Paragraphs>129</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Metro</vt:lpstr>
      <vt:lpstr>PowerPoint Presentation</vt:lpstr>
      <vt:lpstr>NOAA, Why are we on the LCC</vt:lpstr>
      <vt:lpstr>Tools and Resources Useful to  NALCC Members- Programs</vt:lpstr>
      <vt:lpstr>Tools and Resources Useful to  NALCC Members- Information</vt:lpstr>
      <vt:lpstr>Opportunities</vt:lpstr>
      <vt:lpstr>PowerPoint Presentation</vt:lpstr>
    </vt:vector>
  </TitlesOfParts>
  <Company>GFDL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W. Dixon (NOAA/GFDL)</dc:creator>
  <cp:lastModifiedBy>Ellen Mecray</cp:lastModifiedBy>
  <cp:revision>683</cp:revision>
  <dcterms:created xsi:type="dcterms:W3CDTF">2009-02-19T20:40:46Z</dcterms:created>
  <dcterms:modified xsi:type="dcterms:W3CDTF">2016-04-06T18:17:18Z</dcterms:modified>
</cp:coreProperties>
</file>