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5" r:id="rId10"/>
    <p:sldId id="266" r:id="rId11"/>
    <p:sldId id="267" r:id="rId12"/>
    <p:sldId id="268" r:id="rId13"/>
    <p:sldId id="270" r:id="rId14"/>
    <p:sldId id="274" r:id="rId15"/>
    <p:sldId id="275" r:id="rId16"/>
    <p:sldId id="281" r:id="rId17"/>
    <p:sldId id="273" r:id="rId18"/>
    <p:sldId id="276" r:id="rId19"/>
    <p:sldId id="277" r:id="rId20"/>
    <p:sldId id="278" r:id="rId21"/>
    <p:sldId id="279" r:id="rId22"/>
    <p:sldId id="271" r:id="rId23"/>
    <p:sldId id="272" r:id="rId24"/>
    <p:sldId id="282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00CC99"/>
    <a:srgbClr val="99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glennon\Documents\Exurban\Manuscripts\AJES\Adirondack%20vertebrates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ale%20Glennon\Documents\Exurban\APAandDEC\Finch%20classification\Boreas\Borea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chale%20Glennon\Documents\WCS%20General\Funding\NALCC\geostats%20for%20case%20study%20town%20selec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percentStacked"/>
        <c:ser>
          <c:idx val="0"/>
          <c:order val="0"/>
          <c:tx>
            <c:strRef>
              <c:f>graphs!$T$74</c:f>
              <c:strCache>
                <c:ptCount val="1"/>
                <c:pt idx="0">
                  <c:v>Unprotected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ysClr val="windowText" lastClr="000000"/>
              </a:solidFill>
            </a:ln>
          </c:spPr>
          <c:cat>
            <c:strRef>
              <c:f>graphs!$S$75:$S$90</c:f>
              <c:strCache>
                <c:ptCount val="16"/>
                <c:pt idx="0">
                  <c:v>Alpine</c:v>
                </c:pt>
                <c:pt idx="1">
                  <c:v>Cliff and Talus</c:v>
                </c:pt>
                <c:pt idx="2">
                  <c:v>Outcrop and Summit Scrub</c:v>
                </c:pt>
                <c:pt idx="3">
                  <c:v>Glade and Savannah </c:v>
                </c:pt>
                <c:pt idx="4">
                  <c:v>Emergent Marsh</c:v>
                </c:pt>
                <c:pt idx="5">
                  <c:v>Developed</c:v>
                </c:pt>
                <c:pt idx="6">
                  <c:v>Agriculture</c:v>
                </c:pt>
                <c:pt idx="7">
                  <c:v>Northern Peatland</c:v>
                </c:pt>
                <c:pt idx="8">
                  <c:v>Central Hardwood Swamp</c:v>
                </c:pt>
                <c:pt idx="9">
                  <c:v>Northern Swamp</c:v>
                </c:pt>
                <c:pt idx="10">
                  <c:v>Boreal Upland Forest</c:v>
                </c:pt>
                <c:pt idx="11">
                  <c:v>Ruderal Shrubland and Grassland</c:v>
                </c:pt>
                <c:pt idx="12">
                  <c:v>Central Oak-Pine</c:v>
                </c:pt>
                <c:pt idx="13">
                  <c:v>Wet Meadow/Shrub Marsh</c:v>
                </c:pt>
                <c:pt idx="14">
                  <c:v>Northern Hardwood and Conifer</c:v>
                </c:pt>
                <c:pt idx="15">
                  <c:v>Northeastern Floodplain Forest</c:v>
                </c:pt>
              </c:strCache>
            </c:strRef>
          </c:cat>
          <c:val>
            <c:numRef>
              <c:f>graphs!$T$75:$T$90</c:f>
              <c:numCache>
                <c:formatCode>0%</c:formatCode>
                <c:ptCount val="16"/>
                <c:pt idx="0">
                  <c:v>0</c:v>
                </c:pt>
                <c:pt idx="1">
                  <c:v>0.26870364562756843</c:v>
                </c:pt>
                <c:pt idx="2">
                  <c:v>0.16222319027084517</c:v>
                </c:pt>
                <c:pt idx="3">
                  <c:v>0</c:v>
                </c:pt>
                <c:pt idx="4">
                  <c:v>0.34472825322618988</c:v>
                </c:pt>
                <c:pt idx="5">
                  <c:v>0.8351364197288611</c:v>
                </c:pt>
                <c:pt idx="6">
                  <c:v>0.93193276726541907</c:v>
                </c:pt>
                <c:pt idx="7">
                  <c:v>0.29691931421043338</c:v>
                </c:pt>
                <c:pt idx="8">
                  <c:v>0.89491475602586834</c:v>
                </c:pt>
                <c:pt idx="9">
                  <c:v>0.38432014096775857</c:v>
                </c:pt>
                <c:pt idx="10">
                  <c:v>0.22253221539927154</c:v>
                </c:pt>
                <c:pt idx="11">
                  <c:v>0.95653319283456251</c:v>
                </c:pt>
                <c:pt idx="12">
                  <c:v>0.67727457677274572</c:v>
                </c:pt>
                <c:pt idx="13">
                  <c:v>0.35902098613671402</c:v>
                </c:pt>
                <c:pt idx="14">
                  <c:v>0.40808216997137126</c:v>
                </c:pt>
                <c:pt idx="15">
                  <c:v>0.59383685062456226</c:v>
                </c:pt>
              </c:numCache>
            </c:numRef>
          </c:val>
        </c:ser>
        <c:ser>
          <c:idx val="1"/>
          <c:order val="1"/>
          <c:tx>
            <c:strRef>
              <c:f>graphs!$U$74</c:f>
              <c:strCache>
                <c:ptCount val="1"/>
                <c:pt idx="0">
                  <c:v>Protected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ysClr val="windowText" lastClr="000000"/>
              </a:solidFill>
            </a:ln>
          </c:spPr>
          <c:cat>
            <c:strRef>
              <c:f>graphs!$S$75:$S$90</c:f>
              <c:strCache>
                <c:ptCount val="16"/>
                <c:pt idx="0">
                  <c:v>Alpine</c:v>
                </c:pt>
                <c:pt idx="1">
                  <c:v>Cliff and Talus</c:v>
                </c:pt>
                <c:pt idx="2">
                  <c:v>Outcrop and Summit Scrub</c:v>
                </c:pt>
                <c:pt idx="3">
                  <c:v>Glade and Savannah </c:v>
                </c:pt>
                <c:pt idx="4">
                  <c:v>Emergent Marsh</c:v>
                </c:pt>
                <c:pt idx="5">
                  <c:v>Developed</c:v>
                </c:pt>
                <c:pt idx="6">
                  <c:v>Agriculture</c:v>
                </c:pt>
                <c:pt idx="7">
                  <c:v>Northern Peatland</c:v>
                </c:pt>
                <c:pt idx="8">
                  <c:v>Central Hardwood Swamp</c:v>
                </c:pt>
                <c:pt idx="9">
                  <c:v>Northern Swamp</c:v>
                </c:pt>
                <c:pt idx="10">
                  <c:v>Boreal Upland Forest</c:v>
                </c:pt>
                <c:pt idx="11">
                  <c:v>Ruderal Shrubland and Grassland</c:v>
                </c:pt>
                <c:pt idx="12">
                  <c:v>Central Oak-Pine</c:v>
                </c:pt>
                <c:pt idx="13">
                  <c:v>Wet Meadow/Shrub Marsh</c:v>
                </c:pt>
                <c:pt idx="14">
                  <c:v>Northern Hardwood and Conifer</c:v>
                </c:pt>
                <c:pt idx="15">
                  <c:v>Northeastern Floodplain Forest</c:v>
                </c:pt>
              </c:strCache>
            </c:strRef>
          </c:cat>
          <c:val>
            <c:numRef>
              <c:f>graphs!$U$75:$U$90</c:f>
              <c:numCache>
                <c:formatCode>0%</c:formatCode>
                <c:ptCount val="16"/>
                <c:pt idx="0">
                  <c:v>1</c:v>
                </c:pt>
                <c:pt idx="1">
                  <c:v>0.73129635437243168</c:v>
                </c:pt>
                <c:pt idx="2">
                  <c:v>0.83777680972915514</c:v>
                </c:pt>
                <c:pt idx="3">
                  <c:v>1</c:v>
                </c:pt>
                <c:pt idx="4">
                  <c:v>0.65527174677381916</c:v>
                </c:pt>
                <c:pt idx="5">
                  <c:v>0.16486358027113926</c:v>
                </c:pt>
                <c:pt idx="6">
                  <c:v>6.8067232734581234E-2</c:v>
                </c:pt>
                <c:pt idx="7">
                  <c:v>0.70308068578956651</c:v>
                </c:pt>
                <c:pt idx="8">
                  <c:v>0.10508524397413452</c:v>
                </c:pt>
                <c:pt idx="9">
                  <c:v>0.61567985903224864</c:v>
                </c:pt>
                <c:pt idx="10">
                  <c:v>0.77746778460072719</c:v>
                </c:pt>
                <c:pt idx="11">
                  <c:v>4.3466807165437424E-2</c:v>
                </c:pt>
                <c:pt idx="12">
                  <c:v>0.32272542322726072</c:v>
                </c:pt>
                <c:pt idx="13">
                  <c:v>0.64097901386330414</c:v>
                </c:pt>
                <c:pt idx="14">
                  <c:v>0.59191783002863363</c:v>
                </c:pt>
                <c:pt idx="15">
                  <c:v>0.40616314937543907</c:v>
                </c:pt>
              </c:numCache>
            </c:numRef>
          </c:val>
        </c:ser>
        <c:overlap val="100"/>
        <c:axId val="77688192"/>
        <c:axId val="77972992"/>
      </c:barChart>
      <c:lineChart>
        <c:grouping val="standard"/>
        <c:ser>
          <c:idx val="2"/>
          <c:order val="2"/>
          <c:tx>
            <c:strRef>
              <c:f>graphs!$V$74</c:f>
              <c:strCache>
                <c:ptCount val="1"/>
                <c:pt idx="0">
                  <c:v>All</c:v>
                </c:pt>
              </c:strCache>
            </c:strRef>
          </c:tx>
          <c:spPr>
            <a:ln>
              <a:noFill/>
            </a:ln>
          </c:spPr>
          <c:marker>
            <c:symbol val="diamond"/>
            <c:size val="9"/>
            <c:spPr>
              <a:solidFill>
                <a:schemeClr val="tx1"/>
              </a:solidFill>
              <a:ln>
                <a:noFill/>
              </a:ln>
            </c:spPr>
          </c:marker>
          <c:val>
            <c:numRef>
              <c:f>graphs!$V$75:$V$90</c:f>
              <c:numCache>
                <c:formatCode>0%</c:formatCode>
                <c:ptCount val="16"/>
                <c:pt idx="0">
                  <c:v>3.1802120141342781E-2</c:v>
                </c:pt>
                <c:pt idx="1">
                  <c:v>0.10954063604240299</c:v>
                </c:pt>
                <c:pt idx="2">
                  <c:v>0.14840989399293597</c:v>
                </c:pt>
                <c:pt idx="3">
                  <c:v>0.17667844522968187</c:v>
                </c:pt>
                <c:pt idx="4">
                  <c:v>0.32862190812721387</c:v>
                </c:pt>
                <c:pt idx="5">
                  <c:v>0.32862190812721387</c:v>
                </c:pt>
                <c:pt idx="6">
                  <c:v>0.44169611307420592</c:v>
                </c:pt>
                <c:pt idx="7">
                  <c:v>0.45229681978798586</c:v>
                </c:pt>
                <c:pt idx="8">
                  <c:v>0.46643109540636024</c:v>
                </c:pt>
                <c:pt idx="9">
                  <c:v>0.46643109540636024</c:v>
                </c:pt>
                <c:pt idx="10">
                  <c:v>0.5159010600706716</c:v>
                </c:pt>
                <c:pt idx="11">
                  <c:v>0.57597173144877045</c:v>
                </c:pt>
                <c:pt idx="12">
                  <c:v>0.65371024734983363</c:v>
                </c:pt>
                <c:pt idx="13">
                  <c:v>0.65724381625443329</c:v>
                </c:pt>
                <c:pt idx="14">
                  <c:v>0.71731448763250882</c:v>
                </c:pt>
                <c:pt idx="15">
                  <c:v>0.86925795053003563</c:v>
                </c:pt>
              </c:numCache>
            </c:numRef>
          </c:val>
        </c:ser>
        <c:marker val="1"/>
        <c:axId val="77688192"/>
        <c:axId val="77972992"/>
      </c:lineChart>
      <c:catAx>
        <c:axId val="77688192"/>
        <c:scaling>
          <c:orientation val="minMax"/>
        </c:scaling>
        <c:axPos val="b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77972992"/>
        <c:crosses val="autoZero"/>
        <c:auto val="1"/>
        <c:lblAlgn val="ctr"/>
        <c:lblOffset val="100"/>
      </c:catAx>
      <c:valAx>
        <c:axId val="77972992"/>
        <c:scaling>
          <c:orientation val="minMax"/>
        </c:scaling>
        <c:axPos val="l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numFmt formatCode="0%" sourceLinked="1"/>
        <c:tickLblPos val="nextTo"/>
        <c:spPr>
          <a:ln>
            <a:solidFill>
              <a:sysClr val="window" lastClr="FFFFFF">
                <a:lumMod val="75000"/>
              </a:sysClr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77688192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85526128490695352"/>
          <c:y val="0.3537700495771362"/>
          <c:w val="0.14023421058854141"/>
          <c:h val="0.21221274424030348"/>
        </c:manualLayout>
      </c:layout>
      <c:txPr>
        <a:bodyPr/>
        <a:lstStyle/>
        <a:p>
          <a:pPr>
            <a:defRPr sz="1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</c:chart>
  <c:spPr>
    <a:solidFill>
      <a:sysClr val="windowText" lastClr="000000">
        <a:alpha val="30000"/>
      </a:sysClr>
    </a:solidFill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040605919184361"/>
          <c:y val="5.0925925925925999E-2"/>
          <c:w val="0.59920377462769958"/>
          <c:h val="0.83309419655876626"/>
        </c:manualLayout>
      </c:layout>
      <c:barChart>
        <c:barDir val="bar"/>
        <c:grouping val="percentStacked"/>
        <c:ser>
          <c:idx val="0"/>
          <c:order val="0"/>
          <c:tx>
            <c:strRef>
              <c:f>context2!$AC$21</c:f>
              <c:strCache>
                <c:ptCount val="1"/>
                <c:pt idx="0">
                  <c:v>Outcrop &amp; Summit Scrub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context2!$AD$21:$AF$21</c:f>
              <c:numCache>
                <c:formatCode>0%</c:formatCode>
                <c:ptCount val="3"/>
                <c:pt idx="0">
                  <c:v>2.9994641508297053E-2</c:v>
                </c:pt>
                <c:pt idx="1">
                  <c:v>1.2441895176766601E-2</c:v>
                </c:pt>
                <c:pt idx="2">
                  <c:v>9.5423490917934204E-3</c:v>
                </c:pt>
              </c:numCache>
            </c:numRef>
          </c:val>
        </c:ser>
        <c:ser>
          <c:idx val="1"/>
          <c:order val="1"/>
          <c:tx>
            <c:strRef>
              <c:f>context2!$AC$22</c:f>
              <c:strCache>
                <c:ptCount val="1"/>
                <c:pt idx="0">
                  <c:v>Lotic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context2!$AD$22:$AF$22</c:f>
              <c:numCache>
                <c:formatCode>0%</c:formatCode>
                <c:ptCount val="3"/>
                <c:pt idx="0">
                  <c:v>2.4768498094399811E-2</c:v>
                </c:pt>
                <c:pt idx="1">
                  <c:v>1.5235191266152101E-2</c:v>
                </c:pt>
                <c:pt idx="2">
                  <c:v>1.9797237155333991E-2</c:v>
                </c:pt>
              </c:numCache>
            </c:numRef>
          </c:val>
        </c:ser>
        <c:ser>
          <c:idx val="2"/>
          <c:order val="2"/>
          <c:tx>
            <c:strRef>
              <c:f>context2!$AC$23</c:f>
              <c:strCache>
                <c:ptCount val="1"/>
                <c:pt idx="0">
                  <c:v>Lentic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context2!$AD$23:$AF$23</c:f>
              <c:numCache>
                <c:formatCode>0%</c:formatCode>
                <c:ptCount val="3"/>
                <c:pt idx="0">
                  <c:v>1.1855393892180261E-2</c:v>
                </c:pt>
                <c:pt idx="1">
                  <c:v>2.01181287048488E-2</c:v>
                </c:pt>
                <c:pt idx="2">
                  <c:v>5.7473842424816284E-2</c:v>
                </c:pt>
              </c:numCache>
            </c:numRef>
          </c:val>
        </c:ser>
        <c:ser>
          <c:idx val="3"/>
          <c:order val="3"/>
          <c:tx>
            <c:strRef>
              <c:f>context2!$AC$24</c:f>
              <c:strCache>
                <c:ptCount val="1"/>
                <c:pt idx="0">
                  <c:v>Boreal Upland Forest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400" b="0"/>
                </a:pPr>
                <a:endParaRPr lang="en-US"/>
              </a:p>
            </c:txPr>
            <c:showVal val="1"/>
          </c:dLbls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context2!$AD$24:$AF$24</c:f>
              <c:numCache>
                <c:formatCode>0%</c:formatCode>
                <c:ptCount val="3"/>
                <c:pt idx="0">
                  <c:v>0.47957747539720702</c:v>
                </c:pt>
                <c:pt idx="1">
                  <c:v>0.18139366284276537</c:v>
                </c:pt>
                <c:pt idx="2">
                  <c:v>0.10160888199833128</c:v>
                </c:pt>
              </c:numCache>
            </c:numRef>
          </c:val>
        </c:ser>
        <c:ser>
          <c:idx val="4"/>
          <c:order val="4"/>
          <c:tx>
            <c:strRef>
              <c:f>context2!$AC$25</c:f>
              <c:strCache>
                <c:ptCount val="1"/>
                <c:pt idx="0">
                  <c:v>Cliff &amp; Talus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context2!$AD$25:$AF$25</c:f>
              <c:numCache>
                <c:formatCode>0%</c:formatCode>
                <c:ptCount val="3"/>
                <c:pt idx="0">
                  <c:v>1.5447089736443997E-2</c:v>
                </c:pt>
                <c:pt idx="1">
                  <c:v>8.6144398481811778E-3</c:v>
                </c:pt>
                <c:pt idx="2">
                  <c:v>9.3687192566291565E-3</c:v>
                </c:pt>
              </c:numCache>
            </c:numRef>
          </c:val>
        </c:ser>
        <c:ser>
          <c:idx val="5"/>
          <c:order val="5"/>
          <c:tx>
            <c:strRef>
              <c:f>context2!$AC$26</c:f>
              <c:strCache>
                <c:ptCount val="1"/>
                <c:pt idx="0">
                  <c:v>Northern Peatland &amp; Fens</c:v>
                </c:pt>
              </c:strCache>
            </c:strRef>
          </c:tx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context2!$AD$26:$AF$26</c:f>
              <c:numCache>
                <c:formatCode>0%</c:formatCode>
                <c:ptCount val="3"/>
                <c:pt idx="0">
                  <c:v>5.7856646358915801E-3</c:v>
                </c:pt>
                <c:pt idx="1">
                  <c:v>4.8616145677853996E-3</c:v>
                </c:pt>
                <c:pt idx="2">
                  <c:v>1.1800720441648963E-2</c:v>
                </c:pt>
              </c:numCache>
            </c:numRef>
          </c:val>
        </c:ser>
        <c:ser>
          <c:idx val="6"/>
          <c:order val="6"/>
          <c:tx>
            <c:strRef>
              <c:f>context2!$AC$27</c:f>
              <c:strCache>
                <c:ptCount val="1"/>
                <c:pt idx="0">
                  <c:v>Northeastern Floodplain Forest</c:v>
                </c:pt>
              </c:strCache>
            </c:strRef>
          </c:tx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context2!$AD$27:$AF$27</c:f>
              <c:numCache>
                <c:formatCode>0%</c:formatCode>
                <c:ptCount val="3"/>
                <c:pt idx="0">
                  <c:v>3.6584079899630535E-4</c:v>
                </c:pt>
                <c:pt idx="1">
                  <c:v>0</c:v>
                </c:pt>
                <c:pt idx="2">
                  <c:v>1.1267614237112028E-3</c:v>
                </c:pt>
              </c:numCache>
            </c:numRef>
          </c:val>
        </c:ser>
        <c:ser>
          <c:idx val="7"/>
          <c:order val="7"/>
          <c:tx>
            <c:strRef>
              <c:f>context2!$AC$28</c:f>
              <c:strCache>
                <c:ptCount val="1"/>
                <c:pt idx="0">
                  <c:v>Northern Hardwood &amp; Conifer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400" b="0"/>
                </a:pPr>
                <a:endParaRPr lang="en-US"/>
              </a:p>
            </c:txPr>
            <c:showVal val="1"/>
          </c:dLbls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context2!$AD$28:$AF$28</c:f>
              <c:numCache>
                <c:formatCode>0%</c:formatCode>
                <c:ptCount val="3"/>
                <c:pt idx="0">
                  <c:v>0.37328135524647987</c:v>
                </c:pt>
                <c:pt idx="1">
                  <c:v>0.5829033221032881</c:v>
                </c:pt>
                <c:pt idx="2">
                  <c:v>0.61940424121795856</c:v>
                </c:pt>
              </c:numCache>
            </c:numRef>
          </c:val>
        </c:ser>
        <c:ser>
          <c:idx val="8"/>
          <c:order val="8"/>
          <c:tx>
            <c:strRef>
              <c:f>context2!$AC$29</c:f>
              <c:strCache>
                <c:ptCount val="1"/>
                <c:pt idx="0">
                  <c:v>Northern Swamp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Val val="1"/>
          </c:dLbls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context2!$AD$29:$AF$29</c:f>
              <c:numCache>
                <c:formatCode>0%</c:formatCode>
                <c:ptCount val="3"/>
                <c:pt idx="0">
                  <c:v>3.8854444858107573E-2</c:v>
                </c:pt>
                <c:pt idx="1">
                  <c:v>0.1199091645699177</c:v>
                </c:pt>
                <c:pt idx="2">
                  <c:v>9.3556664772442344E-2</c:v>
                </c:pt>
              </c:numCache>
            </c:numRef>
          </c:val>
        </c:ser>
        <c:ser>
          <c:idx val="9"/>
          <c:order val="9"/>
          <c:tx>
            <c:strRef>
              <c:f>context2!$AC$30</c:f>
              <c:strCache>
                <c:ptCount val="1"/>
                <c:pt idx="0">
                  <c:v>Wet Meadow/Shrub Marsh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context2!$AD$30:$AF$30</c:f>
              <c:numCache>
                <c:formatCode>0%</c:formatCode>
                <c:ptCount val="3"/>
                <c:pt idx="0">
                  <c:v>8.486430534364325E-3</c:v>
                </c:pt>
                <c:pt idx="1">
                  <c:v>2.0512601816708588E-2</c:v>
                </c:pt>
                <c:pt idx="2">
                  <c:v>2.1558197968172071E-2</c:v>
                </c:pt>
              </c:numCache>
            </c:numRef>
          </c:val>
        </c:ser>
        <c:ser>
          <c:idx val="10"/>
          <c:order val="10"/>
          <c:tx>
            <c:strRef>
              <c:f>context2!$AC$31</c:f>
              <c:strCache>
                <c:ptCount val="1"/>
                <c:pt idx="0">
                  <c:v>Emergent Marsh</c:v>
                </c:pt>
              </c:strCache>
            </c:strRef>
          </c:tx>
          <c:spPr>
            <a:solidFill>
              <a:schemeClr val="accent5"/>
            </a:solidFill>
          </c:spPr>
          <c:cat>
            <c:strRef>
              <c:f>context2!$AD$19:$AF$19</c:f>
              <c:strCache>
                <c:ptCount val="3"/>
                <c:pt idx="0">
                  <c:v>High Peaks</c:v>
                </c:pt>
                <c:pt idx="1">
                  <c:v>Boreas</c:v>
                </c:pt>
                <c:pt idx="2">
                  <c:v>Adirondacks</c:v>
                </c:pt>
              </c:strCache>
            </c:strRef>
          </c:cat>
          <c:val>
            <c:numRef>
              <c:f>context2!$AD$31:$AF$31</c:f>
              <c:numCache>
                <c:formatCode>0%</c:formatCode>
                <c:ptCount val="3"/>
                <c:pt idx="0">
                  <c:v>5.2369034373971135E-3</c:v>
                </c:pt>
                <c:pt idx="1">
                  <c:v>1.0704081197492447E-2</c:v>
                </c:pt>
                <c:pt idx="2">
                  <c:v>7.0310920717250132E-3</c:v>
                </c:pt>
              </c:numCache>
            </c:numRef>
          </c:val>
        </c:ser>
        <c:overlap val="100"/>
        <c:axId val="78380416"/>
        <c:axId val="78394496"/>
      </c:barChart>
      <c:catAx>
        <c:axId val="78380416"/>
        <c:scaling>
          <c:orientation val="minMax"/>
        </c:scaling>
        <c:axPos val="l"/>
        <c:tickLblPos val="nextTo"/>
        <c:txPr>
          <a:bodyPr rot="-2700000"/>
          <a:lstStyle/>
          <a:p>
            <a:pPr>
              <a:defRPr sz="1600"/>
            </a:pPr>
            <a:endParaRPr lang="en-US"/>
          </a:p>
        </c:txPr>
        <c:crossAx val="78394496"/>
        <c:crosses val="autoZero"/>
        <c:auto val="1"/>
        <c:lblAlgn val="ctr"/>
        <c:lblOffset val="100"/>
      </c:catAx>
      <c:valAx>
        <c:axId val="78394496"/>
        <c:scaling>
          <c:orientation val="minMax"/>
          <c:max val="1"/>
        </c:scaling>
        <c:axPos val="b"/>
        <c:majorGridlines/>
        <c:numFmt formatCode="0%" sourceLinked="1"/>
        <c:tickLblPos val="nextTo"/>
        <c:crossAx val="78380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53846374972333"/>
          <c:y val="2.7103382910469739E-3"/>
          <c:w val="0.23576312513896699"/>
          <c:h val="0.99728969632985864"/>
        </c:manualLayout>
      </c:layout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view3D>
      <c:perspective val="30"/>
    </c:view3D>
    <c:plotArea>
      <c:layout>
        <c:manualLayout>
          <c:layoutTarget val="inner"/>
          <c:xMode val="edge"/>
          <c:yMode val="edge"/>
          <c:x val="3.5707162319645235E-2"/>
          <c:y val="3.5859317585301899E-2"/>
          <c:w val="0.71142230284128749"/>
          <c:h val="0.63685249343832095"/>
        </c:manualLayout>
      </c:layout>
      <c:area3DChart>
        <c:grouping val="standard"/>
        <c:ser>
          <c:idx val="0"/>
          <c:order val="0"/>
          <c:tx>
            <c:strRef>
              <c:f>Sheet1!$AX$3</c:f>
              <c:strCache>
                <c:ptCount val="1"/>
                <c:pt idx="0">
                  <c:v>Willsboro</c:v>
                </c:pt>
              </c:strCache>
            </c:strRef>
          </c:tx>
          <c:cat>
            <c:strRef>
              <c:f>Sheet1!$AU$4:$AU$20</c:f>
              <c:strCache>
                <c:ptCount val="17"/>
                <c:pt idx="0">
                  <c:v>Roads</c:v>
                </c:pt>
                <c:pt idx="1">
                  <c:v>Developed</c:v>
                </c:pt>
                <c:pt idx="2">
                  <c:v>Agriculture</c:v>
                </c:pt>
                <c:pt idx="3">
                  <c:v>Lotic</c:v>
                </c:pt>
                <c:pt idx="4">
                  <c:v>Lentic</c:v>
                </c:pt>
                <c:pt idx="5">
                  <c:v>Alpine</c:v>
                </c:pt>
                <c:pt idx="6">
                  <c:v>Cliff &amp; Talus</c:v>
                </c:pt>
                <c:pt idx="7">
                  <c:v>Outcrop &amp; Summit Scrub</c:v>
                </c:pt>
                <c:pt idx="8">
                  <c:v>Boreal Upland Forest</c:v>
                </c:pt>
                <c:pt idx="9">
                  <c:v>Northern Hardwood &amp; Conifer</c:v>
                </c:pt>
                <c:pt idx="10">
                  <c:v>Northeastern Floodplain Forest</c:v>
                </c:pt>
                <c:pt idx="11">
                  <c:v>Central Oak-Pine</c:v>
                </c:pt>
                <c:pt idx="12">
                  <c:v>Central Hardwood Swamp</c:v>
                </c:pt>
                <c:pt idx="13">
                  <c:v>Northern Peatland &amp; Fens</c:v>
                </c:pt>
                <c:pt idx="14">
                  <c:v>Northern Swamp</c:v>
                </c:pt>
                <c:pt idx="15">
                  <c:v>Wet Meadow / Shrub Marsh</c:v>
                </c:pt>
                <c:pt idx="16">
                  <c:v>Emergent Marsh</c:v>
                </c:pt>
              </c:strCache>
            </c:strRef>
          </c:cat>
          <c:val>
            <c:numRef>
              <c:f>Sheet1!$AX$4:$AX$20</c:f>
              <c:numCache>
                <c:formatCode>0%</c:formatCode>
                <c:ptCount val="17"/>
                <c:pt idx="0">
                  <c:v>3.8546852929012991E-2</c:v>
                </c:pt>
                <c:pt idx="1">
                  <c:v>1.1370166873445799E-2</c:v>
                </c:pt>
                <c:pt idx="2">
                  <c:v>8.3850281165912158E-2</c:v>
                </c:pt>
                <c:pt idx="3">
                  <c:v>1.8255643459065787E-2</c:v>
                </c:pt>
                <c:pt idx="4">
                  <c:v>0.48925554141222094</c:v>
                </c:pt>
                <c:pt idx="5">
                  <c:v>0</c:v>
                </c:pt>
                <c:pt idx="6">
                  <c:v>6.2302284238059287E-3</c:v>
                </c:pt>
                <c:pt idx="7">
                  <c:v>2.4491242769444019E-3</c:v>
                </c:pt>
                <c:pt idx="8">
                  <c:v>0</c:v>
                </c:pt>
                <c:pt idx="9">
                  <c:v>0.35035367288078273</c:v>
                </c:pt>
                <c:pt idx="10">
                  <c:v>5.3547739125297412E-3</c:v>
                </c:pt>
                <c:pt idx="11">
                  <c:v>4.8547443726535897E-2</c:v>
                </c:pt>
                <c:pt idx="12">
                  <c:v>6.869363925903261E-3</c:v>
                </c:pt>
                <c:pt idx="13">
                  <c:v>0</c:v>
                </c:pt>
                <c:pt idx="14">
                  <c:v>7.1207214174843839E-2</c:v>
                </c:pt>
                <c:pt idx="15">
                  <c:v>2.1483546288985974E-4</c:v>
                </c:pt>
                <c:pt idx="16">
                  <c:v>2.6854432861232405E-4</c:v>
                </c:pt>
              </c:numCache>
            </c:numRef>
          </c:val>
        </c:ser>
        <c:ser>
          <c:idx val="1"/>
          <c:order val="1"/>
          <c:tx>
            <c:strRef>
              <c:f>Sheet1!$AY$3</c:f>
              <c:strCache>
                <c:ptCount val="1"/>
                <c:pt idx="0">
                  <c:v>Average Adirondack Town</c:v>
                </c:pt>
              </c:strCache>
            </c:strRef>
          </c:tx>
          <c:spPr>
            <a:solidFill>
              <a:srgbClr val="9BBB59">
                <a:lumMod val="40000"/>
                <a:lumOff val="60000"/>
              </a:srgbClr>
            </a:solidFill>
          </c:spPr>
          <c:cat>
            <c:strRef>
              <c:f>Sheet1!$AU$4:$AU$20</c:f>
              <c:strCache>
                <c:ptCount val="17"/>
                <c:pt idx="0">
                  <c:v>Roads</c:v>
                </c:pt>
                <c:pt idx="1">
                  <c:v>Developed</c:v>
                </c:pt>
                <c:pt idx="2">
                  <c:v>Agriculture</c:v>
                </c:pt>
                <c:pt idx="3">
                  <c:v>Lotic</c:v>
                </c:pt>
                <c:pt idx="4">
                  <c:v>Lentic</c:v>
                </c:pt>
                <c:pt idx="5">
                  <c:v>Alpine</c:v>
                </c:pt>
                <c:pt idx="6">
                  <c:v>Cliff &amp; Talus</c:v>
                </c:pt>
                <c:pt idx="7">
                  <c:v>Outcrop &amp; Summit Scrub</c:v>
                </c:pt>
                <c:pt idx="8">
                  <c:v>Boreal Upland Forest</c:v>
                </c:pt>
                <c:pt idx="9">
                  <c:v>Northern Hardwood &amp; Conifer</c:v>
                </c:pt>
                <c:pt idx="10">
                  <c:v>Northeastern Floodplain Forest</c:v>
                </c:pt>
                <c:pt idx="11">
                  <c:v>Central Oak-Pine</c:v>
                </c:pt>
                <c:pt idx="12">
                  <c:v>Central Hardwood Swamp</c:v>
                </c:pt>
                <c:pt idx="13">
                  <c:v>Northern Peatland &amp; Fens</c:v>
                </c:pt>
                <c:pt idx="14">
                  <c:v>Northern Swamp</c:v>
                </c:pt>
                <c:pt idx="15">
                  <c:v>Wet Meadow / Shrub Marsh</c:v>
                </c:pt>
                <c:pt idx="16">
                  <c:v>Emergent Marsh</c:v>
                </c:pt>
              </c:strCache>
            </c:strRef>
          </c:cat>
          <c:val>
            <c:numRef>
              <c:f>Sheet1!$AY$4:$AY$20</c:f>
              <c:numCache>
                <c:formatCode>0%</c:formatCode>
                <c:ptCount val="17"/>
                <c:pt idx="0">
                  <c:v>3.2142615385102331E-2</c:v>
                </c:pt>
                <c:pt idx="1">
                  <c:v>6.22124438789496E-3</c:v>
                </c:pt>
                <c:pt idx="2">
                  <c:v>3.1758075459048976E-2</c:v>
                </c:pt>
                <c:pt idx="3">
                  <c:v>2.3158974050213471E-2</c:v>
                </c:pt>
                <c:pt idx="4">
                  <c:v>5.5059424511531625E-2</c:v>
                </c:pt>
                <c:pt idx="5">
                  <c:v>4.2920396350564012E-5</c:v>
                </c:pt>
                <c:pt idx="6">
                  <c:v>8.3674989263407117E-3</c:v>
                </c:pt>
                <c:pt idx="7">
                  <c:v>9.1078757633879254E-3</c:v>
                </c:pt>
                <c:pt idx="8">
                  <c:v>9.0063656728628733E-2</c:v>
                </c:pt>
                <c:pt idx="9">
                  <c:v>0.65780882516251116</c:v>
                </c:pt>
                <c:pt idx="10">
                  <c:v>2.0210141631571842E-3</c:v>
                </c:pt>
                <c:pt idx="11">
                  <c:v>5.6660288232288324E-3</c:v>
                </c:pt>
                <c:pt idx="12">
                  <c:v>7.9949297670820179E-4</c:v>
                </c:pt>
                <c:pt idx="13">
                  <c:v>1.0900975915611698E-2</c:v>
                </c:pt>
                <c:pt idx="14">
                  <c:v>0.10310451618635298</c:v>
                </c:pt>
                <c:pt idx="15">
                  <c:v>2.183498041747756E-2</c:v>
                </c:pt>
                <c:pt idx="16">
                  <c:v>7.6524719483880175E-3</c:v>
                </c:pt>
              </c:numCache>
            </c:numRef>
          </c:val>
        </c:ser>
        <c:axId val="78512128"/>
        <c:axId val="78513664"/>
        <c:axId val="78415168"/>
      </c:area3DChart>
      <c:catAx>
        <c:axId val="785121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8513664"/>
        <c:crosses val="autoZero"/>
        <c:auto val="1"/>
        <c:lblAlgn val="ctr"/>
        <c:lblOffset val="100"/>
      </c:catAx>
      <c:valAx>
        <c:axId val="78513664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8512128"/>
        <c:crosses val="autoZero"/>
        <c:crossBetween val="midCat"/>
        <c:majorUnit val="0.2"/>
      </c:valAx>
      <c:serAx>
        <c:axId val="78415168"/>
        <c:scaling>
          <c:orientation val="minMax"/>
        </c:scaling>
        <c:delete val="1"/>
        <c:axPos val="b"/>
        <c:tickLblPos val="none"/>
        <c:crossAx val="78513664"/>
        <c:crosses val="autoZero"/>
      </c:serAx>
    </c:plotArea>
    <c:legend>
      <c:legendPos val="r"/>
      <c:layout>
        <c:manualLayout>
          <c:xMode val="edge"/>
          <c:yMode val="edge"/>
          <c:x val="3.3507127716141151E-2"/>
          <c:y val="0.7279024788568097"/>
          <c:w val="0.20206659875243937"/>
          <c:h val="0.19604689413823287"/>
        </c:manualLayout>
      </c:layout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737A65-235F-42F3-B7AD-1F972529C12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7FAB4-CD93-434A-8337-36D75F0017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7FAB4-CD93-434A-8337-36D75F0017E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41CB-097F-4D60-94A8-3B88595FAE8B}" type="datetimeFigureOut">
              <a:rPr lang="en-US" smtClean="0"/>
              <a:pPr/>
              <a:t>4/6/2016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DED8B-752D-467E-834D-5293D03CB6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56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armaerial_is thisLK.png.jpg"/>
          <p:cNvPicPr>
            <a:picLocks noChangeAspect="1"/>
          </p:cNvPicPr>
          <p:nvPr/>
        </p:nvPicPr>
        <p:blipFill>
          <a:blip r:embed="rId3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990600"/>
            <a:ext cx="7772400" cy="1470025"/>
          </a:xfrm>
        </p:spPr>
        <p:txBody>
          <a:bodyPr/>
          <a:lstStyle/>
          <a:p>
            <a:r>
              <a:rPr lang="en-US" b="1" dirty="0" smtClean="0"/>
              <a:t>NALCC Science: Town Level Applications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1200" y="2667000"/>
            <a:ext cx="50292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Wildlife Conservation Society</a:t>
            </a:r>
          </a:p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Adirondack Program</a:t>
            </a:r>
          </a:p>
          <a:p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Michale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</a:rPr>
              <a:t>Glennon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, Zo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cs typeface="Times New Roman"/>
              </a:rPr>
              <a:t>ë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Smith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4" descr="WCS-logo-social-1000px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261"/>
          <a:stretch>
            <a:fillRect/>
          </a:stretch>
        </p:blipFill>
        <p:spPr>
          <a:xfrm>
            <a:off x="0" y="4267200"/>
            <a:ext cx="1415473" cy="1015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562600" y="228600"/>
            <a:ext cx="3398292" cy="2743200"/>
            <a:chOff x="5410200" y="1600200"/>
            <a:chExt cx="3398292" cy="2743200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</a:blip>
            <a:srcRect l="25988" t="17708" r="25403" b="12500"/>
            <a:stretch>
              <a:fillRect/>
            </a:stretch>
          </p:blipFill>
          <p:spPr bwMode="auto">
            <a:xfrm>
              <a:off x="5410200" y="1600200"/>
              <a:ext cx="3398292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Oval 6"/>
            <p:cNvSpPr/>
            <p:nvPr/>
          </p:nvSpPr>
          <p:spPr>
            <a:xfrm>
              <a:off x="7239000" y="2819400"/>
              <a:ext cx="990600" cy="6096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5towns.t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167" r="35833"/>
          <a:stretch>
            <a:fillRect/>
          </a:stretch>
        </p:blipFill>
        <p:spPr>
          <a:xfrm>
            <a:off x="152400" y="457200"/>
            <a:ext cx="4876800" cy="591851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25210" t="19792" r="23307" b="14583"/>
          <a:stretch>
            <a:fillRect/>
          </a:stretch>
        </p:blipFill>
        <p:spPr bwMode="auto">
          <a:xfrm>
            <a:off x="4648200" y="475488"/>
            <a:ext cx="1463040" cy="10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1084" t="21875" r="25622" b="10417"/>
          <a:stretch>
            <a:fillRect/>
          </a:stretch>
        </p:blipFill>
        <p:spPr bwMode="auto">
          <a:xfrm>
            <a:off x="6248400" y="475488"/>
            <a:ext cx="1463040" cy="104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1083" t="20833" r="25623" b="11458"/>
          <a:stretch>
            <a:fillRect/>
          </a:stretch>
        </p:blipFill>
        <p:spPr bwMode="auto">
          <a:xfrm>
            <a:off x="6617818" y="2971800"/>
            <a:ext cx="1459382" cy="104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 l="21084" t="20833" r="25622" b="11458"/>
          <a:stretch>
            <a:fillRect/>
          </a:stretch>
        </p:blipFill>
        <p:spPr bwMode="auto">
          <a:xfrm>
            <a:off x="5017618" y="2971800"/>
            <a:ext cx="1459383" cy="104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l="21084" t="20833" r="25622" b="11458"/>
          <a:stretch>
            <a:fillRect/>
          </a:stretch>
        </p:blipFill>
        <p:spPr bwMode="auto">
          <a:xfrm>
            <a:off x="6617818" y="1828800"/>
            <a:ext cx="1459381" cy="104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 l="21084" t="20833" r="25622" b="11458"/>
          <a:stretch>
            <a:fillRect/>
          </a:stretch>
        </p:blipFill>
        <p:spPr bwMode="auto">
          <a:xfrm>
            <a:off x="5017618" y="1828800"/>
            <a:ext cx="1463039" cy="104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10" cstate="print"/>
          <a:srcRect l="20717" t="20833" r="27160" b="12500"/>
          <a:stretch>
            <a:fillRect/>
          </a:stretch>
        </p:blipFill>
        <p:spPr bwMode="auto">
          <a:xfrm>
            <a:off x="4953000" y="4267200"/>
            <a:ext cx="1449610" cy="104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1" cstate="print"/>
          <a:srcRect l="21084" t="20833" r="25622" b="11458"/>
          <a:stretch>
            <a:fillRect/>
          </a:stretch>
        </p:blipFill>
        <p:spPr bwMode="auto">
          <a:xfrm>
            <a:off x="4495800" y="5562600"/>
            <a:ext cx="1463040" cy="104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 cstate="print"/>
          <a:srcRect l="21084" t="20833" r="25622" b="11458"/>
          <a:stretch>
            <a:fillRect/>
          </a:stretch>
        </p:blipFill>
        <p:spPr bwMode="auto">
          <a:xfrm>
            <a:off x="6019799" y="5562600"/>
            <a:ext cx="1463040" cy="104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13" cstate="print"/>
          <a:srcRect l="20132" t="20833" r="26574" b="11458"/>
          <a:stretch>
            <a:fillRect/>
          </a:stretch>
        </p:blipFill>
        <p:spPr bwMode="auto">
          <a:xfrm>
            <a:off x="6555010" y="4267200"/>
            <a:ext cx="1459382" cy="104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228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Terrestrial Resilience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2286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Ecological Integrity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90800" y="59436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Connectivity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05400" y="59436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Regional Flow</a:t>
            </a:r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53" t="40625" r="42020" b="41667"/>
          <a:stretch>
            <a:fillRect/>
          </a:stretch>
        </p:blipFill>
        <p:spPr bwMode="auto">
          <a:xfrm>
            <a:off x="3810000" y="2743200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67000" y="2667000"/>
            <a:ext cx="2066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Peaks Complex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59993" y="3886200"/>
            <a:ext cx="133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Boreas Tract</a:t>
            </a:r>
            <a:endParaRPr lang="en-US" dirty="0"/>
          </a:p>
        </p:txBody>
      </p:sp>
      <p:sp>
        <p:nvSpPr>
          <p:cNvPr id="10" name="Arc 9"/>
          <p:cNvSpPr/>
          <p:nvPr/>
        </p:nvSpPr>
        <p:spPr>
          <a:xfrm flipH="1" flipV="1">
            <a:off x="3505200" y="2819400"/>
            <a:ext cx="990600" cy="533400"/>
          </a:xfrm>
          <a:prstGeom prst="arc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4572000" y="3657600"/>
            <a:ext cx="990600" cy="533400"/>
          </a:xfrm>
          <a:prstGeom prst="arc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59" t="25000" r="36530" b="16667"/>
          <a:stretch>
            <a:fillRect/>
          </a:stretch>
        </p:blipFill>
        <p:spPr bwMode="auto">
          <a:xfrm>
            <a:off x="0" y="3429000"/>
            <a:ext cx="293914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73" t="26042" r="37701" b="16667"/>
          <a:stretch>
            <a:fillRect/>
          </a:stretch>
        </p:blipFill>
        <p:spPr bwMode="auto">
          <a:xfrm>
            <a:off x="0" y="116732"/>
            <a:ext cx="2895600" cy="338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59" t="25000" r="36530" b="16667"/>
          <a:stretch>
            <a:fillRect/>
          </a:stretch>
        </p:blipFill>
        <p:spPr bwMode="auto">
          <a:xfrm>
            <a:off x="6096000" y="0"/>
            <a:ext cx="2971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359" t="26042" r="36530" b="16667"/>
          <a:stretch>
            <a:fillRect/>
          </a:stretch>
        </p:blipFill>
        <p:spPr bwMode="auto">
          <a:xfrm>
            <a:off x="6151418" y="3429000"/>
            <a:ext cx="299258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32430" t="17708" r="35359" b="12500"/>
          <a:stretch>
            <a:fillRect/>
          </a:stretch>
        </p:blipFill>
        <p:spPr bwMode="auto">
          <a:xfrm>
            <a:off x="152400" y="1905000"/>
            <a:ext cx="2689747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1625" t="17708" r="35578" b="11458"/>
          <a:stretch>
            <a:fillRect/>
          </a:stretch>
        </p:blipFill>
        <p:spPr bwMode="auto">
          <a:xfrm>
            <a:off x="3124200" y="1905000"/>
            <a:ext cx="2698375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 l="31845" t="17708" r="34773" b="11458"/>
          <a:stretch>
            <a:fillRect/>
          </a:stretch>
        </p:blipFill>
        <p:spPr bwMode="auto">
          <a:xfrm>
            <a:off x="6096000" y="1905000"/>
            <a:ext cx="2746561" cy="327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2211" t="18750" r="34993" b="12500"/>
          <a:stretch>
            <a:fillRect/>
          </a:stretch>
        </p:blipFill>
        <p:spPr bwMode="auto">
          <a:xfrm>
            <a:off x="76200" y="1219200"/>
            <a:ext cx="96981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2430" t="17708" r="35359" b="12500"/>
          <a:stretch>
            <a:fillRect/>
          </a:stretch>
        </p:blipFill>
        <p:spPr bwMode="auto">
          <a:xfrm>
            <a:off x="3048000" y="1219200"/>
            <a:ext cx="914400" cy="111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2211" t="18750" r="35578" b="12500"/>
          <a:stretch>
            <a:fillRect/>
          </a:stretch>
        </p:blipFill>
        <p:spPr bwMode="auto">
          <a:xfrm>
            <a:off x="6019800" y="1219200"/>
            <a:ext cx="889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00" y="9144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Terrestrial Resilience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9000" y="914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Ecological Integrity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9144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Connectivity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410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85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0" y="5410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810000" y="5410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</a:t>
            </a:r>
            <a:r>
              <a:rPr lang="en-US" baseline="30000" dirty="0" smtClean="0"/>
              <a:t>th</a:t>
            </a:r>
            <a:r>
              <a:rPr lang="en-US" dirty="0" smtClean="0"/>
              <a:t> percentile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0" y="2895600"/>
          <a:ext cx="91440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1219200" y="228600"/>
            <a:ext cx="6477000" cy="2561063"/>
            <a:chOff x="381000" y="258337"/>
            <a:chExt cx="6477000" cy="2561063"/>
          </a:xfrm>
        </p:grpSpPr>
        <p:pic>
          <p:nvPicPr>
            <p:cNvPr id="7" name="Picture 6" descr="IMG_20130619_061519_574.jpg"/>
            <p:cNvPicPr>
              <a:picLocks noChangeAspect="1"/>
            </p:cNvPicPr>
            <p:nvPr/>
          </p:nvPicPr>
          <p:blipFill>
            <a:blip r:embed="rId3" cstate="print"/>
            <a:srcRect t="29858"/>
            <a:stretch>
              <a:fillRect/>
            </a:stretch>
          </p:blipFill>
          <p:spPr>
            <a:xfrm>
              <a:off x="381000" y="258337"/>
              <a:ext cx="6477000" cy="2561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3795316" y="2209800"/>
              <a:ext cx="29102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2,500 acres Northern Swamp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30628" y="228600"/>
            <a:ext cx="6541772" cy="2590800"/>
            <a:chOff x="1981200" y="228600"/>
            <a:chExt cx="6541772" cy="2590800"/>
          </a:xfrm>
        </p:grpSpPr>
        <p:pic>
          <p:nvPicPr>
            <p:cNvPr id="12" name="Picture 11" descr="mountaintop.jpg"/>
            <p:cNvPicPr>
              <a:picLocks noChangeAspect="1"/>
            </p:cNvPicPr>
            <p:nvPr/>
          </p:nvPicPr>
          <p:blipFill>
            <a:blip r:embed="rId4" cstate="print"/>
            <a:srcRect l="6667" r="9167" b="3346"/>
            <a:stretch>
              <a:fillRect/>
            </a:stretch>
          </p:blipFill>
          <p:spPr>
            <a:xfrm>
              <a:off x="1981200" y="228600"/>
              <a:ext cx="6541772" cy="2590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4953000" y="2209800"/>
              <a:ext cx="2739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420 acres Summit and Cliff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2430" t="18750" r="35359" b="13542"/>
          <a:stretch>
            <a:fillRect/>
          </a:stretch>
        </p:blipFill>
        <p:spPr bwMode="auto">
          <a:xfrm>
            <a:off x="0" y="1219200"/>
            <a:ext cx="4191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1001" y="5334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5 Town Region: Upper Hudson Recreation Hub</a:t>
            </a:r>
            <a:endParaRPr lang="en-US" sz="20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286000" y="1143000"/>
            <a:ext cx="3352800" cy="2743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http://2.bp.blogspot.com/-NWOSDaXcN6c/UMlc8tdSREI/AAAAAAAADIc/rfwnOoJCNtw/s1600/Mountain+Bi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57200"/>
            <a:ext cx="2362334" cy="157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3048000" y="3505200"/>
            <a:ext cx="2590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00200" y="3733800"/>
            <a:ext cx="3124200" cy="152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4572000"/>
            <a:ext cx="1371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2819400"/>
            <a:ext cx="257175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81000"/>
            <a:ext cx="3303130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2430" t="18750" r="35359" b="13542"/>
          <a:stretch>
            <a:fillRect/>
          </a:stretch>
        </p:blipFill>
        <p:spPr bwMode="auto">
          <a:xfrm>
            <a:off x="0" y="1219200"/>
            <a:ext cx="4191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1" y="533400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5 Town Region: Upper Hudson Recreation Hub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371600" y="1905000"/>
            <a:ext cx="2514600" cy="19812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400" y="1295400"/>
            <a:ext cx="2133600" cy="70788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Highest Resilience, Connectedness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95600" y="3886200"/>
            <a:ext cx="1600200" cy="6096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67200" y="4572000"/>
            <a:ext cx="1219200" cy="707886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Highest Integrity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05000" y="4800600"/>
            <a:ext cx="2286000" cy="1524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62200" y="3124200"/>
            <a:ext cx="1828800" cy="7620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 r="44491"/>
          <a:stretch>
            <a:fillRect/>
          </a:stretch>
        </p:blipFill>
        <p:spPr bwMode="auto">
          <a:xfrm>
            <a:off x="5410200" y="2438400"/>
            <a:ext cx="533400" cy="63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267200" y="2743200"/>
            <a:ext cx="1066800" cy="954107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Highest</a:t>
            </a:r>
            <a:r>
              <a:rPr lang="en-US" dirty="0" smtClean="0">
                <a:solidFill>
                  <a:schemeClr val="bg1"/>
                </a:solidFill>
              </a:rPr>
              <a:t> Climate Stress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dirty="0" smtClean="0"/>
              <a:t>How do we deliver the science?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1676400"/>
          </a:xfrm>
        </p:spPr>
        <p:txBody>
          <a:bodyPr/>
          <a:lstStyle/>
          <a:p>
            <a:r>
              <a:rPr lang="en-US" dirty="0" smtClean="0"/>
              <a:t>Case studies</a:t>
            </a:r>
          </a:p>
          <a:p>
            <a:r>
              <a:rPr lang="en-US" dirty="0" err="1" smtClean="0"/>
              <a:t>Databasin</a:t>
            </a:r>
            <a:r>
              <a:rPr lang="en-US" dirty="0" smtClean="0"/>
              <a:t> Gallery for New York</a:t>
            </a:r>
            <a:endParaRPr lang="en-US" dirty="0"/>
          </a:p>
        </p:txBody>
      </p:sp>
      <p:pic>
        <p:nvPicPr>
          <p:cNvPr id="4" name="Picture 3" descr="farmaerial_is thisLK.png.jpg"/>
          <p:cNvPicPr>
            <a:picLocks noChangeAspect="1"/>
          </p:cNvPicPr>
          <p:nvPr/>
        </p:nvPicPr>
        <p:blipFill>
          <a:blip r:embed="rId2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4572000" cy="1143000"/>
          </a:xfrm>
        </p:spPr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183" t="28125" r="29722" b="18750"/>
          <a:stretch>
            <a:fillRect/>
          </a:stretch>
        </p:blipFill>
        <p:spPr bwMode="auto">
          <a:xfrm>
            <a:off x="457200" y="2356262"/>
            <a:ext cx="4495800" cy="297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5410200"/>
            <a:ext cx="18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Town of Willsboro</a:t>
            </a:r>
            <a:endParaRPr lang="en-US" dirty="0"/>
          </a:p>
        </p:txBody>
      </p:sp>
      <p:pic>
        <p:nvPicPr>
          <p:cNvPr id="5" name="Picture 4" descr="classic oak pine eastern MA_J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4800600"/>
            <a:ext cx="2741745" cy="1830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emlock hardwood swamp CT_J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304800"/>
            <a:ext cx="2514600" cy="1678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9" name="Picture 1" descr="C:\Users\Michale Glennon\Documents\WCS General\Funding\OSI\figures\floodplain swamp Ausable delta_J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438400"/>
            <a:ext cx="2819400" cy="188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Profile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l="22841" t="20833" r="42020" b="18750"/>
          <a:stretch>
            <a:fillRect/>
          </a:stretch>
        </p:blipFill>
        <p:spPr bwMode="auto">
          <a:xfrm>
            <a:off x="533400" y="1752600"/>
            <a:ext cx="4572000" cy="441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7160" t="17708" r="41215" b="11458"/>
          <a:stretch>
            <a:fillRect/>
          </a:stretch>
        </p:blipFill>
        <p:spPr bwMode="auto">
          <a:xfrm>
            <a:off x="304800" y="1295400"/>
            <a:ext cx="411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209800"/>
            <a:ext cx="4922837" cy="37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Profile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381000" y="1676400"/>
          <a:ext cx="9982199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Oval 3"/>
          <p:cNvSpPr/>
          <p:nvPr/>
        </p:nvSpPr>
        <p:spPr>
          <a:xfrm rot="18773416">
            <a:off x="3004078" y="4008907"/>
            <a:ext cx="3222767" cy="1196103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armaerial_is thisLK.png.jpg"/>
          <p:cNvPicPr>
            <a:picLocks noChangeAspect="1"/>
          </p:cNvPicPr>
          <p:nvPr/>
        </p:nvPicPr>
        <p:blipFill>
          <a:blip r:embed="rId2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make regional science relevant at a town level?</a:t>
            </a:r>
            <a:endParaRPr lang="en-US" dirty="0"/>
          </a:p>
        </p:txBody>
      </p:sp>
      <p:pic>
        <p:nvPicPr>
          <p:cNvPr id="4" name="Picture 3" descr="NALCC region habs2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1447800"/>
            <a:ext cx="48006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 l="38067" t="18750" r="23865" b="25000"/>
          <a:stretch>
            <a:fillRect/>
          </a:stretch>
        </p:blipFill>
        <p:spPr bwMode="auto">
          <a:xfrm>
            <a:off x="5791200" y="2514600"/>
            <a:ext cx="2667000" cy="221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3581400" y="4191000"/>
            <a:ext cx="19050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2" cstate="print"/>
          <a:srcRect l="24231" t="17708" r="23060" b="8333"/>
          <a:stretch>
            <a:fillRect/>
          </a:stretch>
        </p:blipFill>
        <p:spPr bwMode="auto">
          <a:xfrm>
            <a:off x="6350572" y="4648200"/>
            <a:ext cx="2793428" cy="220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3" cstate="print"/>
          <a:srcRect l="24231" t="16667" r="23060" b="8333"/>
          <a:stretch>
            <a:fillRect/>
          </a:stretch>
        </p:blipFill>
        <p:spPr bwMode="auto">
          <a:xfrm>
            <a:off x="6400800" y="2286000"/>
            <a:ext cx="2754630" cy="220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4" cstate="print"/>
          <a:srcRect l="24232" t="16667" r="22474" b="7292"/>
          <a:stretch>
            <a:fillRect/>
          </a:stretch>
        </p:blipFill>
        <p:spPr bwMode="auto">
          <a:xfrm>
            <a:off x="6400800" y="0"/>
            <a:ext cx="2743200" cy="2200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14400" y="0"/>
            <a:ext cx="8229600" cy="1143000"/>
          </a:xfrm>
        </p:spPr>
        <p:txBody>
          <a:bodyPr/>
          <a:lstStyle/>
          <a:p>
            <a:r>
              <a:rPr lang="en-US" dirty="0" smtClean="0"/>
              <a:t>Conservation Profile</a:t>
            </a:r>
            <a:endParaRPr lang="en-US" dirty="0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7745" t="17708" r="41215" b="11458"/>
          <a:stretch>
            <a:fillRect/>
          </a:stretch>
        </p:blipFill>
        <p:spPr bwMode="auto">
          <a:xfrm>
            <a:off x="76200" y="990600"/>
            <a:ext cx="40386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9283" t="20833" r="43777" b="15625"/>
          <a:stretch>
            <a:fillRect/>
          </a:stretch>
        </p:blipFill>
        <p:spPr bwMode="auto">
          <a:xfrm>
            <a:off x="1028700" y="838200"/>
            <a:ext cx="4114800" cy="54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8331" t="16667" r="41215" b="11458"/>
          <a:stretch>
            <a:fillRect/>
          </a:stretch>
        </p:blipFill>
        <p:spPr bwMode="auto">
          <a:xfrm>
            <a:off x="2057400" y="990600"/>
            <a:ext cx="39624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6354" t="17708" r="38507" b="10417"/>
          <a:stretch>
            <a:fillRect/>
          </a:stretch>
        </p:blipFill>
        <p:spPr bwMode="auto">
          <a:xfrm>
            <a:off x="2933700" y="990600"/>
            <a:ext cx="457200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7160" t="16667" r="38287" b="11458"/>
          <a:stretch>
            <a:fillRect/>
          </a:stretch>
        </p:blipFill>
        <p:spPr bwMode="auto">
          <a:xfrm>
            <a:off x="4419600" y="990600"/>
            <a:ext cx="4495800" cy="52578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Profile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 l="23426" t="17709" r="22108" b="8333"/>
          <a:stretch>
            <a:fillRect/>
          </a:stretch>
        </p:blipFill>
        <p:spPr bwMode="auto">
          <a:xfrm>
            <a:off x="5181600" y="2133600"/>
            <a:ext cx="3693017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7745" t="17708" r="41215" b="11458"/>
          <a:stretch>
            <a:fillRect/>
          </a:stretch>
        </p:blipFill>
        <p:spPr bwMode="auto">
          <a:xfrm>
            <a:off x="0" y="1295400"/>
            <a:ext cx="40386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l="27525" t="18750" r="28551" b="12500"/>
          <a:stretch>
            <a:fillRect/>
          </a:stretch>
        </p:blipFill>
        <p:spPr bwMode="auto">
          <a:xfrm>
            <a:off x="3886199" y="1981200"/>
            <a:ext cx="5115791" cy="450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 l="23060" t="16667" r="31259" b="15625"/>
          <a:stretch>
            <a:fillRect/>
          </a:stretch>
        </p:blipFill>
        <p:spPr bwMode="auto">
          <a:xfrm>
            <a:off x="152400" y="1447800"/>
            <a:ext cx="594360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400"/>
            <a:ext cx="6781800" cy="5170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5900"/>
            <a:ext cx="4495800" cy="2401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85900"/>
            <a:ext cx="4572000" cy="2443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62400"/>
            <a:ext cx="4495800" cy="232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00500"/>
            <a:ext cx="45720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Databasin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609600"/>
            <a:ext cx="6248400" cy="99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819400"/>
            <a:ext cx="4876800" cy="609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343400"/>
            <a:ext cx="8686800" cy="1825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 l="1391" t="15625" r="16618" b="9375"/>
          <a:stretch>
            <a:fillRect/>
          </a:stretch>
        </p:blipFill>
        <p:spPr bwMode="auto">
          <a:xfrm>
            <a:off x="107813" y="354875"/>
            <a:ext cx="8921886" cy="4588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 l="805" t="15625" r="16618" b="9375"/>
          <a:stretch>
            <a:fillRect/>
          </a:stretch>
        </p:blipFill>
        <p:spPr bwMode="auto">
          <a:xfrm>
            <a:off x="76200" y="304800"/>
            <a:ext cx="8953499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farmaerial_is thisLK.png.jpg"/>
          <p:cNvPicPr>
            <a:picLocks noChangeAspect="1"/>
          </p:cNvPicPr>
          <p:nvPr/>
        </p:nvPicPr>
        <p:blipFill>
          <a:blip r:embed="rId4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76600" y="1447800"/>
            <a:ext cx="5486400" cy="4953000"/>
            <a:chOff x="3657600" y="1752600"/>
            <a:chExt cx="4648200" cy="4267200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24232" t="16667" r="22474" b="7292"/>
            <a:stretch>
              <a:fillRect/>
            </a:stretch>
          </p:blipFill>
          <p:spPr bwMode="auto">
            <a:xfrm>
              <a:off x="3657600" y="1752601"/>
              <a:ext cx="2286000" cy="18338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2840" t="16667" r="21523" b="8333"/>
            <a:stretch>
              <a:fillRect/>
            </a:stretch>
          </p:blipFill>
          <p:spPr bwMode="auto">
            <a:xfrm>
              <a:off x="5792259" y="4114800"/>
              <a:ext cx="2513541" cy="1905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19800" y="1752600"/>
              <a:ext cx="1766455" cy="228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34773" t="16667" r="33016" b="8333"/>
            <a:stretch>
              <a:fillRect/>
            </a:stretch>
          </p:blipFill>
          <p:spPr bwMode="auto">
            <a:xfrm>
              <a:off x="3810000" y="3625734"/>
              <a:ext cx="1828800" cy="23940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2362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you build it... they still may not come</a:t>
            </a:r>
          </a:p>
          <a:p>
            <a:r>
              <a:rPr lang="en-US" dirty="0" smtClean="0"/>
              <a:t>BUT, regional science makes conservation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Better</a:t>
            </a:r>
          </a:p>
          <a:p>
            <a:pPr lvl="1"/>
            <a:r>
              <a:rPr lang="en-US" dirty="0" smtClean="0"/>
              <a:t>More effective</a:t>
            </a:r>
          </a:p>
        </p:txBody>
      </p:sp>
      <p:pic>
        <p:nvPicPr>
          <p:cNvPr id="3" name="Picture 2" descr="farmaerial_is thisLK.png.jpg"/>
          <p:cNvPicPr>
            <a:picLocks noChangeAspect="1"/>
          </p:cNvPicPr>
          <p:nvPr/>
        </p:nvPicPr>
        <p:blipFill>
          <a:blip r:embed="rId2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  <p:pic>
        <p:nvPicPr>
          <p:cNvPr id="5" name="Picture 4" descr="WCS-logo-social-1000px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8261"/>
          <a:stretch>
            <a:fillRect/>
          </a:stretch>
        </p:blipFill>
        <p:spPr>
          <a:xfrm>
            <a:off x="8077200" y="6172200"/>
            <a:ext cx="955965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 smtClean="0"/>
              <a:t>ow do you get people to care in a place like the Adirondack Park?</a:t>
            </a:r>
            <a:endParaRPr lang="en-US" dirty="0"/>
          </a:p>
        </p:txBody>
      </p:sp>
      <p:pic>
        <p:nvPicPr>
          <p:cNvPr id="7" name="Picture 6" descr="farmaerial_is thisLK.png.jpg"/>
          <p:cNvPicPr>
            <a:picLocks noChangeAspect="1"/>
          </p:cNvPicPr>
          <p:nvPr/>
        </p:nvPicPr>
        <p:blipFill>
          <a:blip r:embed="rId2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  <p:pic>
        <p:nvPicPr>
          <p:cNvPr id="8" name="Picture 7" descr="Connectedness.jp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463208" y="1866003"/>
            <a:ext cx="3604592" cy="3180523"/>
          </a:xfrm>
          <a:prstGeom prst="rect">
            <a:avLst/>
          </a:prstGeom>
        </p:spPr>
      </p:pic>
      <p:pic>
        <p:nvPicPr>
          <p:cNvPr id="9" name="Picture 8" descr="Integrity.jp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720007" y="1866003"/>
            <a:ext cx="3657602" cy="3315597"/>
          </a:xfrm>
          <a:prstGeom prst="rect">
            <a:avLst/>
          </a:prstGeom>
        </p:spPr>
      </p:pic>
      <p:pic>
        <p:nvPicPr>
          <p:cNvPr id="10" name="Picture 9" descr="Resilience.jp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23193" y="1866003"/>
            <a:ext cx="3657601" cy="3233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52400"/>
            <a:ext cx="5327650" cy="660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4038600" cy="1143000"/>
          </a:xfrm>
        </p:spPr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084637"/>
            <a:ext cx="8229600" cy="21637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Highly protected landscape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Highly regulated landscape</a:t>
            </a:r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638800" y="4267200"/>
            <a:ext cx="3581400" cy="228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 connected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H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igher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integrity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 resilient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less developed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5619690"/>
            <a:ext cx="4292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 comparison to the rest of the east...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33968" t="20833" r="33236" b="12500"/>
          <a:stretch>
            <a:fillRect/>
          </a:stretch>
        </p:blipFill>
        <p:spPr bwMode="auto">
          <a:xfrm>
            <a:off x="5943600" y="685800"/>
            <a:ext cx="29337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gets missed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More than half of development regulated by towns</a:t>
            </a:r>
          </a:p>
          <a:p>
            <a:r>
              <a:rPr lang="en-US" dirty="0" smtClean="0"/>
              <a:t>Imperfect protection for</a:t>
            </a:r>
          </a:p>
          <a:p>
            <a:pPr lvl="1"/>
            <a:r>
              <a:rPr lang="en-US" dirty="0" smtClean="0"/>
              <a:t>Vernal pools and other small wetlands</a:t>
            </a:r>
          </a:p>
          <a:p>
            <a:pPr lvl="1"/>
            <a:r>
              <a:rPr lang="en-US" dirty="0" smtClean="0"/>
              <a:t>Rare habitats and ecological communities</a:t>
            </a:r>
          </a:p>
          <a:p>
            <a:pPr lvl="1"/>
            <a:r>
              <a:rPr lang="en-US" dirty="0" smtClean="0"/>
              <a:t>Floodplains, </a:t>
            </a:r>
            <a:r>
              <a:rPr lang="en-US" dirty="0" err="1" smtClean="0"/>
              <a:t>viewsheds</a:t>
            </a:r>
            <a:endParaRPr lang="en-US" dirty="0" smtClean="0"/>
          </a:p>
          <a:p>
            <a:pPr lvl="1"/>
            <a:r>
              <a:rPr lang="en-US" dirty="0" smtClean="0"/>
              <a:t>Larger scale processes</a:t>
            </a:r>
            <a:endParaRPr lang="en-US" dirty="0"/>
          </a:p>
        </p:txBody>
      </p:sp>
      <p:pic>
        <p:nvPicPr>
          <p:cNvPr id="4" name="Picture 3" descr="farmaerial_is thisLK.png.jpg"/>
          <p:cNvPicPr>
            <a:picLocks noChangeAspect="1"/>
          </p:cNvPicPr>
          <p:nvPr/>
        </p:nvPicPr>
        <p:blipFill>
          <a:blip r:embed="rId2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/>
          <p:nvPr/>
        </p:nvGraphicFramePr>
        <p:xfrm>
          <a:off x="0" y="1752600"/>
          <a:ext cx="9144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Oval 10"/>
          <p:cNvSpPr/>
          <p:nvPr/>
        </p:nvSpPr>
        <p:spPr>
          <a:xfrm>
            <a:off x="381000" y="3962400"/>
            <a:ext cx="1752600" cy="12192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 rot="18852075">
            <a:off x="2674280" y="4430380"/>
            <a:ext cx="2164860" cy="509587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 rot="18852075">
            <a:off x="5418203" y="4528477"/>
            <a:ext cx="2640806" cy="50006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 rot="18852075">
            <a:off x="4910499" y="4224321"/>
            <a:ext cx="1727300" cy="398463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3850115" y="6504801"/>
            <a:ext cx="52938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dirty="0" err="1" smtClean="0">
                <a:latin typeface="Calibri" pitchFamily="34" charset="0"/>
              </a:rPr>
              <a:t>Glennon</a:t>
            </a:r>
            <a:r>
              <a:rPr lang="en-US" sz="1200" dirty="0" smtClean="0">
                <a:latin typeface="Calibri" pitchFamily="34" charset="0"/>
              </a:rPr>
              <a:t> and Curran 2013, Adirondack Journal of Environmental Studies 19:36-46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Habitats by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Protection Status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armaerial_is thisLK.png.jpg"/>
          <p:cNvPicPr>
            <a:picLocks noChangeAspect="1"/>
          </p:cNvPicPr>
          <p:nvPr/>
        </p:nvPicPr>
        <p:blipFill>
          <a:blip r:embed="rId2" cstate="print"/>
          <a:srcRect t="36666" b="41111"/>
          <a:stretch>
            <a:fillRect/>
          </a:stretch>
        </p:blipFill>
        <p:spPr>
          <a:xfrm>
            <a:off x="4057" y="5410200"/>
            <a:ext cx="9139943" cy="152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76200"/>
            <a:ext cx="5257800" cy="1143000"/>
          </a:xfrm>
        </p:spPr>
        <p:txBody>
          <a:bodyPr/>
          <a:lstStyle/>
          <a:p>
            <a:r>
              <a:rPr lang="en-US" dirty="0" smtClean="0"/>
              <a:t>Priority Setting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8697" t="19792" r="22694" b="12500"/>
          <a:stretch>
            <a:fillRect/>
          </a:stretch>
        </p:blipFill>
        <p:spPr bwMode="auto">
          <a:xfrm>
            <a:off x="533400" y="1447800"/>
            <a:ext cx="23352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8916" t="18750" r="23646" b="12500"/>
          <a:stretch>
            <a:fillRect/>
          </a:stretch>
        </p:blipFill>
        <p:spPr bwMode="auto">
          <a:xfrm>
            <a:off x="3318164" y="1447800"/>
            <a:ext cx="224443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9283" t="18750" r="22694" b="11458"/>
          <a:stretch>
            <a:fillRect/>
          </a:stretch>
        </p:blipFill>
        <p:spPr bwMode="auto">
          <a:xfrm>
            <a:off x="5867400" y="1447800"/>
            <a:ext cx="223823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5403" t="17708" r="25988" b="12500"/>
          <a:stretch>
            <a:fillRect/>
          </a:stretch>
        </p:blipFill>
        <p:spPr bwMode="auto">
          <a:xfrm>
            <a:off x="914400" y="4191000"/>
            <a:ext cx="226552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5988" t="17708" r="25403" b="12500"/>
          <a:stretch>
            <a:fillRect/>
          </a:stretch>
        </p:blipFill>
        <p:spPr bwMode="auto">
          <a:xfrm>
            <a:off x="4495800" y="3733800"/>
            <a:ext cx="339829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lus 16"/>
          <p:cNvSpPr/>
          <p:nvPr/>
        </p:nvSpPr>
        <p:spPr>
          <a:xfrm>
            <a:off x="2895600" y="2362200"/>
            <a:ext cx="304800" cy="3048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8" name="Plus 17"/>
          <p:cNvSpPr/>
          <p:nvPr/>
        </p:nvSpPr>
        <p:spPr>
          <a:xfrm>
            <a:off x="5562600" y="2362200"/>
            <a:ext cx="304800" cy="304800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66800" y="3276600"/>
            <a:ext cx="1431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Resilience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867369" y="3276600"/>
            <a:ext cx="1238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Integrity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019800" y="3276600"/>
            <a:ext cx="1981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Projected Loss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1029" idx="3"/>
          </p:cNvCxnSpPr>
          <p:nvPr/>
        </p:nvCxnSpPr>
        <p:spPr>
          <a:xfrm>
            <a:off x="3179928" y="5105400"/>
            <a:ext cx="154447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7162800" y="4648200"/>
            <a:ext cx="609600" cy="990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4572000" cy="1143000"/>
          </a:xfrm>
        </p:spPr>
        <p:txBody>
          <a:bodyPr/>
          <a:lstStyle/>
          <a:p>
            <a:r>
              <a:rPr lang="en-US" dirty="0" smtClean="0"/>
              <a:t>OSI Partnership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109734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“Enhance the capacity of land trusts and public agencies to protect biodiversity in the face of climate change”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452634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       	How can resilience science inform conservation of rare, </a:t>
            </a:r>
            <a:r>
              <a:rPr lang="en-US" sz="2400" dirty="0" err="1" smtClean="0"/>
              <a:t>underprotected</a:t>
            </a:r>
            <a:r>
              <a:rPr lang="en-US" sz="2400" dirty="0" smtClean="0"/>
              <a:t> habitats in the Adirondack Park?</a:t>
            </a:r>
            <a:endParaRPr lang="en-US" sz="2400" dirty="0"/>
          </a:p>
        </p:txBody>
      </p:sp>
      <p:pic>
        <p:nvPicPr>
          <p:cNvPr id="7" name="Picture 6" descr="classic oak pine eastern MA_J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438400"/>
            <a:ext cx="3429000" cy="2288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floodplain swamp Ausable delta3_J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4495800"/>
            <a:ext cx="3235618" cy="215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hemlock hardwood swamp CT_JJ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04800"/>
            <a:ext cx="3315984" cy="2213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990600" y="381000"/>
            <a:ext cx="7360692" cy="6120279"/>
            <a:chOff x="1447800" y="381000"/>
            <a:chExt cx="7360692" cy="6120279"/>
          </a:xfrm>
        </p:grpSpPr>
        <p:grpSp>
          <p:nvGrpSpPr>
            <p:cNvPr id="14" name="Group 13"/>
            <p:cNvGrpSpPr/>
            <p:nvPr/>
          </p:nvGrpSpPr>
          <p:grpSpPr>
            <a:xfrm>
              <a:off x="1447800" y="381000"/>
              <a:ext cx="7360692" cy="6120279"/>
              <a:chOff x="1447800" y="381000"/>
              <a:chExt cx="7360692" cy="6120279"/>
            </a:xfrm>
          </p:grpSpPr>
          <p:pic>
            <p:nvPicPr>
              <p:cNvPr id="13" name="Picture 12" descr="zoomtown.tif"/>
              <p:cNvPicPr>
                <a:picLocks noChangeAspect="1"/>
              </p:cNvPicPr>
              <p:nvPr/>
            </p:nvPicPr>
            <p:blipFill>
              <a:blip r:embed="rId2" cstate="print"/>
              <a:srcRect l="27500" r="45000"/>
              <a:stretch>
                <a:fillRect/>
              </a:stretch>
            </p:blipFill>
            <p:spPr>
              <a:xfrm>
                <a:off x="1447800" y="381000"/>
                <a:ext cx="3962400" cy="61202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EFFFF"/>
                  </a:clrFrom>
                  <a:clrTo>
                    <a:srgbClr val="FEFFFF">
                      <a:alpha val="0"/>
                    </a:srgbClr>
                  </a:clrTo>
                </a:clrChange>
              </a:blip>
              <a:srcRect l="25988" t="17708" r="25403" b="12500"/>
              <a:stretch>
                <a:fillRect/>
              </a:stretch>
            </p:blipFill>
            <p:spPr bwMode="auto">
              <a:xfrm>
                <a:off x="5410200" y="1600200"/>
                <a:ext cx="3398292" cy="2743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Oval 14"/>
            <p:cNvSpPr/>
            <p:nvPr/>
          </p:nvSpPr>
          <p:spPr>
            <a:xfrm>
              <a:off x="8077200" y="2514600"/>
              <a:ext cx="609600" cy="9906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705600" y="2819400"/>
            <a:ext cx="990600" cy="609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5219</TotalTime>
  <Words>252</Words>
  <Application>Microsoft Office PowerPoint</Application>
  <PresentationFormat>On-screen Show (4:3)</PresentationFormat>
  <Paragraphs>66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NALCC Science: Town Level Applications</vt:lpstr>
      <vt:lpstr>How do we make regional science relevant at a town level?</vt:lpstr>
      <vt:lpstr>How do you get people to care in a place like the Adirondack Park?</vt:lpstr>
      <vt:lpstr>Context</vt:lpstr>
      <vt:lpstr>What gets missed</vt:lpstr>
      <vt:lpstr>Slide 6</vt:lpstr>
      <vt:lpstr>Priority Setting</vt:lpstr>
      <vt:lpstr>OSI Partnership</vt:lpstr>
      <vt:lpstr>Slide 9</vt:lpstr>
      <vt:lpstr>Slide 10</vt:lpstr>
      <vt:lpstr>Slide 11</vt:lpstr>
      <vt:lpstr>Slide 12</vt:lpstr>
      <vt:lpstr>Slide 13</vt:lpstr>
      <vt:lpstr>Slide 14</vt:lpstr>
      <vt:lpstr>Slide 15</vt:lpstr>
      <vt:lpstr>How do we deliver the science?</vt:lpstr>
      <vt:lpstr>Case Study</vt:lpstr>
      <vt:lpstr>Conservation Profile</vt:lpstr>
      <vt:lpstr>Conservation Profile</vt:lpstr>
      <vt:lpstr>Conservation Profile</vt:lpstr>
      <vt:lpstr>Conservation Profile</vt:lpstr>
      <vt:lpstr>Databasin</vt:lpstr>
      <vt:lpstr>Slide 23</vt:lpstr>
      <vt:lpstr>Slide 24</vt:lpstr>
      <vt:lpstr>Messages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NALCC Science: Town Level Applications</dc:title>
  <dc:creator>Michale Glennon</dc:creator>
  <cp:lastModifiedBy>Michale Glennon</cp:lastModifiedBy>
  <cp:revision>84</cp:revision>
  <dcterms:created xsi:type="dcterms:W3CDTF">2016-03-31T14:15:32Z</dcterms:created>
  <dcterms:modified xsi:type="dcterms:W3CDTF">2016-04-06T11:46:54Z</dcterms:modified>
</cp:coreProperties>
</file>