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7"/>
  </p:notesMasterIdLst>
  <p:handoutMasterIdLst>
    <p:handoutMasterId r:id="rId8"/>
  </p:handoutMasterIdLst>
  <p:sldIdLst>
    <p:sldId id="939" r:id="rId2"/>
    <p:sldId id="942" r:id="rId3"/>
    <p:sldId id="943" r:id="rId4"/>
    <p:sldId id="944" r:id="rId5"/>
    <p:sldId id="945" r:id="rId6"/>
  </p:sldIdLst>
  <p:sldSz cx="9144000" cy="6858000" type="screen4x3"/>
  <p:notesSz cx="6950075" cy="9236075"/>
  <p:defaultTextStyle>
    <a:defPPr>
      <a:defRPr lang="en-US"/>
    </a:defPPr>
    <a:lvl1pPr algn="l" rtl="0" fontAlgn="base">
      <a:spcBef>
        <a:spcPct val="0"/>
      </a:spcBef>
      <a:spcAft>
        <a:spcPct val="0"/>
      </a:spcAft>
      <a:defRPr sz="4000" kern="1200">
        <a:solidFill>
          <a:schemeClr val="tx1"/>
        </a:solidFill>
        <a:latin typeface="Arial" charset="0"/>
        <a:ea typeface="+mn-ea"/>
        <a:cs typeface="Arial" charset="0"/>
      </a:defRPr>
    </a:lvl1pPr>
    <a:lvl2pPr marL="457200" algn="l" rtl="0" fontAlgn="base">
      <a:spcBef>
        <a:spcPct val="0"/>
      </a:spcBef>
      <a:spcAft>
        <a:spcPct val="0"/>
      </a:spcAft>
      <a:defRPr sz="4000" kern="1200">
        <a:solidFill>
          <a:schemeClr val="tx1"/>
        </a:solidFill>
        <a:latin typeface="Arial" charset="0"/>
        <a:ea typeface="+mn-ea"/>
        <a:cs typeface="Arial" charset="0"/>
      </a:defRPr>
    </a:lvl2pPr>
    <a:lvl3pPr marL="914400" algn="l" rtl="0" fontAlgn="base">
      <a:spcBef>
        <a:spcPct val="0"/>
      </a:spcBef>
      <a:spcAft>
        <a:spcPct val="0"/>
      </a:spcAft>
      <a:defRPr sz="4000" kern="1200">
        <a:solidFill>
          <a:schemeClr val="tx1"/>
        </a:solidFill>
        <a:latin typeface="Arial" charset="0"/>
        <a:ea typeface="+mn-ea"/>
        <a:cs typeface="Arial" charset="0"/>
      </a:defRPr>
    </a:lvl3pPr>
    <a:lvl4pPr marL="1371600" algn="l" rtl="0" fontAlgn="base">
      <a:spcBef>
        <a:spcPct val="0"/>
      </a:spcBef>
      <a:spcAft>
        <a:spcPct val="0"/>
      </a:spcAft>
      <a:defRPr sz="4000" kern="1200">
        <a:solidFill>
          <a:schemeClr val="tx1"/>
        </a:solidFill>
        <a:latin typeface="Arial" charset="0"/>
        <a:ea typeface="+mn-ea"/>
        <a:cs typeface="Arial" charset="0"/>
      </a:defRPr>
    </a:lvl4pPr>
    <a:lvl5pPr marL="1828800" algn="l" rtl="0" fontAlgn="base">
      <a:spcBef>
        <a:spcPct val="0"/>
      </a:spcBef>
      <a:spcAft>
        <a:spcPct val="0"/>
      </a:spcAft>
      <a:defRPr sz="4000" kern="1200">
        <a:solidFill>
          <a:schemeClr val="tx1"/>
        </a:solidFill>
        <a:latin typeface="Arial" charset="0"/>
        <a:ea typeface="+mn-ea"/>
        <a:cs typeface="Arial" charset="0"/>
      </a:defRPr>
    </a:lvl5pPr>
    <a:lvl6pPr marL="2286000" algn="l" defTabSz="914400" rtl="0" eaLnBrk="1" latinLnBrk="0" hangingPunct="1">
      <a:defRPr sz="4000" kern="1200">
        <a:solidFill>
          <a:schemeClr val="tx1"/>
        </a:solidFill>
        <a:latin typeface="Arial" charset="0"/>
        <a:ea typeface="+mn-ea"/>
        <a:cs typeface="Arial" charset="0"/>
      </a:defRPr>
    </a:lvl6pPr>
    <a:lvl7pPr marL="2743200" algn="l" defTabSz="914400" rtl="0" eaLnBrk="1" latinLnBrk="0" hangingPunct="1">
      <a:defRPr sz="4000" kern="1200">
        <a:solidFill>
          <a:schemeClr val="tx1"/>
        </a:solidFill>
        <a:latin typeface="Arial" charset="0"/>
        <a:ea typeface="+mn-ea"/>
        <a:cs typeface="Arial" charset="0"/>
      </a:defRPr>
    </a:lvl7pPr>
    <a:lvl8pPr marL="3200400" algn="l" defTabSz="914400" rtl="0" eaLnBrk="1" latinLnBrk="0" hangingPunct="1">
      <a:defRPr sz="4000" kern="1200">
        <a:solidFill>
          <a:schemeClr val="tx1"/>
        </a:solidFill>
        <a:latin typeface="Arial" charset="0"/>
        <a:ea typeface="+mn-ea"/>
        <a:cs typeface="Arial" charset="0"/>
      </a:defRPr>
    </a:lvl8pPr>
    <a:lvl9pPr marL="3657600" algn="l" defTabSz="914400" rtl="0" eaLnBrk="1" latinLnBrk="0" hangingPunct="1">
      <a:defRPr sz="4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4E14"/>
    <a:srgbClr val="6E5E18"/>
    <a:srgbClr val="85711D"/>
    <a:srgbClr val="A78E25"/>
    <a:srgbClr val="CC9900"/>
    <a:srgbClr val="FFFF00"/>
    <a:srgbClr val="180F9B"/>
    <a:srgbClr val="8EB9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12" autoAdjust="0"/>
    <p:restoredTop sz="93011" autoAdjust="0"/>
  </p:normalViewPr>
  <p:slideViewPr>
    <p:cSldViewPr snapToGrid="0">
      <p:cViewPr>
        <p:scale>
          <a:sx n="99" d="100"/>
          <a:sy n="99" d="100"/>
        </p:scale>
        <p:origin x="-1528" y="-80"/>
      </p:cViewPr>
      <p:guideLst>
        <p:guide orient="horz" pos="4032"/>
        <p:guide pos="28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60"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827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5513" y="4387850"/>
            <a:ext cx="5099050" cy="4156075"/>
          </a:xfrm>
          <a:prstGeom prst="rect">
            <a:avLst/>
          </a:prstGeom>
          <a:noFill/>
          <a:ln w="12700">
            <a:noFill/>
            <a:miter lim="800000"/>
            <a:headEnd/>
            <a:tailEnd/>
          </a:ln>
          <a:effectLst/>
        </p:spPr>
        <p:txBody>
          <a:bodyPr vert="horz" wrap="square" lIns="91746" tIns="45068" rIns="91746" bIns="450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3" name="Rectangle 3"/>
          <p:cNvSpPr>
            <a:spLocks noGrp="1" noRot="1" noChangeAspect="1" noChangeArrowheads="1" noTextEdit="1"/>
          </p:cNvSpPr>
          <p:nvPr>
            <p:ph type="sldImg" idx="2"/>
          </p:nvPr>
        </p:nvSpPr>
        <p:spPr bwMode="auto">
          <a:xfrm>
            <a:off x="1166813" y="692150"/>
            <a:ext cx="4618037" cy="3463925"/>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708286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65225" y="692150"/>
            <a:ext cx="4619625" cy="3463925"/>
          </a:xfrm>
          <a:ln/>
        </p:spPr>
      </p:sp>
      <p:sp>
        <p:nvSpPr>
          <p:cNvPr id="25603" name="Rectangle 3"/>
          <p:cNvSpPr>
            <a:spLocks noGrp="1" noChangeArrowheads="1"/>
          </p:cNvSpPr>
          <p:nvPr>
            <p:ph type="body" idx="1"/>
          </p:nvPr>
        </p:nvSpPr>
        <p:spPr>
          <a:xfrm>
            <a:off x="927100" y="4387850"/>
            <a:ext cx="5095875" cy="460375"/>
          </a:xfrm>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65225" y="692150"/>
            <a:ext cx="4619625" cy="3463925"/>
          </a:xfrm>
          <a:ln/>
        </p:spPr>
      </p:sp>
      <p:sp>
        <p:nvSpPr>
          <p:cNvPr id="25603" name="Rectangle 3"/>
          <p:cNvSpPr>
            <a:spLocks noGrp="1" noChangeArrowheads="1"/>
          </p:cNvSpPr>
          <p:nvPr>
            <p:ph type="body" idx="1"/>
          </p:nvPr>
        </p:nvSpPr>
        <p:spPr>
          <a:xfrm>
            <a:off x="927100" y="4387850"/>
            <a:ext cx="5095875" cy="460375"/>
          </a:xfrm>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65225" y="692150"/>
            <a:ext cx="4619625" cy="3463925"/>
          </a:xfrm>
          <a:ln/>
        </p:spPr>
      </p:sp>
      <p:sp>
        <p:nvSpPr>
          <p:cNvPr id="25603" name="Rectangle 3"/>
          <p:cNvSpPr>
            <a:spLocks noGrp="1" noChangeArrowheads="1"/>
          </p:cNvSpPr>
          <p:nvPr>
            <p:ph type="body" idx="1"/>
          </p:nvPr>
        </p:nvSpPr>
        <p:spPr>
          <a:xfrm>
            <a:off x="927100" y="4387850"/>
            <a:ext cx="5095875" cy="460375"/>
          </a:xfrm>
          <a:noFill/>
          <a:ln w="9525"/>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65225" y="692150"/>
            <a:ext cx="4619625" cy="3463925"/>
          </a:xfrm>
          <a:ln/>
        </p:spPr>
      </p:sp>
      <p:sp>
        <p:nvSpPr>
          <p:cNvPr id="25603" name="Rectangle 3"/>
          <p:cNvSpPr>
            <a:spLocks noGrp="1" noChangeArrowheads="1"/>
          </p:cNvSpPr>
          <p:nvPr>
            <p:ph type="body" idx="1"/>
          </p:nvPr>
        </p:nvSpPr>
        <p:spPr>
          <a:xfrm>
            <a:off x="927100" y="4387850"/>
            <a:ext cx="5095875" cy="460375"/>
          </a:xfrm>
          <a:noFill/>
          <a:ln w="9525"/>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36768" y="8772526"/>
            <a:ext cx="3011699" cy="461963"/>
          </a:xfrm>
          <a:prstGeom prst="rect">
            <a:avLst/>
          </a:prstGeom>
          <a:ln/>
        </p:spPr>
        <p:txBody>
          <a:bodyPr/>
          <a:lstStyle/>
          <a:p>
            <a:fld id="{1CF3280C-D63A-4C8B-8443-FF6FC9F212C1}" type="slidenum">
              <a:rPr lang="en-US" altLang="en-US"/>
              <a:pPr/>
              <a:t>5</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57845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68x62_green"/>
          <p:cNvPicPr>
            <a:picLocks noChangeAspect="1" noChangeArrowheads="1"/>
          </p:cNvPicPr>
          <p:nvPr userDrawn="1"/>
        </p:nvPicPr>
        <p:blipFill>
          <a:blip r:embed="rId2" cstate="print"/>
          <a:srcRect/>
          <a:stretch>
            <a:fillRect/>
          </a:stretch>
        </p:blipFill>
        <p:spPr bwMode="auto">
          <a:xfrm>
            <a:off x="0" y="6257925"/>
            <a:ext cx="1600200" cy="600075"/>
          </a:xfrm>
          <a:prstGeom prst="rect">
            <a:avLst/>
          </a:prstGeom>
          <a:noFill/>
          <a:ln w="9525">
            <a:noFill/>
            <a:miter lim="800000"/>
            <a:headEnd/>
            <a:tailEnd/>
          </a:ln>
        </p:spPr>
      </p:pic>
      <p:sp>
        <p:nvSpPr>
          <p:cNvPr id="164866" name="Rectangle 1026"/>
          <p:cNvSpPr>
            <a:spLocks noGrp="1" noChangeArrowheads="1"/>
          </p:cNvSpPr>
          <p:nvPr>
            <p:ph type="ctrTitle"/>
          </p:nvPr>
        </p:nvSpPr>
        <p:spPr>
          <a:xfrm>
            <a:off x="381000" y="2286000"/>
            <a:ext cx="8305800" cy="1143000"/>
          </a:xfrm>
        </p:spPr>
        <p:txBody>
          <a:bodyPr/>
          <a:lstStyle>
            <a:lvl1pPr>
              <a:defRPr sz="4400"/>
            </a:lvl1pPr>
          </a:lstStyle>
          <a:p>
            <a:r>
              <a:rPr lang="en-US"/>
              <a:t>Click to edit Master title style</a:t>
            </a:r>
          </a:p>
        </p:txBody>
      </p:sp>
      <p:sp>
        <p:nvSpPr>
          <p:cNvPr id="164867" name="Rectangle 1027"/>
          <p:cNvSpPr>
            <a:spLocks noGrp="1" noChangeArrowheads="1"/>
          </p:cNvSpPr>
          <p:nvPr>
            <p:ph type="subTitle" idx="1"/>
          </p:nvPr>
        </p:nvSpPr>
        <p:spPr>
          <a:xfrm>
            <a:off x="381000" y="3886200"/>
            <a:ext cx="8305800" cy="1752600"/>
          </a:xfrm>
        </p:spPr>
        <p:txBody>
          <a:bodyPr/>
          <a:lstStyle>
            <a:lvl1pPr marL="0" indent="0">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2400"/>
            <a:ext cx="20764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769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2F47"/>
            </a:gs>
            <a:gs pos="100000">
              <a:srgbClr val="3366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3058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a:t>
            </a:r>
          </a:p>
        </p:txBody>
      </p:sp>
      <p:sp>
        <p:nvSpPr>
          <p:cNvPr id="1027" name="Rectangle 3"/>
          <p:cNvSpPr>
            <a:spLocks noGrp="1" noChangeArrowheads="1"/>
          </p:cNvSpPr>
          <p:nvPr>
            <p:ph type="body" idx="1"/>
          </p:nvPr>
        </p:nvSpPr>
        <p:spPr bwMode="auto">
          <a:xfrm>
            <a:off x="381000" y="1371600"/>
            <a:ext cx="8305800" cy="4495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8" descr="168x62_green"/>
          <p:cNvPicPr>
            <a:picLocks noChangeAspect="1" noChangeArrowheads="1"/>
          </p:cNvPicPr>
          <p:nvPr/>
        </p:nvPicPr>
        <p:blipFill>
          <a:blip r:embed="rId13" cstate="print"/>
          <a:srcRect/>
          <a:stretch>
            <a:fillRect/>
          </a:stretch>
        </p:blipFill>
        <p:spPr bwMode="auto">
          <a:xfrm>
            <a:off x="0" y="6257925"/>
            <a:ext cx="1600200" cy="600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1"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FFFF99"/>
          </a:solidFill>
          <a:latin typeface="+mj-lt"/>
          <a:ea typeface="+mj-ea"/>
          <a:cs typeface="+mj-cs"/>
        </a:defRPr>
      </a:lvl1pPr>
      <a:lvl2pPr algn="l" rtl="0" eaLnBrk="0" fontAlgn="base" hangingPunct="0">
        <a:spcBef>
          <a:spcPct val="0"/>
        </a:spcBef>
        <a:spcAft>
          <a:spcPct val="0"/>
        </a:spcAft>
        <a:defRPr sz="3600" b="1">
          <a:solidFill>
            <a:srgbClr val="FFFF99"/>
          </a:solidFill>
          <a:latin typeface="Arial" pitchFamily="34" charset="0"/>
        </a:defRPr>
      </a:lvl2pPr>
      <a:lvl3pPr algn="l" rtl="0" eaLnBrk="0" fontAlgn="base" hangingPunct="0">
        <a:spcBef>
          <a:spcPct val="0"/>
        </a:spcBef>
        <a:spcAft>
          <a:spcPct val="0"/>
        </a:spcAft>
        <a:defRPr sz="3600" b="1">
          <a:solidFill>
            <a:srgbClr val="FFFF99"/>
          </a:solidFill>
          <a:latin typeface="Arial" pitchFamily="34" charset="0"/>
        </a:defRPr>
      </a:lvl3pPr>
      <a:lvl4pPr algn="l" rtl="0" eaLnBrk="0" fontAlgn="base" hangingPunct="0">
        <a:spcBef>
          <a:spcPct val="0"/>
        </a:spcBef>
        <a:spcAft>
          <a:spcPct val="0"/>
        </a:spcAft>
        <a:defRPr sz="3600" b="1">
          <a:solidFill>
            <a:srgbClr val="FFFF99"/>
          </a:solidFill>
          <a:latin typeface="Arial" pitchFamily="34" charset="0"/>
        </a:defRPr>
      </a:lvl4pPr>
      <a:lvl5pPr algn="l" rtl="0" eaLnBrk="0" fontAlgn="base" hangingPunct="0">
        <a:spcBef>
          <a:spcPct val="0"/>
        </a:spcBef>
        <a:spcAft>
          <a:spcPct val="0"/>
        </a:spcAft>
        <a:defRPr sz="3600" b="1">
          <a:solidFill>
            <a:srgbClr val="FFFF99"/>
          </a:solidFill>
          <a:latin typeface="Arial" pitchFamily="34" charset="0"/>
        </a:defRPr>
      </a:lvl5pPr>
      <a:lvl6pPr marL="457200" algn="l" rtl="0" eaLnBrk="0" fontAlgn="base" hangingPunct="0">
        <a:spcBef>
          <a:spcPct val="0"/>
        </a:spcBef>
        <a:spcAft>
          <a:spcPct val="0"/>
        </a:spcAft>
        <a:defRPr sz="3600" b="1">
          <a:solidFill>
            <a:srgbClr val="FFFF99"/>
          </a:solidFill>
          <a:latin typeface="Arial" pitchFamily="34" charset="0"/>
        </a:defRPr>
      </a:lvl6pPr>
      <a:lvl7pPr marL="914400" algn="l" rtl="0" eaLnBrk="0" fontAlgn="base" hangingPunct="0">
        <a:spcBef>
          <a:spcPct val="0"/>
        </a:spcBef>
        <a:spcAft>
          <a:spcPct val="0"/>
        </a:spcAft>
        <a:defRPr sz="3600" b="1">
          <a:solidFill>
            <a:srgbClr val="FFFF99"/>
          </a:solidFill>
          <a:latin typeface="Arial" pitchFamily="34" charset="0"/>
        </a:defRPr>
      </a:lvl7pPr>
      <a:lvl8pPr marL="1371600" algn="l" rtl="0" eaLnBrk="0" fontAlgn="base" hangingPunct="0">
        <a:spcBef>
          <a:spcPct val="0"/>
        </a:spcBef>
        <a:spcAft>
          <a:spcPct val="0"/>
        </a:spcAft>
        <a:defRPr sz="3600" b="1">
          <a:solidFill>
            <a:srgbClr val="FFFF99"/>
          </a:solidFill>
          <a:latin typeface="Arial" pitchFamily="34" charset="0"/>
        </a:defRPr>
      </a:lvl8pPr>
      <a:lvl9pPr marL="1828800" algn="l" rtl="0" eaLnBrk="0" fontAlgn="base" hangingPunct="0">
        <a:spcBef>
          <a:spcPct val="0"/>
        </a:spcBef>
        <a:spcAft>
          <a:spcPct val="0"/>
        </a:spcAft>
        <a:defRPr sz="3600" b="1">
          <a:solidFill>
            <a:srgbClr val="FFFF99"/>
          </a:solidFill>
          <a:latin typeface="Arial" pitchFamily="34" charset="0"/>
        </a:defRPr>
      </a:lvl9pPr>
    </p:titleStyle>
    <p:bodyStyle>
      <a:lvl1pPr marL="342900" indent="-342900" algn="l" rtl="0" eaLnBrk="0" fontAlgn="base" hangingPunct="0">
        <a:spcBef>
          <a:spcPct val="20000"/>
        </a:spcBef>
        <a:spcAft>
          <a:spcPct val="0"/>
        </a:spcAft>
        <a:buClr>
          <a:srgbClr val="FFFF99"/>
        </a:buClr>
        <a:buSzPct val="125000"/>
        <a:buFont typeface="Wingdings" pitchFamily="2" charset="2"/>
        <a:buChar char="§"/>
        <a:defRPr sz="2800" b="1">
          <a:solidFill>
            <a:schemeClr val="bg1"/>
          </a:solidFill>
          <a:latin typeface="+mn-lt"/>
          <a:ea typeface="+mn-ea"/>
          <a:cs typeface="+mn-cs"/>
        </a:defRPr>
      </a:lvl1pPr>
      <a:lvl2pPr marL="742950" indent="-285750" algn="l" rtl="0" eaLnBrk="0" fontAlgn="base" hangingPunct="0">
        <a:spcBef>
          <a:spcPct val="20000"/>
        </a:spcBef>
        <a:spcAft>
          <a:spcPct val="0"/>
        </a:spcAft>
        <a:buClr>
          <a:srgbClr val="FFFF99"/>
        </a:buClr>
        <a:buSzPct val="125000"/>
        <a:buFont typeface="Wingdings" pitchFamily="2" charset="2"/>
        <a:buChar char="§"/>
        <a:defRPr sz="2400" b="1">
          <a:solidFill>
            <a:schemeClr val="bg1"/>
          </a:solidFill>
          <a:latin typeface="+mn-lt"/>
        </a:defRPr>
      </a:lvl2pPr>
      <a:lvl3pPr marL="1143000" indent="-228600" algn="l" rtl="0" eaLnBrk="0" fontAlgn="base" hangingPunct="0">
        <a:spcBef>
          <a:spcPct val="20000"/>
        </a:spcBef>
        <a:spcAft>
          <a:spcPct val="0"/>
        </a:spcAft>
        <a:buClr>
          <a:srgbClr val="FFFF99"/>
        </a:buClr>
        <a:buSzPct val="125000"/>
        <a:buFont typeface="Wingdings" pitchFamily="2" charset="2"/>
        <a:buChar char="§"/>
        <a:defRPr sz="2000" b="1">
          <a:solidFill>
            <a:schemeClr val="bg1"/>
          </a:solidFill>
          <a:latin typeface="+mn-lt"/>
        </a:defRPr>
      </a:lvl3pPr>
      <a:lvl4pPr marL="16002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4pPr>
      <a:lvl5pPr marL="20574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5pPr>
      <a:lvl6pPr marL="25146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6pPr>
      <a:lvl7pPr marL="29718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7pPr>
      <a:lvl8pPr marL="34290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8pPr>
      <a:lvl9pPr marL="38862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Text Box 5"/>
          <p:cNvSpPr txBox="1">
            <a:spLocks noChangeArrowheads="1"/>
          </p:cNvSpPr>
          <p:nvPr/>
        </p:nvSpPr>
        <p:spPr bwMode="auto">
          <a:xfrm>
            <a:off x="746453" y="1074604"/>
            <a:ext cx="8199726" cy="1759456"/>
          </a:xfrm>
          <a:prstGeom prst="rect">
            <a:avLst/>
          </a:prstGeom>
          <a:noFill/>
          <a:ln w="9525">
            <a:noFill/>
            <a:miter lim="800000"/>
            <a:headEnd/>
            <a:tailEnd/>
          </a:ln>
        </p:spPr>
        <p:txBody>
          <a:bodyPr wrap="square">
            <a:spAutoFit/>
          </a:bodyPr>
          <a:lstStyle/>
          <a:p>
            <a:pPr>
              <a:lnSpc>
                <a:spcPct val="90000"/>
              </a:lnSpc>
              <a:buSzPct val="140000"/>
              <a:tabLst>
                <a:tab pos="568325" algn="l"/>
              </a:tabLst>
            </a:pPr>
            <a:r>
              <a:rPr lang="en-US" sz="2000" dirty="0">
                <a:solidFill>
                  <a:srgbClr val="FFFFFF"/>
                </a:solidFill>
              </a:rPr>
              <a:t>P</a:t>
            </a:r>
            <a:r>
              <a:rPr lang="en-US" sz="2000" dirty="0" smtClean="0">
                <a:solidFill>
                  <a:srgbClr val="FFFFFF"/>
                </a:solidFill>
              </a:rPr>
              <a:t>rovide </a:t>
            </a:r>
            <a:r>
              <a:rPr lang="en-US" sz="2000" dirty="0">
                <a:solidFill>
                  <a:srgbClr val="FFFFFF"/>
                </a:solidFill>
              </a:rPr>
              <a:t>impartial information on the health of our ecosystems and environment, the natural hazards that threaten us, the natural resources we rely on, the impacts of climate and land-use change, and the core science systems that help us provide timely, relevant, and useable information</a:t>
            </a:r>
            <a:r>
              <a:rPr lang="en-US" sz="2000" dirty="0" smtClean="0">
                <a:solidFill>
                  <a:srgbClr val="FFFFFF"/>
                </a:solidFill>
              </a:rPr>
              <a:t>.</a:t>
            </a:r>
            <a:endParaRPr lang="en-US" sz="2000" dirty="0">
              <a:solidFill>
                <a:srgbClr val="FFFFFF"/>
              </a:solidFill>
            </a:endParaRPr>
          </a:p>
          <a:p>
            <a:pPr marL="396875" indent="-396875" algn="ctr">
              <a:lnSpc>
                <a:spcPct val="90000"/>
              </a:lnSpc>
              <a:buSzPct val="140000"/>
              <a:buFont typeface="Arial"/>
              <a:buChar char="•"/>
              <a:tabLst>
                <a:tab pos="568325" algn="l"/>
              </a:tabLst>
            </a:pPr>
            <a:endParaRPr lang="en-US" sz="2000" dirty="0">
              <a:solidFill>
                <a:srgbClr val="FFFFFF"/>
              </a:solidFill>
            </a:endParaRPr>
          </a:p>
        </p:txBody>
      </p:sp>
      <p:sp>
        <p:nvSpPr>
          <p:cNvPr id="5" name="TextBox 4"/>
          <p:cNvSpPr txBox="1"/>
          <p:nvPr/>
        </p:nvSpPr>
        <p:spPr>
          <a:xfrm>
            <a:off x="0" y="313125"/>
            <a:ext cx="9143999" cy="584776"/>
          </a:xfrm>
          <a:prstGeom prst="rect">
            <a:avLst/>
          </a:prstGeom>
          <a:noFill/>
        </p:spPr>
        <p:txBody>
          <a:bodyPr wrap="square" rtlCol="0">
            <a:spAutoFit/>
          </a:bodyPr>
          <a:lstStyle/>
          <a:p>
            <a:pPr algn="ctr"/>
            <a:r>
              <a:rPr lang="en-US" sz="3200" dirty="0" smtClean="0">
                <a:solidFill>
                  <a:srgbClr val="FFFF00"/>
                </a:solidFill>
              </a:rPr>
              <a:t>USGS Mission</a:t>
            </a:r>
            <a:endParaRPr lang="en-US" sz="3200" dirty="0">
              <a:solidFill>
                <a:srgbClr val="FFFF00"/>
              </a:solidFill>
            </a:endParaRPr>
          </a:p>
        </p:txBody>
      </p:sp>
      <p:sp>
        <p:nvSpPr>
          <p:cNvPr id="6" name="Text Box 5"/>
          <p:cNvSpPr txBox="1">
            <a:spLocks noChangeArrowheads="1"/>
          </p:cNvSpPr>
          <p:nvPr/>
        </p:nvSpPr>
        <p:spPr bwMode="auto">
          <a:xfrm>
            <a:off x="718434" y="3037874"/>
            <a:ext cx="7753213" cy="1437317"/>
          </a:xfrm>
          <a:prstGeom prst="rect">
            <a:avLst/>
          </a:prstGeom>
          <a:noFill/>
          <a:ln w="9525">
            <a:noFill/>
            <a:miter lim="800000"/>
            <a:headEnd/>
            <a:tailEnd/>
          </a:ln>
        </p:spPr>
        <p:txBody>
          <a:bodyPr wrap="square">
            <a:spAutoFit/>
          </a:bodyPr>
          <a:lstStyle/>
          <a:p>
            <a:pPr>
              <a:lnSpc>
                <a:spcPct val="130000"/>
              </a:lnSpc>
              <a:buSzPct val="140000"/>
              <a:tabLst>
                <a:tab pos="568325" algn="l"/>
              </a:tabLst>
            </a:pPr>
            <a:r>
              <a:rPr lang="en-US" sz="2000" dirty="0" smtClean="0">
                <a:solidFill>
                  <a:srgbClr val="FFFFFF"/>
                </a:solidFill>
              </a:rPr>
              <a:t>			</a:t>
            </a:r>
            <a:r>
              <a:rPr lang="en-US" sz="2800" dirty="0" smtClean="0">
                <a:solidFill>
                  <a:srgbClr val="FFFF00"/>
                </a:solidFill>
              </a:rPr>
              <a:t>Partners/Customers</a:t>
            </a:r>
          </a:p>
          <a:p>
            <a:pPr>
              <a:lnSpc>
                <a:spcPct val="130000"/>
              </a:lnSpc>
              <a:buSzPct val="140000"/>
              <a:tabLst>
                <a:tab pos="568325" algn="l"/>
              </a:tabLst>
            </a:pPr>
            <a:r>
              <a:rPr lang="en-US" sz="2000" dirty="0" smtClean="0">
                <a:solidFill>
                  <a:srgbClr val="FFFFFF"/>
                </a:solidFill>
              </a:rPr>
              <a:t>DOI Bureaus, State Agencies, Other Federal Agencies, NGO’s, Scientific Community</a:t>
            </a:r>
            <a:endParaRPr lang="en-US" sz="2000" dirty="0">
              <a:solidFill>
                <a:srgbClr val="FFFFFF"/>
              </a:solidFill>
            </a:endParaRPr>
          </a:p>
        </p:txBody>
      </p:sp>
    </p:spTree>
    <p:extLst>
      <p:ext uri="{BB962C8B-B14F-4D97-AF65-F5344CB8AC3E}">
        <p14:creationId xmlns:p14="http://schemas.microsoft.com/office/powerpoint/2010/main" val="42474957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0" y="313125"/>
            <a:ext cx="9143999" cy="584776"/>
          </a:xfrm>
          <a:prstGeom prst="rect">
            <a:avLst/>
          </a:prstGeom>
          <a:noFill/>
        </p:spPr>
        <p:txBody>
          <a:bodyPr wrap="square" rtlCol="0">
            <a:spAutoFit/>
          </a:bodyPr>
          <a:lstStyle/>
          <a:p>
            <a:pPr algn="ctr"/>
            <a:r>
              <a:rPr lang="en-US" sz="3200" dirty="0" smtClean="0">
                <a:solidFill>
                  <a:srgbClr val="FFFF00"/>
                </a:solidFill>
              </a:rPr>
              <a:t>USGS Mission Areas/Expertise</a:t>
            </a:r>
            <a:endParaRPr lang="en-US" sz="3200" dirty="0">
              <a:solidFill>
                <a:srgbClr val="FFFF00"/>
              </a:solidFill>
            </a:endParaRPr>
          </a:p>
        </p:txBody>
      </p:sp>
      <p:sp>
        <p:nvSpPr>
          <p:cNvPr id="4" name="Text Box 5"/>
          <p:cNvSpPr txBox="1">
            <a:spLocks noChangeArrowheads="1"/>
          </p:cNvSpPr>
          <p:nvPr/>
        </p:nvSpPr>
        <p:spPr bwMode="auto">
          <a:xfrm>
            <a:off x="883912" y="1062650"/>
            <a:ext cx="6721147" cy="5268109"/>
          </a:xfrm>
          <a:prstGeom prst="rect">
            <a:avLst/>
          </a:prstGeom>
          <a:noFill/>
          <a:ln w="9525">
            <a:noFill/>
            <a:miter lim="800000"/>
            <a:headEnd/>
            <a:tailEnd/>
          </a:ln>
        </p:spPr>
        <p:txBody>
          <a:bodyPr wrap="square">
            <a:spAutoFit/>
          </a:bodyPr>
          <a:lstStyle/>
          <a:p>
            <a:pPr>
              <a:lnSpc>
                <a:spcPct val="130000"/>
              </a:lnSpc>
              <a:buSzPct val="140000"/>
              <a:tabLst>
                <a:tab pos="568325" algn="l"/>
              </a:tabLst>
            </a:pPr>
            <a:r>
              <a:rPr lang="en-US" sz="2000" dirty="0" smtClean="0">
                <a:solidFill>
                  <a:srgbClr val="FFFFFF"/>
                </a:solidFill>
              </a:rPr>
              <a:t>			</a:t>
            </a:r>
            <a:endParaRPr lang="en-US" sz="2000" dirty="0" smtClean="0">
              <a:solidFill>
                <a:srgbClr val="FFFF00"/>
              </a:solidFill>
            </a:endParaRPr>
          </a:p>
          <a:p>
            <a:pPr>
              <a:lnSpc>
                <a:spcPct val="130000"/>
              </a:lnSpc>
              <a:buSzPct val="140000"/>
              <a:tabLst>
                <a:tab pos="568325" algn="l"/>
              </a:tabLst>
            </a:pPr>
            <a:r>
              <a:rPr lang="en-US" sz="2000" dirty="0" smtClean="0">
                <a:solidFill>
                  <a:srgbClr val="FFFF00"/>
                </a:solidFill>
              </a:rPr>
              <a:t>Ecosystems</a:t>
            </a:r>
            <a:r>
              <a:rPr lang="en-US" sz="2000" dirty="0" smtClean="0">
                <a:solidFill>
                  <a:srgbClr val="FFFFFF"/>
                </a:solidFill>
              </a:rPr>
              <a:t> – species management, land management/	restoration, biological threats, CRU			</a:t>
            </a:r>
          </a:p>
          <a:p>
            <a:pPr>
              <a:lnSpc>
                <a:spcPct val="130000"/>
              </a:lnSpc>
              <a:spcBef>
                <a:spcPts val="600"/>
              </a:spcBef>
              <a:buSzPct val="140000"/>
              <a:tabLst>
                <a:tab pos="568325" algn="l"/>
              </a:tabLst>
            </a:pPr>
            <a:r>
              <a:rPr lang="en-US" sz="2000" dirty="0" smtClean="0">
                <a:solidFill>
                  <a:srgbClr val="FFFF00"/>
                </a:solidFill>
              </a:rPr>
              <a:t>Core </a:t>
            </a:r>
            <a:r>
              <a:rPr lang="en-US" sz="2000" dirty="0">
                <a:solidFill>
                  <a:srgbClr val="FFFF00"/>
                </a:solidFill>
              </a:rPr>
              <a:t>Science </a:t>
            </a:r>
            <a:r>
              <a:rPr lang="en-US" sz="2000" dirty="0" smtClean="0">
                <a:solidFill>
                  <a:srgbClr val="FFFF00"/>
                </a:solidFill>
              </a:rPr>
              <a:t>System </a:t>
            </a:r>
            <a:r>
              <a:rPr lang="en-US" sz="2000" dirty="0">
                <a:solidFill>
                  <a:srgbClr val="FFFFFF"/>
                </a:solidFill>
              </a:rPr>
              <a:t>- modeling, mapping, </a:t>
            </a:r>
            <a:r>
              <a:rPr lang="en-US" sz="2000" dirty="0" smtClean="0">
                <a:solidFill>
                  <a:srgbClr val="FFFFFF"/>
                </a:solidFill>
              </a:rPr>
              <a:t>data delivery</a:t>
            </a:r>
          </a:p>
          <a:p>
            <a:pPr>
              <a:lnSpc>
                <a:spcPct val="130000"/>
              </a:lnSpc>
              <a:spcBef>
                <a:spcPts val="600"/>
              </a:spcBef>
              <a:buSzPct val="140000"/>
              <a:tabLst>
                <a:tab pos="568325" algn="l"/>
              </a:tabLst>
            </a:pPr>
            <a:r>
              <a:rPr lang="en-US" sz="2000" dirty="0" smtClean="0">
                <a:solidFill>
                  <a:srgbClr val="FFFF00"/>
                </a:solidFill>
              </a:rPr>
              <a:t>Climate/</a:t>
            </a:r>
            <a:r>
              <a:rPr lang="en-US" sz="2000" dirty="0">
                <a:solidFill>
                  <a:srgbClr val="FFFF00"/>
                </a:solidFill>
              </a:rPr>
              <a:t>Land Use Change </a:t>
            </a:r>
            <a:r>
              <a:rPr lang="en-US" sz="2000" dirty="0" smtClean="0">
                <a:solidFill>
                  <a:srgbClr val="FFFFFF"/>
                </a:solidFill>
              </a:rPr>
              <a:t>– LULC change </a:t>
            </a:r>
            <a:r>
              <a:rPr lang="en-US" sz="2000" dirty="0">
                <a:solidFill>
                  <a:srgbClr val="FFFFFF"/>
                </a:solidFill>
              </a:rPr>
              <a:t>rates, causes, </a:t>
            </a:r>
            <a:endParaRPr lang="en-US" sz="2000" dirty="0" smtClean="0">
              <a:solidFill>
                <a:srgbClr val="FFFFFF"/>
              </a:solidFill>
            </a:endParaRPr>
          </a:p>
          <a:p>
            <a:pPr>
              <a:lnSpc>
                <a:spcPct val="90000"/>
              </a:lnSpc>
              <a:buSzPct val="140000"/>
              <a:tabLst>
                <a:tab pos="568325" algn="l"/>
              </a:tabLst>
            </a:pPr>
            <a:r>
              <a:rPr lang="en-US" sz="2000" dirty="0">
                <a:solidFill>
                  <a:srgbClr val="FFFFFF"/>
                </a:solidFill>
              </a:rPr>
              <a:t>	</a:t>
            </a:r>
            <a:r>
              <a:rPr lang="en-US" sz="2000" dirty="0" smtClean="0">
                <a:solidFill>
                  <a:srgbClr val="FFFFFF"/>
                </a:solidFill>
              </a:rPr>
              <a:t>	consequences ( e.g., floods, water availability);</a:t>
            </a:r>
            <a:endParaRPr lang="en-US" sz="2000" dirty="0">
              <a:solidFill>
                <a:srgbClr val="FFFFFF"/>
              </a:solidFill>
            </a:endParaRPr>
          </a:p>
          <a:p>
            <a:pPr>
              <a:lnSpc>
                <a:spcPct val="130000"/>
              </a:lnSpc>
              <a:spcBef>
                <a:spcPts val="600"/>
              </a:spcBef>
              <a:buSzPct val="140000"/>
              <a:tabLst>
                <a:tab pos="568325" algn="l"/>
              </a:tabLst>
            </a:pPr>
            <a:r>
              <a:rPr lang="en-US" sz="2000" dirty="0" smtClean="0">
                <a:solidFill>
                  <a:srgbClr val="FFFF00"/>
                </a:solidFill>
              </a:rPr>
              <a:t>Energy </a:t>
            </a:r>
            <a:r>
              <a:rPr lang="en-US" sz="2000" dirty="0">
                <a:solidFill>
                  <a:srgbClr val="FFFF00"/>
                </a:solidFill>
              </a:rPr>
              <a:t>and </a:t>
            </a:r>
            <a:r>
              <a:rPr lang="en-US" sz="2000" dirty="0" smtClean="0">
                <a:solidFill>
                  <a:srgbClr val="FFFF00"/>
                </a:solidFill>
              </a:rPr>
              <a:t>Minerals </a:t>
            </a:r>
            <a:r>
              <a:rPr lang="en-US" sz="2000" dirty="0" smtClean="0">
                <a:solidFill>
                  <a:srgbClr val="FFFFFF"/>
                </a:solidFill>
              </a:rPr>
              <a:t>– mapping, resource assessment</a:t>
            </a:r>
            <a:endParaRPr lang="en-US" sz="2000" dirty="0">
              <a:solidFill>
                <a:srgbClr val="FFFFFF"/>
              </a:solidFill>
            </a:endParaRPr>
          </a:p>
          <a:p>
            <a:pPr>
              <a:lnSpc>
                <a:spcPct val="130000"/>
              </a:lnSpc>
              <a:spcBef>
                <a:spcPts val="600"/>
              </a:spcBef>
              <a:buSzPct val="140000"/>
              <a:tabLst>
                <a:tab pos="568325" algn="l"/>
              </a:tabLst>
            </a:pPr>
            <a:r>
              <a:rPr lang="en-US" sz="2000" dirty="0">
                <a:solidFill>
                  <a:srgbClr val="FFFF00"/>
                </a:solidFill>
              </a:rPr>
              <a:t>Environmental Health </a:t>
            </a:r>
            <a:r>
              <a:rPr lang="en-US" sz="2000" dirty="0">
                <a:solidFill>
                  <a:srgbClr val="FFFFFF"/>
                </a:solidFill>
              </a:rPr>
              <a:t>- </a:t>
            </a:r>
            <a:r>
              <a:rPr lang="en-US" sz="2000" dirty="0" smtClean="0">
                <a:solidFill>
                  <a:srgbClr val="FFFFFF"/>
                </a:solidFill>
              </a:rPr>
              <a:t>ecological </a:t>
            </a:r>
            <a:r>
              <a:rPr lang="en-US" sz="2000" dirty="0">
                <a:solidFill>
                  <a:srgbClr val="FFFFFF"/>
                </a:solidFill>
              </a:rPr>
              <a:t>and human </a:t>
            </a:r>
            <a:r>
              <a:rPr lang="en-US" sz="2000" dirty="0" smtClean="0">
                <a:solidFill>
                  <a:srgbClr val="FFFFFF"/>
                </a:solidFill>
              </a:rPr>
              <a:t>health, </a:t>
            </a:r>
          </a:p>
          <a:p>
            <a:pPr>
              <a:lnSpc>
                <a:spcPct val="90000"/>
              </a:lnSpc>
              <a:buSzPct val="140000"/>
              <a:tabLst>
                <a:tab pos="568325" algn="l"/>
              </a:tabLst>
            </a:pPr>
            <a:r>
              <a:rPr lang="en-US" sz="2000" dirty="0">
                <a:solidFill>
                  <a:srgbClr val="FFFFFF"/>
                </a:solidFill>
              </a:rPr>
              <a:t>	</a:t>
            </a:r>
            <a:r>
              <a:rPr lang="en-US" sz="2000" dirty="0" smtClean="0">
                <a:solidFill>
                  <a:srgbClr val="FFFFFF"/>
                </a:solidFill>
              </a:rPr>
              <a:t>	exposure </a:t>
            </a:r>
            <a:r>
              <a:rPr lang="en-US" sz="2000" dirty="0">
                <a:solidFill>
                  <a:srgbClr val="FFFFFF"/>
                </a:solidFill>
              </a:rPr>
              <a:t>to disease agents</a:t>
            </a:r>
            <a:r>
              <a:rPr lang="en-US" sz="2000" dirty="0" smtClean="0">
                <a:solidFill>
                  <a:srgbClr val="FFFFFF"/>
                </a:solidFill>
              </a:rPr>
              <a:t>		</a:t>
            </a:r>
          </a:p>
          <a:p>
            <a:pPr>
              <a:lnSpc>
                <a:spcPct val="130000"/>
              </a:lnSpc>
              <a:spcBef>
                <a:spcPts val="600"/>
              </a:spcBef>
              <a:buSzPct val="140000"/>
              <a:tabLst>
                <a:tab pos="568325" algn="l"/>
              </a:tabLst>
            </a:pPr>
            <a:r>
              <a:rPr lang="en-US" sz="2000" dirty="0">
                <a:solidFill>
                  <a:srgbClr val="FFFF00"/>
                </a:solidFill>
              </a:rPr>
              <a:t>Natural Hazards </a:t>
            </a:r>
            <a:r>
              <a:rPr lang="en-US" sz="2000" dirty="0">
                <a:solidFill>
                  <a:srgbClr val="FFFFFF"/>
                </a:solidFill>
              </a:rPr>
              <a:t>- observations, analyses, and research </a:t>
            </a:r>
            <a:endParaRPr lang="en-US" sz="2000" dirty="0" smtClean="0">
              <a:solidFill>
                <a:srgbClr val="FFFFFF"/>
              </a:solidFill>
            </a:endParaRPr>
          </a:p>
          <a:p>
            <a:pPr>
              <a:lnSpc>
                <a:spcPct val="90000"/>
              </a:lnSpc>
              <a:buSzPct val="140000"/>
              <a:tabLst>
                <a:tab pos="568325" algn="l"/>
              </a:tabLst>
            </a:pPr>
            <a:r>
              <a:rPr lang="en-US" sz="2000" dirty="0">
                <a:solidFill>
                  <a:srgbClr val="FFFFFF"/>
                </a:solidFill>
              </a:rPr>
              <a:t>	</a:t>
            </a:r>
            <a:r>
              <a:rPr lang="en-US" sz="2000" dirty="0" smtClean="0">
                <a:solidFill>
                  <a:srgbClr val="FFFFFF"/>
                </a:solidFill>
              </a:rPr>
              <a:t>	to increase resiliency to </a:t>
            </a:r>
            <a:r>
              <a:rPr lang="en-US" sz="2000" dirty="0">
                <a:solidFill>
                  <a:srgbClr val="FFFFFF"/>
                </a:solidFill>
              </a:rPr>
              <a:t>natural hazards</a:t>
            </a:r>
          </a:p>
          <a:p>
            <a:pPr>
              <a:lnSpc>
                <a:spcPct val="130000"/>
              </a:lnSpc>
              <a:spcBef>
                <a:spcPts val="600"/>
              </a:spcBef>
              <a:buSzPct val="140000"/>
              <a:tabLst>
                <a:tab pos="568325" algn="l"/>
              </a:tabLst>
            </a:pPr>
            <a:r>
              <a:rPr lang="en-US" sz="2000" dirty="0">
                <a:solidFill>
                  <a:srgbClr val="FFFF00"/>
                </a:solidFill>
              </a:rPr>
              <a:t>Water</a:t>
            </a:r>
            <a:r>
              <a:rPr lang="en-US" sz="2000" dirty="0">
                <a:solidFill>
                  <a:srgbClr val="FFFFFF"/>
                </a:solidFill>
              </a:rPr>
              <a:t> - capabilities, tools, and delivery systems to meet </a:t>
            </a:r>
            <a:endParaRPr lang="en-US" sz="2000" dirty="0" smtClean="0">
              <a:solidFill>
                <a:srgbClr val="FFFFFF"/>
              </a:solidFill>
            </a:endParaRPr>
          </a:p>
          <a:p>
            <a:pPr>
              <a:lnSpc>
                <a:spcPct val="90000"/>
              </a:lnSpc>
              <a:buSzPct val="140000"/>
              <a:tabLst>
                <a:tab pos="568325" algn="l"/>
              </a:tabLst>
            </a:pPr>
            <a:r>
              <a:rPr lang="en-US" sz="2000" dirty="0">
                <a:solidFill>
                  <a:srgbClr val="FFFFFF"/>
                </a:solidFill>
              </a:rPr>
              <a:t>	</a:t>
            </a:r>
            <a:r>
              <a:rPr lang="en-US" sz="2000" dirty="0" smtClean="0">
                <a:solidFill>
                  <a:srgbClr val="FFFFFF"/>
                </a:solidFill>
              </a:rPr>
              <a:t>	the </a:t>
            </a:r>
            <a:r>
              <a:rPr lang="en-US" sz="2000" dirty="0">
                <a:solidFill>
                  <a:srgbClr val="FFFFFF"/>
                </a:solidFill>
              </a:rPr>
              <a:t>Nation’s water-resource needs</a:t>
            </a:r>
            <a:endParaRPr lang="en-US" sz="2000" dirty="0">
              <a:solidFill>
                <a:srgbClr val="FFFFFF"/>
              </a:solidFill>
            </a:endParaRPr>
          </a:p>
        </p:txBody>
      </p:sp>
    </p:spTree>
    <p:extLst>
      <p:ext uri="{BB962C8B-B14F-4D97-AF65-F5344CB8AC3E}">
        <p14:creationId xmlns:p14="http://schemas.microsoft.com/office/powerpoint/2010/main" val="24931297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0" y="313125"/>
            <a:ext cx="9143999" cy="584776"/>
          </a:xfrm>
          <a:prstGeom prst="rect">
            <a:avLst/>
          </a:prstGeom>
          <a:noFill/>
        </p:spPr>
        <p:txBody>
          <a:bodyPr wrap="square" rtlCol="0">
            <a:spAutoFit/>
          </a:bodyPr>
          <a:lstStyle/>
          <a:p>
            <a:pPr algn="ctr"/>
            <a:r>
              <a:rPr lang="en-US" sz="3200" dirty="0" smtClean="0">
                <a:solidFill>
                  <a:srgbClr val="FFFF00"/>
                </a:solidFill>
              </a:rPr>
              <a:t>USGS – Relevance to Managers</a:t>
            </a:r>
            <a:endParaRPr lang="en-US" sz="3200" dirty="0">
              <a:solidFill>
                <a:srgbClr val="FFFF00"/>
              </a:solidFill>
            </a:endParaRPr>
          </a:p>
        </p:txBody>
      </p:sp>
      <p:sp>
        <p:nvSpPr>
          <p:cNvPr id="4" name="Text Box 5"/>
          <p:cNvSpPr txBox="1">
            <a:spLocks noChangeArrowheads="1"/>
          </p:cNvSpPr>
          <p:nvPr/>
        </p:nvSpPr>
        <p:spPr bwMode="auto">
          <a:xfrm>
            <a:off x="883912" y="1062650"/>
            <a:ext cx="7570519" cy="4298613"/>
          </a:xfrm>
          <a:prstGeom prst="rect">
            <a:avLst/>
          </a:prstGeom>
          <a:noFill/>
          <a:ln w="9525">
            <a:noFill/>
            <a:miter lim="800000"/>
            <a:headEnd/>
            <a:tailEnd/>
          </a:ln>
        </p:spPr>
        <p:txBody>
          <a:bodyPr wrap="square">
            <a:spAutoFit/>
          </a:bodyPr>
          <a:lstStyle/>
          <a:p>
            <a:pPr>
              <a:buSzPct val="140000"/>
              <a:tabLst>
                <a:tab pos="568325" algn="l"/>
              </a:tabLst>
            </a:pPr>
            <a:r>
              <a:rPr lang="en-US" sz="2000" dirty="0" smtClean="0">
                <a:solidFill>
                  <a:srgbClr val="FFFF00"/>
                </a:solidFill>
              </a:rPr>
              <a:t>Long term data/interpretation </a:t>
            </a:r>
            <a:r>
              <a:rPr lang="en-US" sz="2000" dirty="0" smtClean="0">
                <a:solidFill>
                  <a:srgbClr val="FFFFFF"/>
                </a:solidFill>
              </a:rPr>
              <a:t>– NWIS, </a:t>
            </a:r>
            <a:r>
              <a:rPr lang="en-US" sz="2000" dirty="0">
                <a:solidFill>
                  <a:srgbClr val="FFFFFF"/>
                </a:solidFill>
              </a:rPr>
              <a:t>Chesapeake Bay nutrient</a:t>
            </a:r>
            <a:r>
              <a:rPr lang="en-US" sz="2000" dirty="0" smtClean="0">
                <a:solidFill>
                  <a:srgbClr val="FFFFFF"/>
                </a:solidFill>
              </a:rPr>
              <a:t>/	sediment </a:t>
            </a:r>
            <a:r>
              <a:rPr lang="en-US" sz="2000" dirty="0">
                <a:solidFill>
                  <a:srgbClr val="FFFFFF"/>
                </a:solidFill>
              </a:rPr>
              <a:t>trends, </a:t>
            </a:r>
            <a:r>
              <a:rPr lang="en-US" sz="2000" dirty="0" smtClean="0">
                <a:solidFill>
                  <a:srgbClr val="FFFFFF"/>
                </a:solidFill>
              </a:rPr>
              <a:t>breeding bird survey, SET network, NGS</a:t>
            </a:r>
          </a:p>
          <a:p>
            <a:pPr>
              <a:spcBef>
                <a:spcPts val="1200"/>
              </a:spcBef>
              <a:buSzPct val="140000"/>
              <a:tabLst>
                <a:tab pos="568325" algn="l"/>
              </a:tabLst>
            </a:pPr>
            <a:r>
              <a:rPr lang="en-US" sz="2000" dirty="0" smtClean="0">
                <a:solidFill>
                  <a:srgbClr val="FFFF00"/>
                </a:solidFill>
              </a:rPr>
              <a:t>Decision analysis and support tools </a:t>
            </a:r>
            <a:r>
              <a:rPr lang="en-US" sz="2000" dirty="0" smtClean="0">
                <a:solidFill>
                  <a:srgbClr val="FFFFFF"/>
                </a:solidFill>
              </a:rPr>
              <a:t>– </a:t>
            </a:r>
          </a:p>
          <a:p>
            <a:pPr>
              <a:spcBef>
                <a:spcPts val="600"/>
              </a:spcBef>
              <a:buSzPct val="140000"/>
              <a:tabLst>
                <a:tab pos="568325" algn="l"/>
              </a:tabLst>
            </a:pPr>
            <a:r>
              <a:rPr lang="en-US" sz="2000" dirty="0">
                <a:solidFill>
                  <a:srgbClr val="FFFFFF"/>
                </a:solidFill>
              </a:rPr>
              <a:t>	</a:t>
            </a:r>
            <a:r>
              <a:rPr lang="en-US" sz="2000" dirty="0" smtClean="0">
                <a:solidFill>
                  <a:srgbClr val="FFFFFF"/>
                </a:solidFill>
              </a:rPr>
              <a:t>SDM/AM - </a:t>
            </a:r>
            <a:r>
              <a:rPr lang="en-US" sz="2000" dirty="0">
                <a:solidFill>
                  <a:srgbClr val="FFFFFF"/>
                </a:solidFill>
              </a:rPr>
              <a:t>decisions with </a:t>
            </a:r>
            <a:r>
              <a:rPr lang="en-US" sz="2000" dirty="0" smtClean="0">
                <a:solidFill>
                  <a:srgbClr val="FFFFFF"/>
                </a:solidFill>
              </a:rPr>
              <a:t>uncertainty, ESA species status 	assessments, Herring River Estuary Restoration, </a:t>
            </a:r>
          </a:p>
          <a:p>
            <a:pPr>
              <a:spcBef>
                <a:spcPts val="1200"/>
              </a:spcBef>
              <a:buSzPct val="140000"/>
              <a:tabLst>
                <a:tab pos="568325" algn="l"/>
              </a:tabLst>
            </a:pPr>
            <a:r>
              <a:rPr lang="en-US" sz="2000" dirty="0">
                <a:solidFill>
                  <a:srgbClr val="FFFFFF"/>
                </a:solidFill>
              </a:rPr>
              <a:t>	I</a:t>
            </a:r>
            <a:r>
              <a:rPr lang="en-US" sz="2000" dirty="0" smtClean="0">
                <a:solidFill>
                  <a:srgbClr val="FFFFFF"/>
                </a:solidFill>
              </a:rPr>
              <a:t>ntegrated spatial modeling – mapping groundwater </a:t>
            </a:r>
          </a:p>
          <a:p>
            <a:pPr>
              <a:spcBef>
                <a:spcPts val="0"/>
              </a:spcBef>
              <a:buSzPct val="140000"/>
              <a:tabLst>
                <a:tab pos="568325" algn="l"/>
              </a:tabLst>
            </a:pPr>
            <a:r>
              <a:rPr lang="en-US" sz="2000" dirty="0">
                <a:solidFill>
                  <a:srgbClr val="FFFFFF"/>
                </a:solidFill>
              </a:rPr>
              <a:t>	</a:t>
            </a:r>
            <a:r>
              <a:rPr lang="en-US" sz="2000" dirty="0" smtClean="0">
                <a:solidFill>
                  <a:srgbClr val="FFFFFF"/>
                </a:solidFill>
              </a:rPr>
              <a:t>stream inputs, </a:t>
            </a:r>
            <a:r>
              <a:rPr lang="en-US" sz="2000" dirty="0" err="1" smtClean="0">
                <a:solidFill>
                  <a:srgbClr val="FFFFFF"/>
                </a:solidFill>
              </a:rPr>
              <a:t>CBay</a:t>
            </a:r>
            <a:r>
              <a:rPr lang="en-US" sz="2000" dirty="0" smtClean="0">
                <a:solidFill>
                  <a:srgbClr val="FFFFFF"/>
                </a:solidFill>
              </a:rPr>
              <a:t> fish habitat tool, </a:t>
            </a:r>
            <a:r>
              <a:rPr lang="en-US" sz="2000" dirty="0">
                <a:solidFill>
                  <a:srgbClr val="FFFFFF"/>
                </a:solidFill>
              </a:rPr>
              <a:t>ginseng on NF, </a:t>
            </a:r>
            <a:r>
              <a:rPr lang="en-US" sz="2000" dirty="0" smtClean="0">
                <a:solidFill>
                  <a:srgbClr val="FFFFFF"/>
                </a:solidFill>
              </a:rPr>
              <a:t>	Hurricane Sandy (surge, contaminants models)</a:t>
            </a:r>
          </a:p>
          <a:p>
            <a:pPr>
              <a:spcBef>
                <a:spcPts val="1200"/>
              </a:spcBef>
              <a:buSzPct val="140000"/>
              <a:tabLst>
                <a:tab pos="568325" algn="l"/>
              </a:tabLst>
            </a:pPr>
            <a:r>
              <a:rPr lang="en-US" sz="2000" dirty="0" smtClean="0">
                <a:solidFill>
                  <a:srgbClr val="FFFF00"/>
                </a:solidFill>
              </a:rPr>
              <a:t>Research Applications </a:t>
            </a:r>
            <a:r>
              <a:rPr lang="en-US" sz="2000" dirty="0" smtClean="0">
                <a:solidFill>
                  <a:srgbClr val="FFFFFF"/>
                </a:solidFill>
              </a:rPr>
              <a:t>– Genetics/genomics, </a:t>
            </a:r>
            <a:r>
              <a:rPr lang="en-US" sz="2000" dirty="0" err="1" smtClean="0">
                <a:solidFill>
                  <a:srgbClr val="FFFFFF"/>
                </a:solidFill>
              </a:rPr>
              <a:t>Lidar</a:t>
            </a:r>
            <a:r>
              <a:rPr lang="en-US" sz="2000" dirty="0" smtClean="0">
                <a:solidFill>
                  <a:srgbClr val="FFFFFF"/>
                </a:solidFill>
              </a:rPr>
              <a:t>/3-D mapping, 	ecosystem services, weather radar/bird migration, Ford - 	acoustic bat monitoring </a:t>
            </a:r>
          </a:p>
          <a:p>
            <a:pPr>
              <a:lnSpc>
                <a:spcPct val="90000"/>
              </a:lnSpc>
              <a:buSzPct val="140000"/>
              <a:tabLst>
                <a:tab pos="568325" algn="l"/>
              </a:tabLst>
            </a:pPr>
            <a:endParaRPr lang="en-US" sz="2000" dirty="0">
              <a:solidFill>
                <a:srgbClr val="FFFFFF"/>
              </a:solidFill>
            </a:endParaRPr>
          </a:p>
        </p:txBody>
      </p:sp>
      <p:sp>
        <p:nvSpPr>
          <p:cNvPr id="6" name="Text Box 5"/>
          <p:cNvSpPr txBox="1">
            <a:spLocks noChangeArrowheads="1"/>
          </p:cNvSpPr>
          <p:nvPr/>
        </p:nvSpPr>
        <p:spPr bwMode="auto">
          <a:xfrm>
            <a:off x="1012924" y="5229229"/>
            <a:ext cx="7390191" cy="1205458"/>
          </a:xfrm>
          <a:prstGeom prst="rect">
            <a:avLst/>
          </a:prstGeom>
          <a:noFill/>
          <a:ln w="9525">
            <a:noFill/>
            <a:miter lim="800000"/>
            <a:headEnd/>
            <a:tailEnd/>
          </a:ln>
        </p:spPr>
        <p:txBody>
          <a:bodyPr wrap="square">
            <a:spAutoFit/>
          </a:bodyPr>
          <a:lstStyle/>
          <a:p>
            <a:pPr>
              <a:lnSpc>
                <a:spcPct val="90000"/>
              </a:lnSpc>
              <a:buSzPct val="140000"/>
              <a:tabLst>
                <a:tab pos="568325" algn="l"/>
              </a:tabLst>
            </a:pPr>
            <a:r>
              <a:rPr lang="en-US" sz="2000" dirty="0" smtClean="0">
                <a:solidFill>
                  <a:srgbClr val="FFFF00"/>
                </a:solidFill>
              </a:rPr>
              <a:t>USGS Science at NEAFWA meeting </a:t>
            </a:r>
            <a:r>
              <a:rPr lang="en-US" sz="2000" dirty="0" smtClean="0">
                <a:solidFill>
                  <a:srgbClr val="FFFFFF"/>
                </a:solidFill>
              </a:rPr>
              <a:t>– </a:t>
            </a:r>
            <a:r>
              <a:rPr lang="en-US" sz="2000" dirty="0">
                <a:solidFill>
                  <a:srgbClr val="FFFFFF"/>
                </a:solidFill>
              </a:rPr>
              <a:t>NAACC </a:t>
            </a:r>
            <a:r>
              <a:rPr lang="en-US" sz="2000" dirty="0" smtClean="0">
                <a:solidFill>
                  <a:srgbClr val="FFFFFF"/>
                </a:solidFill>
              </a:rPr>
              <a:t>prioritization </a:t>
            </a:r>
            <a:r>
              <a:rPr lang="en-US" sz="2000" dirty="0">
                <a:solidFill>
                  <a:srgbClr val="FFFFFF"/>
                </a:solidFill>
              </a:rPr>
              <a:t>tool </a:t>
            </a:r>
            <a:r>
              <a:rPr lang="en-US" sz="2000" dirty="0" smtClean="0">
                <a:solidFill>
                  <a:srgbClr val="FFFFFF"/>
                </a:solidFill>
              </a:rPr>
              <a:t>	(</a:t>
            </a:r>
            <a:r>
              <a:rPr lang="en-US" sz="2000" dirty="0" err="1">
                <a:solidFill>
                  <a:srgbClr val="FFFFFF"/>
                </a:solidFill>
              </a:rPr>
              <a:t>StreamStats</a:t>
            </a:r>
            <a:r>
              <a:rPr lang="en-US" sz="2000" dirty="0">
                <a:solidFill>
                  <a:srgbClr val="FFFFFF"/>
                </a:solidFill>
              </a:rPr>
              <a:t> data</a:t>
            </a:r>
            <a:r>
              <a:rPr lang="en-US" sz="2000" dirty="0" smtClean="0">
                <a:solidFill>
                  <a:srgbClr val="FFFFFF"/>
                </a:solidFill>
              </a:rPr>
              <a:t>); Restoring brook trout connectivity 	(King - genetics; Letcher – movement); </a:t>
            </a:r>
            <a:r>
              <a:rPr lang="en-US" sz="2000" dirty="0" err="1" smtClean="0">
                <a:solidFill>
                  <a:srgbClr val="FFFFFF"/>
                </a:solidFill>
              </a:rPr>
              <a:t>Ches</a:t>
            </a:r>
            <a:r>
              <a:rPr lang="en-US" sz="2000" dirty="0" smtClean="0">
                <a:solidFill>
                  <a:srgbClr val="FFFFFF"/>
                </a:solidFill>
              </a:rPr>
              <a:t> Bay fishery 	management (land-use trends analysis) </a:t>
            </a:r>
            <a:endParaRPr lang="en-US" sz="2000" dirty="0">
              <a:solidFill>
                <a:srgbClr val="FFFFFF"/>
              </a:solidFill>
            </a:endParaRPr>
          </a:p>
        </p:txBody>
      </p:sp>
    </p:spTree>
    <p:extLst>
      <p:ext uri="{BB962C8B-B14F-4D97-AF65-F5344CB8AC3E}">
        <p14:creationId xmlns:p14="http://schemas.microsoft.com/office/powerpoint/2010/main" val="8262055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0" y="313125"/>
            <a:ext cx="9143999" cy="369332"/>
          </a:xfrm>
          <a:prstGeom prst="rect">
            <a:avLst/>
          </a:prstGeom>
          <a:noFill/>
        </p:spPr>
        <p:txBody>
          <a:bodyPr wrap="square" rtlCol="0">
            <a:spAutoFit/>
          </a:bodyPr>
          <a:lstStyle/>
          <a:p>
            <a:pPr algn="ctr"/>
            <a:r>
              <a:rPr lang="en-US" sz="1800" dirty="0" smtClean="0">
                <a:solidFill>
                  <a:srgbClr val="FFFF00"/>
                </a:solidFill>
              </a:rPr>
              <a:t>USGS – Collaborations</a:t>
            </a:r>
            <a:endParaRPr lang="en-US" sz="1800" dirty="0">
              <a:solidFill>
                <a:srgbClr val="FFFF00"/>
              </a:solidFill>
            </a:endParaRPr>
          </a:p>
        </p:txBody>
      </p:sp>
      <p:pic>
        <p:nvPicPr>
          <p:cNvPr id="2" name="Picture 1"/>
          <p:cNvPicPr>
            <a:picLocks noChangeAspect="1"/>
          </p:cNvPicPr>
          <p:nvPr/>
        </p:nvPicPr>
        <p:blipFill>
          <a:blip r:embed="rId3"/>
          <a:stretch>
            <a:fillRect/>
          </a:stretch>
        </p:blipFill>
        <p:spPr>
          <a:xfrm>
            <a:off x="418352" y="781928"/>
            <a:ext cx="8328429" cy="6076072"/>
          </a:xfrm>
          <a:prstGeom prst="rect">
            <a:avLst/>
          </a:prstGeom>
        </p:spPr>
      </p:pic>
    </p:spTree>
    <p:extLst>
      <p:ext uri="{BB962C8B-B14F-4D97-AF65-F5344CB8AC3E}">
        <p14:creationId xmlns:p14="http://schemas.microsoft.com/office/powerpoint/2010/main" val="39887451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5" name="Text Box 9"/>
          <p:cNvSpPr txBox="1">
            <a:spLocks noChangeArrowheads="1"/>
          </p:cNvSpPr>
          <p:nvPr/>
        </p:nvSpPr>
        <p:spPr bwMode="auto">
          <a:xfrm>
            <a:off x="2670533" y="1526004"/>
            <a:ext cx="1618488" cy="553998"/>
          </a:xfrm>
          <a:prstGeom prst="rect">
            <a:avLst/>
          </a:prstGeom>
          <a:solidFill>
            <a:schemeClr val="accent5">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GIS and remote</a:t>
            </a:r>
          </a:p>
          <a:p>
            <a:pPr algn="ctr" eaLnBrk="1" hangingPunct="1"/>
            <a:r>
              <a:rPr lang="en-US" altLang="en-US" sz="1500" dirty="0" smtClean="0">
                <a:solidFill>
                  <a:schemeClr val="bg1"/>
                </a:solidFill>
              </a:rPr>
              <a:t>sensing</a:t>
            </a:r>
            <a:endParaRPr lang="en-US" altLang="en-US" sz="1500" dirty="0">
              <a:solidFill>
                <a:schemeClr val="bg1"/>
              </a:solidFill>
            </a:endParaRPr>
          </a:p>
        </p:txBody>
      </p:sp>
      <p:sp>
        <p:nvSpPr>
          <p:cNvPr id="4" name="TextBox 3"/>
          <p:cNvSpPr txBox="1"/>
          <p:nvPr/>
        </p:nvSpPr>
        <p:spPr>
          <a:xfrm>
            <a:off x="243366" y="735796"/>
            <a:ext cx="1952788" cy="707886"/>
          </a:xfrm>
          <a:prstGeom prst="rect">
            <a:avLst/>
          </a:prstGeom>
          <a:noFill/>
        </p:spPr>
        <p:txBody>
          <a:bodyPr wrap="square" rtlCol="0">
            <a:spAutoFit/>
          </a:bodyPr>
          <a:lstStyle/>
          <a:p>
            <a:pPr algn="ctr"/>
            <a:r>
              <a:rPr lang="en-US" sz="2000" i="1" dirty="0" smtClean="0">
                <a:solidFill>
                  <a:srgbClr val="FFFF00"/>
                </a:solidFill>
              </a:rPr>
              <a:t>Ecological </a:t>
            </a:r>
          </a:p>
          <a:p>
            <a:pPr algn="ctr"/>
            <a:r>
              <a:rPr lang="en-US" sz="2000" i="1" dirty="0" smtClean="0">
                <a:solidFill>
                  <a:srgbClr val="FFFF00"/>
                </a:solidFill>
              </a:rPr>
              <a:t>research focus</a:t>
            </a:r>
            <a:endParaRPr lang="en-US" sz="2000" i="1" dirty="0">
              <a:solidFill>
                <a:srgbClr val="FFFF00"/>
              </a:solidFill>
            </a:endParaRPr>
          </a:p>
        </p:txBody>
      </p:sp>
      <p:sp>
        <p:nvSpPr>
          <p:cNvPr id="47" name="TextBox 46"/>
          <p:cNvSpPr txBox="1"/>
          <p:nvPr/>
        </p:nvSpPr>
        <p:spPr>
          <a:xfrm>
            <a:off x="2541723" y="874296"/>
            <a:ext cx="1828799" cy="400110"/>
          </a:xfrm>
          <a:prstGeom prst="rect">
            <a:avLst/>
          </a:prstGeom>
          <a:noFill/>
        </p:spPr>
        <p:txBody>
          <a:bodyPr wrap="square" rtlCol="0">
            <a:spAutoFit/>
          </a:bodyPr>
          <a:lstStyle/>
          <a:p>
            <a:pPr algn="ctr"/>
            <a:r>
              <a:rPr lang="en-US" sz="2000" i="1" dirty="0" smtClean="0">
                <a:solidFill>
                  <a:srgbClr val="FFFF00"/>
                </a:solidFill>
              </a:rPr>
              <a:t>Techniques</a:t>
            </a:r>
            <a:endParaRPr lang="en-US" sz="2000" i="1" dirty="0">
              <a:solidFill>
                <a:srgbClr val="FFFF00"/>
              </a:solidFill>
            </a:endParaRPr>
          </a:p>
        </p:txBody>
      </p:sp>
      <p:sp>
        <p:nvSpPr>
          <p:cNvPr id="48" name="Text Box 11"/>
          <p:cNvSpPr txBox="1">
            <a:spLocks noChangeArrowheads="1"/>
          </p:cNvSpPr>
          <p:nvPr/>
        </p:nvSpPr>
        <p:spPr bwMode="auto">
          <a:xfrm>
            <a:off x="2670534" y="2268350"/>
            <a:ext cx="1618488" cy="553998"/>
          </a:xfrm>
          <a:prstGeom prst="rect">
            <a:avLst/>
          </a:prstGeom>
          <a:solidFill>
            <a:schemeClr val="accent5">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Modeling and simulation</a:t>
            </a:r>
            <a:endParaRPr lang="en-US" altLang="en-US" sz="1500" dirty="0">
              <a:solidFill>
                <a:schemeClr val="bg1"/>
              </a:solidFill>
            </a:endParaRPr>
          </a:p>
        </p:txBody>
      </p:sp>
      <p:sp>
        <p:nvSpPr>
          <p:cNvPr id="49" name="Text Box 11"/>
          <p:cNvSpPr txBox="1">
            <a:spLocks noChangeArrowheads="1"/>
          </p:cNvSpPr>
          <p:nvPr/>
        </p:nvSpPr>
        <p:spPr bwMode="auto">
          <a:xfrm>
            <a:off x="2670534" y="3010423"/>
            <a:ext cx="1618488" cy="553998"/>
          </a:xfrm>
          <a:prstGeom prst="rect">
            <a:avLst/>
          </a:prstGeom>
          <a:solidFill>
            <a:schemeClr val="accent5">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Field surveys and experiments</a:t>
            </a:r>
            <a:endParaRPr lang="en-US" altLang="en-US" sz="1500" dirty="0">
              <a:solidFill>
                <a:schemeClr val="bg1"/>
              </a:solidFill>
            </a:endParaRPr>
          </a:p>
        </p:txBody>
      </p:sp>
      <p:sp>
        <p:nvSpPr>
          <p:cNvPr id="54" name="Text Box 9"/>
          <p:cNvSpPr txBox="1">
            <a:spLocks noChangeArrowheads="1"/>
          </p:cNvSpPr>
          <p:nvPr/>
        </p:nvSpPr>
        <p:spPr bwMode="auto">
          <a:xfrm>
            <a:off x="409239" y="2560052"/>
            <a:ext cx="1621039" cy="323165"/>
          </a:xfrm>
          <a:prstGeom prst="rect">
            <a:avLst/>
          </a:prstGeom>
          <a:solidFill>
            <a:schemeClr val="accent6">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Evolutionary</a:t>
            </a:r>
            <a:endParaRPr lang="en-US" altLang="en-US" sz="1500" dirty="0">
              <a:solidFill>
                <a:schemeClr val="bg1"/>
              </a:solidFill>
            </a:endParaRPr>
          </a:p>
        </p:txBody>
      </p:sp>
      <p:sp>
        <p:nvSpPr>
          <p:cNvPr id="55" name="Text Box 9"/>
          <p:cNvSpPr txBox="1">
            <a:spLocks noChangeArrowheads="1"/>
          </p:cNvSpPr>
          <p:nvPr/>
        </p:nvSpPr>
        <p:spPr bwMode="auto">
          <a:xfrm>
            <a:off x="409240" y="3065351"/>
            <a:ext cx="1621038" cy="553998"/>
          </a:xfrm>
          <a:prstGeom prst="rect">
            <a:avLst/>
          </a:prstGeom>
          <a:solidFill>
            <a:schemeClr val="accent6">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Population and community</a:t>
            </a:r>
            <a:endParaRPr lang="en-US" altLang="en-US" sz="1500" dirty="0">
              <a:solidFill>
                <a:schemeClr val="bg1"/>
              </a:solidFill>
            </a:endParaRPr>
          </a:p>
        </p:txBody>
      </p:sp>
      <p:sp>
        <p:nvSpPr>
          <p:cNvPr id="56" name="Text Box 9"/>
          <p:cNvSpPr txBox="1">
            <a:spLocks noChangeArrowheads="1"/>
          </p:cNvSpPr>
          <p:nvPr/>
        </p:nvSpPr>
        <p:spPr bwMode="auto">
          <a:xfrm>
            <a:off x="409238" y="3824071"/>
            <a:ext cx="1621040" cy="323165"/>
          </a:xfrm>
          <a:prstGeom prst="rect">
            <a:avLst/>
          </a:prstGeom>
          <a:solidFill>
            <a:schemeClr val="accent6">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Organismal</a:t>
            </a:r>
            <a:endParaRPr lang="en-US" altLang="en-US" sz="1500" dirty="0">
              <a:solidFill>
                <a:schemeClr val="bg1"/>
              </a:solidFill>
            </a:endParaRPr>
          </a:p>
        </p:txBody>
      </p:sp>
      <p:sp>
        <p:nvSpPr>
          <p:cNvPr id="57" name="Text Box 9"/>
          <p:cNvSpPr txBox="1">
            <a:spLocks noChangeArrowheads="1"/>
          </p:cNvSpPr>
          <p:nvPr/>
        </p:nvSpPr>
        <p:spPr bwMode="auto">
          <a:xfrm>
            <a:off x="409238" y="4355742"/>
            <a:ext cx="1621040" cy="323165"/>
          </a:xfrm>
          <a:prstGeom prst="rect">
            <a:avLst/>
          </a:prstGeom>
          <a:solidFill>
            <a:schemeClr val="accent6">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Physical/habitat</a:t>
            </a:r>
            <a:endParaRPr lang="en-US" altLang="en-US" sz="1500" dirty="0">
              <a:solidFill>
                <a:schemeClr val="bg1"/>
              </a:solidFill>
            </a:endParaRPr>
          </a:p>
        </p:txBody>
      </p:sp>
      <p:sp>
        <p:nvSpPr>
          <p:cNvPr id="58" name="Text Box 11"/>
          <p:cNvSpPr txBox="1">
            <a:spLocks noChangeArrowheads="1"/>
          </p:cNvSpPr>
          <p:nvPr/>
        </p:nvSpPr>
        <p:spPr bwMode="auto">
          <a:xfrm>
            <a:off x="2675703" y="3751747"/>
            <a:ext cx="1618488" cy="553998"/>
          </a:xfrm>
          <a:prstGeom prst="rect">
            <a:avLst/>
          </a:prstGeom>
          <a:solidFill>
            <a:schemeClr val="accent5">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Genetics and genomics</a:t>
            </a:r>
            <a:endParaRPr lang="en-US" altLang="en-US" sz="1500" dirty="0">
              <a:solidFill>
                <a:schemeClr val="bg1"/>
              </a:solidFill>
            </a:endParaRPr>
          </a:p>
        </p:txBody>
      </p:sp>
      <p:sp>
        <p:nvSpPr>
          <p:cNvPr id="59" name="Text Box 11"/>
          <p:cNvSpPr txBox="1">
            <a:spLocks noChangeArrowheads="1"/>
          </p:cNvSpPr>
          <p:nvPr/>
        </p:nvSpPr>
        <p:spPr bwMode="auto">
          <a:xfrm>
            <a:off x="2674003" y="4493083"/>
            <a:ext cx="1618488" cy="553998"/>
          </a:xfrm>
          <a:prstGeom prst="rect">
            <a:avLst/>
          </a:prstGeom>
          <a:solidFill>
            <a:schemeClr val="accent5">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Experimental </a:t>
            </a:r>
            <a:r>
              <a:rPr lang="en-US" altLang="en-US" sz="1500" dirty="0" smtClean="0">
                <a:solidFill>
                  <a:schemeClr val="bg1"/>
                </a:solidFill>
              </a:rPr>
              <a:t>lab studies</a:t>
            </a:r>
            <a:endParaRPr lang="en-US" altLang="en-US" sz="1500" dirty="0">
              <a:solidFill>
                <a:schemeClr val="bg1"/>
              </a:solidFill>
            </a:endParaRPr>
          </a:p>
        </p:txBody>
      </p:sp>
      <p:sp>
        <p:nvSpPr>
          <p:cNvPr id="63" name="TextBox 62"/>
          <p:cNvSpPr txBox="1"/>
          <p:nvPr/>
        </p:nvSpPr>
        <p:spPr>
          <a:xfrm>
            <a:off x="4874210" y="735796"/>
            <a:ext cx="1937295" cy="707886"/>
          </a:xfrm>
          <a:prstGeom prst="rect">
            <a:avLst/>
          </a:prstGeom>
          <a:noFill/>
        </p:spPr>
        <p:txBody>
          <a:bodyPr wrap="square" rtlCol="0">
            <a:spAutoFit/>
          </a:bodyPr>
          <a:lstStyle/>
          <a:p>
            <a:pPr algn="ctr"/>
            <a:r>
              <a:rPr lang="en-US" sz="2000" i="1" dirty="0" smtClean="0">
                <a:solidFill>
                  <a:srgbClr val="FFFF00"/>
                </a:solidFill>
              </a:rPr>
              <a:t>Research applications</a:t>
            </a:r>
            <a:endParaRPr lang="en-US" sz="2000" i="1" dirty="0">
              <a:solidFill>
                <a:srgbClr val="FFFF00"/>
              </a:solidFill>
            </a:endParaRPr>
          </a:p>
        </p:txBody>
      </p:sp>
      <p:sp>
        <p:nvSpPr>
          <p:cNvPr id="64" name="Text Box 9"/>
          <p:cNvSpPr txBox="1">
            <a:spLocks noChangeArrowheads="1"/>
          </p:cNvSpPr>
          <p:nvPr/>
        </p:nvSpPr>
        <p:spPr bwMode="auto">
          <a:xfrm>
            <a:off x="5019911" y="1958221"/>
            <a:ext cx="1618488" cy="553998"/>
          </a:xfrm>
          <a:prstGeom prst="rect">
            <a:avLst/>
          </a:prstGeom>
          <a:solidFill>
            <a:srgbClr val="FF0000"/>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Population Viability Analysis</a:t>
            </a:r>
            <a:endParaRPr lang="en-US" altLang="en-US" sz="1500" dirty="0">
              <a:solidFill>
                <a:schemeClr val="bg1"/>
              </a:solidFill>
            </a:endParaRPr>
          </a:p>
        </p:txBody>
      </p:sp>
      <p:sp>
        <p:nvSpPr>
          <p:cNvPr id="65" name="Text Box 9"/>
          <p:cNvSpPr txBox="1">
            <a:spLocks noChangeArrowheads="1"/>
          </p:cNvSpPr>
          <p:nvPr/>
        </p:nvSpPr>
        <p:spPr bwMode="auto">
          <a:xfrm>
            <a:off x="5019911" y="4015504"/>
            <a:ext cx="1718560" cy="323165"/>
          </a:xfrm>
          <a:prstGeom prst="rect">
            <a:avLst/>
          </a:prstGeom>
          <a:solidFill>
            <a:srgbClr val="FF0000"/>
          </a:solidFill>
          <a:ln w="9525">
            <a:solidFill>
              <a:schemeClr val="bg1"/>
            </a:solidFill>
            <a:miter lim="800000"/>
            <a:headEnd/>
            <a:tailEnd/>
          </a:ln>
          <a:effectLst/>
          <a:extLst/>
        </p:spPr>
        <p:txBody>
          <a:bodyPr wrap="square">
            <a:spAutoFit/>
          </a:bodyPr>
          <a:lstStyle/>
          <a:p>
            <a:pPr algn="ctr" eaLnBrk="1" hangingPunct="1"/>
            <a:r>
              <a:rPr lang="en-US" altLang="en-US" sz="1500" dirty="0">
                <a:solidFill>
                  <a:schemeClr val="bg1"/>
                </a:solidFill>
              </a:rPr>
              <a:t>L</a:t>
            </a:r>
            <a:r>
              <a:rPr lang="en-US" altLang="en-US" sz="1500" dirty="0" smtClean="0">
                <a:solidFill>
                  <a:schemeClr val="bg1"/>
                </a:solidFill>
              </a:rPr>
              <a:t>and-use analysis</a:t>
            </a:r>
            <a:endParaRPr lang="en-US" altLang="en-US" sz="1500" dirty="0">
              <a:solidFill>
                <a:schemeClr val="bg1"/>
              </a:solidFill>
            </a:endParaRPr>
          </a:p>
        </p:txBody>
      </p:sp>
      <p:sp>
        <p:nvSpPr>
          <p:cNvPr id="66" name="Text Box 9"/>
          <p:cNvSpPr txBox="1">
            <a:spLocks noChangeArrowheads="1"/>
          </p:cNvSpPr>
          <p:nvPr/>
        </p:nvSpPr>
        <p:spPr bwMode="auto">
          <a:xfrm>
            <a:off x="5019912" y="2657061"/>
            <a:ext cx="1618488" cy="323165"/>
          </a:xfrm>
          <a:prstGeom prst="rect">
            <a:avLst/>
          </a:prstGeom>
          <a:solidFill>
            <a:srgbClr val="FF0000"/>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Bioassessment</a:t>
            </a:r>
            <a:endParaRPr lang="en-US" altLang="en-US" sz="1500" dirty="0">
              <a:solidFill>
                <a:schemeClr val="bg1"/>
              </a:solidFill>
            </a:endParaRPr>
          </a:p>
        </p:txBody>
      </p:sp>
      <p:sp>
        <p:nvSpPr>
          <p:cNvPr id="68" name="Text Box 9"/>
          <p:cNvSpPr txBox="1">
            <a:spLocks noChangeArrowheads="1"/>
          </p:cNvSpPr>
          <p:nvPr/>
        </p:nvSpPr>
        <p:spPr bwMode="auto">
          <a:xfrm>
            <a:off x="7227847" y="2818643"/>
            <a:ext cx="1796623" cy="323165"/>
          </a:xfrm>
          <a:prstGeom prst="rect">
            <a:avLst/>
          </a:prstGeom>
          <a:solidFill>
            <a:schemeClr val="accent2"/>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Decision Analysis</a:t>
            </a:r>
            <a:endParaRPr lang="en-US" altLang="en-US" sz="1500" dirty="0">
              <a:solidFill>
                <a:schemeClr val="bg1"/>
              </a:solidFill>
            </a:endParaRPr>
          </a:p>
        </p:txBody>
      </p:sp>
      <p:sp>
        <p:nvSpPr>
          <p:cNvPr id="70" name="Text Box 9"/>
          <p:cNvSpPr txBox="1">
            <a:spLocks noChangeArrowheads="1"/>
          </p:cNvSpPr>
          <p:nvPr/>
        </p:nvSpPr>
        <p:spPr bwMode="auto">
          <a:xfrm>
            <a:off x="5019911" y="3100594"/>
            <a:ext cx="1618488" cy="784830"/>
          </a:xfrm>
          <a:prstGeom prst="rect">
            <a:avLst/>
          </a:prstGeom>
          <a:solidFill>
            <a:srgbClr val="FF0000"/>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Species distribution modeling</a:t>
            </a:r>
            <a:endParaRPr lang="en-US" altLang="en-US" sz="1500" dirty="0">
              <a:solidFill>
                <a:schemeClr val="bg1"/>
              </a:solidFill>
            </a:endParaRPr>
          </a:p>
        </p:txBody>
      </p:sp>
      <p:sp>
        <p:nvSpPr>
          <p:cNvPr id="71" name="Text Box 9"/>
          <p:cNvSpPr txBox="1">
            <a:spLocks noChangeArrowheads="1"/>
          </p:cNvSpPr>
          <p:nvPr/>
        </p:nvSpPr>
        <p:spPr bwMode="auto">
          <a:xfrm>
            <a:off x="5019912" y="4518635"/>
            <a:ext cx="1618488" cy="553998"/>
          </a:xfrm>
          <a:prstGeom prst="rect">
            <a:avLst/>
          </a:prstGeom>
          <a:solidFill>
            <a:srgbClr val="FF0000"/>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Climate effects forecasting</a:t>
            </a:r>
            <a:endParaRPr lang="en-US" altLang="en-US" sz="1500" dirty="0">
              <a:solidFill>
                <a:schemeClr val="bg1"/>
              </a:solidFill>
            </a:endParaRPr>
          </a:p>
        </p:txBody>
      </p:sp>
      <p:sp>
        <p:nvSpPr>
          <p:cNvPr id="72" name="Text Box 9"/>
          <p:cNvSpPr txBox="1">
            <a:spLocks noChangeArrowheads="1"/>
          </p:cNvSpPr>
          <p:nvPr/>
        </p:nvSpPr>
        <p:spPr bwMode="auto">
          <a:xfrm>
            <a:off x="5019912" y="5225033"/>
            <a:ext cx="1733500" cy="553998"/>
          </a:xfrm>
          <a:prstGeom prst="rect">
            <a:avLst/>
          </a:prstGeom>
          <a:solidFill>
            <a:srgbClr val="FF0000"/>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Assessing adaptive potential</a:t>
            </a:r>
            <a:endParaRPr lang="en-US" altLang="en-US" sz="1500" dirty="0">
              <a:solidFill>
                <a:schemeClr val="bg1"/>
              </a:solidFill>
            </a:endParaRPr>
          </a:p>
        </p:txBody>
      </p:sp>
      <p:sp>
        <p:nvSpPr>
          <p:cNvPr id="73" name="Text Box 11"/>
          <p:cNvSpPr txBox="1">
            <a:spLocks noChangeArrowheads="1"/>
          </p:cNvSpPr>
          <p:nvPr/>
        </p:nvSpPr>
        <p:spPr bwMode="auto">
          <a:xfrm>
            <a:off x="2679172" y="5214893"/>
            <a:ext cx="1618488" cy="784830"/>
          </a:xfrm>
          <a:prstGeom prst="rect">
            <a:avLst/>
          </a:prstGeom>
          <a:solidFill>
            <a:schemeClr val="accent5">
              <a:lumMod val="75000"/>
            </a:schemeClr>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Water quality and habitat assessment</a:t>
            </a:r>
            <a:endParaRPr lang="en-US" altLang="en-US" sz="1500" dirty="0">
              <a:solidFill>
                <a:schemeClr val="bg1"/>
              </a:solidFill>
            </a:endParaRPr>
          </a:p>
        </p:txBody>
      </p:sp>
      <p:sp>
        <p:nvSpPr>
          <p:cNvPr id="74" name="TextBox 73"/>
          <p:cNvSpPr txBox="1"/>
          <p:nvPr/>
        </p:nvSpPr>
        <p:spPr>
          <a:xfrm>
            <a:off x="6997484" y="735796"/>
            <a:ext cx="1983783" cy="1323439"/>
          </a:xfrm>
          <a:prstGeom prst="rect">
            <a:avLst/>
          </a:prstGeom>
          <a:noFill/>
        </p:spPr>
        <p:txBody>
          <a:bodyPr wrap="square" rtlCol="0">
            <a:spAutoFit/>
          </a:bodyPr>
          <a:lstStyle/>
          <a:p>
            <a:pPr algn="ctr"/>
            <a:r>
              <a:rPr lang="en-US" sz="2000" i="1" dirty="0" smtClean="0">
                <a:solidFill>
                  <a:srgbClr val="FFFF00"/>
                </a:solidFill>
              </a:rPr>
              <a:t>Decision-relevant management applications</a:t>
            </a:r>
            <a:endParaRPr lang="en-US" sz="2000" i="1" dirty="0">
              <a:solidFill>
                <a:srgbClr val="FFFF00"/>
              </a:solidFill>
            </a:endParaRPr>
          </a:p>
        </p:txBody>
      </p:sp>
      <p:sp>
        <p:nvSpPr>
          <p:cNvPr id="2" name="TextBox 1"/>
          <p:cNvSpPr txBox="1"/>
          <p:nvPr/>
        </p:nvSpPr>
        <p:spPr>
          <a:xfrm>
            <a:off x="0" y="123986"/>
            <a:ext cx="9143999" cy="477054"/>
          </a:xfrm>
          <a:prstGeom prst="rect">
            <a:avLst/>
          </a:prstGeom>
          <a:noFill/>
        </p:spPr>
        <p:txBody>
          <a:bodyPr wrap="square" rtlCol="0">
            <a:spAutoFit/>
          </a:bodyPr>
          <a:lstStyle/>
          <a:p>
            <a:pPr algn="ctr"/>
            <a:r>
              <a:rPr lang="en-US" sz="2500" dirty="0" smtClean="0">
                <a:solidFill>
                  <a:srgbClr val="FFFF00"/>
                </a:solidFill>
              </a:rPr>
              <a:t>Landscape </a:t>
            </a:r>
            <a:r>
              <a:rPr lang="en-US" sz="2500" dirty="0" smtClean="0">
                <a:solidFill>
                  <a:srgbClr val="FFFF00"/>
                </a:solidFill>
              </a:rPr>
              <a:t>Conservation Research Framework</a:t>
            </a:r>
            <a:endParaRPr lang="en-US" sz="2500" dirty="0">
              <a:solidFill>
                <a:srgbClr val="FFFF00"/>
              </a:solidFill>
            </a:endParaRPr>
          </a:p>
        </p:txBody>
      </p:sp>
      <p:sp>
        <p:nvSpPr>
          <p:cNvPr id="81" name="Text Box 9"/>
          <p:cNvSpPr txBox="1">
            <a:spLocks noChangeArrowheads="1"/>
          </p:cNvSpPr>
          <p:nvPr/>
        </p:nvSpPr>
        <p:spPr bwMode="auto">
          <a:xfrm>
            <a:off x="7227847" y="3358721"/>
            <a:ext cx="1721917" cy="553998"/>
          </a:xfrm>
          <a:prstGeom prst="rect">
            <a:avLst/>
          </a:prstGeom>
          <a:solidFill>
            <a:schemeClr val="accent2"/>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Risk /Vulnerability Assessment</a:t>
            </a:r>
            <a:endParaRPr lang="en-US" altLang="en-US" sz="1500" dirty="0">
              <a:solidFill>
                <a:schemeClr val="bg1"/>
              </a:solidFill>
            </a:endParaRPr>
          </a:p>
        </p:txBody>
      </p:sp>
      <p:sp>
        <p:nvSpPr>
          <p:cNvPr id="83" name="Text Box 9"/>
          <p:cNvSpPr txBox="1">
            <a:spLocks noChangeArrowheads="1"/>
          </p:cNvSpPr>
          <p:nvPr/>
        </p:nvSpPr>
        <p:spPr bwMode="auto">
          <a:xfrm>
            <a:off x="7227848" y="4152654"/>
            <a:ext cx="1618488" cy="553998"/>
          </a:xfrm>
          <a:prstGeom prst="rect">
            <a:avLst/>
          </a:prstGeom>
          <a:solidFill>
            <a:schemeClr val="accent2"/>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Ecosystem services analysis</a:t>
            </a:r>
            <a:endParaRPr lang="en-US" altLang="en-US" sz="1500" dirty="0">
              <a:solidFill>
                <a:schemeClr val="bg1"/>
              </a:solidFill>
            </a:endParaRPr>
          </a:p>
        </p:txBody>
      </p:sp>
      <p:cxnSp>
        <p:nvCxnSpPr>
          <p:cNvPr id="6" name="Elbow Connector 5"/>
          <p:cNvCxnSpPr>
            <a:stCxn id="54" idx="3"/>
            <a:endCxn id="60425" idx="1"/>
          </p:cNvCxnSpPr>
          <p:nvPr/>
        </p:nvCxnSpPr>
        <p:spPr>
          <a:xfrm flipV="1">
            <a:off x="2030278" y="1803003"/>
            <a:ext cx="640255" cy="9186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54" idx="3"/>
            <a:endCxn id="48" idx="1"/>
          </p:cNvCxnSpPr>
          <p:nvPr/>
        </p:nvCxnSpPr>
        <p:spPr>
          <a:xfrm flipV="1">
            <a:off x="2030278" y="2545349"/>
            <a:ext cx="640256" cy="17628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54" idx="3"/>
            <a:endCxn id="49" idx="1"/>
          </p:cNvCxnSpPr>
          <p:nvPr/>
        </p:nvCxnSpPr>
        <p:spPr>
          <a:xfrm>
            <a:off x="2030278" y="2721635"/>
            <a:ext cx="640256" cy="56578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55" idx="3"/>
            <a:endCxn id="49" idx="1"/>
          </p:cNvCxnSpPr>
          <p:nvPr/>
        </p:nvCxnSpPr>
        <p:spPr>
          <a:xfrm flipV="1">
            <a:off x="2030278" y="3287422"/>
            <a:ext cx="640256" cy="5492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54" idx="3"/>
            <a:endCxn id="58" idx="1"/>
          </p:cNvCxnSpPr>
          <p:nvPr/>
        </p:nvCxnSpPr>
        <p:spPr>
          <a:xfrm>
            <a:off x="2030278" y="2721635"/>
            <a:ext cx="645425" cy="130711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54" idx="3"/>
            <a:endCxn id="59" idx="1"/>
          </p:cNvCxnSpPr>
          <p:nvPr/>
        </p:nvCxnSpPr>
        <p:spPr>
          <a:xfrm>
            <a:off x="2030278" y="2721635"/>
            <a:ext cx="643725" cy="204844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54" idx="3"/>
            <a:endCxn id="73" idx="1"/>
          </p:cNvCxnSpPr>
          <p:nvPr/>
        </p:nvCxnSpPr>
        <p:spPr>
          <a:xfrm>
            <a:off x="2030278" y="2721635"/>
            <a:ext cx="648894" cy="288567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56" idx="3"/>
            <a:endCxn id="58" idx="1"/>
          </p:cNvCxnSpPr>
          <p:nvPr/>
        </p:nvCxnSpPr>
        <p:spPr>
          <a:xfrm>
            <a:off x="2030278" y="3985654"/>
            <a:ext cx="645425" cy="4309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57" idx="3"/>
            <a:endCxn id="59" idx="1"/>
          </p:cNvCxnSpPr>
          <p:nvPr/>
        </p:nvCxnSpPr>
        <p:spPr>
          <a:xfrm>
            <a:off x="2030278" y="4517325"/>
            <a:ext cx="643725" cy="25275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483" name="Elbow Connector 60482"/>
          <p:cNvCxnSpPr>
            <a:stCxn id="57" idx="3"/>
            <a:endCxn id="73" idx="1"/>
          </p:cNvCxnSpPr>
          <p:nvPr/>
        </p:nvCxnSpPr>
        <p:spPr>
          <a:xfrm>
            <a:off x="2030278" y="4517325"/>
            <a:ext cx="648894" cy="108998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489" name="Elbow Connector 60488"/>
          <p:cNvCxnSpPr>
            <a:stCxn id="55" idx="3"/>
            <a:endCxn id="60425" idx="1"/>
          </p:cNvCxnSpPr>
          <p:nvPr/>
        </p:nvCxnSpPr>
        <p:spPr>
          <a:xfrm flipV="1">
            <a:off x="2030278" y="1803003"/>
            <a:ext cx="640255" cy="153934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493" name="Elbow Connector 60492"/>
          <p:cNvCxnSpPr>
            <a:stCxn id="60425" idx="3"/>
            <a:endCxn id="64" idx="1"/>
          </p:cNvCxnSpPr>
          <p:nvPr/>
        </p:nvCxnSpPr>
        <p:spPr>
          <a:xfrm>
            <a:off x="4289021" y="1803003"/>
            <a:ext cx="730890" cy="43221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497" name="Elbow Connector 60496"/>
          <p:cNvCxnSpPr>
            <a:stCxn id="48" idx="3"/>
            <a:endCxn id="66" idx="1"/>
          </p:cNvCxnSpPr>
          <p:nvPr/>
        </p:nvCxnSpPr>
        <p:spPr>
          <a:xfrm>
            <a:off x="4289022" y="2545349"/>
            <a:ext cx="730890" cy="27329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501" name="Elbow Connector 60500"/>
          <p:cNvCxnSpPr>
            <a:stCxn id="60425" idx="3"/>
            <a:endCxn id="66" idx="1"/>
          </p:cNvCxnSpPr>
          <p:nvPr/>
        </p:nvCxnSpPr>
        <p:spPr>
          <a:xfrm>
            <a:off x="4289021" y="1803003"/>
            <a:ext cx="730891" cy="101564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505" name="Elbow Connector 60504"/>
          <p:cNvCxnSpPr>
            <a:stCxn id="60425" idx="3"/>
            <a:endCxn id="70" idx="1"/>
          </p:cNvCxnSpPr>
          <p:nvPr/>
        </p:nvCxnSpPr>
        <p:spPr>
          <a:xfrm>
            <a:off x="4289021" y="1803003"/>
            <a:ext cx="730890" cy="169000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508" name="Elbow Connector 60507"/>
          <p:cNvCxnSpPr>
            <a:stCxn id="60425" idx="3"/>
            <a:endCxn id="65" idx="1"/>
          </p:cNvCxnSpPr>
          <p:nvPr/>
        </p:nvCxnSpPr>
        <p:spPr>
          <a:xfrm>
            <a:off x="4289021" y="1803003"/>
            <a:ext cx="730890" cy="237408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510" name="Elbow Connector 60509"/>
          <p:cNvCxnSpPr>
            <a:stCxn id="60425" idx="3"/>
            <a:endCxn id="71" idx="1"/>
          </p:cNvCxnSpPr>
          <p:nvPr/>
        </p:nvCxnSpPr>
        <p:spPr>
          <a:xfrm>
            <a:off x="4289021" y="1803003"/>
            <a:ext cx="730891" cy="299263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60425" idx="3"/>
            <a:endCxn id="72" idx="1"/>
          </p:cNvCxnSpPr>
          <p:nvPr/>
        </p:nvCxnSpPr>
        <p:spPr>
          <a:xfrm>
            <a:off x="4289021" y="1803003"/>
            <a:ext cx="730891" cy="369902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48" idx="3"/>
            <a:endCxn id="64" idx="1"/>
          </p:cNvCxnSpPr>
          <p:nvPr/>
        </p:nvCxnSpPr>
        <p:spPr>
          <a:xfrm flipV="1">
            <a:off x="4289022" y="2235220"/>
            <a:ext cx="730889" cy="31012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49" idx="3"/>
            <a:endCxn id="70" idx="1"/>
          </p:cNvCxnSpPr>
          <p:nvPr/>
        </p:nvCxnSpPr>
        <p:spPr>
          <a:xfrm>
            <a:off x="4289022" y="3287422"/>
            <a:ext cx="730889" cy="20558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58" idx="3"/>
            <a:endCxn id="65" idx="1"/>
          </p:cNvCxnSpPr>
          <p:nvPr/>
        </p:nvCxnSpPr>
        <p:spPr>
          <a:xfrm>
            <a:off x="4294191" y="4028746"/>
            <a:ext cx="725720" cy="14834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59" idx="3"/>
            <a:endCxn id="71" idx="1"/>
          </p:cNvCxnSpPr>
          <p:nvPr/>
        </p:nvCxnSpPr>
        <p:spPr>
          <a:xfrm>
            <a:off x="4292491" y="4770082"/>
            <a:ext cx="727421" cy="2555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73" idx="3"/>
            <a:endCxn id="72" idx="1"/>
          </p:cNvCxnSpPr>
          <p:nvPr/>
        </p:nvCxnSpPr>
        <p:spPr>
          <a:xfrm flipV="1">
            <a:off x="4297660" y="5502032"/>
            <a:ext cx="722252" cy="10527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64" idx="3"/>
            <a:endCxn id="68" idx="1"/>
          </p:cNvCxnSpPr>
          <p:nvPr/>
        </p:nvCxnSpPr>
        <p:spPr>
          <a:xfrm>
            <a:off x="6638399" y="2235220"/>
            <a:ext cx="589448" cy="74500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64" idx="3"/>
            <a:endCxn id="81" idx="1"/>
          </p:cNvCxnSpPr>
          <p:nvPr/>
        </p:nvCxnSpPr>
        <p:spPr>
          <a:xfrm>
            <a:off x="6638399" y="2235220"/>
            <a:ext cx="589448" cy="14005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64" idx="3"/>
            <a:endCxn id="83" idx="1"/>
          </p:cNvCxnSpPr>
          <p:nvPr/>
        </p:nvCxnSpPr>
        <p:spPr>
          <a:xfrm>
            <a:off x="6638399" y="2235220"/>
            <a:ext cx="589449" cy="219443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66" idx="3"/>
            <a:endCxn id="68" idx="1"/>
          </p:cNvCxnSpPr>
          <p:nvPr/>
        </p:nvCxnSpPr>
        <p:spPr>
          <a:xfrm>
            <a:off x="6638400" y="2818644"/>
            <a:ext cx="589447" cy="16158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70" idx="3"/>
            <a:endCxn id="81" idx="1"/>
          </p:cNvCxnSpPr>
          <p:nvPr/>
        </p:nvCxnSpPr>
        <p:spPr>
          <a:xfrm>
            <a:off x="6638399" y="3493009"/>
            <a:ext cx="589448" cy="14271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65" idx="3"/>
            <a:endCxn id="83" idx="1"/>
          </p:cNvCxnSpPr>
          <p:nvPr/>
        </p:nvCxnSpPr>
        <p:spPr>
          <a:xfrm>
            <a:off x="6738471" y="4177087"/>
            <a:ext cx="489377" cy="252566"/>
          </a:xfrm>
          <a:prstGeom prst="bentConnector3">
            <a:avLst>
              <a:gd name="adj1" fmla="val 4194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71" idx="3"/>
            <a:endCxn id="83" idx="1"/>
          </p:cNvCxnSpPr>
          <p:nvPr/>
        </p:nvCxnSpPr>
        <p:spPr>
          <a:xfrm flipV="1">
            <a:off x="6638400" y="4429653"/>
            <a:ext cx="589448" cy="36598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Elbow Connector 79"/>
          <p:cNvCxnSpPr>
            <a:stCxn id="72" idx="3"/>
            <a:endCxn id="83" idx="1"/>
          </p:cNvCxnSpPr>
          <p:nvPr/>
        </p:nvCxnSpPr>
        <p:spPr>
          <a:xfrm flipV="1">
            <a:off x="6753412" y="4429653"/>
            <a:ext cx="474436" cy="1072379"/>
          </a:xfrm>
          <a:prstGeom prst="bentConnector3">
            <a:avLst>
              <a:gd name="adj1" fmla="val 4168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p:nvPr/>
        </p:nvCxnSpPr>
        <p:spPr>
          <a:xfrm flipV="1">
            <a:off x="6706084" y="3635720"/>
            <a:ext cx="474435" cy="186631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Elbow Connector 89"/>
          <p:cNvCxnSpPr>
            <a:stCxn id="71" idx="3"/>
            <a:endCxn id="68" idx="1"/>
          </p:cNvCxnSpPr>
          <p:nvPr/>
        </p:nvCxnSpPr>
        <p:spPr>
          <a:xfrm flipV="1">
            <a:off x="6638400" y="2980226"/>
            <a:ext cx="589447" cy="181540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Text Box 9"/>
          <p:cNvSpPr txBox="1">
            <a:spLocks noChangeArrowheads="1"/>
          </p:cNvSpPr>
          <p:nvPr/>
        </p:nvSpPr>
        <p:spPr bwMode="auto">
          <a:xfrm>
            <a:off x="7227848" y="4916760"/>
            <a:ext cx="1618488" cy="323165"/>
          </a:xfrm>
          <a:prstGeom prst="rect">
            <a:avLst/>
          </a:prstGeom>
          <a:solidFill>
            <a:schemeClr val="accent2"/>
          </a:solidFill>
          <a:ln w="9525">
            <a:solidFill>
              <a:schemeClr val="bg1"/>
            </a:solidFill>
            <a:miter lim="800000"/>
            <a:headEnd/>
            <a:tailEnd/>
          </a:ln>
          <a:effectLst/>
          <a:extLst/>
        </p:spPr>
        <p:txBody>
          <a:bodyPr wrap="square">
            <a:spAutoFit/>
          </a:bodyPr>
          <a:lstStyle/>
          <a:p>
            <a:pPr algn="ctr" eaLnBrk="1" hangingPunct="1"/>
            <a:r>
              <a:rPr lang="en-US" altLang="en-US" sz="1500" dirty="0" smtClean="0">
                <a:solidFill>
                  <a:schemeClr val="bg1"/>
                </a:solidFill>
              </a:rPr>
              <a:t>Outreach</a:t>
            </a:r>
            <a:endParaRPr lang="en-US" altLang="en-US" sz="1500" dirty="0">
              <a:solidFill>
                <a:schemeClr val="bg1"/>
              </a:solidFill>
            </a:endParaRPr>
          </a:p>
        </p:txBody>
      </p:sp>
      <p:cxnSp>
        <p:nvCxnSpPr>
          <p:cNvPr id="18" name="Straight Arrow Connector 17"/>
          <p:cNvCxnSpPr>
            <a:endCxn id="67" idx="1"/>
          </p:cNvCxnSpPr>
          <p:nvPr/>
        </p:nvCxnSpPr>
        <p:spPr>
          <a:xfrm>
            <a:off x="6933124" y="5078342"/>
            <a:ext cx="294724"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7193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green-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green-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green-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een-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een-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een-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een-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een-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een-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Settings\Maura H Harrison\Desktop\template cleanup\template site\green-template.pot</Template>
  <TotalTime>54417</TotalTime>
  <Pages>4</Pages>
  <Words>162</Words>
  <Application>Microsoft Macintosh PowerPoint</Application>
  <PresentationFormat>On-screen Show (4:3)</PresentationFormat>
  <Paragraphs>54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green-template</vt:lpstr>
      <vt:lpstr>PowerPoint Presentation</vt:lpstr>
      <vt:lpstr>PowerPoint Presentation</vt:lpstr>
      <vt:lpstr>PowerPoint Presentation</vt:lpstr>
      <vt:lpstr>PowerPoint Presentation</vt:lpstr>
      <vt:lpstr>PowerPoint Presentation</vt:lpstr>
    </vt:vector>
  </TitlesOfParts>
  <Company>USGS</Company>
  <LinksUpToDate>false</LinksUpToDate>
  <SharedDoc>false</SharedDoc>
  <HyperlinkBase>http://www.usgs.gov/visual-id/specs/slides/slide.html</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Gray Template for Slide Presentations</dc:title>
  <dc:subject>Presentation format with USGS Visual Identity</dc:subject>
  <dc:creator>VIScom</dc:creator>
  <dc:description>Updated to incorporate revised Visual Identity (VID)System guidelines on fonts.  An exception to using the VID fonts is allowed for presentation materials.   The font Arial should be substituted for the VID fonts Univers Condensed Bold and Times Roman</dc:description>
  <cp:lastModifiedBy>Steve Faulkner</cp:lastModifiedBy>
  <cp:revision>552</cp:revision>
  <cp:lastPrinted>1998-03-23T17:09:44Z</cp:lastPrinted>
  <dcterms:created xsi:type="dcterms:W3CDTF">1998-01-16T15:44:57Z</dcterms:created>
  <dcterms:modified xsi:type="dcterms:W3CDTF">2016-04-06T18:07:13Z</dcterms:modified>
</cp:coreProperties>
</file>