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48"/>
  </p:notesMasterIdLst>
  <p:sldIdLst>
    <p:sldId id="256" r:id="rId2"/>
    <p:sldId id="257" r:id="rId3"/>
    <p:sldId id="311" r:id="rId4"/>
    <p:sldId id="259" r:id="rId5"/>
    <p:sldId id="258" r:id="rId6"/>
    <p:sldId id="260" r:id="rId7"/>
    <p:sldId id="262" r:id="rId8"/>
    <p:sldId id="264" r:id="rId9"/>
    <p:sldId id="265" r:id="rId10"/>
    <p:sldId id="266" r:id="rId11"/>
    <p:sldId id="308" r:id="rId12"/>
    <p:sldId id="267" r:id="rId13"/>
    <p:sldId id="309" r:id="rId14"/>
    <p:sldId id="268" r:id="rId15"/>
    <p:sldId id="269" r:id="rId16"/>
    <p:sldId id="270" r:id="rId17"/>
    <p:sldId id="30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1" r:id="rId26"/>
    <p:sldId id="282" r:id="rId27"/>
    <p:sldId id="310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5" r:id="rId43"/>
    <p:sldId id="305" r:id="rId44"/>
    <p:sldId id="300" r:id="rId45"/>
    <p:sldId id="301" r:id="rId46"/>
    <p:sldId id="302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3E6A07-4B69-44D5-84D1-D05C4D3AC256}">
  <a:tblStyle styleId="{333E6A07-4B69-44D5-84D1-D05C4D3AC256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5"/>
    <p:restoredTop sz="94665"/>
  </p:normalViewPr>
  <p:slideViewPr>
    <p:cSldViewPr>
      <p:cViewPr>
        <p:scale>
          <a:sx n="107" d="100"/>
          <a:sy n="107" d="100"/>
        </p:scale>
        <p:origin x="208" y="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7524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09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52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19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86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45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223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19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66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87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36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05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306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27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614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75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129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181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710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981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791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331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31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970">
              <a:defRPr/>
            </a:pPr>
            <a:r>
              <a:rPr lang="en-US" dirty="0" smtClean="0"/>
              <a:t>The LCC recognized that to be strategic about our science investments we needed a common framework that builds on existing projects and priorities and links together planning,</a:t>
            </a:r>
            <a:r>
              <a:rPr lang="en-US" baseline="0" dirty="0" smtClean="0"/>
              <a:t> design, delivery and evaluation, </a:t>
            </a:r>
            <a:r>
              <a:rPr lang="en-US" dirty="0" smtClean="0"/>
              <a:t>Northeast conservation partners agreed on a common regional conservation framework and priorities at the Albany II meeting, June 2011.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689BAF-D30C-4EAE-A25E-04199421938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65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050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07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66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087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636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785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31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33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727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5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848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9122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15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67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813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5605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96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0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78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01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085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Description of data presented in Table: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ATTENDEES = Total number of attendees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AGENCIES/ORGS = Total number of different agencies/organizations represented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STATES = Including representatives from these states</a:t>
            </a:r>
          </a:p>
        </p:txBody>
      </p:sp>
    </p:spTree>
    <p:extLst>
      <p:ext uri="{BB962C8B-B14F-4D97-AF65-F5344CB8AC3E}">
        <p14:creationId xmlns:p14="http://schemas.microsoft.com/office/powerpoint/2010/main" val="140529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0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32675" y="744575"/>
            <a:ext cx="8365799" cy="258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54166"/>
              <a:defRPr sz="96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11625" y="3328225"/>
            <a:ext cx="8086499" cy="65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None/>
              <a:defRPr sz="3000" b="1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3" name="Shape 13"/>
          <p:cNvGrpSpPr/>
          <p:nvPr/>
        </p:nvGrpSpPr>
        <p:grpSpPr>
          <a:xfrm>
            <a:off x="0" y="3328193"/>
            <a:ext cx="8720815" cy="1813526"/>
            <a:chOff x="0" y="3328193"/>
            <a:chExt cx="8720815" cy="1813526"/>
          </a:xfrm>
        </p:grpSpPr>
        <p:sp>
          <p:nvSpPr>
            <p:cNvPr id="14" name="Shape 14"/>
            <p:cNvSpPr/>
            <p:nvPr/>
          </p:nvSpPr>
          <p:spPr>
            <a:xfrm>
              <a:off x="0" y="3328193"/>
              <a:ext cx="8698199" cy="653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5" name="Shape 15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"/>
            <a:stretch/>
          </p:blipFill>
          <p:spPr>
            <a:xfrm>
              <a:off x="0" y="4638852"/>
              <a:ext cx="8720815" cy="5028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8388899" cy="3593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25" name="Shape 25"/>
          <p:cNvGrpSpPr/>
          <p:nvPr/>
        </p:nvGrpSpPr>
        <p:grpSpPr>
          <a:xfrm>
            <a:off x="-8250" y="-25594"/>
            <a:ext cx="8706450" cy="5175623"/>
            <a:chOff x="-8250" y="-25594"/>
            <a:chExt cx="8706450" cy="5175623"/>
          </a:xfrm>
        </p:grpSpPr>
        <p:pic>
          <p:nvPicPr>
            <p:cNvPr id="26" name="Shape 2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" r="13550"/>
            <a:stretch/>
          </p:blipFill>
          <p:spPr>
            <a:xfrm rot="5400000">
              <a:off x="-2344624" y="2310780"/>
              <a:ext cx="5175623" cy="5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Shape 27"/>
            <p:cNvSpPr/>
            <p:nvPr/>
          </p:nvSpPr>
          <p:spPr>
            <a:xfrm>
              <a:off x="0" y="115475"/>
              <a:ext cx="8698199" cy="115019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3992100" cy="354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95675" y="1265575"/>
            <a:ext cx="3992100" cy="354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33" name="Shape 33"/>
          <p:cNvGrpSpPr/>
          <p:nvPr/>
        </p:nvGrpSpPr>
        <p:grpSpPr>
          <a:xfrm>
            <a:off x="-8250" y="-25594"/>
            <a:ext cx="8706450" cy="5175623"/>
            <a:chOff x="-8250" y="-25594"/>
            <a:chExt cx="8706450" cy="5175623"/>
          </a:xfrm>
        </p:grpSpPr>
        <p:pic>
          <p:nvPicPr>
            <p:cNvPr id="34" name="Shape 34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" r="13550"/>
            <a:stretch/>
          </p:blipFill>
          <p:spPr>
            <a:xfrm rot="5400000">
              <a:off x="-2344624" y="2310780"/>
              <a:ext cx="5175623" cy="5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Shape 35"/>
            <p:cNvSpPr/>
            <p:nvPr/>
          </p:nvSpPr>
          <p:spPr>
            <a:xfrm>
              <a:off x="0" y="115475"/>
              <a:ext cx="8698199" cy="115019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11700" y="11532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/>
        </p:nvSpPr>
        <p:spPr>
          <a:xfrm>
            <a:off x="0" y="115475"/>
            <a:ext cx="8698199" cy="1150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386500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50000"/>
              <a:defRPr sz="48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/>
          <p:nvPr/>
        </p:nvSpPr>
        <p:spPr>
          <a:xfrm>
            <a:off x="-19325" y="1402590"/>
            <a:ext cx="8720699" cy="5198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0" y="115475"/>
            <a:ext cx="8698199" cy="1150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031000" cy="4296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65500" y="319875"/>
            <a:ext cx="4045199" cy="2395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87500"/>
              <a:defRPr sz="4800" b="1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939500" y="319875"/>
            <a:ext cx="3837000" cy="4465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/>
          <p:nvPr/>
        </p:nvSpPr>
        <p:spPr>
          <a:xfrm>
            <a:off x="-19325" y="2803000"/>
            <a:ext cx="4329900" cy="1235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-19325" y="319875"/>
            <a:ext cx="4329900" cy="2346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 b="1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docs.google.com/document/d/1KWmgbCSUJ_N4caQat1iXl-gxkOT0D1AxwqzBwaxNVSQ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306825" y="3252025"/>
            <a:ext cx="8086500" cy="65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chemeClr val="lt1"/>
                </a:solidFill>
              </a:rPr>
              <a:t>October 17,  2016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306825" y="385280"/>
            <a:ext cx="8086500" cy="111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 dirty="0">
                <a:solidFill>
                  <a:srgbClr val="666666"/>
                </a:solidFill>
              </a:rPr>
              <a:t>A Conservation Design for the Northeast</a:t>
            </a:r>
            <a:r>
              <a:rPr lang="en" sz="3000" b="1" dirty="0">
                <a:solidFill>
                  <a:schemeClr val="dk1"/>
                </a:solidFill>
              </a:rPr>
              <a:t> </a:t>
            </a:r>
            <a:br>
              <a:rPr lang="en" sz="3000" b="1" dirty="0">
                <a:solidFill>
                  <a:schemeClr val="dk1"/>
                </a:solidFill>
              </a:rPr>
            </a:br>
            <a:r>
              <a:rPr lang="en" sz="3000" b="1" i="1" dirty="0">
                <a:solidFill>
                  <a:srgbClr val="434343"/>
                </a:solidFill>
              </a:rPr>
              <a:t>Northeast Regional Conservation Opportunity Areas Version 1.0</a:t>
            </a:r>
          </a:p>
          <a:p>
            <a:pPr lvl="0" rtl="0">
              <a:spcBef>
                <a:spcPts val="0"/>
              </a:spcBef>
              <a:buNone/>
            </a:pPr>
            <a:endParaRPr sz="3000" b="1" i="1" dirty="0"/>
          </a:p>
          <a:p>
            <a:pPr lvl="0" rtl="0">
              <a:spcBef>
                <a:spcPts val="0"/>
              </a:spcBef>
              <a:buNone/>
            </a:pPr>
            <a:r>
              <a:rPr lang="en" sz="3500" b="1" dirty="0"/>
              <a:t>Update for NEWA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5334723" y="185200"/>
            <a:ext cx="3449999" cy="2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 b="1">
                <a:solidFill>
                  <a:srgbClr val="CCCCCC"/>
                </a:solidFill>
              </a:rPr>
              <a:t>RCOA INTRODUCTION</a:t>
            </a:r>
            <a:r>
              <a:rPr lang="en" sz="800">
                <a:solidFill>
                  <a:srgbClr val="CCCCCC"/>
                </a:solidFill>
              </a:rPr>
              <a:t>   |  2016 NALCC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Design Builds Upon a Host of Datasets and Assessments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6991050" y="4066675"/>
            <a:ext cx="2335200" cy="68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Regional Conservation Opportunity Areas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75" y="1353172"/>
            <a:ext cx="3402925" cy="37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271200" y="1372775"/>
            <a:ext cx="3910500" cy="359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38761D"/>
              </a:buClr>
              <a:buSzPct val="100000"/>
            </a:pPr>
            <a:r>
              <a:rPr lang="en" sz="2000">
                <a:solidFill>
                  <a:srgbClr val="38761D"/>
                </a:solidFill>
              </a:rPr>
              <a:t>Habitat for dozens of species of fish and wildlife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marL="457200" lvl="0" indent="-355600" rtl="0">
              <a:spcBef>
                <a:spcPts val="0"/>
              </a:spcBef>
              <a:buClr>
                <a:srgbClr val="CC4125"/>
              </a:buClr>
              <a:buSzPct val="100000"/>
            </a:pPr>
            <a:r>
              <a:rPr lang="en" sz="2000">
                <a:solidFill>
                  <a:srgbClr val="CC4125"/>
                </a:solidFill>
              </a:rPr>
              <a:t>Integrity and resilience of ecosystems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marL="457200" lvl="0" indent="-355600">
              <a:spcBef>
                <a:spcPts val="0"/>
              </a:spcBef>
              <a:buClr>
                <a:srgbClr val="1C4587"/>
              </a:buClr>
              <a:buSzPct val="100000"/>
            </a:pPr>
            <a:r>
              <a:rPr lang="en" sz="2000">
                <a:solidFill>
                  <a:srgbClr val="1C4587"/>
                </a:solidFill>
              </a:rPr>
              <a:t>Locations of rare natural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311700" y="191675"/>
            <a:ext cx="83865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dirty="0" smtClean="0"/>
              <a:t>Habitat for Representative Species</a:t>
            </a:r>
            <a:endParaRPr lang="en" sz="4000" dirty="0"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UMass Designing Sustainable Landscapes project</a:t>
            </a: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774" y="1906274"/>
            <a:ext cx="5611188" cy="3237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8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25" y="2170574"/>
            <a:ext cx="3518250" cy="29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11700" y="-36925"/>
            <a:ext cx="83865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800"/>
              <a:t>Habitat for Representative Species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UMass Designing Sustainable Landscapes project + others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0" y="3983175"/>
            <a:ext cx="798859" cy="10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2359175" y="2001975"/>
            <a:ext cx="2257800" cy="96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30 representative species of terrestrial and wetland wildlife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2" y="2001975"/>
            <a:ext cx="18764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0" y="2880975"/>
            <a:ext cx="2086725" cy="12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83" y="4147625"/>
            <a:ext cx="2627291" cy="9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6245375" y="2078175"/>
            <a:ext cx="2257800" cy="76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Brook trout and anadromous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7543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/>
        </p:nvSpPr>
        <p:spPr>
          <a:xfrm>
            <a:off x="7902775" y="2053800"/>
            <a:ext cx="1071600" cy="108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Click for Species List</a:t>
            </a:r>
          </a:p>
        </p:txBody>
      </p:sp>
    </p:spTree>
    <p:extLst>
      <p:ext uri="{BB962C8B-B14F-4D97-AF65-F5344CB8AC3E}">
        <p14:creationId xmlns:p14="http://schemas.microsoft.com/office/powerpoint/2010/main" val="4717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578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/>
              <a:t>State priority natural communities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State natural heritage programs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951549"/>
            <a:ext cx="4542684" cy="319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5558675" y="2447725"/>
            <a:ext cx="3033000" cy="210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Rare natural community locations have been received from all Northeast </a:t>
            </a:r>
            <a:r>
              <a:rPr lang="en" sz="1800" dirty="0" smtClean="0"/>
              <a:t>states</a:t>
            </a:r>
            <a:endParaRPr lang="en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3865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Index of Ecological Integrity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UMass Designing Sustainable Landscapes project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0" y="1906275"/>
            <a:ext cx="6003950" cy="32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906275"/>
            <a:ext cx="4986891" cy="323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3865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Terrestrial Resilience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Nature Conservancy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5" y="1906274"/>
            <a:ext cx="6170753" cy="32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5653200" cy="359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Terrestrial and wetland core areas</a:t>
            </a:r>
          </a:p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Connectors</a:t>
            </a:r>
          </a:p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Road-bounded natural blocks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Collectively: a network of intact ecosystems resilient under changing conditions and climate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What are the components?</a:t>
            </a: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l="22631" t="8518" r="9732" b="9339"/>
          <a:stretch/>
        </p:blipFill>
        <p:spPr>
          <a:xfrm>
            <a:off x="5524925" y="1265677"/>
            <a:ext cx="3619074" cy="2909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Screen Shot 2016-10-13 at 1.30.28 PM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22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 rot="5400000">
            <a:off x="1386775" y="4272400"/>
            <a:ext cx="503100" cy="51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Screen Shot 2016-10-13 at 1.34.36 PM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474"/>
            <a:ext cx="9143998" cy="517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 rot="3658771">
            <a:off x="-5351" y="4595947"/>
            <a:ext cx="391447" cy="3204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dirty="0" smtClean="0"/>
              <a:t>Regional Conservation Design</a:t>
            </a:r>
            <a:endParaRPr lang="en" sz="4000"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528300" y="1189475"/>
            <a:ext cx="7453800" cy="379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3333"/>
              <a:buNone/>
            </a:pPr>
            <a:r>
              <a:rPr lang="en" sz="2000" b="1" dirty="0">
                <a:solidFill>
                  <a:schemeClr val="dk1"/>
                </a:solidFill>
              </a:rPr>
              <a:t>Overview</a:t>
            </a:r>
          </a:p>
          <a:p>
            <a: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000" dirty="0">
                <a:solidFill>
                  <a:schemeClr val="dk1"/>
                </a:solidFill>
              </a:rPr>
              <a:t>Summary </a:t>
            </a:r>
            <a:r>
              <a:rPr lang="en" sz="2000" dirty="0" smtClean="0">
                <a:solidFill>
                  <a:schemeClr val="dk1"/>
                </a:solidFill>
              </a:rPr>
              <a:t>of </a:t>
            </a:r>
            <a:r>
              <a:rPr lang="en" sz="2000" dirty="0">
                <a:solidFill>
                  <a:schemeClr val="dk1"/>
                </a:solidFill>
              </a:rPr>
              <a:t>process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</a:rPr>
              <a:t>Map </a:t>
            </a:r>
            <a:r>
              <a:rPr lang="en" sz="2000" b="1" dirty="0" smtClean="0">
                <a:solidFill>
                  <a:srgbClr val="000000"/>
                </a:solidFill>
              </a:rPr>
              <a:t>components</a:t>
            </a:r>
            <a:endParaRPr lang="en" sz="2000" dirty="0">
              <a:solidFill>
                <a:schemeClr val="dk1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</a:rPr>
              <a:t>Restoration tool </a:t>
            </a:r>
            <a:endParaRPr lang="en" sz="2000" dirty="0">
              <a:solidFill>
                <a:srgbClr val="00000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</a:rPr>
              <a:t>Next Steps Discussion </a:t>
            </a:r>
          </a:p>
          <a:p>
            <a: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000" dirty="0">
                <a:solidFill>
                  <a:srgbClr val="000000"/>
                </a:solidFill>
              </a:rPr>
              <a:t>What </a:t>
            </a:r>
            <a:r>
              <a:rPr lang="en" sz="2000" dirty="0" smtClean="0">
                <a:solidFill>
                  <a:srgbClr val="000000"/>
                </a:solidFill>
              </a:rPr>
              <a:t>do</a:t>
            </a:r>
            <a:r>
              <a:rPr lang="en-US" sz="2000" dirty="0" smtClean="0">
                <a:solidFill>
                  <a:srgbClr val="000000"/>
                </a:solidFill>
              </a:rPr>
              <a:t>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" sz="2000" dirty="0" smtClean="0">
                <a:solidFill>
                  <a:srgbClr val="000000"/>
                </a:solidFill>
              </a:rPr>
              <a:t>your </a:t>
            </a:r>
            <a:r>
              <a:rPr lang="en" sz="2000" dirty="0">
                <a:solidFill>
                  <a:srgbClr val="000000"/>
                </a:solidFill>
              </a:rPr>
              <a:t>staff </a:t>
            </a:r>
            <a:r>
              <a:rPr lang="en" sz="2000" dirty="0" smtClean="0">
                <a:solidFill>
                  <a:srgbClr val="000000"/>
                </a:solidFill>
              </a:rPr>
              <a:t>need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" sz="2000" dirty="0">
              <a:solidFill>
                <a:srgbClr val="000000"/>
              </a:solidFill>
            </a:endParaRPr>
          </a:p>
          <a:p>
            <a: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000" dirty="0" smtClean="0">
                <a:solidFill>
                  <a:srgbClr val="000000"/>
                </a:solidFill>
              </a:rPr>
              <a:t>Implementation strategies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" sz="2000" dirty="0">
              <a:solidFill>
                <a:srgbClr val="000000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59300" y="115475"/>
            <a:ext cx="22911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maps are  available?</a:t>
            </a:r>
          </a:p>
        </p:txBody>
      </p:sp>
      <p:pic>
        <p:nvPicPr>
          <p:cNvPr id="246" name="Shape 246" descr="Screen Shot 2016-10-13 at 12.04.23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17" y="0"/>
            <a:ext cx="652916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293250" y="1498350"/>
            <a:ext cx="2233500" cy="3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>
                <a:solidFill>
                  <a:srgbClr val="666666"/>
                </a:solidFill>
              </a:rPr>
              <a:t>Core Areas</a:t>
            </a:r>
          </a:p>
          <a:p>
            <a:pPr lvl="0">
              <a:spcBef>
                <a:spcPts val="0"/>
              </a:spcBef>
              <a:buNone/>
            </a:pPr>
            <a:endParaRPr sz="2400" b="1">
              <a:solidFill>
                <a:srgbClr val="666666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bear</a:t>
            </a: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moose</a:t>
            </a: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grouse</a:t>
            </a:r>
          </a:p>
          <a:p>
            <a:pPr marL="457200" lvl="0" indent="-38100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woodcock</a:t>
            </a:r>
          </a:p>
        </p:txBody>
      </p:sp>
      <p:sp>
        <p:nvSpPr>
          <p:cNvPr id="248" name="Shape 248"/>
          <p:cNvSpPr/>
          <p:nvPr/>
        </p:nvSpPr>
        <p:spPr>
          <a:xfrm>
            <a:off x="4282450" y="2453650"/>
            <a:ext cx="426600" cy="22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 descr="Screen Shot 2016-10-13 at 12.02.16 PM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9425" y="0"/>
            <a:ext cx="68445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191650" y="1574550"/>
            <a:ext cx="2385900" cy="3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>
                <a:solidFill>
                  <a:srgbClr val="666666"/>
                </a:solidFill>
              </a:rPr>
              <a:t>Connectors</a:t>
            </a: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rgbClr val="666666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All species</a:t>
            </a:r>
          </a:p>
        </p:txBody>
      </p:sp>
      <p:sp>
        <p:nvSpPr>
          <p:cNvPr id="255" name="Shape 255"/>
          <p:cNvSpPr/>
          <p:nvPr/>
        </p:nvSpPr>
        <p:spPr>
          <a:xfrm rot="1106861">
            <a:off x="5394913" y="3230910"/>
            <a:ext cx="426622" cy="2236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83100" y="115475"/>
            <a:ext cx="22911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maps are 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 descr="Screen Shot 2016-10-13 at 12.01.35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3" y="0"/>
            <a:ext cx="67476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217050" y="1498350"/>
            <a:ext cx="2233500" cy="3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>
                <a:solidFill>
                  <a:srgbClr val="666666"/>
                </a:solidFill>
              </a:rPr>
              <a:t>Important Habitats</a:t>
            </a: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rgbClr val="666666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All species</a:t>
            </a:r>
          </a:p>
          <a:p>
            <a:pPr marL="9144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●"/>
            </a:pPr>
            <a:r>
              <a:rPr lang="en" sz="2400">
                <a:solidFill>
                  <a:srgbClr val="666666"/>
                </a:solidFill>
              </a:rPr>
              <a:t>riparian </a:t>
            </a:r>
          </a:p>
          <a:p>
            <a:pPr marL="9144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●"/>
            </a:pPr>
            <a:r>
              <a:rPr lang="en" sz="2400">
                <a:solidFill>
                  <a:srgbClr val="666666"/>
                </a:solidFill>
              </a:rPr>
              <a:t>SGCN </a:t>
            </a:r>
          </a:p>
        </p:txBody>
      </p:sp>
      <p:sp>
        <p:nvSpPr>
          <p:cNvPr id="263" name="Shape 263"/>
          <p:cNvSpPr/>
          <p:nvPr/>
        </p:nvSpPr>
        <p:spPr>
          <a:xfrm rot="1825481">
            <a:off x="4714320" y="1965973"/>
            <a:ext cx="426535" cy="2233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83100" y="115475"/>
            <a:ext cx="22911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maps are 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/>
        </p:nvSpPr>
        <p:spPr>
          <a:xfrm>
            <a:off x="311700" y="1858575"/>
            <a:ext cx="8513700" cy="138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2000"/>
              <a:t>Finding areas of overlap for many species is efficient and helps fill in data gaps. 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70" name="Shape 270"/>
          <p:cNvSpPr txBox="1"/>
          <p:nvPr/>
        </p:nvSpPr>
        <p:spPr>
          <a:xfrm>
            <a:off x="330025" y="1355175"/>
            <a:ext cx="83889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434343"/>
                </a:solidFill>
              </a:rPr>
              <a:t>Areas of overlapping habitat for many species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What are “important habitats”?</a:t>
            </a:r>
          </a:p>
        </p:txBody>
      </p:sp>
      <p:sp>
        <p:nvSpPr>
          <p:cNvPr id="272" name="Shape 272"/>
          <p:cNvSpPr/>
          <p:nvPr/>
        </p:nvSpPr>
        <p:spPr>
          <a:xfrm rot="-1293289">
            <a:off x="2471831" y="3134560"/>
            <a:ext cx="3313362" cy="1386650"/>
          </a:xfrm>
          <a:custGeom>
            <a:avLst/>
            <a:gdLst/>
            <a:ahLst/>
            <a:cxnLst/>
            <a:rect l="0" t="0" r="0" b="0"/>
            <a:pathLst>
              <a:path w="71104" h="31976" extrusionOk="0">
                <a:moveTo>
                  <a:pt x="5049" y="23561"/>
                </a:moveTo>
                <a:lnTo>
                  <a:pt x="0" y="14726"/>
                </a:lnTo>
                <a:lnTo>
                  <a:pt x="9677" y="9256"/>
                </a:lnTo>
                <a:lnTo>
                  <a:pt x="16409" y="0"/>
                </a:lnTo>
                <a:lnTo>
                  <a:pt x="39970" y="2945"/>
                </a:lnTo>
                <a:lnTo>
                  <a:pt x="51330" y="12622"/>
                </a:lnTo>
                <a:lnTo>
                  <a:pt x="67318" y="15567"/>
                </a:lnTo>
                <a:lnTo>
                  <a:pt x="71104" y="25244"/>
                </a:lnTo>
                <a:lnTo>
                  <a:pt x="60165" y="25244"/>
                </a:lnTo>
                <a:lnTo>
                  <a:pt x="33238" y="31976"/>
                </a:lnTo>
                <a:close/>
              </a:path>
            </a:pathLst>
          </a:cu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75" name="Shape 275"/>
          <p:cNvSpPr/>
          <p:nvPr/>
        </p:nvSpPr>
        <p:spPr>
          <a:xfrm rot="4128732">
            <a:off x="4004684" y="3292738"/>
            <a:ext cx="3313455" cy="1386673"/>
          </a:xfrm>
          <a:custGeom>
            <a:avLst/>
            <a:gdLst/>
            <a:ahLst/>
            <a:cxnLst/>
            <a:rect l="0" t="0" r="0" b="0"/>
            <a:pathLst>
              <a:path w="71104" h="31976" extrusionOk="0">
                <a:moveTo>
                  <a:pt x="5049" y="23561"/>
                </a:moveTo>
                <a:lnTo>
                  <a:pt x="0" y="14726"/>
                </a:lnTo>
                <a:lnTo>
                  <a:pt x="9677" y="9256"/>
                </a:lnTo>
                <a:lnTo>
                  <a:pt x="16409" y="0"/>
                </a:lnTo>
                <a:lnTo>
                  <a:pt x="39970" y="2945"/>
                </a:lnTo>
                <a:lnTo>
                  <a:pt x="51330" y="12622"/>
                </a:lnTo>
                <a:lnTo>
                  <a:pt x="67318" y="15567"/>
                </a:lnTo>
                <a:lnTo>
                  <a:pt x="71104" y="25244"/>
                </a:lnTo>
                <a:lnTo>
                  <a:pt x="60165" y="25244"/>
                </a:lnTo>
                <a:lnTo>
                  <a:pt x="33238" y="31976"/>
                </a:lnTo>
                <a:close/>
              </a:path>
            </a:pathLst>
          </a:cu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77" name="Shape 277"/>
          <p:cNvSpPr/>
          <p:nvPr/>
        </p:nvSpPr>
        <p:spPr>
          <a:xfrm rot="-8279273">
            <a:off x="2069106" y="3313843"/>
            <a:ext cx="3313307" cy="1260599"/>
          </a:xfrm>
          <a:custGeom>
            <a:avLst/>
            <a:gdLst/>
            <a:ahLst/>
            <a:cxnLst/>
            <a:rect l="0" t="0" r="0" b="0"/>
            <a:pathLst>
              <a:path w="71104" h="31976" extrusionOk="0">
                <a:moveTo>
                  <a:pt x="5049" y="23561"/>
                </a:moveTo>
                <a:lnTo>
                  <a:pt x="0" y="14726"/>
                </a:lnTo>
                <a:lnTo>
                  <a:pt x="9677" y="9256"/>
                </a:lnTo>
                <a:lnTo>
                  <a:pt x="16409" y="0"/>
                </a:lnTo>
                <a:lnTo>
                  <a:pt x="39970" y="2945"/>
                </a:lnTo>
                <a:lnTo>
                  <a:pt x="51330" y="12622"/>
                </a:lnTo>
                <a:lnTo>
                  <a:pt x="67318" y="15567"/>
                </a:lnTo>
                <a:lnTo>
                  <a:pt x="71104" y="25244"/>
                </a:lnTo>
                <a:lnTo>
                  <a:pt x="60165" y="25244"/>
                </a:lnTo>
                <a:lnTo>
                  <a:pt x="33238" y="31976"/>
                </a:lnTo>
                <a:close/>
              </a:path>
            </a:pathLst>
          </a:cu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grpSp>
        <p:nvGrpSpPr>
          <p:cNvPr id="2" name="Group 1"/>
          <p:cNvGrpSpPr/>
          <p:nvPr/>
        </p:nvGrpSpPr>
        <p:grpSpPr>
          <a:xfrm>
            <a:off x="707333" y="3333750"/>
            <a:ext cx="7883665" cy="1485662"/>
            <a:chOff x="707333" y="3436963"/>
            <a:chExt cx="7883665" cy="1485662"/>
          </a:xfrm>
        </p:grpSpPr>
        <p:sp>
          <p:nvSpPr>
            <p:cNvPr id="273" name="Shape 273"/>
            <p:cNvSpPr/>
            <p:nvPr/>
          </p:nvSpPr>
          <p:spPr>
            <a:xfrm rot="8668854">
              <a:off x="1669887" y="3502730"/>
              <a:ext cx="3313336" cy="1386593"/>
            </a:xfrm>
            <a:custGeom>
              <a:avLst/>
              <a:gdLst/>
              <a:ahLst/>
              <a:cxnLst/>
              <a:rect l="0" t="0" r="0" b="0"/>
              <a:pathLst>
                <a:path w="71104" h="31976" extrusionOk="0">
                  <a:moveTo>
                    <a:pt x="5049" y="23561"/>
                  </a:moveTo>
                  <a:lnTo>
                    <a:pt x="0" y="14726"/>
                  </a:lnTo>
                  <a:lnTo>
                    <a:pt x="9677" y="9256"/>
                  </a:lnTo>
                  <a:lnTo>
                    <a:pt x="16409" y="0"/>
                  </a:lnTo>
                  <a:lnTo>
                    <a:pt x="39970" y="2945"/>
                  </a:lnTo>
                  <a:lnTo>
                    <a:pt x="51330" y="12622"/>
                  </a:lnTo>
                  <a:lnTo>
                    <a:pt x="67318" y="15567"/>
                  </a:lnTo>
                  <a:lnTo>
                    <a:pt x="71104" y="25244"/>
                  </a:lnTo>
                  <a:lnTo>
                    <a:pt x="60165" y="25244"/>
                  </a:lnTo>
                  <a:lnTo>
                    <a:pt x="33238" y="31976"/>
                  </a:lnTo>
                  <a:close/>
                </a:path>
              </a:pathLst>
            </a:custGeom>
            <a:solidFill>
              <a:srgbClr val="93C4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74" name="Shape 274"/>
            <p:cNvSpPr/>
            <p:nvPr/>
          </p:nvSpPr>
          <p:spPr>
            <a:xfrm rot="-1944976">
              <a:off x="3852296" y="3436988"/>
              <a:ext cx="3313354" cy="1386608"/>
            </a:xfrm>
            <a:custGeom>
              <a:avLst/>
              <a:gdLst/>
              <a:ahLst/>
              <a:cxnLst/>
              <a:rect l="0" t="0" r="0" b="0"/>
              <a:pathLst>
                <a:path w="71104" h="31976" extrusionOk="0">
                  <a:moveTo>
                    <a:pt x="5049" y="23561"/>
                  </a:moveTo>
                  <a:lnTo>
                    <a:pt x="0" y="14726"/>
                  </a:lnTo>
                  <a:lnTo>
                    <a:pt x="9677" y="9256"/>
                  </a:lnTo>
                  <a:lnTo>
                    <a:pt x="16409" y="0"/>
                  </a:lnTo>
                  <a:lnTo>
                    <a:pt x="39970" y="2945"/>
                  </a:lnTo>
                  <a:lnTo>
                    <a:pt x="51330" y="12622"/>
                  </a:lnTo>
                  <a:lnTo>
                    <a:pt x="67318" y="15567"/>
                  </a:lnTo>
                  <a:lnTo>
                    <a:pt x="71104" y="25244"/>
                  </a:lnTo>
                  <a:lnTo>
                    <a:pt x="60165" y="25244"/>
                  </a:lnTo>
                  <a:lnTo>
                    <a:pt x="33238" y="31976"/>
                  </a:lnTo>
                  <a:close/>
                </a:path>
              </a:pathLst>
            </a:cu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76" name="Shape 276"/>
            <p:cNvSpPr/>
            <p:nvPr/>
          </p:nvSpPr>
          <p:spPr>
            <a:xfrm rot="10800000">
              <a:off x="5277552" y="3504922"/>
              <a:ext cx="3313446" cy="1386639"/>
            </a:xfrm>
            <a:custGeom>
              <a:avLst/>
              <a:gdLst/>
              <a:ahLst/>
              <a:cxnLst/>
              <a:rect l="0" t="0" r="0" b="0"/>
              <a:pathLst>
                <a:path w="71104" h="31976" extrusionOk="0">
                  <a:moveTo>
                    <a:pt x="5049" y="23561"/>
                  </a:moveTo>
                  <a:lnTo>
                    <a:pt x="0" y="14726"/>
                  </a:lnTo>
                  <a:lnTo>
                    <a:pt x="9677" y="9256"/>
                  </a:lnTo>
                  <a:lnTo>
                    <a:pt x="16409" y="0"/>
                  </a:lnTo>
                  <a:lnTo>
                    <a:pt x="39970" y="2945"/>
                  </a:lnTo>
                  <a:lnTo>
                    <a:pt x="51330" y="12622"/>
                  </a:lnTo>
                  <a:lnTo>
                    <a:pt x="67318" y="15567"/>
                  </a:lnTo>
                  <a:lnTo>
                    <a:pt x="71104" y="25244"/>
                  </a:lnTo>
                  <a:lnTo>
                    <a:pt x="60165" y="25244"/>
                  </a:lnTo>
                  <a:lnTo>
                    <a:pt x="33238" y="31976"/>
                  </a:ln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78" name="Shape 278"/>
            <p:cNvSpPr/>
            <p:nvPr/>
          </p:nvSpPr>
          <p:spPr>
            <a:xfrm rot="1345998">
              <a:off x="707333" y="3436963"/>
              <a:ext cx="3313368" cy="1386634"/>
            </a:xfrm>
            <a:custGeom>
              <a:avLst/>
              <a:gdLst/>
              <a:ahLst/>
              <a:cxnLst/>
              <a:rect l="0" t="0" r="0" b="0"/>
              <a:pathLst>
                <a:path w="71104" h="31976" extrusionOk="0">
                  <a:moveTo>
                    <a:pt x="5049" y="23561"/>
                  </a:moveTo>
                  <a:lnTo>
                    <a:pt x="0" y="14726"/>
                  </a:lnTo>
                  <a:lnTo>
                    <a:pt x="9677" y="9256"/>
                  </a:lnTo>
                  <a:lnTo>
                    <a:pt x="16409" y="0"/>
                  </a:lnTo>
                  <a:lnTo>
                    <a:pt x="39970" y="2945"/>
                  </a:lnTo>
                  <a:lnTo>
                    <a:pt x="51330" y="12622"/>
                  </a:lnTo>
                  <a:lnTo>
                    <a:pt x="67318" y="15567"/>
                  </a:lnTo>
                  <a:lnTo>
                    <a:pt x="71104" y="25244"/>
                  </a:lnTo>
                  <a:lnTo>
                    <a:pt x="60165" y="25244"/>
                  </a:lnTo>
                  <a:lnTo>
                    <a:pt x="33238" y="31976"/>
                  </a:lnTo>
                  <a:close/>
                </a:path>
              </a:pathLst>
            </a:custGeom>
            <a:solidFill>
              <a:srgbClr val="BF9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79" name="Shape 279"/>
            <p:cNvSpPr/>
            <p:nvPr/>
          </p:nvSpPr>
          <p:spPr>
            <a:xfrm>
              <a:off x="2314050" y="3628850"/>
              <a:ext cx="4785875" cy="1293775"/>
            </a:xfrm>
            <a:custGeom>
              <a:avLst/>
              <a:gdLst/>
              <a:ahLst/>
              <a:cxnLst/>
              <a:rect l="0" t="0" r="0" b="0"/>
              <a:pathLst>
                <a:path w="191435" h="51751" extrusionOk="0">
                  <a:moveTo>
                    <a:pt x="17250" y="10518"/>
                  </a:moveTo>
                  <a:lnTo>
                    <a:pt x="5470" y="15567"/>
                  </a:lnTo>
                  <a:lnTo>
                    <a:pt x="0" y="25665"/>
                  </a:lnTo>
                  <a:lnTo>
                    <a:pt x="7994" y="34080"/>
                  </a:lnTo>
                  <a:lnTo>
                    <a:pt x="28189" y="40811"/>
                  </a:lnTo>
                  <a:lnTo>
                    <a:pt x="62690" y="51751"/>
                  </a:lnTo>
                  <a:lnTo>
                    <a:pt x="80781" y="46702"/>
                  </a:lnTo>
                  <a:lnTo>
                    <a:pt x="117385" y="32817"/>
                  </a:lnTo>
                  <a:lnTo>
                    <a:pt x="144733" y="27348"/>
                  </a:lnTo>
                  <a:lnTo>
                    <a:pt x="167032" y="20195"/>
                  </a:lnTo>
                  <a:lnTo>
                    <a:pt x="191435" y="12201"/>
                  </a:lnTo>
                  <a:lnTo>
                    <a:pt x="191435" y="0"/>
                  </a:lnTo>
                  <a:lnTo>
                    <a:pt x="167874" y="2524"/>
                  </a:lnTo>
                  <a:lnTo>
                    <a:pt x="142630" y="1683"/>
                  </a:lnTo>
                  <a:lnTo>
                    <a:pt x="95507" y="8835"/>
                  </a:lnTo>
                  <a:lnTo>
                    <a:pt x="80361" y="15988"/>
                  </a:lnTo>
                  <a:lnTo>
                    <a:pt x="55116" y="9677"/>
                  </a:lnTo>
                  <a:lnTo>
                    <a:pt x="39128" y="18933"/>
                  </a:lnTo>
                  <a:lnTo>
                    <a:pt x="28189" y="28610"/>
                  </a:lnTo>
                  <a:close/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330025" y="1355175"/>
            <a:ext cx="83889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434343"/>
                </a:solidFill>
              </a:rPr>
              <a:t>Groups of species have similar requirements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dirty="0" smtClean="0"/>
              <a:t>A</a:t>
            </a:r>
            <a:r>
              <a:rPr lang="en" sz="3000" dirty="0" err="1" smtClean="0"/>
              <a:t>nalyses</a:t>
            </a:r>
            <a:r>
              <a:rPr lang="en" sz="3000" dirty="0" smtClean="0"/>
              <a:t> </a:t>
            </a:r>
            <a:r>
              <a:rPr lang="en" sz="3000" dirty="0"/>
              <a:t>of over 3,000 species to identify important habitats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389975" y="2124375"/>
            <a:ext cx="8261400" cy="284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u="sng" dirty="0">
                <a:solidFill>
                  <a:srgbClr val="0B5394"/>
                </a:solidFill>
              </a:rPr>
              <a:t>Example:</a:t>
            </a:r>
            <a:r>
              <a:rPr lang="en" sz="2400" dirty="0">
                <a:solidFill>
                  <a:srgbClr val="0B5394"/>
                </a:solidFill>
              </a:rPr>
              <a:t> </a:t>
            </a:r>
          </a:p>
          <a:p>
            <a:pPr marL="457200" lvl="0" indent="-381000" rtl="0">
              <a:spcBef>
                <a:spcPts val="0"/>
              </a:spcBef>
              <a:buClr>
                <a:srgbClr val="0B5394"/>
              </a:buClr>
              <a:buSzPct val="100000"/>
              <a:buChar char="●"/>
            </a:pPr>
            <a:r>
              <a:rPr lang="en" sz="2400" dirty="0" err="1">
                <a:solidFill>
                  <a:srgbClr val="0B5394"/>
                </a:solidFill>
              </a:rPr>
              <a:t>Karner</a:t>
            </a:r>
            <a:r>
              <a:rPr lang="en" sz="2400" dirty="0">
                <a:solidFill>
                  <a:srgbClr val="0B5394"/>
                </a:solidFill>
              </a:rPr>
              <a:t> blue, blue lupine, frosted elfin, and whip-poor-will all use pine barrens, but </a:t>
            </a:r>
            <a:r>
              <a:rPr lang="en-US" sz="2400" dirty="0" smtClean="0">
                <a:solidFill>
                  <a:srgbClr val="0B5394"/>
                </a:solidFill>
              </a:rPr>
              <a:t>surveys are incomplete</a:t>
            </a:r>
            <a:r>
              <a:rPr lang="en" sz="2400" dirty="0" smtClean="0">
                <a:solidFill>
                  <a:srgbClr val="0B5394"/>
                </a:solidFill>
              </a:rPr>
              <a:t>. </a:t>
            </a:r>
            <a:endParaRPr lang="en-US" sz="2400" dirty="0">
              <a:solidFill>
                <a:srgbClr val="0B5394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0B5394"/>
              </a:buClr>
              <a:buSzPct val="100000"/>
              <a:buChar char="●"/>
            </a:pPr>
            <a:endParaRPr lang="en" sz="2400" dirty="0">
              <a:solidFill>
                <a:srgbClr val="0B5394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0B5394"/>
              </a:buClr>
              <a:buSzPct val="100000"/>
              <a:buChar char="●"/>
            </a:pPr>
            <a:r>
              <a:rPr lang="en" sz="2400" dirty="0">
                <a:solidFill>
                  <a:srgbClr val="0B5394"/>
                </a:solidFill>
              </a:rPr>
              <a:t>When pine barrens and similar systems are </a:t>
            </a:r>
            <a:r>
              <a:rPr lang="en-US" sz="2400" dirty="0" smtClean="0">
                <a:solidFill>
                  <a:srgbClr val="0B5394"/>
                </a:solidFill>
              </a:rPr>
              <a:t>modeled using</a:t>
            </a:r>
            <a:r>
              <a:rPr lang="en" sz="2400" dirty="0" smtClean="0">
                <a:solidFill>
                  <a:srgbClr val="0B5394"/>
                </a:solidFill>
              </a:rPr>
              <a:t> </a:t>
            </a:r>
            <a:r>
              <a:rPr lang="en" sz="2400" dirty="0">
                <a:solidFill>
                  <a:srgbClr val="0B5394"/>
                </a:solidFill>
              </a:rPr>
              <a:t>the important habitat approach, </a:t>
            </a:r>
            <a:r>
              <a:rPr lang="en-US" sz="2400" dirty="0" smtClean="0">
                <a:solidFill>
                  <a:srgbClr val="0B5394"/>
                </a:solidFill>
              </a:rPr>
              <a:t>new </a:t>
            </a:r>
            <a:r>
              <a:rPr lang="en-US" sz="2400" u="sng" dirty="0" smtClean="0">
                <a:solidFill>
                  <a:srgbClr val="0B5394"/>
                </a:solidFill>
              </a:rPr>
              <a:t>potential</a:t>
            </a:r>
            <a:r>
              <a:rPr lang="en-US" sz="2400" dirty="0" smtClean="0">
                <a:solidFill>
                  <a:srgbClr val="0B5394"/>
                </a:solidFill>
              </a:rPr>
              <a:t> </a:t>
            </a:r>
            <a:r>
              <a:rPr lang="en" sz="2400" dirty="0" smtClean="0">
                <a:solidFill>
                  <a:srgbClr val="0B5394"/>
                </a:solidFill>
              </a:rPr>
              <a:t>locations for</a:t>
            </a:r>
            <a:r>
              <a:rPr lang="en-US" sz="2400" dirty="0" smtClean="0">
                <a:solidFill>
                  <a:srgbClr val="0B5394"/>
                </a:solidFill>
              </a:rPr>
              <a:t> species</a:t>
            </a:r>
            <a:r>
              <a:rPr lang="en" sz="2400" dirty="0" smtClean="0">
                <a:solidFill>
                  <a:srgbClr val="0B5394"/>
                </a:solidFill>
              </a:rPr>
              <a:t> </a:t>
            </a:r>
            <a:r>
              <a:rPr lang="en" sz="2400" dirty="0">
                <a:solidFill>
                  <a:srgbClr val="0B5394"/>
                </a:solidFill>
              </a:rPr>
              <a:t>may be “found.”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 descr="Screen Shot 2016-10-13 at 12.01.04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21" y="0"/>
            <a:ext cx="68028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217050" y="1498350"/>
            <a:ext cx="2233500" cy="3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666666"/>
                </a:solidFill>
              </a:rPr>
              <a:t>Important Aquatic Features</a:t>
            </a: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666666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2400">
                <a:solidFill>
                  <a:srgbClr val="666666"/>
                </a:solidFill>
              </a:rPr>
              <a:t>SGCN</a:t>
            </a:r>
          </a:p>
        </p:txBody>
      </p:sp>
      <p:sp>
        <p:nvSpPr>
          <p:cNvPr id="320" name="Shape 320"/>
          <p:cNvSpPr/>
          <p:nvPr/>
        </p:nvSpPr>
        <p:spPr>
          <a:xfrm rot="1613368">
            <a:off x="6802069" y="3369345"/>
            <a:ext cx="426514" cy="2236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83100" y="115475"/>
            <a:ext cx="22911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maps are 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 descr="Screen Shot 2016-10-13 at 12.00.32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31" y="0"/>
            <a:ext cx="68141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217050" y="1498350"/>
            <a:ext cx="2233500" cy="33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>
                <a:solidFill>
                  <a:srgbClr val="666666"/>
                </a:solidFill>
              </a:rPr>
              <a:t>Aquatic Networks</a:t>
            </a: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666666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1800">
                <a:solidFill>
                  <a:srgbClr val="666666"/>
                </a:solidFill>
              </a:rPr>
              <a:t>anadromous fish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1800">
                <a:solidFill>
                  <a:srgbClr val="666666"/>
                </a:solidFill>
              </a:rPr>
              <a:t>Atlantic salmon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SzPct val="100000"/>
              <a:buChar char="➔"/>
            </a:pPr>
            <a:r>
              <a:rPr lang="en" sz="1800">
                <a:solidFill>
                  <a:srgbClr val="666666"/>
                </a:solidFill>
              </a:rPr>
              <a:t>brook trout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666666"/>
              </a:solidFill>
            </a:endParaRPr>
          </a:p>
        </p:txBody>
      </p:sp>
      <p:sp>
        <p:nvSpPr>
          <p:cNvPr id="328" name="Shape 328"/>
          <p:cNvSpPr/>
          <p:nvPr/>
        </p:nvSpPr>
        <p:spPr>
          <a:xfrm rot="1613368">
            <a:off x="6146749" y="1835185"/>
            <a:ext cx="426514" cy="2236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83100" y="115475"/>
            <a:ext cx="22911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maps are 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5653200" cy="359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Terrestrial and wetland core areas</a:t>
            </a:r>
          </a:p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Connectors</a:t>
            </a:r>
          </a:p>
          <a:p>
            <a:pPr marL="457200" lvl="0" indent="-381000" rtl="0">
              <a:spcBef>
                <a:spcPts val="0"/>
              </a:spcBef>
              <a:buClr>
                <a:schemeClr val="accent5"/>
              </a:buClr>
              <a:buSzPct val="100000"/>
              <a:buAutoNum type="arabicPeriod"/>
            </a:pPr>
            <a:r>
              <a:rPr lang="en" sz="2400" dirty="0">
                <a:solidFill>
                  <a:schemeClr val="accent5"/>
                </a:solidFill>
              </a:rPr>
              <a:t>Road-bounded natural blocks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Collectively: a network of intact ecosystems resilient under changing conditions and climate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 smtClean="0"/>
              <a:t>Landscape Pattern</a:t>
            </a:r>
            <a:endParaRPr lang="en" sz="3600" dirty="0"/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l="22631" t="8518" r="9732" b="9339"/>
          <a:stretch/>
        </p:blipFill>
        <p:spPr>
          <a:xfrm>
            <a:off x="5524925" y="1265677"/>
            <a:ext cx="3619074" cy="2909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5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 descr="Screen Shot 2016-10-13 at 1.30.28 PM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22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 rot="5400000">
            <a:off x="5735225" y="4292725"/>
            <a:ext cx="503100" cy="51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/>
        </p:nvSpPr>
        <p:spPr>
          <a:xfrm>
            <a:off x="668300" y="1742350"/>
            <a:ext cx="7745100" cy="313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SzPct val="45833"/>
              <a:buNone/>
            </a:pPr>
            <a:r>
              <a:rPr lang="en" sz="2400" b="1" dirty="0">
                <a:solidFill>
                  <a:schemeClr val="dk1"/>
                </a:solidFill>
              </a:rPr>
              <a:t>Guide</a:t>
            </a:r>
            <a:r>
              <a:rPr lang="en" sz="2400" dirty="0">
                <a:solidFill>
                  <a:schemeClr val="dk1"/>
                </a:solidFill>
              </a:rPr>
              <a:t> restoration work by: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2400" dirty="0" smtClean="0">
                <a:solidFill>
                  <a:schemeClr val="dk1"/>
                </a:solidFill>
              </a:rPr>
              <a:t>Display</a:t>
            </a:r>
            <a:r>
              <a:rPr lang="en-US" sz="2400" dirty="0" smtClean="0">
                <a:solidFill>
                  <a:schemeClr val="dk1"/>
                </a:solidFill>
              </a:rPr>
              <a:t>s</a:t>
            </a:r>
            <a:r>
              <a:rPr lang="en" sz="2400" dirty="0" smtClean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“expert” scenario maps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400" dirty="0">
                <a:solidFill>
                  <a:schemeClr val="dk1"/>
                </a:solidFill>
              </a:rPr>
              <a:t>C</a:t>
            </a:r>
            <a:r>
              <a:rPr lang="en" sz="2400" dirty="0" err="1" smtClean="0">
                <a:solidFill>
                  <a:schemeClr val="dk1"/>
                </a:solidFill>
              </a:rPr>
              <a:t>reate</a:t>
            </a:r>
            <a:r>
              <a:rPr lang="en-US" sz="2400" dirty="0" smtClean="0">
                <a:solidFill>
                  <a:schemeClr val="dk1"/>
                </a:solidFill>
              </a:rPr>
              <a:t>s</a:t>
            </a:r>
            <a:r>
              <a:rPr lang="en" sz="2400" dirty="0" smtClean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custom scenarios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2400" dirty="0">
                <a:solidFill>
                  <a:schemeClr val="dk1"/>
                </a:solidFill>
              </a:rPr>
              <a:t>D</a:t>
            </a:r>
            <a:r>
              <a:rPr lang="en" sz="2400" dirty="0" err="1" smtClean="0">
                <a:solidFill>
                  <a:schemeClr val="dk1"/>
                </a:solidFill>
              </a:rPr>
              <a:t>ownload</a:t>
            </a:r>
            <a:r>
              <a:rPr lang="en" sz="2400" dirty="0" smtClean="0">
                <a:solidFill>
                  <a:schemeClr val="dk1"/>
                </a:solidFill>
              </a:rPr>
              <a:t> results </a:t>
            </a:r>
            <a:r>
              <a:rPr lang="en" sz="2400" dirty="0">
                <a:solidFill>
                  <a:schemeClr val="dk1"/>
                </a:solidFill>
              </a:rPr>
              <a:t>as </a:t>
            </a:r>
            <a:r>
              <a:rPr lang="en" sz="2400" dirty="0" smtClean="0">
                <a:solidFill>
                  <a:schemeClr val="dk1"/>
                </a:solidFill>
              </a:rPr>
              <a:t>spreadsheet or </a:t>
            </a:r>
            <a:r>
              <a:rPr lang="en" sz="2400" dirty="0">
                <a:solidFill>
                  <a:schemeClr val="dk1"/>
                </a:solidFill>
              </a:rPr>
              <a:t>map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2400" dirty="0">
                <a:solidFill>
                  <a:schemeClr val="dk1"/>
                </a:solidFill>
              </a:rPr>
              <a:t>View hundreds of data layers in a simple format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000" dirty="0"/>
              <a:t> 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What can it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1428750" y="60878"/>
            <a:ext cx="6397656" cy="4952418"/>
            <a:chOff x="588688" y="725642"/>
            <a:chExt cx="11361763" cy="8795128"/>
          </a:xfrm>
          <a:noFill/>
        </p:grpSpPr>
        <p:grpSp>
          <p:nvGrpSpPr>
            <p:cNvPr id="3" name="Group 30"/>
            <p:cNvGrpSpPr/>
            <p:nvPr/>
          </p:nvGrpSpPr>
          <p:grpSpPr>
            <a:xfrm>
              <a:off x="4262707" y="759221"/>
              <a:ext cx="3938043" cy="1382654"/>
              <a:chOff x="3738995" y="145916"/>
              <a:chExt cx="8981900" cy="1382654"/>
            </a:xfrm>
            <a:grpFill/>
          </p:grpSpPr>
          <p:sp>
            <p:nvSpPr>
              <p:cNvPr id="20" name="TextBox 19"/>
              <p:cNvSpPr txBox="1"/>
              <p:nvPr/>
            </p:nvSpPr>
            <p:spPr>
              <a:xfrm>
                <a:off x="3738995" y="257751"/>
                <a:ext cx="8981900" cy="12708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75" dirty="0">
                  <a:solidFill>
                    <a:prstClr val="black"/>
                  </a:solidFill>
                  <a:latin typeface="Arial" charset="0"/>
                </a:endParaRPr>
              </a:p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Which species/habitats to conserve? At what levels?</a:t>
                </a:r>
              </a:p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Who decides?</a:t>
                </a:r>
              </a:p>
              <a:p>
                <a:pPr algn="ctr"/>
                <a:endParaRPr lang="en-US" sz="675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209806" y="145916"/>
                <a:ext cx="5295729" cy="450760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pPr algn="ctr"/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GOAL-SETTING</a:t>
                </a:r>
              </a:p>
            </p:txBody>
          </p:sp>
        </p:grpSp>
        <p:grpSp>
          <p:nvGrpSpPr>
            <p:cNvPr id="4" name="Group 31"/>
            <p:cNvGrpSpPr/>
            <p:nvPr/>
          </p:nvGrpSpPr>
          <p:grpSpPr>
            <a:xfrm>
              <a:off x="1197652" y="2251686"/>
              <a:ext cx="4098449" cy="999224"/>
              <a:chOff x="707008" y="2151327"/>
              <a:chExt cx="4098449" cy="999224"/>
            </a:xfrm>
            <a:grpFill/>
          </p:grpSpPr>
          <p:sp>
            <p:nvSpPr>
              <p:cNvPr id="25" name="TextBox 24"/>
              <p:cNvSpPr txBox="1"/>
              <p:nvPr/>
            </p:nvSpPr>
            <p:spPr>
              <a:xfrm>
                <a:off x="707008" y="2494644"/>
                <a:ext cx="3107488" cy="6559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What do we know about the status of priority wildlife?</a:t>
                </a:r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7010" y="2151327"/>
                <a:ext cx="4098447" cy="450760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BIOLOGICAL ASSESSMENT</a:t>
                </a: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4573069" y="3095277"/>
              <a:ext cx="3061026" cy="27525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42" tIns="45671" rIns="91342" bIns="45671"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14" name="Group 28"/>
            <p:cNvGrpSpPr/>
            <p:nvPr/>
          </p:nvGrpSpPr>
          <p:grpSpPr>
            <a:xfrm>
              <a:off x="8620972" y="4155282"/>
              <a:ext cx="3329479" cy="943336"/>
              <a:chOff x="8687878" y="3831903"/>
              <a:chExt cx="3044825" cy="943336"/>
            </a:xfrm>
            <a:grpFill/>
          </p:grpSpPr>
          <p:sp>
            <p:nvSpPr>
              <p:cNvPr id="5" name="TextBox 4"/>
              <p:cNvSpPr txBox="1"/>
              <p:nvPr/>
            </p:nvSpPr>
            <p:spPr>
              <a:xfrm>
                <a:off x="8687878" y="3831903"/>
                <a:ext cx="3044825" cy="450761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pPr algn="ctr"/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SCIENCE TRANSLATION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832849" y="4119332"/>
                <a:ext cx="2771620" cy="6559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How do we make science solutions useful?</a:t>
                </a:r>
              </a:p>
            </p:txBody>
          </p:sp>
        </p:grpSp>
        <p:grpSp>
          <p:nvGrpSpPr>
            <p:cNvPr id="15" name="Group 27"/>
            <p:cNvGrpSpPr/>
            <p:nvPr/>
          </p:nvGrpSpPr>
          <p:grpSpPr>
            <a:xfrm>
              <a:off x="7910314" y="6457729"/>
              <a:ext cx="3741238" cy="1206352"/>
              <a:chOff x="8278297" y="5498743"/>
              <a:chExt cx="3741238" cy="1206352"/>
            </a:xfrm>
            <a:grpFill/>
          </p:grpSpPr>
          <p:sp>
            <p:nvSpPr>
              <p:cNvPr id="10" name="TextBox 9"/>
              <p:cNvSpPr txBox="1"/>
              <p:nvPr/>
            </p:nvSpPr>
            <p:spPr>
              <a:xfrm>
                <a:off x="8398261" y="5498743"/>
                <a:ext cx="3621274" cy="450761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CONSERVATION ADOPTION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78297" y="5803224"/>
                <a:ext cx="3741238" cy="90187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How do we get communities and landowners engaged in conservation?</a:t>
                </a:r>
              </a:p>
            </p:txBody>
          </p:sp>
        </p:grpSp>
        <p:grpSp>
          <p:nvGrpSpPr>
            <p:cNvPr id="16" name="Group 30"/>
            <p:cNvGrpSpPr/>
            <p:nvPr/>
          </p:nvGrpSpPr>
          <p:grpSpPr>
            <a:xfrm>
              <a:off x="4366789" y="3818881"/>
              <a:ext cx="3450802" cy="1627925"/>
              <a:chOff x="4272001" y="3077326"/>
              <a:chExt cx="3450802" cy="1627925"/>
            </a:xfrm>
            <a:grpFill/>
          </p:grpSpPr>
          <p:sp>
            <p:nvSpPr>
              <p:cNvPr id="13" name="TextBox 12"/>
              <p:cNvSpPr txBox="1"/>
              <p:nvPr/>
            </p:nvSpPr>
            <p:spPr>
              <a:xfrm>
                <a:off x="4272001" y="3077326"/>
                <a:ext cx="3450802" cy="737718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pPr algn="ctr"/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INFORMATION MANAGEMENT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23261" y="3803380"/>
                <a:ext cx="2804527" cy="90187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How will we manage the demand for and creation of data?</a:t>
                </a:r>
              </a:p>
            </p:txBody>
          </p:sp>
        </p:grpSp>
        <p:grpSp>
          <p:nvGrpSpPr>
            <p:cNvPr id="26" name="Group 29"/>
            <p:cNvGrpSpPr/>
            <p:nvPr/>
          </p:nvGrpSpPr>
          <p:grpSpPr>
            <a:xfrm>
              <a:off x="7388797" y="2035897"/>
              <a:ext cx="3552296" cy="1196222"/>
              <a:chOff x="7014244" y="1942282"/>
              <a:chExt cx="4885228" cy="1196222"/>
            </a:xfrm>
            <a:grpFill/>
          </p:grpSpPr>
          <p:sp>
            <p:nvSpPr>
              <p:cNvPr id="6" name="TextBox 5"/>
              <p:cNvSpPr txBox="1"/>
              <p:nvPr/>
            </p:nvSpPr>
            <p:spPr>
              <a:xfrm>
                <a:off x="7293400" y="1942282"/>
                <a:ext cx="4494024" cy="450760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CONSERVATION DESIGN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4244" y="2236633"/>
                <a:ext cx="4885228" cy="90187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What should landscapes look like to conserve species at goal levels</a:t>
                </a:r>
              </a:p>
            </p:txBody>
          </p:sp>
        </p:grpSp>
        <p:grpSp>
          <p:nvGrpSpPr>
            <p:cNvPr id="27" name="Group 35"/>
            <p:cNvGrpSpPr/>
            <p:nvPr/>
          </p:nvGrpSpPr>
          <p:grpSpPr>
            <a:xfrm>
              <a:off x="4535309" y="7574165"/>
              <a:ext cx="3766936" cy="1946605"/>
              <a:chOff x="4803590" y="6877214"/>
              <a:chExt cx="2624205" cy="1946605"/>
            </a:xfrm>
            <a:grpFill/>
          </p:grpSpPr>
          <p:sp>
            <p:nvSpPr>
              <p:cNvPr id="11" name="TextBox 10"/>
              <p:cNvSpPr txBox="1"/>
              <p:nvPr/>
            </p:nvSpPr>
            <p:spPr>
              <a:xfrm>
                <a:off x="4882412" y="6877214"/>
                <a:ext cx="2545383" cy="450760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CONSERVATION DELIVERY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803590" y="7184053"/>
                <a:ext cx="2412090" cy="163976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How will we most efficiently put conservation on the ground?</a:t>
                </a:r>
              </a:p>
              <a:p>
                <a:pPr algn="ctr"/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  <a:p>
                <a:pPr algn="ctr"/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  <a:p>
                <a:pPr algn="ctr"/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  <a:p>
                <a:pPr algn="ctr"/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3066" y="6765877"/>
              <a:ext cx="3207828" cy="9018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i="1" dirty="0">
                  <a:solidFill>
                    <a:prstClr val="black"/>
                  </a:solidFill>
                  <a:latin typeface="Arial" charset="0"/>
                </a:rPr>
                <a:t>What new information will we gather to support conservation?</a:t>
              </a:r>
            </a:p>
          </p:txBody>
        </p:sp>
        <p:grpSp>
          <p:nvGrpSpPr>
            <p:cNvPr id="28" name="Group 32"/>
            <p:cNvGrpSpPr/>
            <p:nvPr/>
          </p:nvGrpSpPr>
          <p:grpSpPr>
            <a:xfrm>
              <a:off x="1118053" y="4168498"/>
              <a:ext cx="3834885" cy="1183528"/>
              <a:chOff x="549352" y="4491877"/>
              <a:chExt cx="3834885" cy="1183528"/>
            </a:xfrm>
            <a:grpFill/>
          </p:grpSpPr>
          <p:sp>
            <p:nvSpPr>
              <p:cNvPr id="9" name="TextBox 8"/>
              <p:cNvSpPr txBox="1"/>
              <p:nvPr/>
            </p:nvSpPr>
            <p:spPr>
              <a:xfrm>
                <a:off x="933433" y="4491877"/>
                <a:ext cx="3450804" cy="450760"/>
              </a:xfrm>
              <a:prstGeom prst="rect">
                <a:avLst/>
              </a:prstGeom>
              <a:grpFill/>
            </p:spPr>
            <p:txBody>
              <a:bodyPr wrap="square" lIns="91342" tIns="45671" rIns="91342" bIns="45671" rtlCol="0">
                <a:spAutoFit/>
              </a:bodyPr>
              <a:lstStyle/>
              <a:p>
                <a:r>
                  <a:rPr lang="en-US" sz="1050" b="1" u="sng" dirty="0">
                    <a:solidFill>
                      <a:prstClr val="black"/>
                    </a:solidFill>
                    <a:latin typeface="Arial" charset="0"/>
                  </a:rPr>
                  <a:t>PRIORITIES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9352" y="4773535"/>
                <a:ext cx="2752486" cy="90187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i="1" dirty="0">
                    <a:solidFill>
                      <a:prstClr val="black"/>
                    </a:solidFill>
                    <a:latin typeface="Arial" charset="0"/>
                  </a:rPr>
                  <a:t>Which species and issues demand immediate attention?</a:t>
                </a:r>
                <a:endParaRPr lang="en-US" sz="9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88688" y="725642"/>
              <a:ext cx="3200400" cy="14552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575" b="1" dirty="0">
                  <a:solidFill>
                    <a:srgbClr val="002060"/>
                  </a:solidFill>
                  <a:latin typeface="Arial" charset="0"/>
                </a:rPr>
                <a:t>Northeast </a:t>
              </a:r>
            </a:p>
            <a:p>
              <a:r>
                <a:rPr lang="en-US" sz="1575" b="1" dirty="0">
                  <a:solidFill>
                    <a:srgbClr val="002060"/>
                  </a:solidFill>
                  <a:latin typeface="Arial" charset="0"/>
                </a:rPr>
                <a:t>Conservation Framework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71600" y="3192400"/>
            <a:ext cx="2316989" cy="346239"/>
          </a:xfrm>
          <a:prstGeom prst="rect">
            <a:avLst/>
          </a:prstGeom>
          <a:noFill/>
        </p:spPr>
        <p:txBody>
          <a:bodyPr wrap="square" lIns="68570" tIns="34285" rIns="68570" bIns="34285" rtlCol="0">
            <a:spAutoFit/>
          </a:bodyPr>
          <a:lstStyle/>
          <a:p>
            <a:pPr algn="ctr"/>
            <a:r>
              <a:rPr lang="en-US" sz="900" b="1" u="sng" dirty="0">
                <a:solidFill>
                  <a:prstClr val="black"/>
                </a:solidFill>
                <a:latin typeface="Arial" charset="0"/>
              </a:rPr>
              <a:t>MONITORING, EVALUATION AND RESEARCH</a:t>
            </a:r>
          </a:p>
        </p:txBody>
      </p:sp>
      <p:sp>
        <p:nvSpPr>
          <p:cNvPr id="33" name="Curved Down Arrow 32"/>
          <p:cNvSpPr/>
          <p:nvPr/>
        </p:nvSpPr>
        <p:spPr>
          <a:xfrm rot="16420191">
            <a:off x="1188656" y="2722333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4" name="Curved Down Arrow 33"/>
          <p:cNvSpPr/>
          <p:nvPr/>
        </p:nvSpPr>
        <p:spPr>
          <a:xfrm rot="16420191">
            <a:off x="1309418" y="1627329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rot="18236776">
            <a:off x="2738168" y="370031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6" name="Curved Down Arrow 35"/>
          <p:cNvSpPr/>
          <p:nvPr/>
        </p:nvSpPr>
        <p:spPr>
          <a:xfrm rot="1939480">
            <a:off x="5775702" y="287222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8" name="Curved Down Arrow 37"/>
          <p:cNvSpPr/>
          <p:nvPr/>
        </p:nvSpPr>
        <p:spPr>
          <a:xfrm rot="3053328">
            <a:off x="7095299" y="1495341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9" name="Curved Down Arrow 38"/>
          <p:cNvSpPr/>
          <p:nvPr/>
        </p:nvSpPr>
        <p:spPr>
          <a:xfrm rot="5400000">
            <a:off x="7343775" y="2820926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40" name="Curved Down Arrow 39"/>
          <p:cNvSpPr/>
          <p:nvPr/>
        </p:nvSpPr>
        <p:spPr>
          <a:xfrm rot="8889361">
            <a:off x="6005144" y="4171291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41" name="Curved Down Arrow 40"/>
          <p:cNvSpPr/>
          <p:nvPr/>
        </p:nvSpPr>
        <p:spPr>
          <a:xfrm rot="12312416">
            <a:off x="2813655" y="4139823"/>
            <a:ext cx="742950" cy="228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42" name="Up-Down Arrow 41"/>
          <p:cNvSpPr/>
          <p:nvPr/>
        </p:nvSpPr>
        <p:spPr>
          <a:xfrm>
            <a:off x="4514851" y="1020701"/>
            <a:ext cx="34289" cy="3429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44" name="Left-Right Arrow 43"/>
          <p:cNvSpPr/>
          <p:nvPr/>
        </p:nvSpPr>
        <p:spPr>
          <a:xfrm>
            <a:off x="5486400" y="2106551"/>
            <a:ext cx="342900" cy="342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46" name="Up-Down Arrow 45"/>
          <p:cNvSpPr/>
          <p:nvPr/>
        </p:nvSpPr>
        <p:spPr>
          <a:xfrm>
            <a:off x="4514851" y="3020951"/>
            <a:ext cx="34289" cy="4000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48" name="Left-Right Arrow 47"/>
          <p:cNvSpPr/>
          <p:nvPr/>
        </p:nvSpPr>
        <p:spPr>
          <a:xfrm>
            <a:off x="3257550" y="2163701"/>
            <a:ext cx="342900" cy="342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C43F-AAE5-481E-827F-B28F73C6CC9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7" name="Shape 347" descr="Screen Shot 2016-10-13 at 3.16.55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6"/>
            <a:ext cx="9144000" cy="50967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 rot="-2437412">
            <a:off x="698617" y="4505178"/>
            <a:ext cx="503159" cy="5129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  Select a target species or habitat.</a:t>
            </a:r>
          </a:p>
        </p:txBody>
      </p:sp>
      <p:pic>
        <p:nvPicPr>
          <p:cNvPr id="360" name="Shape 360" descr="Screen Shot 2016-10-13 at 3.27.05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4115"/>
            <a:ext cx="7674187" cy="420035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361" name="Shape 361"/>
          <p:cNvCxnSpPr/>
          <p:nvPr/>
        </p:nvCxnSpPr>
        <p:spPr>
          <a:xfrm rot="-5400000">
            <a:off x="4259050" y="3680800"/>
            <a:ext cx="860700" cy="811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72834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3.  Select important forest metrics for prioritizing work.</a:t>
            </a:r>
          </a:p>
        </p:txBody>
      </p:sp>
      <p:pic>
        <p:nvPicPr>
          <p:cNvPr id="367" name="Shape 367" descr="Screen Shot 2016-10-13 at 3.23.46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5"/>
            <a:ext cx="7595194" cy="42165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8" name="Shape 368"/>
          <p:cNvSpPr/>
          <p:nvPr/>
        </p:nvSpPr>
        <p:spPr>
          <a:xfrm>
            <a:off x="1916825" y="1590025"/>
            <a:ext cx="3100194" cy="2503656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New </a:t>
            </a:r>
            <a:r>
              <a:rPr lang="en" b="1">
                <a:solidFill>
                  <a:srgbClr val="00D400"/>
                </a:solidFill>
              </a:rPr>
              <a:t>forest condition metrics </a:t>
            </a:r>
            <a:r>
              <a:rPr lang="en"/>
              <a:t>identify and age early successional habitat.</a:t>
            </a:r>
          </a:p>
        </p:txBody>
      </p:sp>
      <p:cxnSp>
        <p:nvCxnSpPr>
          <p:cNvPr id="369" name="Shape 369"/>
          <p:cNvCxnSpPr/>
          <p:nvPr/>
        </p:nvCxnSpPr>
        <p:spPr>
          <a:xfrm rot="-5400000">
            <a:off x="6267540" y="3573364"/>
            <a:ext cx="1012500" cy="9657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72279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4.  Select NRCS conservation practices to identify areas that might have willing landowners, or areas that need more effort.</a:t>
            </a:r>
          </a:p>
        </p:txBody>
      </p:sp>
      <p:pic>
        <p:nvPicPr>
          <p:cNvPr id="375" name="Shape 375" descr="Screen Shot 2016-10-13 at 3.24.49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9"/>
            <a:ext cx="7539567" cy="42145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6" name="Shape 376"/>
          <p:cNvSpPr/>
          <p:nvPr/>
        </p:nvSpPr>
        <p:spPr>
          <a:xfrm>
            <a:off x="1916825" y="1437624"/>
            <a:ext cx="3100194" cy="2656044"/>
          </a:xfrm>
          <a:prstGeom prst="irregularSeal1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Relevant </a:t>
            </a:r>
            <a:r>
              <a:rPr lang="en" b="1">
                <a:solidFill>
                  <a:srgbClr val="7F6000"/>
                </a:solidFill>
              </a:rPr>
              <a:t>NRCS conservation practices</a:t>
            </a:r>
            <a:r>
              <a:rPr lang="en"/>
              <a:t> are available for the whole region.</a:t>
            </a:r>
          </a:p>
        </p:txBody>
      </p:sp>
      <p:cxnSp>
        <p:nvCxnSpPr>
          <p:cNvPr id="377" name="Shape 377"/>
          <p:cNvCxnSpPr/>
          <p:nvPr/>
        </p:nvCxnSpPr>
        <p:spPr>
          <a:xfrm rot="5400000" flipH="1">
            <a:off x="6750000" y="3682603"/>
            <a:ext cx="1237500" cy="3417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5.  NRCS practices are summarized by time period.</a:t>
            </a:r>
          </a:p>
        </p:txBody>
      </p:sp>
      <p:pic>
        <p:nvPicPr>
          <p:cNvPr id="383" name="Shape 383" descr="Screen Shot 2016-10-13 at 3.25.34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3"/>
            <a:ext cx="7527574" cy="422487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384" name="Shape 384"/>
          <p:cNvCxnSpPr/>
          <p:nvPr/>
        </p:nvCxnSpPr>
        <p:spPr>
          <a:xfrm rot="5400000" flipH="1">
            <a:off x="4680925" y="3438900"/>
            <a:ext cx="1571100" cy="646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6.  Edit the list of metrics.</a:t>
            </a:r>
          </a:p>
        </p:txBody>
      </p:sp>
      <p:pic>
        <p:nvPicPr>
          <p:cNvPr id="390" name="Shape 390" descr="Screen Shot 2016-10-13 at 4.13.50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"/>
            <a:ext cx="7646113" cy="427187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391" name="Shape 391"/>
          <p:cNvCxnSpPr/>
          <p:nvPr/>
        </p:nvCxnSpPr>
        <p:spPr>
          <a:xfrm rot="10800000" flipH="1">
            <a:off x="3093000" y="2611225"/>
            <a:ext cx="3967800" cy="19317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7.  Get information about the metrics.</a:t>
            </a:r>
          </a:p>
        </p:txBody>
      </p:sp>
      <p:pic>
        <p:nvPicPr>
          <p:cNvPr id="397" name="Shape 397" descr="Screen Shot 2016-10-13 at 4.01.26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25"/>
            <a:ext cx="7547843" cy="420734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398" name="Shape 398"/>
          <p:cNvCxnSpPr/>
          <p:nvPr/>
        </p:nvCxnSpPr>
        <p:spPr>
          <a:xfrm rot="-5400000">
            <a:off x="4283425" y="2816425"/>
            <a:ext cx="1917000" cy="1662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7.  Assign weights for the metrics and get a result.</a:t>
            </a:r>
          </a:p>
        </p:txBody>
      </p:sp>
      <p:pic>
        <p:nvPicPr>
          <p:cNvPr id="404" name="Shape 404" descr="Screen Shot 2016-10-13 at 4.19.11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"/>
            <a:ext cx="7530302" cy="42224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405" name="Shape 405"/>
          <p:cNvCxnSpPr/>
          <p:nvPr/>
        </p:nvCxnSpPr>
        <p:spPr>
          <a:xfrm rot="5400000" flipH="1">
            <a:off x="4732150" y="3512225"/>
            <a:ext cx="2049000" cy="188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311700" y="4347931"/>
            <a:ext cx="61722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8.  Download a map and report to your computer.</a:t>
            </a:r>
          </a:p>
        </p:txBody>
      </p:sp>
      <p:pic>
        <p:nvPicPr>
          <p:cNvPr id="411" name="Shape 411" descr="Screen Shot 2016-10-13 at 4.20.57 PM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49"/>
            <a:ext cx="7592292" cy="41698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2" name="Shape 412" descr="Screen Shot 2016-10-13 at 4.22.42 PM.png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4" y="2146399"/>
            <a:ext cx="2333626" cy="2997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413" name="Shape 413"/>
          <p:cNvCxnSpPr/>
          <p:nvPr/>
        </p:nvCxnSpPr>
        <p:spPr>
          <a:xfrm rot="-5400000">
            <a:off x="4808475" y="2844900"/>
            <a:ext cx="2605500" cy="1093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oval" w="lg" len="lg"/>
            <a:tailEnd type="stealth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734675"/>
            <a:ext cx="8726325" cy="44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62550" y="165150"/>
            <a:ext cx="8390700" cy="515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Scenario Building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5234820" y="4655465"/>
            <a:ext cx="454800" cy="3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/>
              <a:t>∑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6737500" y="3807800"/>
            <a:ext cx="2280900" cy="62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Priority rank =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sum of weighted metrics</a:t>
            </a:r>
          </a:p>
        </p:txBody>
      </p:sp>
      <p:cxnSp>
        <p:nvCxnSpPr>
          <p:cNvPr id="429" name="Shape 429"/>
          <p:cNvCxnSpPr/>
          <p:nvPr/>
        </p:nvCxnSpPr>
        <p:spPr>
          <a:xfrm flipH="1">
            <a:off x="5438175" y="2670626"/>
            <a:ext cx="19200" cy="206579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0" name="Shape 430"/>
          <p:cNvCxnSpPr>
            <a:endCxn id="428" idx="2"/>
          </p:cNvCxnSpPr>
          <p:nvPr/>
        </p:nvCxnSpPr>
        <p:spPr>
          <a:xfrm rot="10800000" flipH="1">
            <a:off x="5989450" y="4437200"/>
            <a:ext cx="1888500" cy="4977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What we did</a:t>
            </a:r>
            <a:endParaRPr lang="en" dirty="0"/>
          </a:p>
        </p:txBody>
      </p:sp>
      <p:sp>
        <p:nvSpPr>
          <p:cNvPr id="121" name="Shape 121"/>
          <p:cNvSpPr txBox="1"/>
          <p:nvPr/>
        </p:nvSpPr>
        <p:spPr>
          <a:xfrm>
            <a:off x="406400" y="1554475"/>
            <a:ext cx="8321100" cy="3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The NA LCC facilitated a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team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from </a:t>
            </a:r>
            <a:r>
              <a:rPr lang="en" sz="2400" b="1" dirty="0">
                <a:solidFill>
                  <a:srgbClr val="4E5663"/>
                </a:solidFill>
                <a:highlight>
                  <a:srgbClr val="FFFFFF"/>
                </a:highlight>
              </a:rPr>
              <a:t>13 </a:t>
            </a:r>
            <a:r>
              <a:rPr lang="en" sz="2400" b="1" dirty="0" smtClean="0">
                <a:solidFill>
                  <a:srgbClr val="4E5663"/>
                </a:solidFill>
                <a:highlight>
                  <a:srgbClr val="FFFFFF"/>
                </a:highlight>
              </a:rPr>
              <a:t>states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,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USFWS, NGOs, and universities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to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work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together to </a:t>
            </a:r>
            <a:r>
              <a:rPr lang="en" sz="2400" b="1" dirty="0">
                <a:solidFill>
                  <a:srgbClr val="4E5663"/>
                </a:solidFill>
                <a:highlight>
                  <a:srgbClr val="FFFFFF"/>
                </a:highlight>
              </a:rPr>
              <a:t>align priorities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 and map opportunities for unified conservation action across the Northeast region.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E566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E566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 smtClean="0"/>
              <a:t>Woodcock scenario</a:t>
            </a:r>
            <a:endParaRPr lang="en" sz="3600" dirty="0"/>
          </a:p>
        </p:txBody>
      </p:sp>
      <p:pic>
        <p:nvPicPr>
          <p:cNvPr id="436" name="Shape 436" descr="Alert_woodcock__2__crop.jp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0" y="1323975"/>
            <a:ext cx="2877925" cy="36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367375" y="1123950"/>
            <a:ext cx="6065999" cy="209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Select and weight specific metrics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Target species or habitats	</a:t>
            </a:r>
          </a:p>
          <a:p>
            <a:pPr marL="914400" lvl="1" indent="-228600" rtl="0">
              <a:spcBef>
                <a:spcPts val="0"/>
              </a:spcBef>
              <a:buClr>
                <a:srgbClr val="990000"/>
              </a:buClr>
              <a:buChar char="○"/>
            </a:pPr>
            <a:r>
              <a:rPr lang="en" dirty="0">
                <a:solidFill>
                  <a:srgbClr val="990000"/>
                </a:solidFill>
              </a:rPr>
              <a:t>Woodcock habitat suitability </a:t>
            </a:r>
            <a:r>
              <a:rPr lang="en" b="1" dirty="0">
                <a:solidFill>
                  <a:srgbClr val="990000"/>
                </a:solidFill>
              </a:rPr>
              <a:t>[10]</a:t>
            </a:r>
          </a:p>
          <a:p>
            <a:pPr marL="914400" lvl="1" indent="-228600" rtl="0">
              <a:spcBef>
                <a:spcPts val="0"/>
              </a:spcBef>
              <a:buClr>
                <a:srgbClr val="990000"/>
              </a:buClr>
              <a:buChar char="○"/>
            </a:pPr>
            <a:r>
              <a:rPr lang="en" dirty="0">
                <a:solidFill>
                  <a:srgbClr val="990000"/>
                </a:solidFill>
              </a:rPr>
              <a:t>Woodcock abundance 	</a:t>
            </a:r>
            <a:r>
              <a:rPr lang="en" b="1" dirty="0">
                <a:solidFill>
                  <a:srgbClr val="990000"/>
                </a:solidFill>
              </a:rPr>
              <a:t>[10]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b="1" dirty="0">
              <a:solidFill>
                <a:srgbClr val="990000"/>
              </a:solidFill>
            </a:endParaRP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Ecological site conditions</a:t>
            </a:r>
          </a:p>
          <a:p>
            <a:pPr marL="914400" lvl="1" indent="-228600" rtl="0">
              <a:spcBef>
                <a:spcPts val="0"/>
              </a:spcBef>
              <a:buClr>
                <a:srgbClr val="9900FF"/>
              </a:buClr>
              <a:buChar char="○"/>
            </a:pPr>
            <a:r>
              <a:rPr lang="en" dirty="0">
                <a:solidFill>
                  <a:srgbClr val="9900FF"/>
                </a:solidFill>
              </a:rPr>
              <a:t>Wet flats	[8]	</a:t>
            </a:r>
          </a:p>
          <a:p>
            <a:pPr marL="914400" lvl="1" indent="-228600" rtl="0">
              <a:spcBef>
                <a:spcPts val="0"/>
              </a:spcBef>
              <a:buClr>
                <a:srgbClr val="9900FF"/>
              </a:buClr>
              <a:buChar char="○"/>
            </a:pPr>
            <a:endParaRPr dirty="0">
              <a:solidFill>
                <a:srgbClr val="9900FF"/>
              </a:solidFill>
            </a:endParaRP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Conservation practices	</a:t>
            </a:r>
          </a:p>
          <a:p>
            <a:pPr marL="914400" lvl="1" indent="-2286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" dirty="0">
                <a:solidFill>
                  <a:srgbClr val="0000FF"/>
                </a:solidFill>
              </a:rPr>
              <a:t>Early Successional Habitat Development/Management </a:t>
            </a:r>
            <a:r>
              <a:rPr lang="en" b="1" dirty="0">
                <a:solidFill>
                  <a:srgbClr val="0000FF"/>
                </a:solidFill>
              </a:rPr>
              <a:t>[10]</a:t>
            </a:r>
          </a:p>
          <a:p>
            <a:pPr marL="914400" lvl="1" indent="-2286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" dirty="0">
                <a:solidFill>
                  <a:srgbClr val="0000FF"/>
                </a:solidFill>
              </a:rPr>
              <a:t>Brush Management 	</a:t>
            </a:r>
            <a:r>
              <a:rPr lang="en" b="1" dirty="0">
                <a:solidFill>
                  <a:srgbClr val="0000FF"/>
                </a:solidFill>
              </a:rPr>
              <a:t>[6]</a:t>
            </a:r>
          </a:p>
          <a:p>
            <a:pPr marL="914400" lvl="1" indent="-2286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" dirty="0">
                <a:solidFill>
                  <a:srgbClr val="0000FF"/>
                </a:solidFill>
              </a:rPr>
              <a:t>Upland Wildlife Habitat Management 	</a:t>
            </a:r>
            <a:r>
              <a:rPr lang="en" b="1" dirty="0">
                <a:solidFill>
                  <a:srgbClr val="0000FF"/>
                </a:solidFill>
              </a:rPr>
              <a:t>[8]</a:t>
            </a:r>
          </a:p>
          <a:p>
            <a:pPr marL="914400" lvl="1" indent="-2286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" dirty="0">
                <a:solidFill>
                  <a:srgbClr val="0000FF"/>
                </a:solidFill>
              </a:rPr>
              <a:t>Forest Stand Improvement 	</a:t>
            </a:r>
            <a:r>
              <a:rPr lang="en" b="1" dirty="0">
                <a:solidFill>
                  <a:srgbClr val="0000FF"/>
                </a:solidFill>
              </a:rPr>
              <a:t>[6]</a:t>
            </a:r>
          </a:p>
          <a:p>
            <a:pPr marL="914400" lvl="1" indent="-228600" rtl="0">
              <a:spcBef>
                <a:spcPts val="0"/>
              </a:spcBef>
              <a:buClr>
                <a:srgbClr val="0000FF"/>
              </a:buClr>
              <a:buChar char="○"/>
            </a:pPr>
            <a:r>
              <a:rPr lang="en" dirty="0">
                <a:solidFill>
                  <a:srgbClr val="0000FF"/>
                </a:solidFill>
              </a:rPr>
              <a:t>Prescribed Burning 	</a:t>
            </a:r>
            <a:r>
              <a:rPr lang="en" b="1" dirty="0">
                <a:solidFill>
                  <a:srgbClr val="0000FF"/>
                </a:solidFill>
              </a:rPr>
              <a:t>[4]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Current land uses that help or hinder	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 dirty="0"/>
              <a:t>Synergistic priorities	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311700" y="352075"/>
            <a:ext cx="4852800" cy="4484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Demonstration of potential results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Solid black shows woodcock focus areas where NRCS has been highly active;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Black outline shows woodcock focus areas where NRCS has been inactive;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Red and orange is woodcock abundance (Throgmarten)</a:t>
            </a:r>
          </a:p>
        </p:txBody>
      </p:sp>
      <p:pic>
        <p:nvPicPr>
          <p:cNvPr id="443" name="Shape 443" descr="Picture1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95" y="0"/>
            <a:ext cx="39795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/>
        </p:nvSpPr>
        <p:spPr>
          <a:xfrm>
            <a:off x="460525" y="2030150"/>
            <a:ext cx="8615100" cy="25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NALCC is providing support to partners to guide use of the tool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WMI is developing a woodcock scenario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NE Habitat Technical Committee is developing early successional scenarios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Atlantic Coast JV is evaluating tool for salt marsh migration scenarios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Support for scenario building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332500" y="1437607"/>
            <a:ext cx="8342100" cy="28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Partners are beginning to use the tool to build prioritization scenarios.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568200" y="1352323"/>
            <a:ext cx="8264100" cy="280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 b="1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b="1">
                <a:solidFill>
                  <a:schemeClr val="dk1"/>
                </a:solidFill>
              </a:rPr>
              <a:t>During 2017, based on your input and expected data updates, we will begin Version 2.0.</a:t>
            </a:r>
          </a:p>
          <a:p>
            <a:pPr lvl="0" rtl="0">
              <a:spcBef>
                <a:spcPts val="0"/>
              </a:spcBef>
              <a:buNone/>
            </a:pPr>
            <a:endParaRPr sz="1200" b="1">
              <a:solidFill>
                <a:schemeClr val="dk1"/>
              </a:solidFill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200"/>
              <a:t> 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en-US" sz="3900" dirty="0" smtClean="0"/>
              <a:t>Next Steps</a:t>
            </a:r>
            <a:endParaRPr lang="en" sz="3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/>
        </p:nvSpPr>
        <p:spPr>
          <a:xfrm>
            <a:off x="568200" y="1934925"/>
            <a:ext cx="8520600" cy="239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b="1" dirty="0">
                <a:solidFill>
                  <a:schemeClr val="dk1"/>
                </a:solidFill>
              </a:rPr>
              <a:t>How </a:t>
            </a:r>
            <a:r>
              <a:rPr lang="en-US" sz="2400" b="1" dirty="0" smtClean="0">
                <a:solidFill>
                  <a:schemeClr val="dk1"/>
                </a:solidFill>
              </a:rPr>
              <a:t>can</a:t>
            </a:r>
            <a:r>
              <a:rPr lang="en" sz="2400" b="1" dirty="0" smtClean="0">
                <a:solidFill>
                  <a:schemeClr val="dk1"/>
                </a:solidFill>
              </a:rPr>
              <a:t> </a:t>
            </a:r>
            <a:r>
              <a:rPr lang="en" sz="2400" b="1" dirty="0">
                <a:solidFill>
                  <a:schemeClr val="dk1"/>
                </a:solidFill>
              </a:rPr>
              <a:t>your </a:t>
            </a:r>
            <a:r>
              <a:rPr lang="en-US" sz="2400" b="1" dirty="0" smtClean="0">
                <a:solidFill>
                  <a:schemeClr val="dk1"/>
                </a:solidFill>
              </a:rPr>
              <a:t>agency</a:t>
            </a:r>
            <a:r>
              <a:rPr lang="en" sz="2400" b="1" dirty="0" smtClean="0">
                <a:solidFill>
                  <a:schemeClr val="dk1"/>
                </a:solidFill>
              </a:rPr>
              <a:t> </a:t>
            </a:r>
            <a:r>
              <a:rPr lang="en" sz="2400" b="1" dirty="0">
                <a:solidFill>
                  <a:schemeClr val="dk1"/>
                </a:solidFill>
              </a:rPr>
              <a:t>use the Version 1.0 products</a:t>
            </a:r>
            <a:r>
              <a:rPr lang="en" sz="2400" b="1" dirty="0" smtClean="0">
                <a:solidFill>
                  <a:schemeClr val="dk1"/>
                </a:solidFill>
              </a:rPr>
              <a:t>?</a:t>
            </a:r>
            <a:endParaRPr lang="en-US" sz="2400" b="1" dirty="0" smtClean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dirty="0"/>
              <a:t> </a:t>
            </a: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en" sz="3900"/>
              <a:t>Discussion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/>
        </p:nvSpPr>
        <p:spPr>
          <a:xfrm>
            <a:off x="568200" y="1657350"/>
            <a:ext cx="8264100" cy="26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 dirty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b="1" dirty="0">
                <a:solidFill>
                  <a:schemeClr val="dk1"/>
                </a:solidFill>
              </a:rPr>
              <a:t>What support or training needs do you or your staff have to begin using the information?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b="1" dirty="0"/>
          </a:p>
        </p:txBody>
      </p:sp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en" sz="3900"/>
              <a:t>Discussion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/>
        </p:nvSpPr>
        <p:spPr>
          <a:xfrm>
            <a:off x="568200" y="1657350"/>
            <a:ext cx="8264100" cy="267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b="1">
                <a:solidFill>
                  <a:schemeClr val="dk1"/>
                </a:solidFill>
              </a:rPr>
              <a:t>Are there specific applications or management problems you want us to address?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8205"/>
              <a:buFont typeface="Arial"/>
              <a:buNone/>
            </a:pPr>
            <a:r>
              <a:rPr lang="en" sz="3900"/>
              <a:t>Discussion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Vision 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406400" y="1554475"/>
            <a:ext cx="8321100" cy="33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2"/>
                </a:solidFill>
              </a:rPr>
              <a:t>A </a:t>
            </a:r>
            <a:r>
              <a:rPr lang="en" sz="3000" b="1" dirty="0">
                <a:solidFill>
                  <a:srgbClr val="6AA84F"/>
                </a:solidFill>
              </a:rPr>
              <a:t>connected</a:t>
            </a:r>
            <a:r>
              <a:rPr lang="en" sz="2400" dirty="0">
                <a:solidFill>
                  <a:srgbClr val="6AA84F"/>
                </a:solidFill>
              </a:rPr>
              <a:t> </a:t>
            </a:r>
            <a:r>
              <a:rPr lang="en" sz="2400" dirty="0">
                <a:solidFill>
                  <a:schemeClr val="dk2"/>
                </a:solidFill>
              </a:rPr>
              <a:t>network of </a:t>
            </a:r>
            <a:r>
              <a:rPr lang="en" sz="3000" b="1" dirty="0">
                <a:solidFill>
                  <a:srgbClr val="6AA84F"/>
                </a:solidFill>
              </a:rPr>
              <a:t>resilient</a:t>
            </a:r>
            <a:r>
              <a:rPr lang="en" sz="2400" dirty="0">
                <a:solidFill>
                  <a:schemeClr val="dk2"/>
                </a:solidFill>
              </a:rPr>
              <a:t> and </a:t>
            </a:r>
            <a:r>
              <a:rPr lang="en" sz="3000" b="1" dirty="0">
                <a:solidFill>
                  <a:srgbClr val="6AA84F"/>
                </a:solidFill>
              </a:rPr>
              <a:t>ecologically</a:t>
            </a:r>
            <a:r>
              <a:rPr lang="en" sz="3000" dirty="0">
                <a:solidFill>
                  <a:srgbClr val="6AA84F"/>
                </a:solidFill>
              </a:rPr>
              <a:t> </a:t>
            </a:r>
            <a:r>
              <a:rPr lang="en" sz="3000" b="1" dirty="0" err="1" smtClean="0">
                <a:solidFill>
                  <a:srgbClr val="6AA84F"/>
                </a:solidFill>
              </a:rPr>
              <a:t>intac</a:t>
            </a:r>
            <a:r>
              <a:rPr lang="en-US" sz="3000" b="1" dirty="0" smtClean="0">
                <a:solidFill>
                  <a:srgbClr val="6AA84F"/>
                </a:solidFill>
              </a:rPr>
              <a:t>t habitats</a:t>
            </a:r>
            <a:r>
              <a:rPr lang="en" sz="2400" dirty="0" smtClean="0">
                <a:solidFill>
                  <a:schemeClr val="dk2"/>
                </a:solidFill>
              </a:rPr>
              <a:t> </a:t>
            </a:r>
            <a:r>
              <a:rPr lang="en" sz="2400" dirty="0">
                <a:solidFill>
                  <a:schemeClr val="dk2"/>
                </a:solidFill>
              </a:rPr>
              <a:t>that will support </a:t>
            </a:r>
            <a:r>
              <a:rPr lang="en-US" sz="3000" b="1" dirty="0" smtClean="0">
                <a:solidFill>
                  <a:srgbClr val="6AA84F"/>
                </a:solidFill>
              </a:rPr>
              <a:t>species</a:t>
            </a:r>
            <a:r>
              <a:rPr lang="en" sz="2400" dirty="0" smtClean="0">
                <a:solidFill>
                  <a:schemeClr val="dk2"/>
                </a:solidFill>
              </a:rPr>
              <a:t> </a:t>
            </a:r>
            <a:r>
              <a:rPr lang="en" sz="2400" dirty="0">
                <a:solidFill>
                  <a:schemeClr val="dk2"/>
                </a:solidFill>
              </a:rPr>
              <a:t>under changing conditions...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E566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E566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E566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What it means</a:t>
            </a:r>
            <a:endParaRPr lang="en" dirty="0"/>
          </a:p>
        </p:txBody>
      </p:sp>
      <p:sp>
        <p:nvSpPr>
          <p:cNvPr id="127" name="Shape 127"/>
          <p:cNvSpPr txBox="1"/>
          <p:nvPr/>
        </p:nvSpPr>
        <p:spPr>
          <a:xfrm>
            <a:off x="311700" y="1290325"/>
            <a:ext cx="8354700" cy="31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The project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modeled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a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landscape pattern and created a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suite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of resources that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states and partners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can use </a:t>
            </a:r>
            <a:r>
              <a:rPr lang="en" sz="2400" b="1" dirty="0" smtClean="0">
                <a:solidFill>
                  <a:srgbClr val="4E5663"/>
                </a:solidFill>
                <a:highlight>
                  <a:srgbClr val="FFFFFF"/>
                </a:highlight>
              </a:rPr>
              <a:t>voluntarily</a:t>
            </a:r>
            <a:r>
              <a:rPr lang="en-US" sz="2400" b="1" dirty="0" smtClean="0">
                <a:solidFill>
                  <a:srgbClr val="4E5663"/>
                </a:solidFill>
                <a:highlight>
                  <a:srgbClr val="FFFFFF"/>
                </a:highlight>
              </a:rPr>
              <a:t>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to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complement their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own 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information </a:t>
            </a:r>
            <a:r>
              <a:rPr lang="en" sz="2400" dirty="0">
                <a:solidFill>
                  <a:srgbClr val="4E5663"/>
                </a:solidFill>
                <a:highlight>
                  <a:srgbClr val="FFFFFF"/>
                </a:highlight>
              </a:rPr>
              <a:t>for conserving key habitats 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for multiple</a:t>
            </a:r>
            <a:r>
              <a:rPr lang="en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 species</a:t>
            </a:r>
            <a:r>
              <a:rPr lang="en-US" sz="2400" dirty="0" smtClean="0">
                <a:solidFill>
                  <a:srgbClr val="4E5663"/>
                </a:solidFill>
                <a:highlight>
                  <a:srgbClr val="FFFFFF"/>
                </a:highlight>
              </a:rPr>
              <a:t>.</a:t>
            </a:r>
            <a:endParaRPr lang="en" sz="2400" dirty="0">
              <a:solidFill>
                <a:srgbClr val="4E566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493475" y="1306275"/>
            <a:ext cx="8116800" cy="370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2015: 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NEAFWA </a:t>
            </a:r>
            <a:r>
              <a:rPr lang="en" sz="2000" dirty="0">
                <a:solidFill>
                  <a:schemeClr val="dk1"/>
                </a:solidFill>
              </a:rPr>
              <a:t>and NALCC formed RCOA Team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Alternatives </a:t>
            </a:r>
            <a:r>
              <a:rPr lang="en" sz="2000" dirty="0">
                <a:solidFill>
                  <a:schemeClr val="dk1"/>
                </a:solidFill>
              </a:rPr>
              <a:t>evaluated by states and other experts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Methodology </a:t>
            </a:r>
            <a:r>
              <a:rPr lang="en" sz="2000" dirty="0">
                <a:solidFill>
                  <a:schemeClr val="dk1"/>
                </a:solidFill>
              </a:rPr>
              <a:t>drafted</a:t>
            </a:r>
          </a:p>
          <a:p>
            <a:pPr lvl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2016: 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Version </a:t>
            </a:r>
            <a:r>
              <a:rPr lang="en" sz="2000" dirty="0">
                <a:solidFill>
                  <a:schemeClr val="dk1"/>
                </a:solidFill>
              </a:rPr>
              <a:t>1.0 analysis completed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Briefings </a:t>
            </a:r>
            <a:r>
              <a:rPr lang="en" sz="2000" dirty="0">
                <a:solidFill>
                  <a:schemeClr val="dk1"/>
                </a:solidFill>
              </a:rPr>
              <a:t>to NEWA, NALCC, and Directors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Roll </a:t>
            </a:r>
            <a:r>
              <a:rPr lang="en" sz="2000" dirty="0">
                <a:solidFill>
                  <a:schemeClr val="dk1"/>
                </a:solidFill>
              </a:rPr>
              <a:t>out Version 1.0 </a:t>
            </a:r>
          </a:p>
          <a:p>
            <a:pPr marL="914400" lvl="0" indent="-35560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 smtClean="0">
                <a:solidFill>
                  <a:schemeClr val="dk1"/>
                </a:solidFill>
              </a:rPr>
              <a:t>-</a:t>
            </a:r>
            <a:r>
              <a:rPr lang="en" sz="2000" dirty="0" smtClean="0">
                <a:solidFill>
                  <a:schemeClr val="dk1"/>
                </a:solidFill>
              </a:rPr>
              <a:t>Begin </a:t>
            </a:r>
            <a:r>
              <a:rPr lang="en" sz="2000" dirty="0">
                <a:solidFill>
                  <a:schemeClr val="dk1"/>
                </a:solidFill>
              </a:rPr>
              <a:t>Version 2.0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57825"/>
            <a:ext cx="8520600" cy="1150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800"/>
              <a:t>Summary of Review Process 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64100" y="1341875"/>
            <a:ext cx="8263800" cy="359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</a:rPr>
              <a:t>Snapshot of participants in August webinar series</a:t>
            </a:r>
          </a:p>
        </p:txBody>
      </p:sp>
      <p:graphicFrame>
        <p:nvGraphicFramePr>
          <p:cNvPr id="179" name="Shape 179"/>
          <p:cNvGraphicFramePr/>
          <p:nvPr/>
        </p:nvGraphicFramePr>
        <p:xfrm>
          <a:off x="616125" y="1861925"/>
          <a:ext cx="7959750" cy="3200190"/>
        </p:xfrm>
        <a:graphic>
          <a:graphicData uri="http://schemas.openxmlformats.org/drawingml/2006/table">
            <a:tbl>
              <a:tblPr>
                <a:noFill/>
                <a:tableStyleId>{333E6A07-4B69-44D5-84D1-D05C4D3AC256}</a:tableStyleId>
              </a:tblPr>
              <a:tblGrid>
                <a:gridCol w="3200250"/>
                <a:gridCol w="1268625"/>
                <a:gridCol w="1246850"/>
                <a:gridCol w="2244025"/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TOPIC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ATTENDEES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AGENCIES/ORGS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STATES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Overview of Data Use &amp; Application (Repeated 4 times)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MA, MD, NH, NJ, NY, PA, RI, VA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Terrestrial Core Networks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MA, ME, NH, NJ, PA, VA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Connectivity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ME, NH, NJ, VA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Restoration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MA, ME, NH, NJ, VA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Aquatic Core Networks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ME, NJ, VA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Important Habitats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NH, NJ, PA, RI, VA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 descr="Capture1.PNG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1108</Words>
  <Application>Microsoft Macintosh PowerPoint</Application>
  <PresentationFormat>On-screen Show (16:9)</PresentationFormat>
  <Paragraphs>241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Arial</vt:lpstr>
      <vt:lpstr>simple-light-2</vt:lpstr>
      <vt:lpstr>PowerPoint Presentation</vt:lpstr>
      <vt:lpstr>Regional Conservation Design</vt:lpstr>
      <vt:lpstr>PowerPoint Presentation</vt:lpstr>
      <vt:lpstr>What we did</vt:lpstr>
      <vt:lpstr>Vision </vt:lpstr>
      <vt:lpstr>What it means</vt:lpstr>
      <vt:lpstr>Background</vt:lpstr>
      <vt:lpstr>Summary of Review Process </vt:lpstr>
      <vt:lpstr>PowerPoint Presentation</vt:lpstr>
      <vt:lpstr>Design Builds Upon a Host of Datasets and Assessments</vt:lpstr>
      <vt:lpstr>Habitat for Representative Species</vt:lpstr>
      <vt:lpstr>Habitat for Representative Species</vt:lpstr>
      <vt:lpstr>PowerPoint Presentation</vt:lpstr>
      <vt:lpstr>State priority natural communities</vt:lpstr>
      <vt:lpstr>Index of Ecological Integrity</vt:lpstr>
      <vt:lpstr>Terrestrial Resilience</vt:lpstr>
      <vt:lpstr>What are the components?</vt:lpstr>
      <vt:lpstr>PowerPoint Presentation</vt:lpstr>
      <vt:lpstr>PowerPoint Presentation</vt:lpstr>
      <vt:lpstr>What maps are  available?</vt:lpstr>
      <vt:lpstr>What maps are  available?</vt:lpstr>
      <vt:lpstr>What maps are  available?</vt:lpstr>
      <vt:lpstr>What are “important habitats”?</vt:lpstr>
      <vt:lpstr>Analyses of over 3,000 species to identify important habitats</vt:lpstr>
      <vt:lpstr>What maps are  available?</vt:lpstr>
      <vt:lpstr>What maps are  available?</vt:lpstr>
      <vt:lpstr>Landscape Pattern</vt:lpstr>
      <vt:lpstr>PowerPoint Presentation</vt:lpstr>
      <vt:lpstr>What can it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 Building</vt:lpstr>
      <vt:lpstr>Woodcock scenario</vt:lpstr>
      <vt:lpstr>PowerPoint Presentation</vt:lpstr>
      <vt:lpstr>Support for scenario building</vt:lpstr>
      <vt:lpstr>Next Steps</vt:lpstr>
      <vt:lpstr>Discussion </vt:lpstr>
      <vt:lpstr>Discussion </vt:lpstr>
      <vt:lpstr>Discussion 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Schwenk, William S</dc:creator>
  <cp:lastModifiedBy>Microsoft Office User</cp:lastModifiedBy>
  <cp:revision>11</cp:revision>
  <dcterms:modified xsi:type="dcterms:W3CDTF">2016-10-17T17:24:17Z</dcterms:modified>
</cp:coreProperties>
</file>