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330" r:id="rId3"/>
    <p:sldId id="258" r:id="rId4"/>
    <p:sldId id="260" r:id="rId5"/>
    <p:sldId id="317" r:id="rId6"/>
    <p:sldId id="305" r:id="rId7"/>
    <p:sldId id="307" r:id="rId8"/>
    <p:sldId id="306" r:id="rId9"/>
    <p:sldId id="313" r:id="rId10"/>
    <p:sldId id="315" r:id="rId11"/>
    <p:sldId id="314" r:id="rId12"/>
    <p:sldId id="312" r:id="rId13"/>
    <p:sldId id="311" r:id="rId14"/>
    <p:sldId id="308" r:id="rId15"/>
    <p:sldId id="316" r:id="rId16"/>
    <p:sldId id="261" r:id="rId17"/>
    <p:sldId id="318" r:id="rId18"/>
    <p:sldId id="264" r:id="rId19"/>
    <p:sldId id="323" r:id="rId20"/>
    <p:sldId id="328" r:id="rId21"/>
    <p:sldId id="325" r:id="rId22"/>
    <p:sldId id="320" r:id="rId23"/>
    <p:sldId id="321" r:id="rId24"/>
    <p:sldId id="322" r:id="rId25"/>
    <p:sldId id="326" r:id="rId26"/>
    <p:sldId id="324" r:id="rId27"/>
    <p:sldId id="319" r:id="rId28"/>
    <p:sldId id="327" r:id="rId29"/>
    <p:sldId id="331" r:id="rId3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136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12172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Riparian Restoration Decision Support Tool, Chesapeake Bay Brook Trout Assessment and Decision Support Tool, and Forecasting Changes in Aquatic Systems and Resilience of Brook Trout 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Riparian Restoration Decision Support Tool, Chesapeake Bay Brook Trout Assessment and Decision Support Tool, and Forecasting Changes in Aquatic Systems and Resilience of Brook Trout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top performing blog posts to date in 2015, based on the number of times the story was viewed - 344, compared to an average of 10</a:t>
            </a:r>
            <a:r>
              <a:rPr lang="en-US" sz="11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0 -</a:t>
            </a: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was reposted on the LCC Network website 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North Atlantic LCC has repeatedly been recognized among Top Five contributors</a:t>
            </a:r>
            <a:r>
              <a:rPr lang="en-US" baseline="0" dirty="0" smtClean="0"/>
              <a:t> to LCC Network news. 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North Atlantic LCC has repeatedly been recognized among Top Five contributors</a:t>
            </a:r>
            <a:r>
              <a:rPr lang="en-US" baseline="0" dirty="0" smtClean="0"/>
              <a:t> to LCC Network news.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dirty="0" smtClean="0"/>
              <a:t>Developing content, materials, and strategy</a:t>
            </a:r>
            <a:endParaRPr lang="e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1100" b="0" dirty="0" smtClean="0"/>
              <a:t>Developing content, materials, and strategy</a:t>
            </a:r>
            <a:endParaRPr lang="e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/>
              <a:t>Coordinating publicity</a:t>
            </a:r>
            <a:endParaRPr lang="e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dirty="0" smtClean="0"/>
              <a:t>Providing access</a:t>
            </a:r>
            <a:endParaRPr lang="e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Associated Press story appeared in 70 news outlets nationwide, including the New York Times, Washington Post, ABC News, and New England Public Radio.</a:t>
            </a: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Arial"/>
              <a:buNone/>
            </a:pPr>
            <a:r>
              <a:rPr lang="en-US" sz="11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Riparian Restoration Decision Support Tool, Chesapeake Bay Brook Trout Assessment and Decision Support Tool, and Forecasting Changes in Aquatic Systems and Resilience of Brook Trout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332675" y="744575"/>
            <a:ext cx="8365799" cy="2583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54166"/>
              <a:defRPr sz="9600" b="1"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11625" y="3328225"/>
            <a:ext cx="8086499" cy="653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3333"/>
              <a:buNone/>
              <a:defRPr sz="3000" b="1">
                <a:solidFill>
                  <a:schemeClr val="lt2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2" name="Shape 12"/>
          <p:cNvGrpSpPr/>
          <p:nvPr/>
        </p:nvGrpSpPr>
        <p:grpSpPr>
          <a:xfrm>
            <a:off x="0" y="3328193"/>
            <a:ext cx="8720815" cy="1813526"/>
            <a:chOff x="0" y="3328193"/>
            <a:chExt cx="8720815" cy="1813526"/>
          </a:xfrm>
        </p:grpSpPr>
        <p:sp>
          <p:nvSpPr>
            <p:cNvPr id="13" name="Shape 13"/>
            <p:cNvSpPr/>
            <p:nvPr/>
          </p:nvSpPr>
          <p:spPr>
            <a:xfrm>
              <a:off x="0" y="3328193"/>
              <a:ext cx="8698199" cy="6531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pic>
          <p:nvPicPr>
            <p:cNvPr id="14" name="Shape 14"/>
            <p:cNvPicPr preferRelativeResize="0"/>
            <p:nvPr/>
          </p:nvPicPr>
          <p:blipFill rotWithShape="1">
            <a:blip r:embed="rId2">
              <a:alphaModFix/>
            </a:blip>
            <a:srcRect l="4879"/>
            <a:stretch/>
          </p:blipFill>
          <p:spPr>
            <a:xfrm>
              <a:off x="0" y="4638852"/>
              <a:ext cx="8720815" cy="50286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12000" b="1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311700" y="934025"/>
            <a:ext cx="8520599" cy="3047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75000"/>
              <a:defRPr sz="4800" b="1"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18" name="Shape 18"/>
          <p:cNvPicPr preferRelativeResize="0"/>
          <p:nvPr/>
        </p:nvPicPr>
        <p:blipFill rotWithShape="1">
          <a:blip r:embed="rId2">
            <a:alphaModFix/>
          </a:blip>
          <a:srcRect l="4879"/>
          <a:stretch/>
        </p:blipFill>
        <p:spPr>
          <a:xfrm>
            <a:off x="0" y="4638852"/>
            <a:ext cx="8720815" cy="50286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/>
          <p:nvPr/>
        </p:nvSpPr>
        <p:spPr>
          <a:xfrm>
            <a:off x="0" y="934025"/>
            <a:ext cx="8698199" cy="30470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 sz="4800"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265675"/>
            <a:ext cx="8388899" cy="3593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24" name="Shape 24"/>
          <p:cNvGrpSpPr/>
          <p:nvPr/>
        </p:nvGrpSpPr>
        <p:grpSpPr>
          <a:xfrm>
            <a:off x="-8250" y="-25594"/>
            <a:ext cx="8706450" cy="5175623"/>
            <a:chOff x="-8250" y="-25594"/>
            <a:chExt cx="8706450" cy="5175623"/>
          </a:xfrm>
        </p:grpSpPr>
        <p:pic>
          <p:nvPicPr>
            <p:cNvPr id="25" name="Shape 25"/>
            <p:cNvPicPr preferRelativeResize="0"/>
            <p:nvPr/>
          </p:nvPicPr>
          <p:blipFill rotWithShape="1">
            <a:blip r:embed="rId2">
              <a:alphaModFix/>
            </a:blip>
            <a:srcRect l="412" r="13550"/>
            <a:stretch/>
          </p:blipFill>
          <p:spPr>
            <a:xfrm rot="5400000">
              <a:off x="-2344624" y="2310780"/>
              <a:ext cx="5175623" cy="50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26"/>
            <p:cNvSpPr/>
            <p:nvPr/>
          </p:nvSpPr>
          <p:spPr>
            <a:xfrm>
              <a:off x="0" y="115475"/>
              <a:ext cx="8698199" cy="115019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 sz="4800"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265675"/>
            <a:ext cx="3992100" cy="354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95675" y="1265575"/>
            <a:ext cx="3992100" cy="3545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32" name="Shape 32"/>
          <p:cNvGrpSpPr/>
          <p:nvPr/>
        </p:nvGrpSpPr>
        <p:grpSpPr>
          <a:xfrm>
            <a:off x="-8250" y="-25594"/>
            <a:ext cx="8706450" cy="5175623"/>
            <a:chOff x="-8250" y="-25594"/>
            <a:chExt cx="8706450" cy="5175623"/>
          </a:xfrm>
        </p:grpSpPr>
        <p:pic>
          <p:nvPicPr>
            <p:cNvPr id="33" name="Shape 33"/>
            <p:cNvPicPr preferRelativeResize="0"/>
            <p:nvPr/>
          </p:nvPicPr>
          <p:blipFill rotWithShape="1">
            <a:blip r:embed="rId2">
              <a:alphaModFix/>
            </a:blip>
            <a:srcRect l="412" r="13550"/>
            <a:stretch/>
          </p:blipFill>
          <p:spPr>
            <a:xfrm rot="5400000">
              <a:off x="-2344624" y="2310780"/>
              <a:ext cx="5175623" cy="502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34"/>
            <p:cNvSpPr/>
            <p:nvPr/>
          </p:nvSpPr>
          <p:spPr>
            <a:xfrm>
              <a:off x="0" y="115475"/>
              <a:ext cx="8698199" cy="1150199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11532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 sz="4800"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2">
            <a:alphaModFix/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hape 39"/>
          <p:cNvSpPr/>
          <p:nvPr/>
        </p:nvSpPr>
        <p:spPr>
          <a:xfrm>
            <a:off x="0" y="115475"/>
            <a:ext cx="8698199" cy="1150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386500" cy="1150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50000"/>
              <a:defRPr sz="4800"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1440984"/>
            <a:ext cx="8386500" cy="465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b="1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44" name="Shape 44"/>
          <p:cNvPicPr preferRelativeResize="0"/>
          <p:nvPr/>
        </p:nvPicPr>
        <p:blipFill rotWithShape="1">
          <a:blip r:embed="rId2">
            <a:alphaModFix/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/>
          <p:nvPr/>
        </p:nvSpPr>
        <p:spPr>
          <a:xfrm>
            <a:off x="-19325" y="1402590"/>
            <a:ext cx="8720699" cy="519899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>
            <a:off x="0" y="115475"/>
            <a:ext cx="8698199" cy="1150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031000" cy="4296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265500" y="319875"/>
            <a:ext cx="4045199" cy="2395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87500"/>
              <a:defRPr sz="4800" b="1">
                <a:solidFill>
                  <a:srgbClr val="FFFFFF"/>
                </a:solidFill>
              </a:defRPr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939500" y="319875"/>
            <a:ext cx="3837000" cy="4465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2">
            <a:alphaModFix/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Shape 58"/>
          <p:cNvSpPr/>
          <p:nvPr/>
        </p:nvSpPr>
        <p:spPr>
          <a:xfrm>
            <a:off x="-19325" y="2803000"/>
            <a:ext cx="4329900" cy="1235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-19325" y="319875"/>
            <a:ext cx="4329900" cy="2346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2">
            <a:alphaModFix/>
          </a:blip>
          <a:srcRect l="412" r="13550"/>
          <a:stretch/>
        </p:blipFill>
        <p:spPr>
          <a:xfrm rot="5400000">
            <a:off x="-2344624" y="2310780"/>
            <a:ext cx="5175623" cy="5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northatlanticlcc.org/product_section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17300" y="969193"/>
            <a:ext cx="8909399" cy="127894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4800" dirty="0" smtClean="0">
                <a:solidFill>
                  <a:schemeClr val="bg2">
                    <a:lumMod val="50000"/>
                  </a:schemeClr>
                </a:solidFill>
              </a:rPr>
              <a:t>Communication</a:t>
            </a:r>
            <a:r>
              <a:rPr lang="en-US" sz="4800" dirty="0" smtClean="0">
                <a:solidFill>
                  <a:schemeClr val="bg2">
                    <a:lumMod val="50000"/>
                  </a:schemeClr>
                </a:solidFill>
              </a:rPr>
              <a:t>s Update</a:t>
            </a:r>
            <a:endParaRPr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129024" y="3404425"/>
            <a:ext cx="8784300" cy="65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 b="0" dirty="0"/>
              <a:t>North Atlantic Landscape Conservation Cooperative 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6010800" y="120450"/>
            <a:ext cx="2686199" cy="46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dirty="0"/>
              <a:t>October </a:t>
            </a:r>
            <a:r>
              <a:rPr lang="en" dirty="0" smtClean="0"/>
              <a:t>2</a:t>
            </a:r>
            <a:r>
              <a:rPr lang="en-US" dirty="0" smtClean="0"/>
              <a:t>7</a:t>
            </a:r>
            <a:r>
              <a:rPr lang="en" dirty="0" smtClean="0"/>
              <a:t>, </a:t>
            </a:r>
            <a:r>
              <a:rPr lang="en" dirty="0"/>
              <a:t>2015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3" name="Picture 2" descr="Fish-Hab-T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57" y="1963775"/>
            <a:ext cx="2594237" cy="2908922"/>
          </a:xfrm>
          <a:prstGeom prst="rect">
            <a:avLst/>
          </a:prstGeom>
        </p:spPr>
      </p:pic>
      <p:pic>
        <p:nvPicPr>
          <p:cNvPr id="4" name="Picture 3" descr="ICE-NY-HUC-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53" y="1963775"/>
            <a:ext cx="3563898" cy="295112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</a:pPr>
            <a:r>
              <a:rPr lang="en-US" sz="1800" kern="1200" dirty="0">
                <a:solidFill>
                  <a:schemeClr val="tx1"/>
                </a:solidFill>
              </a:rPr>
              <a:t>Forecasting Changes in Aquatic Systems and Resilience of Brook Trout </a:t>
            </a:r>
            <a:endParaRPr lang="en-US" sz="1800" dirty="0"/>
          </a:p>
          <a:p>
            <a:pPr lvl="0"/>
            <a:endParaRPr lang="en-US" sz="1800" kern="1200" dirty="0">
              <a:solidFill>
                <a:schemeClr val="tx1"/>
              </a:solidFill>
            </a:endParaRPr>
          </a:p>
          <a:p>
            <a:pPr lvl="0"/>
            <a:r>
              <a:rPr lang="en-US" sz="1800" kern="1200" dirty="0" smtClean="0">
                <a:solidFill>
                  <a:schemeClr val="tx1"/>
                </a:solidFill>
              </a:rPr>
              <a:t>North Atlantic LCC</a:t>
            </a:r>
            <a:endParaRPr lang="en"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694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3" name="Picture 2" descr="Fish-Hab-T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157" y="2023680"/>
            <a:ext cx="2594237" cy="2908922"/>
          </a:xfrm>
          <a:prstGeom prst="rect">
            <a:avLst/>
          </a:prstGeom>
        </p:spPr>
      </p:pic>
      <p:sp>
        <p:nvSpPr>
          <p:cNvPr id="8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kern="1200" dirty="0" smtClean="0">
                <a:solidFill>
                  <a:schemeClr val="tx1"/>
                </a:solidFill>
              </a:rPr>
              <a:t>Chesapeake </a:t>
            </a:r>
            <a:r>
              <a:rPr lang="en-US" sz="1800" kern="1200" dirty="0">
                <a:solidFill>
                  <a:schemeClr val="tx1"/>
                </a:solidFill>
              </a:rPr>
              <a:t>Bay Brook Trout Assessment and Decision Support </a:t>
            </a:r>
            <a:r>
              <a:rPr lang="en-US" sz="1800" kern="1200" dirty="0" smtClean="0">
                <a:solidFill>
                  <a:schemeClr val="tx1"/>
                </a:solidFill>
              </a:rPr>
              <a:t>Tool</a:t>
            </a:r>
          </a:p>
          <a:p>
            <a:pPr lvl="0"/>
            <a:endParaRPr lang="en-US" sz="1800" kern="1200" dirty="0">
              <a:solidFill>
                <a:schemeClr val="tx1"/>
              </a:solidFill>
            </a:endParaRPr>
          </a:p>
          <a:p>
            <a:pPr lvl="0"/>
            <a:r>
              <a:rPr lang="en-US" sz="1800" kern="1200" dirty="0" smtClean="0">
                <a:solidFill>
                  <a:schemeClr val="tx1"/>
                </a:solidFill>
              </a:rPr>
              <a:t>North Atlantic LCC</a:t>
            </a:r>
            <a:endParaRPr lang="en"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2738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Newsletter,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FWS </a:t>
            </a:r>
            <a:r>
              <a:rPr lang="en" sz="1600" dirty="0">
                <a:solidFill>
                  <a:schemeClr val="dk1"/>
                </a:solidFill>
              </a:rPr>
              <a:t>Northeast blog, </a:t>
            </a:r>
            <a:r>
              <a:rPr lang="en-US" sz="1600" dirty="0" smtClean="0">
                <a:solidFill>
                  <a:schemeClr val="dk1"/>
                </a:solidFill>
              </a:rPr>
              <a:t>Baltimore Sun</a:t>
            </a:r>
            <a:endParaRPr lang="en"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general </a:t>
            </a:r>
            <a:r>
              <a:rPr lang="en" sz="1600" dirty="0">
                <a:solidFill>
                  <a:schemeClr val="dk1"/>
                </a:solidFill>
              </a:rPr>
              <a:t>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North Atlantic LCC’s role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-US" sz="1600" b="1" dirty="0" smtClean="0">
                <a:solidFill>
                  <a:schemeClr val="dk1"/>
                </a:solidFill>
              </a:rPr>
              <a:t> </a:t>
            </a:r>
            <a:r>
              <a:rPr lang="en-US" sz="1600" dirty="0" smtClean="0">
                <a:solidFill>
                  <a:schemeClr val="dk1"/>
                </a:solidFill>
              </a:rPr>
              <a:t>Supporting science designed to handle complexity of interacting threats to iconic species</a:t>
            </a:r>
            <a:endParaRPr lang="en" sz="1600" dirty="0">
              <a:solidFill>
                <a:schemeClr val="dk1"/>
              </a:solidFill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2" name="Picture 1" descr="Screen Shot 2015-10-25 at 3.21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78" y="2462723"/>
            <a:ext cx="4167596" cy="20082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3814940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Newsletter,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FWS </a:t>
            </a:r>
            <a:r>
              <a:rPr lang="en" sz="1600" dirty="0">
                <a:solidFill>
                  <a:schemeClr val="dk1"/>
                </a:solidFill>
              </a:rPr>
              <a:t>Northeast blog, </a:t>
            </a:r>
            <a:r>
              <a:rPr lang="en-US" sz="1600" dirty="0" smtClean="0">
                <a:solidFill>
                  <a:schemeClr val="dk1"/>
                </a:solidFill>
              </a:rPr>
              <a:t>Baltimore Sun</a:t>
            </a:r>
            <a:endParaRPr lang="en"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general </a:t>
            </a:r>
            <a:r>
              <a:rPr lang="en" sz="1600" dirty="0">
                <a:solidFill>
                  <a:schemeClr val="dk1"/>
                </a:solidFill>
              </a:rPr>
              <a:t>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/>
            <a:r>
              <a:rPr lang="en" sz="1600" b="1" dirty="0">
                <a:solidFill>
                  <a:schemeClr val="dk1"/>
                </a:solidFill>
              </a:rPr>
              <a:t>North Atlantic LCC’s role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-US" sz="1600" b="1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Supporting science designed to handle complexity of interacting threats to iconic species</a:t>
            </a:r>
            <a:endParaRPr lang="en" sz="1600" dirty="0">
              <a:solidFill>
                <a:schemeClr val="dk1"/>
              </a:solidFill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2" name="Picture 1" descr="Screen Shot 2015-10-25 at 3.2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00" y="1963775"/>
            <a:ext cx="2393481" cy="29511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851238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Newsletter,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FWS </a:t>
            </a:r>
            <a:r>
              <a:rPr lang="en" sz="1600" dirty="0">
                <a:solidFill>
                  <a:schemeClr val="dk1"/>
                </a:solidFill>
              </a:rPr>
              <a:t>Northeast blog, </a:t>
            </a:r>
            <a:r>
              <a:rPr lang="en-US" sz="1600" dirty="0" smtClean="0">
                <a:solidFill>
                  <a:schemeClr val="dk1"/>
                </a:solidFill>
              </a:rPr>
              <a:t>Baltimore Sun</a:t>
            </a:r>
            <a:endParaRPr lang="en"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general </a:t>
            </a:r>
            <a:r>
              <a:rPr lang="en" sz="1600" dirty="0">
                <a:solidFill>
                  <a:schemeClr val="dk1"/>
                </a:solidFill>
              </a:rPr>
              <a:t>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/>
            <a:r>
              <a:rPr lang="en" sz="1600" b="1" dirty="0">
                <a:solidFill>
                  <a:schemeClr val="dk1"/>
                </a:solidFill>
              </a:rPr>
              <a:t>North Atlantic LCC’s role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-US" sz="1600" b="1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Supporting science designed to handle complexity of interacting threats to iconic species</a:t>
            </a:r>
            <a:endParaRPr lang="en" sz="1600" dirty="0">
              <a:solidFill>
                <a:schemeClr val="dk1"/>
              </a:solidFill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3" name="Picture 2" descr="Screen Shot 2015-10-22 at 10.18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49" y="2196224"/>
            <a:ext cx="4515872" cy="25356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9814530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Newsletter,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FWS </a:t>
            </a:r>
            <a:r>
              <a:rPr lang="en" sz="1600" dirty="0">
                <a:solidFill>
                  <a:schemeClr val="dk1"/>
                </a:solidFill>
              </a:rPr>
              <a:t>Northeast blog, </a:t>
            </a:r>
            <a:r>
              <a:rPr lang="en-US" sz="1600" dirty="0" smtClean="0">
                <a:solidFill>
                  <a:schemeClr val="dk1"/>
                </a:solidFill>
              </a:rPr>
              <a:t>Baltimore Sun</a:t>
            </a:r>
            <a:endParaRPr lang="en"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</a:t>
            </a:r>
            <a:r>
              <a:rPr lang="en-US" sz="1600" dirty="0" smtClean="0">
                <a:solidFill>
                  <a:schemeClr val="dk1"/>
                </a:solidFill>
              </a:rPr>
              <a:t>LCC Network, </a:t>
            </a:r>
            <a:r>
              <a:rPr lang="en" sz="1600" dirty="0" smtClean="0">
                <a:solidFill>
                  <a:schemeClr val="dk1"/>
                </a:solidFill>
              </a:rPr>
              <a:t>general </a:t>
            </a:r>
            <a:r>
              <a:rPr lang="en" sz="1600" dirty="0">
                <a:solidFill>
                  <a:schemeClr val="dk1"/>
                </a:solidFill>
              </a:rPr>
              <a:t>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/>
            <a:r>
              <a:rPr lang="en" sz="1600" b="1" dirty="0">
                <a:solidFill>
                  <a:schemeClr val="dk1"/>
                </a:solidFill>
              </a:rPr>
              <a:t>North Atlantic LCC’s role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-US" sz="1600" b="1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Supporting science designed to handle complexity of interacting threats to iconic species</a:t>
            </a:r>
            <a:endParaRPr lang="en" sz="1600" dirty="0">
              <a:solidFill>
                <a:schemeClr val="dk1"/>
              </a:solidFill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7" name="Picture 6" descr="Screen Shot 2015-10-22 at 10.29.2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99" y="2132089"/>
            <a:ext cx="4000737" cy="270379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579572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12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>
                <a:solidFill>
                  <a:schemeClr val="dk1"/>
                </a:solidFill>
              </a:rPr>
              <a:t>Hurricane Sandy 3rd Anniversary Media Campaign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7" name="Picture 6" descr="IMG_5776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110" y="2192375"/>
            <a:ext cx="3554182" cy="266563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 dirty="0"/>
              <a:t>Spreading the word: Highlights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11" name="Shape 111"/>
          <p:cNvSpPr txBox="1"/>
          <p:nvPr/>
        </p:nvSpPr>
        <p:spPr>
          <a:xfrm>
            <a:off x="565975" y="1897800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Outlet:</a:t>
            </a:r>
            <a:r>
              <a:rPr lang="en" sz="1600" dirty="0">
                <a:solidFill>
                  <a:schemeClr val="dk1"/>
                </a:solidFill>
              </a:rPr>
              <a:t> DOI website showcasing success stories for 3rd Anniversary of Hurricane Sandy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Department of Interior agencies, general 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North Atlantic LCC’s role: </a:t>
            </a:r>
            <a:r>
              <a:rPr lang="en-US" sz="1600" dirty="0" smtClean="0">
                <a:solidFill>
                  <a:schemeClr val="dk1"/>
                </a:solidFill>
              </a:rPr>
              <a:t>Assessing risks and setting priorities across broad geography</a:t>
            </a:r>
            <a:endParaRPr lang="en" sz="1600" dirty="0">
              <a:solidFill>
                <a:schemeClr val="dk1"/>
              </a:solidFill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chemeClr val="dk1"/>
                </a:solidFill>
              </a:rPr>
              <a:t>Hurricane Sandy 3rd Anniversary Media Campaign</a:t>
            </a: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968" y="2384943"/>
            <a:ext cx="3890732" cy="218361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305049853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What </a:t>
            </a:r>
            <a:r>
              <a:rPr lang="en-US" sz="3000" b="0" dirty="0" smtClean="0"/>
              <a:t>we</a:t>
            </a:r>
            <a:r>
              <a:rPr lang="fr-FR" sz="3000" b="0" dirty="0" smtClean="0"/>
              <a:t>’</a:t>
            </a:r>
            <a:r>
              <a:rPr lang="en-US" sz="3000" b="0" dirty="0" smtClean="0"/>
              <a:t>re doing</a:t>
            </a:r>
            <a:endParaRPr lang="en" sz="3000" b="0" dirty="0"/>
          </a:p>
        </p:txBody>
      </p:sp>
      <p:sp>
        <p:nvSpPr>
          <p:cNvPr id="5" name="Shape 86"/>
          <p:cNvSpPr txBox="1"/>
          <p:nvPr/>
        </p:nvSpPr>
        <p:spPr>
          <a:xfrm>
            <a:off x="565975" y="1608575"/>
            <a:ext cx="7704863" cy="315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Developing content, materials, and strategy</a:t>
            </a:r>
            <a:endParaRPr lang="en" sz="24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Coordinating publicity</a:t>
            </a:r>
            <a:endParaRPr lang="en" sz="24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Increasing access </a:t>
            </a: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Connect the Connecticut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3" name="Picture 2" descr="Screen Shot 2015-10-25 at 4.14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20" y="2155658"/>
            <a:ext cx="4507142" cy="27090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279111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1916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0" dirty="0" smtClean="0"/>
              <a:t>Communications </a:t>
            </a:r>
            <a:r>
              <a:rPr lang="en-US" b="0" dirty="0" smtClean="0"/>
              <a:t>Update</a:t>
            </a:r>
            <a:endParaRPr lang="en" b="0"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45807" y="1780303"/>
            <a:ext cx="6851300" cy="279816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90600" lvl="0" indent="-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</a:rPr>
              <a:t>Spreading the word</a:t>
            </a:r>
            <a:endParaRPr lang="en" sz="3000" dirty="0">
              <a:solidFill>
                <a:srgbClr val="000000"/>
              </a:solidFill>
            </a:endParaRPr>
          </a:p>
          <a:p>
            <a:pPr marL="990600" lvl="0" indent="-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000" dirty="0" smtClean="0">
                <a:solidFill>
                  <a:srgbClr val="000000"/>
                </a:solidFill>
              </a:rPr>
              <a:t>Providing s</a:t>
            </a:r>
            <a:r>
              <a:rPr lang="en" sz="3000" dirty="0" smtClean="0">
                <a:solidFill>
                  <a:srgbClr val="000000"/>
                </a:solidFill>
              </a:rPr>
              <a:t>upport</a:t>
            </a:r>
            <a:r>
              <a:rPr lang="en-US" sz="3000" dirty="0" smtClean="0">
                <a:solidFill>
                  <a:srgbClr val="000000"/>
                </a:solidFill>
              </a:rPr>
              <a:t> and</a:t>
            </a:r>
            <a:r>
              <a:rPr lang="en" sz="3000" dirty="0" smtClean="0">
                <a:solidFill>
                  <a:srgbClr val="000000"/>
                </a:solidFill>
              </a:rPr>
              <a:t> </a:t>
            </a:r>
            <a:r>
              <a:rPr lang="en" sz="3000" dirty="0">
                <a:solidFill>
                  <a:srgbClr val="000000"/>
                </a:solidFill>
              </a:rPr>
              <a:t>outreach </a:t>
            </a:r>
          </a:p>
          <a:p>
            <a:pPr marL="990600" lvl="0" indent="-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000" dirty="0" smtClean="0">
                <a:solidFill>
                  <a:srgbClr val="000000"/>
                </a:solidFill>
              </a:rPr>
              <a:t>Respond</a:t>
            </a:r>
            <a:r>
              <a:rPr lang="en-US" sz="3000" dirty="0" err="1" smtClean="0">
                <a:solidFill>
                  <a:srgbClr val="000000"/>
                </a:solidFill>
              </a:rPr>
              <a:t>ing</a:t>
            </a:r>
            <a:r>
              <a:rPr lang="en" sz="3000" dirty="0" smtClean="0">
                <a:solidFill>
                  <a:srgbClr val="000000"/>
                </a:solidFill>
              </a:rPr>
              <a:t> </a:t>
            </a:r>
            <a:r>
              <a:rPr lang="en" sz="3000" dirty="0">
                <a:solidFill>
                  <a:srgbClr val="000000"/>
                </a:solidFill>
              </a:rPr>
              <a:t>to needs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2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18881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Regional Conservation Opportunity Areas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2" name="Picture 1" descr="Screen Shot 2015-10-25 at 4.31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534" y="2216160"/>
            <a:ext cx="3057458" cy="271997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8973830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pic>
        <p:nvPicPr>
          <p:cNvPr id="2" name="Picture 1" descr="Screen Shot 2015-10-25 at 4.00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64" y="2072184"/>
            <a:ext cx="3004528" cy="29289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North Atlantic LCC on the Road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3076671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 smtClean="0"/>
              <a:t>Support and outreach</a:t>
            </a:r>
            <a:r>
              <a:rPr lang="en-US" sz="3000" b="0" dirty="0"/>
              <a:t>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North Atlantic LCC on the Road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sp>
        <p:nvSpPr>
          <p:cNvPr id="7" name="Shape 111"/>
          <p:cNvSpPr txBox="1"/>
          <p:nvPr/>
        </p:nvSpPr>
        <p:spPr>
          <a:xfrm>
            <a:off x="534999" y="2269479"/>
            <a:ext cx="3433200" cy="18189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u="sng" dirty="0" smtClean="0">
                <a:solidFill>
                  <a:schemeClr val="dk1"/>
                </a:solidFill>
              </a:rPr>
              <a:t>Product overview</a:t>
            </a: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Tailored fact sheets</a:t>
            </a: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Targeted presentations</a:t>
            </a:r>
            <a:endParaRPr lang="en" sz="1800" dirty="0">
              <a:solidFill>
                <a:schemeClr val="dk1"/>
              </a:solidFill>
            </a:endParaRPr>
          </a:p>
        </p:txBody>
      </p:sp>
      <p:pic>
        <p:nvPicPr>
          <p:cNvPr id="3" name="Picture 2" descr="Screen Shot 2015-10-25 at 4.03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06" y="1777935"/>
            <a:ext cx="3986421" cy="31797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40548136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North Atlantic LCC on the Road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sp>
        <p:nvSpPr>
          <p:cNvPr id="7" name="Shape 111"/>
          <p:cNvSpPr txBox="1"/>
          <p:nvPr/>
        </p:nvSpPr>
        <p:spPr>
          <a:xfrm>
            <a:off x="534999" y="2269479"/>
            <a:ext cx="3433200" cy="18189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Product overview</a:t>
            </a: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u="sng" dirty="0" smtClean="0">
                <a:solidFill>
                  <a:schemeClr val="dk1"/>
                </a:solidFill>
              </a:rPr>
              <a:t>Tailored fact sheets</a:t>
            </a: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Targeted presentations</a:t>
            </a:r>
            <a:endParaRPr lang="en" sz="1800" dirty="0">
              <a:solidFill>
                <a:schemeClr val="dk1"/>
              </a:solidFill>
            </a:endParaRPr>
          </a:p>
        </p:txBody>
      </p:sp>
      <p:pic>
        <p:nvPicPr>
          <p:cNvPr id="2" name="Picture 1" descr="Screen Shot 2015-10-25 at 4.04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42" y="1946293"/>
            <a:ext cx="4171139" cy="298039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532404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North Atlantic LCC on the Road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sp>
        <p:nvSpPr>
          <p:cNvPr id="7" name="Shape 111"/>
          <p:cNvSpPr txBox="1"/>
          <p:nvPr/>
        </p:nvSpPr>
        <p:spPr>
          <a:xfrm>
            <a:off x="534999" y="2269479"/>
            <a:ext cx="3433200" cy="18189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Product overview</a:t>
            </a: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</a:rPr>
              <a:t>Tailored fact sheets</a:t>
            </a: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dk1"/>
              </a:solidFill>
            </a:endParaRPr>
          </a:p>
          <a:p>
            <a:pPr marL="285750" lvl="0" indent="-285750" rtl="0">
              <a:spcBef>
                <a:spcPts val="0"/>
              </a:spcBef>
              <a:buFont typeface="Arial"/>
              <a:buChar char="•"/>
            </a:pPr>
            <a:r>
              <a:rPr lang="en-US" sz="1800" u="sng" dirty="0" smtClean="0">
                <a:solidFill>
                  <a:schemeClr val="dk1"/>
                </a:solidFill>
              </a:rPr>
              <a:t>Targeted presentations</a:t>
            </a:r>
            <a:endParaRPr lang="en" sz="1800" u="sng" dirty="0">
              <a:solidFill>
                <a:schemeClr val="dk1"/>
              </a:solidFill>
            </a:endParaRPr>
          </a:p>
        </p:txBody>
      </p:sp>
      <p:pic>
        <p:nvPicPr>
          <p:cNvPr id="3" name="Picture 2" descr="Hudson-Ri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99" y="1963775"/>
            <a:ext cx="4552182" cy="275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227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The Nature Conservancy’s Northeast Terrestrial Habitat Viewer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2" name="Picture 1" descr="Screen Shot 2015-10-25 at 4.2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70" y="2194452"/>
            <a:ext cx="4041710" cy="25255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5-10-25 at 4.19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5" y="2194452"/>
            <a:ext cx="3348732" cy="252558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5516953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sz="3000" b="0" dirty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2000" b="1" dirty="0" smtClean="0">
                <a:solidFill>
                  <a:schemeClr val="dk1"/>
                </a:solidFill>
              </a:rPr>
              <a:t>North Atlantic LCC Products </a:t>
            </a:r>
            <a:r>
              <a:rPr lang="en-US" sz="2000" b="1" dirty="0">
                <a:solidFill>
                  <a:schemeClr val="dk1"/>
                </a:solidFill>
              </a:rPr>
              <a:t>page </a:t>
            </a:r>
            <a:r>
              <a:rPr lang="en-US" sz="2000" b="1" dirty="0" smtClean="0">
                <a:solidFill>
                  <a:schemeClr val="dk1"/>
                </a:solidFill>
              </a:rPr>
              <a:t>– </a:t>
            </a:r>
            <a:r>
              <a:rPr lang="en-US" sz="2000" b="1" i="1" dirty="0">
                <a:solidFill>
                  <a:schemeClr val="dk1"/>
                </a:solidFill>
              </a:rPr>
              <a:t>Coming soon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3" name="Picture 2" descr="Screen Shot 2015-10-25 at 4.10.52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60" y="1963775"/>
            <a:ext cx="2594575" cy="306590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3159646" y="4011040"/>
            <a:ext cx="1254565" cy="712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5-10-25 at 4.12.3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31" y="1963775"/>
            <a:ext cx="3996022" cy="301293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6077207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smtClean="0"/>
              <a:t>Support and outreach: Examples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Web-based seminar/tutorial series – </a:t>
            </a:r>
            <a:r>
              <a:rPr lang="en-US" sz="2000" b="1" i="1" dirty="0">
                <a:solidFill>
                  <a:schemeClr val="dk1"/>
                </a:solidFill>
              </a:rPr>
              <a:t>C</a:t>
            </a:r>
            <a:r>
              <a:rPr lang="en-US" sz="2000" b="1" i="1" dirty="0" smtClean="0">
                <a:solidFill>
                  <a:schemeClr val="dk1"/>
                </a:solidFill>
              </a:rPr>
              <a:t>oming soon </a:t>
            </a:r>
            <a:endParaRPr lang="en" sz="2000" b="1" i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3" name="Picture 2" descr="Screen Shot 2015-10-25 at 4.15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75" y="2030820"/>
            <a:ext cx="2526224" cy="14776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5-10-25 at 4.16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18" y="2041535"/>
            <a:ext cx="4926636" cy="288072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8080612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smtClean="0"/>
              <a:t>Responding to needs: What’s next? </a:t>
            </a:r>
            <a:endParaRPr lang="en" sz="3000" b="0" dirty="0"/>
          </a:p>
        </p:txBody>
      </p:sp>
      <p:sp>
        <p:nvSpPr>
          <p:cNvPr id="5" name="Shape 86"/>
          <p:cNvSpPr txBox="1"/>
          <p:nvPr/>
        </p:nvSpPr>
        <p:spPr>
          <a:xfrm>
            <a:off x="565976" y="1199570"/>
            <a:ext cx="3839990" cy="29773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76200">
              <a:buClr>
                <a:schemeClr val="dk1"/>
              </a:buClr>
              <a:buSzPct val="100000"/>
            </a:pPr>
            <a:endParaRPr lang="en-US" sz="2400" dirty="0" smtClean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Providing appropriate technical support</a:t>
            </a:r>
          </a:p>
          <a:p>
            <a:pPr marL="76200" lvl="0" rtl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400" dirty="0" smtClean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Tracking success on the ground</a:t>
            </a:r>
          </a:p>
          <a:p>
            <a:pPr marL="76200" lvl="0" rtl="0"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4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-US" sz="2400" dirty="0" smtClean="0">
                <a:solidFill>
                  <a:schemeClr val="dk1"/>
                </a:solidFill>
              </a:rPr>
              <a:t>Refining approach based on feedback</a:t>
            </a:r>
            <a:endParaRPr lang="en" sz="2400" dirty="0">
              <a:solidFill>
                <a:schemeClr val="dk1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4" name="Picture 3" descr="DSC015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67" y="1905120"/>
            <a:ext cx="4100357" cy="273298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1939830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10-25 at 4.51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3" y="1963775"/>
            <a:ext cx="2510248" cy="1152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000" b="0" dirty="0" smtClean="0"/>
              <a:t>Responding to needs:</a:t>
            </a:r>
            <a:endParaRPr lang="en" sz="3000" b="0" dirty="0"/>
          </a:p>
        </p:txBody>
      </p:sp>
      <p:sp>
        <p:nvSpPr>
          <p:cNvPr id="6" name="Shape 11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Refining our approach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7" name="Picture 6" descr="Screen Shot 2015-10-25 at 4.14.1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450" y="2442449"/>
            <a:ext cx="3963509" cy="23823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5-10-25 at 4.15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3" y="3230424"/>
            <a:ext cx="3107866" cy="18178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5-10-25 at 4.12.3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5" y="1543655"/>
            <a:ext cx="2771889" cy="20899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 descr="Screen Shot 2015-10-25 at 4.03.5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11" y="3365499"/>
            <a:ext cx="1997817" cy="159353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1883205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 dirty="0"/>
              <a:t>Spreading the </a:t>
            </a:r>
            <a:r>
              <a:rPr lang="en" sz="3000" b="0" dirty="0" smtClean="0"/>
              <a:t>word</a:t>
            </a:r>
            <a:r>
              <a:rPr lang="en-US" sz="3000" b="0" dirty="0" smtClean="0"/>
              <a:t>: What we’re doing</a:t>
            </a:r>
            <a:endParaRPr lang="en" sz="3000" b="0" dirty="0"/>
          </a:p>
        </p:txBody>
      </p:sp>
      <p:sp>
        <p:nvSpPr>
          <p:cNvPr id="86" name="Shape 86"/>
          <p:cNvSpPr txBox="1"/>
          <p:nvPr/>
        </p:nvSpPr>
        <p:spPr>
          <a:xfrm>
            <a:off x="565975" y="1608575"/>
            <a:ext cx="8046599" cy="315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Taking advantage of </a:t>
            </a:r>
            <a:r>
              <a:rPr lang="en" sz="2400" u="sng" dirty="0">
                <a:solidFill>
                  <a:schemeClr val="dk1"/>
                </a:solidFill>
              </a:rPr>
              <a:t>more outlets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Reaching </a:t>
            </a:r>
            <a:r>
              <a:rPr lang="en" sz="2400" u="sng" dirty="0">
                <a:solidFill>
                  <a:schemeClr val="dk1"/>
                </a:solidFill>
              </a:rPr>
              <a:t>different audiences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 dirty="0" smtClean="0">
                <a:solidFill>
                  <a:schemeClr val="dk1"/>
                </a:solidFill>
              </a:rPr>
              <a:t>Sharing LCC’s</a:t>
            </a:r>
            <a:r>
              <a:rPr lang="en-US" sz="2400" dirty="0" smtClean="0">
                <a:solidFill>
                  <a:schemeClr val="dk1"/>
                </a:solidFill>
              </a:rPr>
              <a:t> </a:t>
            </a:r>
            <a:r>
              <a:rPr lang="en-US" sz="2400" u="sng" dirty="0" smtClean="0">
                <a:solidFill>
                  <a:schemeClr val="dk1"/>
                </a:solidFill>
              </a:rPr>
              <a:t>distinct</a:t>
            </a:r>
            <a:r>
              <a:rPr lang="en" sz="2400" u="sng" dirty="0" smtClean="0">
                <a:solidFill>
                  <a:schemeClr val="dk1"/>
                </a:solidFill>
              </a:rPr>
              <a:t> </a:t>
            </a:r>
            <a:r>
              <a:rPr lang="en-US" sz="2400" u="sng" dirty="0" smtClean="0">
                <a:solidFill>
                  <a:schemeClr val="dk1"/>
                </a:solidFill>
              </a:rPr>
              <a:t>role</a:t>
            </a:r>
            <a:r>
              <a:rPr lang="en" sz="2400" dirty="0" smtClean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in the conservation story </a:t>
            </a:r>
          </a:p>
          <a:p>
            <a:pPr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chemeClr val="dk1"/>
                </a:solidFill>
              </a:rPr>
              <a:t>Launch of the North Atlantic Aquatic Connectivity Collaborative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5" name="Picture 4" descr="DSC016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84" y="2192375"/>
            <a:ext cx="3952839" cy="263466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</a:t>
            </a:r>
            <a:r>
              <a:rPr lang="en-US" sz="1600" dirty="0">
                <a:solidFill>
                  <a:schemeClr val="dk1"/>
                </a:solidFill>
              </a:rPr>
              <a:t>website</a:t>
            </a:r>
            <a:r>
              <a:rPr lang="en" sz="1600" dirty="0" smtClean="0">
                <a:solidFill>
                  <a:schemeClr val="dk1"/>
                </a:solidFill>
              </a:rPr>
              <a:t>, </a:t>
            </a:r>
            <a:r>
              <a:rPr lang="en" sz="1600" dirty="0">
                <a:solidFill>
                  <a:schemeClr val="dk1"/>
                </a:solidFill>
              </a:rPr>
              <a:t>FWS Northeast blog, UMass Amherst News, Associated Press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general 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North Atlantic LCC’s role: </a:t>
            </a:r>
            <a:r>
              <a:rPr lang="en" sz="1600" dirty="0">
                <a:solidFill>
                  <a:schemeClr val="dk1"/>
                </a:solidFill>
              </a:rPr>
              <a:t>Connecting partners to reconnect streams across the Northeast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chemeClr val="dk1"/>
                </a:solidFill>
              </a:rPr>
              <a:t>Launch of the North Atlantic Aquatic Connectivity Collaborative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3" name="Picture 2" descr="Screen Shot 2015-10-25 at 3.08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53" y="1963775"/>
            <a:ext cx="3997687" cy="28129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5072970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</a:t>
            </a:r>
            <a:r>
              <a:rPr lang="en-US" sz="1600" dirty="0">
                <a:solidFill>
                  <a:schemeClr val="dk1"/>
                </a:solidFill>
              </a:rPr>
              <a:t>website</a:t>
            </a:r>
            <a:r>
              <a:rPr lang="en" sz="1600" dirty="0" smtClean="0">
                <a:solidFill>
                  <a:schemeClr val="dk1"/>
                </a:solidFill>
              </a:rPr>
              <a:t>, </a:t>
            </a:r>
            <a:r>
              <a:rPr lang="en" sz="1600" dirty="0">
                <a:solidFill>
                  <a:schemeClr val="dk1"/>
                </a:solidFill>
              </a:rPr>
              <a:t>FWS Northeast blog, UMass Amherst News, Associated Press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Partners</a:t>
            </a:r>
            <a:r>
              <a:rPr lang="en-US" sz="1600" dirty="0">
                <a:solidFill>
                  <a:schemeClr val="dk1"/>
                </a:solidFill>
              </a:rPr>
              <a:t>,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general 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North Atlantic LCC’s role: </a:t>
            </a:r>
            <a:r>
              <a:rPr lang="en" sz="1600" dirty="0">
                <a:solidFill>
                  <a:schemeClr val="dk1"/>
                </a:solidFill>
              </a:rPr>
              <a:t>Connecting partners to reconnect streams across the Northeast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chemeClr val="dk1"/>
                </a:solidFill>
              </a:rPr>
              <a:t>Launch of the North Atlantic Aquatic Connectivity Collaborative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7" name="Picture 6" descr="Screen Shot 2015-10-25 at 3.01.4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" t="3235"/>
          <a:stretch/>
        </p:blipFill>
        <p:spPr>
          <a:xfrm>
            <a:off x="5388071" y="2059249"/>
            <a:ext cx="2367289" cy="285564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21311757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</a:t>
            </a:r>
            <a:r>
              <a:rPr lang="en-US" sz="1600" dirty="0">
                <a:solidFill>
                  <a:schemeClr val="dk1"/>
                </a:solidFill>
              </a:rPr>
              <a:t>website</a:t>
            </a:r>
            <a:r>
              <a:rPr lang="en" sz="1600" dirty="0" smtClean="0">
                <a:solidFill>
                  <a:schemeClr val="dk1"/>
                </a:solidFill>
              </a:rPr>
              <a:t>, </a:t>
            </a:r>
            <a:r>
              <a:rPr lang="en" sz="1600" dirty="0">
                <a:solidFill>
                  <a:schemeClr val="dk1"/>
                </a:solidFill>
              </a:rPr>
              <a:t>FWS Northeast blog, UMass Amherst News, Associated Press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general 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North Atlantic LCC’s role: </a:t>
            </a:r>
            <a:r>
              <a:rPr lang="en" sz="1600" dirty="0">
                <a:solidFill>
                  <a:schemeClr val="dk1"/>
                </a:solidFill>
              </a:rPr>
              <a:t>Connecting partners to reconnect streams across the Northeast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chemeClr val="dk1"/>
                </a:solidFill>
              </a:rPr>
              <a:t>Launch of the North Atlantic Aquatic Connectivity Collaborative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2" name="Picture 1" descr="Screen Shot 2015-10-25 at 3.14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18" y="1963775"/>
            <a:ext cx="3482327" cy="295112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6234870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Outlets:</a:t>
            </a:r>
            <a:r>
              <a:rPr lang="en" sz="1600" dirty="0">
                <a:solidFill>
                  <a:schemeClr val="dk1"/>
                </a:solidFill>
              </a:rPr>
              <a:t> North Atlantic LCC </a:t>
            </a:r>
            <a:r>
              <a:rPr lang="en-US" sz="1600" dirty="0" smtClean="0">
                <a:solidFill>
                  <a:schemeClr val="dk1"/>
                </a:solidFill>
              </a:rPr>
              <a:t>website</a:t>
            </a:r>
            <a:r>
              <a:rPr lang="en" sz="1600" dirty="0" smtClean="0">
                <a:solidFill>
                  <a:schemeClr val="dk1"/>
                </a:solidFill>
              </a:rPr>
              <a:t>, </a:t>
            </a:r>
            <a:r>
              <a:rPr lang="en" sz="1600" dirty="0">
                <a:solidFill>
                  <a:schemeClr val="dk1"/>
                </a:solidFill>
              </a:rPr>
              <a:t>FWS Northeast blog, UMass Amherst News, Associated Press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 smtClean="0">
                <a:solidFill>
                  <a:schemeClr val="dk1"/>
                </a:solidFill>
              </a:rPr>
              <a:t>Audience</a:t>
            </a:r>
            <a:r>
              <a:rPr lang="en-US" sz="1600" b="1" dirty="0" smtClean="0">
                <a:solidFill>
                  <a:schemeClr val="dk1"/>
                </a:solidFill>
              </a:rPr>
              <a:t>s</a:t>
            </a:r>
            <a:r>
              <a:rPr lang="en" sz="1600" b="1" dirty="0" smtClean="0">
                <a:solidFill>
                  <a:schemeClr val="dk1"/>
                </a:solidFill>
              </a:rPr>
              <a:t>:</a:t>
            </a:r>
            <a:r>
              <a:rPr lang="en" sz="1600" dirty="0" smtClean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Partners, general public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dk1"/>
                </a:solidFill>
              </a:rPr>
              <a:t>North Atlantic LCC’s role: </a:t>
            </a:r>
            <a:r>
              <a:rPr lang="en" sz="1600" dirty="0">
                <a:solidFill>
                  <a:schemeClr val="dk1"/>
                </a:solidFill>
              </a:rPr>
              <a:t>Connecting partners to reconnect streams across the Northeast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>
                <a:solidFill>
                  <a:schemeClr val="dk1"/>
                </a:solidFill>
              </a:rPr>
              <a:t>Launch of the North Atlantic Aquatic Connectivity Collaborative</a:t>
            </a: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pic>
        <p:nvPicPr>
          <p:cNvPr id="2" name="Picture 1" descr="Screen Shot 2015-10-22 at 10.01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48" y="1963775"/>
            <a:ext cx="3305333" cy="301141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5224488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115475"/>
            <a:ext cx="8520599" cy="1150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b="0"/>
              <a:t>Spreading the word: Highlights</a:t>
            </a:r>
          </a:p>
        </p:txBody>
      </p:sp>
      <p:sp>
        <p:nvSpPr>
          <p:cNvPr id="100" name="Shape 100"/>
          <p:cNvSpPr txBox="1"/>
          <p:nvPr/>
        </p:nvSpPr>
        <p:spPr>
          <a:xfrm>
            <a:off x="565975" y="1608575"/>
            <a:ext cx="80708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/>
          </a:p>
        </p:txBody>
      </p:sp>
      <p:sp>
        <p:nvSpPr>
          <p:cNvPr id="101" name="Shape 101"/>
          <p:cNvSpPr txBox="1"/>
          <p:nvPr/>
        </p:nvSpPr>
        <p:spPr>
          <a:xfrm>
            <a:off x="565975" y="2132089"/>
            <a:ext cx="3433200" cy="312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1800" kern="1200" dirty="0">
                <a:solidFill>
                  <a:schemeClr val="tx1"/>
                </a:solidFill>
              </a:rPr>
              <a:t>Riparian Restoration Decision Support </a:t>
            </a:r>
            <a:r>
              <a:rPr lang="en-US" sz="1800" kern="1200" dirty="0" smtClean="0">
                <a:solidFill>
                  <a:schemeClr val="tx1"/>
                </a:solidFill>
              </a:rPr>
              <a:t>Tool</a:t>
            </a:r>
          </a:p>
          <a:p>
            <a:pPr lvl="0"/>
            <a:endParaRPr lang="en-US" sz="1800" kern="1200" dirty="0">
              <a:solidFill>
                <a:schemeClr val="tx1"/>
              </a:solidFill>
            </a:endParaRPr>
          </a:p>
          <a:p>
            <a:pPr lvl="0"/>
            <a:r>
              <a:rPr lang="en-US" sz="1800" kern="1200" dirty="0" smtClean="0">
                <a:solidFill>
                  <a:schemeClr val="tx1"/>
                </a:solidFill>
              </a:rPr>
              <a:t>Appalachian LCC</a:t>
            </a:r>
            <a:endParaRPr lang="en" sz="1800" dirty="0">
              <a:solidFill>
                <a:schemeClr val="dk1"/>
              </a:solidFill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565975" y="1379975"/>
            <a:ext cx="8179199" cy="58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Publicizing new resources for brook </a:t>
            </a:r>
            <a:r>
              <a:rPr lang="en-US" sz="2000" b="1" dirty="0">
                <a:solidFill>
                  <a:schemeClr val="dk1"/>
                </a:solidFill>
              </a:rPr>
              <a:t>t</a:t>
            </a:r>
            <a:r>
              <a:rPr lang="en-US" sz="2000" b="1" dirty="0" smtClean="0">
                <a:solidFill>
                  <a:schemeClr val="dk1"/>
                </a:solidFill>
              </a:rPr>
              <a:t>rout conservation</a:t>
            </a:r>
            <a:endParaRPr lang="en" sz="2000" b="1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 dirty="0"/>
          </a:p>
        </p:txBody>
      </p:sp>
      <p:pic>
        <p:nvPicPr>
          <p:cNvPr id="5" name="Picture 4" descr="Screen Shot 2015-10-25 at 3.39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764" y="2341863"/>
            <a:ext cx="4181913" cy="233197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553181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975</Words>
  <Application>Microsoft Macintosh PowerPoint</Application>
  <PresentationFormat>On-screen Show (16:9)</PresentationFormat>
  <Paragraphs>161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simple-light-2</vt:lpstr>
      <vt:lpstr>Communications Update</vt:lpstr>
      <vt:lpstr>Communications Update</vt:lpstr>
      <vt:lpstr>Spreading the word: What we’re doing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Spreading the word: Highlights</vt:lpstr>
      <vt:lpstr>Support and outreach: What we’re doing</vt:lpstr>
      <vt:lpstr>Support and outreach: Examples</vt:lpstr>
      <vt:lpstr>Support and outreach: Examples</vt:lpstr>
      <vt:lpstr>Support and outreach: Examples</vt:lpstr>
      <vt:lpstr>Support and outreach: Examples</vt:lpstr>
      <vt:lpstr>Support and outreach: Examples</vt:lpstr>
      <vt:lpstr>Support and outreach: Examples</vt:lpstr>
      <vt:lpstr>Support and outreach: Examples</vt:lpstr>
      <vt:lpstr>Support and outreach: Examples</vt:lpstr>
      <vt:lpstr>Support and outreach: Examples</vt:lpstr>
      <vt:lpstr>Responding to needs: What’s next? </vt:lpstr>
      <vt:lpstr>Responding to needs: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 Progress report for Fall Steering Committee Meeting  </dc:title>
  <cp:lastModifiedBy>Bridget Macdonald</cp:lastModifiedBy>
  <cp:revision>16</cp:revision>
  <dcterms:modified xsi:type="dcterms:W3CDTF">2015-10-27T12:01:52Z</dcterms:modified>
</cp:coreProperties>
</file>