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45"/>
  </p:notesMasterIdLst>
  <p:handoutMasterIdLst>
    <p:handoutMasterId r:id="rId46"/>
  </p:handoutMasterIdLst>
  <p:sldIdLst>
    <p:sldId id="525" r:id="rId2"/>
    <p:sldId id="526" r:id="rId3"/>
    <p:sldId id="527" r:id="rId4"/>
    <p:sldId id="533" r:id="rId5"/>
    <p:sldId id="528" r:id="rId6"/>
    <p:sldId id="529" r:id="rId7"/>
    <p:sldId id="530" r:id="rId8"/>
    <p:sldId id="569" r:id="rId9"/>
    <p:sldId id="531" r:id="rId10"/>
    <p:sldId id="532" r:id="rId11"/>
    <p:sldId id="534" r:id="rId12"/>
    <p:sldId id="538" r:id="rId13"/>
    <p:sldId id="535" r:id="rId14"/>
    <p:sldId id="536" r:id="rId15"/>
    <p:sldId id="546" r:id="rId16"/>
    <p:sldId id="539" r:id="rId17"/>
    <p:sldId id="540" r:id="rId18"/>
    <p:sldId id="513" r:id="rId19"/>
    <p:sldId id="565" r:id="rId20"/>
    <p:sldId id="547" r:id="rId21"/>
    <p:sldId id="541" r:id="rId22"/>
    <p:sldId id="542" r:id="rId23"/>
    <p:sldId id="548" r:id="rId24"/>
    <p:sldId id="549" r:id="rId25"/>
    <p:sldId id="551" r:id="rId26"/>
    <p:sldId id="552" r:id="rId27"/>
    <p:sldId id="553" r:id="rId28"/>
    <p:sldId id="537" r:id="rId29"/>
    <p:sldId id="550" r:id="rId30"/>
    <p:sldId id="554" r:id="rId31"/>
    <p:sldId id="556" r:id="rId32"/>
    <p:sldId id="561" r:id="rId33"/>
    <p:sldId id="562" r:id="rId34"/>
    <p:sldId id="567" r:id="rId35"/>
    <p:sldId id="544" r:id="rId36"/>
    <p:sldId id="557" r:id="rId37"/>
    <p:sldId id="558" r:id="rId38"/>
    <p:sldId id="559" r:id="rId39"/>
    <p:sldId id="560" r:id="rId40"/>
    <p:sldId id="563" r:id="rId41"/>
    <p:sldId id="564" r:id="rId42"/>
    <p:sldId id="568" r:id="rId43"/>
    <p:sldId id="566" r:id="rId44"/>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CC99FF"/>
    <a:srgbClr val="C0C0C0"/>
    <a:srgbClr val="777777"/>
    <a:srgbClr val="6184BA"/>
    <a:srgbClr val="66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05" autoAdjust="0"/>
    <p:restoredTop sz="84848" autoAdjust="0"/>
  </p:normalViewPr>
  <p:slideViewPr>
    <p:cSldViewPr>
      <p:cViewPr varScale="1">
        <p:scale>
          <a:sx n="111" d="100"/>
          <a:sy n="111" d="100"/>
        </p:scale>
        <p:origin x="-1648" y="-112"/>
      </p:cViewPr>
      <p:guideLst>
        <p:guide orient="horz" pos="2160"/>
        <p:guide pos="2880"/>
      </p:guideLst>
    </p:cSldViewPr>
  </p:slideViewPr>
  <p:notesTextViewPr>
    <p:cViewPr>
      <p:scale>
        <a:sx n="1" d="1"/>
        <a:sy n="1" d="1"/>
      </p:scale>
      <p:origin x="0" y="0"/>
    </p:cViewPr>
  </p:notesTextViewPr>
  <p:sorterViewPr>
    <p:cViewPr>
      <p:scale>
        <a:sx n="100" d="100"/>
        <a:sy n="100" d="100"/>
      </p:scale>
      <p:origin x="0" y="385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488" cy="461963"/>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3937000" y="1"/>
            <a:ext cx="3011488" cy="461963"/>
          </a:xfrm>
          <a:prstGeom prst="rect">
            <a:avLst/>
          </a:prstGeom>
        </p:spPr>
        <p:txBody>
          <a:bodyPr vert="horz" lIns="91430" tIns="45715" rIns="91430" bIns="45715" rtlCol="0"/>
          <a:lstStyle>
            <a:lvl1pPr algn="r">
              <a:defRPr sz="1200"/>
            </a:lvl1pPr>
          </a:lstStyle>
          <a:p>
            <a:fld id="{82284317-4585-44BA-844A-7F6AC06F1893}" type="datetimeFigureOut">
              <a:rPr lang="en-US" smtClean="0"/>
              <a:pPr/>
              <a:t>11/5/13</a:t>
            </a:fld>
            <a:endParaRPr lang="en-US"/>
          </a:p>
        </p:txBody>
      </p:sp>
      <p:sp>
        <p:nvSpPr>
          <p:cNvPr id="4" name="Footer Placeholder 3"/>
          <p:cNvSpPr>
            <a:spLocks noGrp="1"/>
          </p:cNvSpPr>
          <p:nvPr>
            <p:ph type="ftr" sz="quarter" idx="2"/>
          </p:nvPr>
        </p:nvSpPr>
        <p:spPr>
          <a:xfrm>
            <a:off x="0" y="8772526"/>
            <a:ext cx="3011488" cy="461963"/>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6"/>
            <a:ext cx="3011488" cy="461963"/>
          </a:xfrm>
          <a:prstGeom prst="rect">
            <a:avLst/>
          </a:prstGeom>
        </p:spPr>
        <p:txBody>
          <a:bodyPr vert="horz" lIns="91430" tIns="45715" rIns="91430" bIns="45715" rtlCol="0" anchor="b"/>
          <a:lstStyle>
            <a:lvl1pPr algn="r">
              <a:defRPr sz="1200"/>
            </a:lvl1pPr>
          </a:lstStyle>
          <a:p>
            <a:fld id="{4A2F2AF3-DDA1-4D47-A7AD-009E8D8621DB}" type="slidenum">
              <a:rPr lang="en-US" smtClean="0"/>
              <a:pPr/>
              <a:t>‹#›</a:t>
            </a:fld>
            <a:endParaRPr lang="en-US"/>
          </a:p>
        </p:txBody>
      </p:sp>
    </p:spTree>
    <p:extLst>
      <p:ext uri="{BB962C8B-B14F-4D97-AF65-F5344CB8AC3E}">
        <p14:creationId xmlns:p14="http://schemas.microsoft.com/office/powerpoint/2010/main" val="31021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3" tIns="46242" rIns="92483" bIns="46242"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83" tIns="46242" rIns="92483" bIns="46242" rtlCol="0"/>
          <a:lstStyle>
            <a:lvl1pPr algn="r">
              <a:defRPr sz="1200"/>
            </a:lvl1pPr>
          </a:lstStyle>
          <a:p>
            <a:fld id="{BB4A2D35-2D86-4D06-A36C-1652E02FB56E}" type="datetimeFigureOut">
              <a:rPr lang="en-US" smtClean="0"/>
              <a:pPr/>
              <a:t>11/5/13</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83" tIns="46242" rIns="92483" bIns="46242" rtlCol="0" anchor="ctr"/>
          <a:lstStyle/>
          <a:p>
            <a:endParaRPr lang="en-US"/>
          </a:p>
        </p:txBody>
      </p:sp>
      <p:sp>
        <p:nvSpPr>
          <p:cNvPr id="5" name="Notes Placeholder 4"/>
          <p:cNvSpPr>
            <a:spLocks noGrp="1"/>
          </p:cNvSpPr>
          <p:nvPr>
            <p:ph type="body" sz="quarter" idx="3"/>
          </p:nvPr>
        </p:nvSpPr>
        <p:spPr>
          <a:xfrm>
            <a:off x="695008" y="4387137"/>
            <a:ext cx="5560060" cy="4156234"/>
          </a:xfrm>
          <a:prstGeom prst="rect">
            <a:avLst/>
          </a:prstGeom>
        </p:spPr>
        <p:txBody>
          <a:bodyPr vert="horz" lIns="92483" tIns="46242" rIns="92483" bIns="4624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83" tIns="46242" rIns="92483" bIns="46242"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83" tIns="46242" rIns="92483" bIns="46242" rtlCol="0" anchor="b"/>
          <a:lstStyle>
            <a:lvl1pPr algn="r">
              <a:defRPr sz="1200"/>
            </a:lvl1pPr>
          </a:lstStyle>
          <a:p>
            <a:fld id="{593417E1-B593-431D-9F1A-21E1CAB1A4AA}" type="slidenum">
              <a:rPr lang="en-US" smtClean="0"/>
              <a:pPr/>
              <a:t>‹#›</a:t>
            </a:fld>
            <a:endParaRPr lang="en-US"/>
          </a:p>
        </p:txBody>
      </p:sp>
    </p:spTree>
    <p:extLst>
      <p:ext uri="{BB962C8B-B14F-4D97-AF65-F5344CB8AC3E}">
        <p14:creationId xmlns:p14="http://schemas.microsoft.com/office/powerpoint/2010/main" val="196121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8DDBEEC-E319-46DA-8B96-12348AD2AE9F}" type="slidenum">
              <a:rPr lang="en-US"/>
              <a:pPr/>
              <a:t>1</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its inception, our</a:t>
            </a:r>
            <a:r>
              <a:rPr lang="en-US" baseline="0" dirty="0" smtClean="0"/>
              <a:t> partnership has emphasized the role of the LCC in supporting conservation decisions, including decisions about how much of what to do, where, through landscape conservation design and delivery of conservation design tools and they are featured prominently in our Conservation Science Strategic Plan.</a:t>
            </a:r>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2</a:t>
            </a:fld>
            <a:endParaRPr lang="en-US"/>
          </a:p>
        </p:txBody>
      </p:sp>
    </p:spTree>
    <p:extLst>
      <p:ext uri="{BB962C8B-B14F-4D97-AF65-F5344CB8AC3E}">
        <p14:creationId xmlns:p14="http://schemas.microsoft.com/office/powerpoint/2010/main" val="2933743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42</a:t>
            </a:fld>
            <a:endParaRPr lang="en-US"/>
          </a:p>
        </p:txBody>
      </p:sp>
    </p:spTree>
    <p:extLst>
      <p:ext uri="{BB962C8B-B14F-4D97-AF65-F5344CB8AC3E}">
        <p14:creationId xmlns:p14="http://schemas.microsoft.com/office/powerpoint/2010/main" val="3337635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After several years of hard work by staff, investigators, and partners (including years of work through the RCN program), we have reached a critical junction where we are achieving the </a:t>
            </a:r>
            <a:r>
              <a:rPr lang="en-US" sz="1200" u="sng" kern="1200" dirty="0" smtClean="0">
                <a:solidFill>
                  <a:schemeClr val="tx1"/>
                </a:solidFill>
                <a:effectLst/>
                <a:latin typeface="+mn-lt"/>
                <a:ea typeface="+mn-ea"/>
                <a:cs typeface="+mn-cs"/>
              </a:rPr>
              <a:t>technical</a:t>
            </a:r>
            <a:r>
              <a:rPr lang="en-US" sz="1200" kern="1200" dirty="0" smtClean="0">
                <a:solidFill>
                  <a:schemeClr val="tx1"/>
                </a:solidFill>
                <a:effectLst/>
                <a:latin typeface="+mn-lt"/>
                <a:ea typeface="+mn-ea"/>
                <a:cs typeface="+mn-cs"/>
              </a:rPr>
              <a:t> capability for landscape design.</a:t>
            </a:r>
          </a:p>
          <a:p>
            <a:pPr lvl="0"/>
            <a:r>
              <a:rPr lang="en-US" sz="1200" kern="1200" dirty="0" smtClean="0">
                <a:solidFill>
                  <a:schemeClr val="tx1"/>
                </a:solidFill>
                <a:effectLst/>
                <a:latin typeface="+mn-lt"/>
                <a:ea typeface="+mn-ea"/>
                <a:cs typeface="+mn-cs"/>
              </a:rPr>
              <a:t>But for landscape conservation design to work, for it to be accepted and adopted, all of us as a partnership – not just PI’s or staff – have to buy-in to the effort, to participate, and contribute. Participation could be at many levels, from less intensive to more intensive. Working collaboratively will be a challenge given the differing priorities, missions, and methods of our organizations.</a:t>
            </a:r>
          </a:p>
          <a:p>
            <a:pPr lvl="0"/>
            <a:r>
              <a:rPr lang="en-US" sz="1200" kern="1200" dirty="0" smtClean="0">
                <a:solidFill>
                  <a:schemeClr val="tx1"/>
                </a:solidFill>
                <a:effectLst/>
                <a:latin typeface="+mn-lt"/>
                <a:ea typeface="+mn-ea"/>
                <a:cs typeface="+mn-cs"/>
              </a:rPr>
              <a:t>But our diversity and our range of expertise is also our strength. Collectively we can accomplish much more than if we work by ourselves – that is the whole purpose of the LCC enterprise.</a:t>
            </a:r>
          </a:p>
          <a:p>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3</a:t>
            </a:fld>
            <a:endParaRPr lang="en-US"/>
          </a:p>
        </p:txBody>
      </p:sp>
    </p:spTree>
    <p:extLst>
      <p:ext uri="{BB962C8B-B14F-4D97-AF65-F5344CB8AC3E}">
        <p14:creationId xmlns:p14="http://schemas.microsoft.com/office/powerpoint/2010/main" val="464968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shared conservation</a:t>
            </a:r>
            <a:r>
              <a:rPr lang="en-US" baseline="0" dirty="0" smtClean="0"/>
              <a:t> design could be one of the most powerful achievements of our collective partnership and have many applications at different scales across the region, and across the national LCC network.</a:t>
            </a:r>
          </a:p>
          <a:p>
            <a:r>
              <a:rPr lang="en-US" baseline="0" dirty="0" smtClean="0"/>
              <a:t>Connect to work Steve Fuller is leading to synthesize information for State Wildlife Action Plan updates, and how this could take that work to the next level.</a:t>
            </a:r>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5</a:t>
            </a:fld>
            <a:endParaRPr lang="en-US"/>
          </a:p>
        </p:txBody>
      </p:sp>
    </p:spTree>
    <p:extLst>
      <p:ext uri="{BB962C8B-B14F-4D97-AF65-F5344CB8AC3E}">
        <p14:creationId xmlns:p14="http://schemas.microsoft.com/office/powerpoint/2010/main" val="854149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process in 2013 for National Wildlife Refuge planning</a:t>
            </a:r>
            <a:r>
              <a:rPr lang="en-US" baseline="0" dirty="0" smtClean="0"/>
              <a:t> – Comprehensive Conservation Plans (CCPs) in the context of the wider landscape.</a:t>
            </a:r>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6</a:t>
            </a:fld>
            <a:endParaRPr lang="en-US"/>
          </a:p>
        </p:txBody>
      </p:sp>
    </p:spTree>
    <p:extLst>
      <p:ext uri="{BB962C8B-B14F-4D97-AF65-F5344CB8AC3E}">
        <p14:creationId xmlns:p14="http://schemas.microsoft.com/office/powerpoint/2010/main" val="237695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species – use different ecosystems or habitats; game species or rare species or other priorities; different taxa</a:t>
            </a:r>
          </a:p>
          <a:p>
            <a:r>
              <a:rPr lang="en-US" dirty="0" smtClean="0"/>
              <a:t>Multi-ecosystems</a:t>
            </a:r>
            <a:r>
              <a:rPr lang="en-US" baseline="0" dirty="0" smtClean="0"/>
              <a:t> – terrestrial, wetland, aquatic, coastal, marine</a:t>
            </a:r>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13</a:t>
            </a:fld>
            <a:endParaRPr lang="en-US"/>
          </a:p>
        </p:txBody>
      </p:sp>
    </p:spTree>
    <p:extLst>
      <p:ext uri="{BB962C8B-B14F-4D97-AF65-F5344CB8AC3E}">
        <p14:creationId xmlns:p14="http://schemas.microsoft.com/office/powerpoint/2010/main" val="1229302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129"/>
            <a:ext cx="7772400" cy="1427672"/>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600200"/>
            <a:ext cx="6400800" cy="1752600"/>
          </a:xfrm>
        </p:spPr>
        <p:txBody>
          <a:bodyPr/>
          <a:lstStyle>
            <a:lvl1pPr marL="0" indent="0" algn="ctr">
              <a:buNone/>
              <a:defRPr>
                <a:solidFill>
                  <a:schemeClr val="accent5">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8C650DE-D69C-49BD-979B-E6A13773BB9C}" type="datetime1">
              <a:rPr lang="en-US" smtClean="0">
                <a:solidFill>
                  <a:prstClr val="black"/>
                </a:solidFill>
                <a:latin typeface="Times New Roman"/>
              </a:rPr>
              <a:t>11/5/13</a:t>
            </a:fld>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8382000" y="6248400"/>
            <a:ext cx="5334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1085913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31354F8-3D43-4164-8AB1-B11FC870970A}" type="datetime1">
              <a:rPr lang="en-US" smtClean="0">
                <a:solidFill>
                  <a:prstClr val="black"/>
                </a:solidFill>
                <a:latin typeface="Times New Roman"/>
              </a:rPr>
              <a:t>11/5/13</a:t>
            </a:fld>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97845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3AF5683-11E6-4C84-9FD4-D646A348FD54}" type="datetime1">
              <a:rPr lang="en-US" smtClean="0">
                <a:solidFill>
                  <a:prstClr val="black"/>
                </a:solidFill>
                <a:latin typeface="Times New Roman"/>
              </a:rPr>
              <a:t>11/5/13</a:t>
            </a:fld>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426096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2"/>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9FA2BED-9EFF-48B4-804D-8FFD69275151}" type="datetime1">
              <a:rPr lang="en-US" smtClean="0">
                <a:solidFill>
                  <a:prstClr val="black"/>
                </a:solidFill>
                <a:latin typeface="Times New Roman"/>
              </a:rPr>
              <a:t>11/5/13</a:t>
            </a:fld>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8229600" y="6248400"/>
            <a:ext cx="609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33162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919203A-4D93-4B56-B49C-AD8AEF616F8E}" type="datetime1">
              <a:rPr lang="en-US" smtClean="0">
                <a:solidFill>
                  <a:prstClr val="black"/>
                </a:solidFill>
                <a:latin typeface="Times New Roman"/>
              </a:rPr>
              <a:t>11/5/13</a:t>
            </a:fld>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8305800" y="6356350"/>
            <a:ext cx="5334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2522950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solidFill>
                  <a:schemeClr val="tx2"/>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solidFill>
                  <a:schemeClr val="tx2"/>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A6FA83F-54B5-4FAE-89CD-0730B3254BF4}" type="datetime1">
              <a:rPr lang="en-US" smtClean="0">
                <a:solidFill>
                  <a:prstClr val="black"/>
                </a:solidFill>
                <a:latin typeface="Times New Roman"/>
              </a:rPr>
              <a:t>11/5/13</a:t>
            </a:fld>
            <a:endParaRPr lang="en-US" dirty="0">
              <a:solidFill>
                <a:prstClr val="black"/>
              </a:solidFill>
              <a:latin typeface="Times New Roman"/>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70362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solidFill>
                  <a:schemeClr val="tx2"/>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solidFill>
                  <a:schemeClr val="tx2"/>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F8C438F-C162-4F86-828A-858486530CA2}" type="datetime1">
              <a:rPr lang="en-US" smtClean="0">
                <a:solidFill>
                  <a:prstClr val="black"/>
                </a:solidFill>
                <a:latin typeface="Times New Roman"/>
              </a:rPr>
              <a:t>11/5/13</a:t>
            </a:fld>
            <a:endParaRPr lang="en-US" dirty="0">
              <a:solidFill>
                <a:prstClr val="black"/>
              </a:solidFill>
              <a:latin typeface="Times New Roman"/>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2363065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457B0C2-6B14-4E10-BD3F-815A6A30F319}" type="datetime1">
              <a:rPr lang="en-US" smtClean="0">
                <a:solidFill>
                  <a:prstClr val="black"/>
                </a:solidFill>
                <a:latin typeface="Times New Roman"/>
              </a:rPr>
              <a:t>11/5/13</a:t>
            </a:fld>
            <a:endParaRPr lang="en-US" dirty="0">
              <a:solidFill>
                <a:prstClr val="black"/>
              </a:solidFill>
              <a:latin typeface="Times New Roman"/>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5" name="Slide Number Placeholder 4"/>
          <p:cNvSpPr>
            <a:spLocks noGrp="1"/>
          </p:cNvSpPr>
          <p:nvPr>
            <p:ph type="sldNum" sz="quarter" idx="12"/>
          </p:nvPr>
        </p:nvSpPr>
        <p:spPr>
          <a:xfrm>
            <a:off x="8382000" y="6248400"/>
            <a:ext cx="609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328713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C7958B4-7EDA-459D-9AC6-9E12E518A235}" type="datetime1">
              <a:rPr lang="en-US" smtClean="0">
                <a:solidFill>
                  <a:prstClr val="black"/>
                </a:solidFill>
                <a:latin typeface="Times New Roman"/>
              </a:rPr>
              <a:t>11/5/13</a:t>
            </a:fld>
            <a:endParaRPr lang="en-US" dirty="0">
              <a:solidFill>
                <a:prstClr val="black"/>
              </a:solidFill>
              <a:latin typeface="Times New Roman"/>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4" name="Slide Number Placeholder 3"/>
          <p:cNvSpPr>
            <a:spLocks noGrp="1"/>
          </p:cNvSpPr>
          <p:nvPr>
            <p:ph type="sldNum" sz="quarter" idx="12"/>
          </p:nvPr>
        </p:nvSpPr>
        <p:spPr>
          <a:xfrm>
            <a:off x="8229600" y="6356350"/>
            <a:ext cx="4572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162674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CAC3B6B-7ADF-4F1A-B37B-0C8194F61DE1}" type="datetime1">
              <a:rPr lang="en-US" smtClean="0">
                <a:solidFill>
                  <a:prstClr val="black"/>
                </a:solidFill>
                <a:latin typeface="Times New Roman"/>
              </a:rPr>
              <a:t>11/5/13</a:t>
            </a:fld>
            <a:endParaRPr lang="en-US" dirty="0">
              <a:solidFill>
                <a:prstClr val="black"/>
              </a:solidFill>
              <a:latin typeface="Times New Roman"/>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4128478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13D9C04-1C75-489D-AEDA-1D87C0FCAC55}" type="datetime1">
              <a:rPr lang="en-US" smtClean="0">
                <a:solidFill>
                  <a:prstClr val="black"/>
                </a:solidFill>
                <a:latin typeface="Times New Roman"/>
              </a:rPr>
              <a:t>11/5/13</a:t>
            </a:fld>
            <a:endParaRPr lang="en-US" dirty="0">
              <a:solidFill>
                <a:prstClr val="black"/>
              </a:solidFill>
              <a:latin typeface="Times New Roman"/>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40410254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8" name="Rectangle 7"/>
          <p:cNvSpPr/>
          <p:nvPr/>
        </p:nvSpPr>
        <p:spPr>
          <a:xfrm>
            <a:off x="0" y="5943600"/>
            <a:ext cx="9144000" cy="914400"/>
          </a:xfrm>
          <a:prstGeom prst="rect">
            <a:avLst/>
          </a:prstGeom>
          <a:solidFill>
            <a:srgbClr val="6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long logo.jpg"/>
          <p:cNvPicPr>
            <a:picLocks noChangeAspect="1"/>
          </p:cNvPicPr>
          <p:nvPr/>
        </p:nvPicPr>
        <p:blipFill>
          <a:blip r:embed="rId14" cstate="print"/>
          <a:stretch>
            <a:fillRect/>
          </a:stretch>
        </p:blipFill>
        <p:spPr>
          <a:xfrm>
            <a:off x="1524000" y="6011539"/>
            <a:ext cx="6096000" cy="776444"/>
          </a:xfrm>
          <a:prstGeom prst="rect">
            <a:avLst/>
          </a:prstGeom>
        </p:spPr>
      </p:pic>
    </p:spTree>
    <p:extLst>
      <p:ext uri="{BB962C8B-B14F-4D97-AF65-F5344CB8AC3E}">
        <p14:creationId xmlns:p14="http://schemas.microsoft.com/office/powerpoint/2010/main" val="365674794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ctr" defTabSz="914400" rtl="0" eaLnBrk="1" latinLnBrk="0" hangingPunct="1">
        <a:spcBef>
          <a:spcPct val="0"/>
        </a:spcBef>
        <a:buNone/>
        <a:defRPr sz="44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13.xml.rels><?xml version="1.0" encoding="UTF-8" standalone="yes"?>
<Relationships xmlns="http://schemas.openxmlformats.org/package/2006/relationships"><Relationship Id="rId11" Type="http://schemas.openxmlformats.org/officeDocument/2006/relationships/image" Target="../media/image32.jpeg"/><Relationship Id="rId12"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png"/><Relationship Id="rId6" Type="http://schemas.openxmlformats.org/officeDocument/2006/relationships/image" Target="../media/image37.jpeg"/><Relationship Id="rId7" Type="http://schemas.openxmlformats.org/officeDocument/2006/relationships/image" Target="../media/image31.jpeg"/><Relationship Id="rId8" Type="http://schemas.openxmlformats.org/officeDocument/2006/relationships/image" Target="../media/image38.jpeg"/><Relationship Id="rId9" Type="http://schemas.openxmlformats.org/officeDocument/2006/relationships/image" Target="../media/image5.jpeg"/><Relationship Id="rId10"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2.jpeg"/><Relationship Id="rId8" Type="http://schemas.openxmlformats.org/officeDocument/2006/relationships/image" Target="../media/image73.jpeg"/><Relationship Id="rId9" Type="http://schemas.openxmlformats.org/officeDocument/2006/relationships/image" Target="../media/image74.jpeg"/><Relationship Id="rId10" Type="http://schemas.openxmlformats.org/officeDocument/2006/relationships/image" Target="../media/image75.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6.png"/><Relationship Id="rId5" Type="http://schemas.openxmlformats.org/officeDocument/2006/relationships/image" Target="../media/image36.png"/><Relationship Id="rId6" Type="http://schemas.openxmlformats.org/officeDocument/2006/relationships/image" Target="../media/image80.jpeg"/><Relationship Id="rId7" Type="http://schemas.openxmlformats.org/officeDocument/2006/relationships/image" Target="../media/image81.jpeg"/><Relationship Id="rId8" Type="http://schemas.openxmlformats.org/officeDocument/2006/relationships/image" Target="../media/image82.jpeg"/><Relationship Id="rId9" Type="http://schemas.openxmlformats.org/officeDocument/2006/relationships/image" Target="../media/image83.jpeg"/><Relationship Id="rId10"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905000"/>
            <a:ext cx="9144000" cy="685800"/>
          </a:xfrm>
        </p:spPr>
        <p:txBody>
          <a:bodyPr>
            <a:noAutofit/>
          </a:bodyPr>
          <a:lstStyle/>
          <a:p>
            <a:pPr>
              <a:lnSpc>
                <a:spcPct val="85000"/>
              </a:lnSpc>
            </a:pPr>
            <a:r>
              <a:rPr lang="en-US" sz="3200" dirty="0" smtClean="0"/>
              <a:t>Landscape Conservation Design</a:t>
            </a:r>
            <a:r>
              <a:rPr lang="en-US" sz="4000" dirty="0" smtClean="0"/>
              <a:t/>
            </a:r>
            <a:br>
              <a:rPr lang="en-US" sz="4000" dirty="0" smtClean="0"/>
            </a:br>
            <a:r>
              <a:rPr lang="en-US" sz="3200" dirty="0" smtClean="0"/>
              <a:t>and the North Atlantic LCC</a:t>
            </a:r>
          </a:p>
        </p:txBody>
      </p:sp>
      <p:sp>
        <p:nvSpPr>
          <p:cNvPr id="3075" name="Rectangle 3"/>
          <p:cNvSpPr>
            <a:spLocks noGrp="1" noChangeArrowheads="1"/>
          </p:cNvSpPr>
          <p:nvPr>
            <p:ph type="subTitle" idx="1"/>
          </p:nvPr>
        </p:nvSpPr>
        <p:spPr>
          <a:xfrm>
            <a:off x="304800" y="3200400"/>
            <a:ext cx="8763000" cy="2743200"/>
          </a:xfrm>
        </p:spPr>
        <p:txBody>
          <a:bodyPr>
            <a:normAutofit fontScale="92500" lnSpcReduction="20000"/>
          </a:bodyPr>
          <a:lstStyle/>
          <a:p>
            <a:pPr eaLnBrk="1" hangingPunct="1">
              <a:lnSpc>
                <a:spcPct val="80000"/>
              </a:lnSpc>
            </a:pPr>
            <a:r>
              <a:rPr lang="en-US" sz="2800" dirty="0" smtClean="0">
                <a:solidFill>
                  <a:schemeClr val="tx1"/>
                </a:solidFill>
              </a:rPr>
              <a:t>Scott Schwenk, Science Coordinator</a:t>
            </a:r>
          </a:p>
          <a:p>
            <a:pPr eaLnBrk="1" hangingPunct="1">
              <a:lnSpc>
                <a:spcPct val="80000"/>
              </a:lnSpc>
            </a:pPr>
            <a:r>
              <a:rPr lang="en-US" sz="2800" dirty="0" smtClean="0">
                <a:solidFill>
                  <a:schemeClr val="tx1"/>
                </a:solidFill>
              </a:rPr>
              <a:t>North Atlantic Landscape Conservation Cooperative</a:t>
            </a:r>
          </a:p>
          <a:p>
            <a:pPr eaLnBrk="1" hangingPunct="1">
              <a:lnSpc>
                <a:spcPct val="80000"/>
              </a:lnSpc>
            </a:pPr>
            <a:r>
              <a:rPr lang="en-US" sz="2800" dirty="0" smtClean="0"/>
              <a:t> </a:t>
            </a:r>
            <a:endParaRPr lang="en-US" sz="2800" dirty="0" smtClean="0">
              <a:solidFill>
                <a:schemeClr val="tx2"/>
              </a:solidFill>
            </a:endParaRPr>
          </a:p>
          <a:p>
            <a:pPr eaLnBrk="1" hangingPunct="1">
              <a:lnSpc>
                <a:spcPct val="120000"/>
              </a:lnSpc>
              <a:spcBef>
                <a:spcPts val="300"/>
              </a:spcBef>
              <a:spcAft>
                <a:spcPts val="300"/>
              </a:spcAft>
            </a:pPr>
            <a:r>
              <a:rPr lang="en-US" sz="3300" dirty="0" smtClean="0"/>
              <a:t>North Atlantic LCC Steering Committee Meeting</a:t>
            </a:r>
            <a:br>
              <a:rPr lang="en-US" sz="3300" dirty="0" smtClean="0"/>
            </a:br>
            <a:r>
              <a:rPr lang="en-US" sz="3300" dirty="0" smtClean="0"/>
              <a:t>Gardiner, New York</a:t>
            </a:r>
          </a:p>
          <a:p>
            <a:pPr eaLnBrk="1" hangingPunct="1">
              <a:lnSpc>
                <a:spcPct val="120000"/>
              </a:lnSpc>
              <a:spcBef>
                <a:spcPts val="300"/>
              </a:spcBef>
              <a:spcAft>
                <a:spcPts val="300"/>
              </a:spcAft>
            </a:pPr>
            <a:r>
              <a:rPr lang="en-US" sz="3300" dirty="0" smtClean="0"/>
              <a:t>November 5, 2013</a:t>
            </a:r>
          </a:p>
        </p:txBody>
      </p:sp>
      <p:pic>
        <p:nvPicPr>
          <p:cNvPr id="16" name="Picture 2"/>
          <p:cNvPicPr>
            <a:picLocks noChangeAspect="1" noChangeArrowheads="1"/>
          </p:cNvPicPr>
          <p:nvPr/>
        </p:nvPicPr>
        <p:blipFill>
          <a:blip r:embed="rId3" cstate="print"/>
          <a:srcRect/>
          <a:stretch>
            <a:fillRect/>
          </a:stretch>
        </p:blipFill>
        <p:spPr bwMode="auto">
          <a:xfrm>
            <a:off x="7273927" y="5029199"/>
            <a:ext cx="1641473" cy="838201"/>
          </a:xfrm>
          <a:prstGeom prst="rect">
            <a:avLst/>
          </a:prstGeom>
          <a:noFill/>
          <a:ln w="9525">
            <a:noFill/>
            <a:miter lim="800000"/>
            <a:headEnd/>
            <a:tailEnd/>
          </a:ln>
        </p:spPr>
      </p:pic>
      <p:pic>
        <p:nvPicPr>
          <p:cNvPr id="17" name="Picture 16" descr="usfws.png"/>
          <p:cNvPicPr>
            <a:picLocks noChangeAspect="1"/>
          </p:cNvPicPr>
          <p:nvPr/>
        </p:nvPicPr>
        <p:blipFill>
          <a:blip r:embed="rId4" cstate="print"/>
          <a:stretch>
            <a:fillRect/>
          </a:stretch>
        </p:blipFill>
        <p:spPr>
          <a:xfrm>
            <a:off x="533400" y="5040922"/>
            <a:ext cx="762000" cy="902678"/>
          </a:xfrm>
          <a:prstGeom prst="rect">
            <a:avLst/>
          </a:prstGeom>
        </p:spPr>
      </p:pic>
      <p:pic>
        <p:nvPicPr>
          <p:cNvPr id="2050" name="Picture 2" descr="H:\Steering Committee\2013_11_05 meeting\SteeringCommitteeMaps\frosted_elfin_Tom_Murray.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400" y="15240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6" cstate="print"/>
          <a:srcRect/>
          <a:stretch>
            <a:fillRect/>
          </a:stretch>
        </p:blipFill>
        <p:spPr bwMode="auto">
          <a:xfrm>
            <a:off x="4466304" y="109584"/>
            <a:ext cx="1934496" cy="145547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2" descr="http://www.state.nj.us/dep/fgw/images/bear/bear_grass.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517056" y="113072"/>
            <a:ext cx="1447800" cy="153277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8" cstate="print"/>
          <a:srcRect/>
          <a:stretch>
            <a:fillRect/>
          </a:stretch>
        </p:blipFill>
        <p:spPr bwMode="auto">
          <a:xfrm>
            <a:off x="6934200" y="183533"/>
            <a:ext cx="1829179" cy="1340467"/>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a:t>
            </a:fld>
            <a:endParaRPr lang="en-US" dirty="0">
              <a:solidFill>
                <a:prstClr val="black"/>
              </a:solidFill>
              <a:latin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Landscape Conservation Design in the South Atlantic LCC</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8600" y="2222837"/>
            <a:ext cx="4925943" cy="355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 25"/>
          <p:cNvGrpSpPr/>
          <p:nvPr/>
        </p:nvGrpSpPr>
        <p:grpSpPr>
          <a:xfrm>
            <a:off x="5486400" y="1828800"/>
            <a:ext cx="3452295" cy="3818603"/>
            <a:chOff x="5565442" y="1828800"/>
            <a:chExt cx="3452295" cy="3818603"/>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80887" y="2538234"/>
              <a:ext cx="1638853" cy="1295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51027" y="2503821"/>
              <a:ext cx="1466710" cy="13055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65442" y="4199603"/>
              <a:ext cx="1669745" cy="144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648631" y="1828800"/>
              <a:ext cx="3057247" cy="369332"/>
            </a:xfrm>
            <a:prstGeom prst="rect">
              <a:avLst/>
            </a:prstGeom>
            <a:noFill/>
            <a:ln>
              <a:solidFill>
                <a:schemeClr val="tx2"/>
              </a:solidFill>
            </a:ln>
          </p:spPr>
          <p:txBody>
            <a:bodyPr wrap="none" rtlCol="0">
              <a:spAutoFit/>
            </a:bodyPr>
            <a:lstStyle/>
            <a:p>
              <a:r>
                <a:rPr lang="en-US" i="1" dirty="0" smtClean="0">
                  <a:latin typeface="+mj-lt"/>
                </a:rPr>
                <a:t>Set of indicators and targets</a:t>
              </a:r>
              <a:endParaRPr lang="en-US" i="1" dirty="0">
                <a:latin typeface="+mj-lt"/>
              </a:endParaRPr>
            </a:p>
          </p:txBody>
        </p:sp>
        <p:sp>
          <p:nvSpPr>
            <p:cNvPr id="8" name="TextBox 7"/>
            <p:cNvSpPr txBox="1"/>
            <p:nvPr/>
          </p:nvSpPr>
          <p:spPr>
            <a:xfrm>
              <a:off x="7388938" y="4923503"/>
              <a:ext cx="1479892" cy="369332"/>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txBody>
            <a:bodyPr wrap="none" rtlCol="0">
              <a:spAutoFit/>
            </a:bodyPr>
            <a:lstStyle/>
            <a:p>
              <a:r>
                <a:rPr lang="en-US" i="1" dirty="0" smtClean="0">
                  <a:solidFill>
                    <a:schemeClr val="tx2"/>
                  </a:solidFill>
                  <a:latin typeface="+mj-lt"/>
                </a:rPr>
                <a:t>Blueprint 1.0</a:t>
              </a:r>
              <a:endParaRPr lang="en-US" i="1" dirty="0">
                <a:solidFill>
                  <a:schemeClr val="tx2"/>
                </a:solidFill>
                <a:latin typeface="+mj-lt"/>
              </a:endParaRPr>
            </a:p>
          </p:txBody>
        </p:sp>
        <p:cxnSp>
          <p:nvCxnSpPr>
            <p:cNvPr id="9" name="Straight Arrow Connector 8"/>
            <p:cNvCxnSpPr>
              <a:stCxn id="3" idx="2"/>
            </p:cNvCxnSpPr>
            <p:nvPr/>
          </p:nvCxnSpPr>
          <p:spPr>
            <a:xfrm flipH="1">
              <a:off x="7010400" y="2198132"/>
              <a:ext cx="166855" cy="305689"/>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781800" y="3200400"/>
              <a:ext cx="616828"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324843" y="3696485"/>
              <a:ext cx="0" cy="418315"/>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055802" y="3752797"/>
              <a:ext cx="792798" cy="971603"/>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7" name="Slide Number Placeholder 6"/>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10</a:t>
            </a:fld>
            <a:endParaRPr lang="en-US" dirty="0">
              <a:solidFill>
                <a:prstClr val="black"/>
              </a:solidFill>
              <a:latin typeface="Times New Roman"/>
            </a:endParaRPr>
          </a:p>
        </p:txBody>
      </p:sp>
    </p:spTree>
    <p:extLst>
      <p:ext uri="{BB962C8B-B14F-4D97-AF65-F5344CB8AC3E}">
        <p14:creationId xmlns:p14="http://schemas.microsoft.com/office/powerpoint/2010/main" val="1717851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we designing conservation for?</a:t>
            </a:r>
            <a:endParaRPr lang="en-US" dirty="0"/>
          </a:p>
        </p:txBody>
      </p:sp>
      <p:sp>
        <p:nvSpPr>
          <p:cNvPr id="3" name="Content Placeholder 2"/>
          <p:cNvSpPr>
            <a:spLocks noGrp="1"/>
          </p:cNvSpPr>
          <p:nvPr>
            <p:ph idx="1"/>
          </p:nvPr>
        </p:nvSpPr>
        <p:spPr>
          <a:xfrm>
            <a:off x="323111" y="1600201"/>
            <a:ext cx="6611089" cy="4343400"/>
          </a:xfrm>
        </p:spPr>
        <p:txBody>
          <a:bodyPr>
            <a:normAutofit fontScale="92500" lnSpcReduction="10000"/>
          </a:bodyPr>
          <a:lstStyle/>
          <a:p>
            <a:pPr marL="0" indent="0">
              <a:buNone/>
            </a:pPr>
            <a:r>
              <a:rPr lang="en-US" sz="2800" i="1" dirty="0" smtClean="0"/>
              <a:t>Or, how are your organization’s interests reflected in conservation design?</a:t>
            </a:r>
          </a:p>
          <a:p>
            <a:r>
              <a:rPr lang="en-US" dirty="0" smtClean="0"/>
              <a:t>Species</a:t>
            </a:r>
          </a:p>
          <a:p>
            <a:pPr lvl="1"/>
            <a:r>
              <a:rPr lang="en-US" dirty="0" smtClean="0"/>
              <a:t>Species that represent the needs of others</a:t>
            </a:r>
          </a:p>
          <a:p>
            <a:pPr lvl="1"/>
            <a:r>
              <a:rPr lang="en-US" dirty="0" smtClean="0"/>
              <a:t>Priority species not well-represented (e.g., rare)</a:t>
            </a:r>
          </a:p>
          <a:p>
            <a:r>
              <a:rPr lang="en-US" dirty="0" smtClean="0"/>
              <a:t>Ecosystems </a:t>
            </a:r>
            <a:r>
              <a:rPr lang="en-US" sz="2800" dirty="0" smtClean="0"/>
              <a:t>[habitat types]</a:t>
            </a:r>
          </a:p>
          <a:p>
            <a:pPr lvl="1"/>
            <a:r>
              <a:rPr lang="en-US" dirty="0" smtClean="0"/>
              <a:t>Including the functions they perform and services they produce</a:t>
            </a:r>
            <a:endParaRPr lang="en-US" dirty="0"/>
          </a:p>
        </p:txBody>
      </p:sp>
      <p:pic>
        <p:nvPicPr>
          <p:cNvPr id="4" name="Picture 4" descr="http://sdakotabirds.com/species/photos/american_black_duc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1" y="2320869"/>
            <a:ext cx="2256622" cy="1642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6" descr="Slid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485423" y="4267200"/>
            <a:ext cx="2658577" cy="161206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11</a:t>
            </a:fld>
            <a:endParaRPr lang="en-US" dirty="0">
              <a:solidFill>
                <a:prstClr val="black"/>
              </a:solidFill>
              <a:latin typeface="Times New Roman"/>
            </a:endParaRPr>
          </a:p>
        </p:txBody>
      </p:sp>
    </p:spTree>
    <p:extLst>
      <p:ext uri="{BB962C8B-B14F-4D97-AF65-F5344CB8AC3E}">
        <p14:creationId xmlns:p14="http://schemas.microsoft.com/office/powerpoint/2010/main" val="3848368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New </a:t>
            </a:r>
            <a:r>
              <a:rPr lang="en-US" sz="3600" dirty="0"/>
              <a:t>Conservation Design </a:t>
            </a:r>
            <a:r>
              <a:rPr lang="en-US" sz="3600" dirty="0" smtClean="0"/>
              <a:t>Paradigm</a:t>
            </a:r>
            <a:br>
              <a:rPr lang="en-US" sz="3600" dirty="0" smtClean="0"/>
            </a:br>
            <a:r>
              <a:rPr lang="en-US" sz="3600" dirty="0" smtClean="0"/>
              <a:t>Accounting for Change</a:t>
            </a:r>
            <a:endParaRPr lang="en-US" sz="3600" dirty="0"/>
          </a:p>
        </p:txBody>
      </p:sp>
      <p:sp>
        <p:nvSpPr>
          <p:cNvPr id="3" name="Content Placeholder 2"/>
          <p:cNvSpPr>
            <a:spLocks noGrp="1"/>
          </p:cNvSpPr>
          <p:nvPr>
            <p:ph idx="1"/>
          </p:nvPr>
        </p:nvSpPr>
        <p:spPr>
          <a:xfrm>
            <a:off x="152400" y="1524000"/>
            <a:ext cx="7543800" cy="4343400"/>
          </a:xfrm>
        </p:spPr>
        <p:txBody>
          <a:bodyPr/>
          <a:lstStyle/>
          <a:p>
            <a:r>
              <a:rPr lang="en-US" dirty="0" smtClean="0"/>
              <a:t>Climate change, land use change </a:t>
            </a:r>
            <a:r>
              <a:rPr lang="en-US" dirty="0" smtClean="0">
                <a:sym typeface="Wingdings" panose="05000000000000000000" pitchFamily="2" charset="2"/>
              </a:rPr>
              <a:t> no longer assuming static / “stationary”</a:t>
            </a:r>
          </a:p>
          <a:p>
            <a:endParaRPr lang="en-US" dirty="0">
              <a:sym typeface="Wingdings" panose="05000000000000000000" pitchFamily="2" charset="2"/>
            </a:endParaRPr>
          </a:p>
          <a:p>
            <a:r>
              <a:rPr lang="en-US" dirty="0" smtClean="0">
                <a:sym typeface="Wingdings" panose="05000000000000000000" pitchFamily="2" charset="2"/>
              </a:rPr>
              <a:t>Paraphrasing TNC: </a:t>
            </a:r>
          </a:p>
          <a:p>
            <a:pPr marL="0" indent="0">
              <a:buNone/>
            </a:pPr>
            <a:r>
              <a:rPr lang="en-US" dirty="0" smtClean="0">
                <a:sym typeface="Wingdings" panose="05000000000000000000" pitchFamily="2" charset="2"/>
              </a:rPr>
              <a:t>   “</a:t>
            </a:r>
            <a:r>
              <a:rPr lang="en-US" i="1" dirty="0" smtClean="0">
                <a:sym typeface="Wingdings" panose="05000000000000000000" pitchFamily="2" charset="2"/>
              </a:rPr>
              <a:t>species move, </a:t>
            </a:r>
          </a:p>
          <a:p>
            <a:pPr marL="0" indent="0">
              <a:buNone/>
            </a:pPr>
            <a:r>
              <a:rPr lang="en-US" i="1" dirty="0">
                <a:sym typeface="Wingdings" panose="05000000000000000000" pitchFamily="2" charset="2"/>
              </a:rPr>
              <a:t> </a:t>
            </a:r>
            <a:r>
              <a:rPr lang="en-US" i="1" dirty="0" smtClean="0">
                <a:sym typeface="Wingdings" panose="05000000000000000000" pitchFamily="2" charset="2"/>
              </a:rPr>
              <a:t>  ecosystems </a:t>
            </a:r>
          </a:p>
          <a:p>
            <a:pPr marL="0" indent="0">
              <a:buNone/>
            </a:pPr>
            <a:r>
              <a:rPr lang="en-US" i="1" dirty="0">
                <a:sym typeface="Wingdings" panose="05000000000000000000" pitchFamily="2" charset="2"/>
              </a:rPr>
              <a:t> </a:t>
            </a:r>
            <a:r>
              <a:rPr lang="en-US" i="1" dirty="0" smtClean="0">
                <a:sym typeface="Wingdings" panose="05000000000000000000" pitchFamily="2" charset="2"/>
              </a:rPr>
              <a:t>  transform”</a:t>
            </a:r>
            <a:endParaRPr lang="en-US" i="1" dirty="0"/>
          </a:p>
        </p:txBody>
      </p:sp>
      <p:pic>
        <p:nvPicPr>
          <p:cNvPr id="3074" name="Picture 2" descr="RIBeachErosion_RISeaGran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1000" y="3109232"/>
            <a:ext cx="4953000" cy="27772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12</a:t>
            </a:fld>
            <a:endParaRPr lang="en-US" dirty="0">
              <a:solidFill>
                <a:prstClr val="black"/>
              </a:solidFill>
              <a:latin typeface="Times New Roman"/>
            </a:endParaRPr>
          </a:p>
        </p:txBody>
      </p:sp>
    </p:spTree>
    <p:extLst>
      <p:ext uri="{BB962C8B-B14F-4D97-AF65-F5344CB8AC3E}">
        <p14:creationId xmlns:p14="http://schemas.microsoft.com/office/powerpoint/2010/main" val="2081991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Multi-species</a:t>
            </a:r>
            <a:br>
              <a:rPr lang="en-US" dirty="0" smtClean="0"/>
            </a:br>
            <a:r>
              <a:rPr lang="en-US" dirty="0" smtClean="0"/>
              <a:t>Multi-ecosystem</a:t>
            </a:r>
            <a:endParaRPr lang="en-US" dirty="0"/>
          </a:p>
        </p:txBody>
      </p:sp>
      <p:pic>
        <p:nvPicPr>
          <p:cNvPr id="8" name="Picture 5"/>
          <p:cNvPicPr>
            <a:picLocks noChangeAspect="1" noChangeArrowheads="1"/>
          </p:cNvPicPr>
          <p:nvPr/>
        </p:nvPicPr>
        <p:blipFill>
          <a:blip r:embed="rId3" cstate="print"/>
          <a:srcRect/>
          <a:stretch>
            <a:fillRect/>
          </a:stretch>
        </p:blipFill>
        <p:spPr bwMode="auto">
          <a:xfrm>
            <a:off x="246878" y="3899375"/>
            <a:ext cx="1250782" cy="1879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red_shouldered_hawk_sim_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54638" y="4096404"/>
            <a:ext cx="1744187" cy="1608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5"/>
          <p:cNvPicPr>
            <a:picLocks noChangeAspect="1" noChangeArrowheads="1"/>
          </p:cNvPicPr>
          <p:nvPr/>
        </p:nvPicPr>
        <p:blipFill>
          <a:blip r:embed="rId5" cstate="print"/>
          <a:srcRect/>
          <a:stretch>
            <a:fillRect/>
          </a:stretch>
        </p:blipFill>
        <p:spPr bwMode="auto">
          <a:xfrm>
            <a:off x="7524376" y="2077264"/>
            <a:ext cx="1275348" cy="1668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2" descr="http://www.state.nj.us/dep/fgw/images/bear/bear_grass.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7200" y="1905000"/>
            <a:ext cx="1671916" cy="1770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4" descr="http://sdakotabirds.com/species/photos/american_black_duck.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281898" y="2274417"/>
            <a:ext cx="1954179" cy="1422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Picture 12" descr="http://www.statesymbolsusa.org/IMAGES/Tennessee/eastern-box-turtle-2.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519930" y="4240676"/>
            <a:ext cx="1809751" cy="1538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2" descr="H:\Steering Committee\2013_11_05 meeting\SteeringCommitteeMaps\frosted_elfin_Tom_Murray.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538083" y="4414140"/>
            <a:ext cx="1447800" cy="14478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H:\Representative Species\Species photos\Brook trout - E. Engbretson, U.S. FWS.jp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922229" y="2340000"/>
            <a:ext cx="1985383" cy="114268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Slide 3"/>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6622651" y="-11865"/>
            <a:ext cx="2532910" cy="153586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lide 1"/>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4917" y="0"/>
            <a:ext cx="2585883" cy="152977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13</a:t>
            </a:fld>
            <a:endParaRPr lang="en-US" dirty="0">
              <a:solidFill>
                <a:prstClr val="black"/>
              </a:solidFill>
              <a:latin typeface="Times New Roman"/>
            </a:endParaRPr>
          </a:p>
        </p:txBody>
      </p:sp>
    </p:spTree>
    <p:extLst>
      <p:ext uri="{BB962C8B-B14F-4D97-AF65-F5344CB8AC3E}">
        <p14:creationId xmlns:p14="http://schemas.microsoft.com/office/powerpoint/2010/main" val="29655856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about cultural resources?</a:t>
            </a:r>
            <a:endParaRPr lang="en-US" dirty="0"/>
          </a:p>
        </p:txBody>
      </p:sp>
      <p:sp>
        <p:nvSpPr>
          <p:cNvPr id="5" name="Content Placeholder 4"/>
          <p:cNvSpPr>
            <a:spLocks noGrp="1"/>
          </p:cNvSpPr>
          <p:nvPr>
            <p:ph idx="1"/>
          </p:nvPr>
        </p:nvSpPr>
        <p:spPr>
          <a:xfrm>
            <a:off x="457200" y="1600201"/>
            <a:ext cx="5791200" cy="4343400"/>
          </a:xfrm>
        </p:spPr>
        <p:txBody>
          <a:bodyPr/>
          <a:lstStyle/>
          <a:p>
            <a:r>
              <a:rPr lang="en-US" dirty="0" smtClean="0"/>
              <a:t>Cultural resources that are also natural resources are ingredients in design</a:t>
            </a:r>
          </a:p>
          <a:p>
            <a:endParaRPr lang="en-US" dirty="0" smtClean="0"/>
          </a:p>
          <a:p>
            <a:r>
              <a:rPr lang="en-US" dirty="0" smtClean="0"/>
              <a:t>Cultural resources that are </a:t>
            </a:r>
            <a:r>
              <a:rPr lang="en-US" u="sng" dirty="0" smtClean="0"/>
              <a:t>not</a:t>
            </a:r>
            <a:r>
              <a:rPr lang="en-US" dirty="0" smtClean="0"/>
              <a:t> natural resources could be incorporated</a:t>
            </a:r>
            <a:endParaRPr lang="en-US" dirty="0"/>
          </a:p>
        </p:txBody>
      </p:sp>
      <p:pic>
        <p:nvPicPr>
          <p:cNvPr id="6" name="Picture 2" descr="http://www.tmf-dialogue.net/wp-content/uploads/2013/04/Atlantic-salmon-jumping-up-the-waterfall-102009-99-0461-500.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flipH="1">
            <a:off x="6667500" y="1249865"/>
            <a:ext cx="990600" cy="225533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newyork.com/articles/wp-content/uploads/2013/03/statue-of-liberty_450_2013032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67304" y="3886200"/>
            <a:ext cx="3118931" cy="16287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14</a:t>
            </a:fld>
            <a:endParaRPr lang="en-US" dirty="0">
              <a:solidFill>
                <a:prstClr val="black"/>
              </a:solidFill>
              <a:latin typeface="Times New Roman"/>
            </a:endParaRPr>
          </a:p>
        </p:txBody>
      </p:sp>
    </p:spTree>
    <p:extLst>
      <p:ext uri="{BB962C8B-B14F-4D97-AF65-F5344CB8AC3E}">
        <p14:creationId xmlns:p14="http://schemas.microsoft.com/office/powerpoint/2010/main" val="3397859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What Do Landscape Conservation Designs Look Like?</a:t>
            </a:r>
            <a:endParaRPr lang="en-US" sz="3600" dirty="0"/>
          </a:p>
        </p:txBody>
      </p:sp>
      <p:sp>
        <p:nvSpPr>
          <p:cNvPr id="3" name="Content Placeholder 2"/>
          <p:cNvSpPr>
            <a:spLocks noGrp="1"/>
          </p:cNvSpPr>
          <p:nvPr>
            <p:ph idx="1"/>
          </p:nvPr>
        </p:nvSpPr>
        <p:spPr>
          <a:xfrm>
            <a:off x="228600" y="1600201"/>
            <a:ext cx="5181600" cy="4343400"/>
          </a:xfrm>
        </p:spPr>
        <p:txBody>
          <a:bodyPr>
            <a:normAutofit lnSpcReduction="10000"/>
          </a:bodyPr>
          <a:lstStyle/>
          <a:p>
            <a:r>
              <a:rPr lang="en-US" dirty="0" smtClean="0"/>
              <a:t>A synthesis of multiple partners and their common goals</a:t>
            </a:r>
          </a:p>
          <a:p>
            <a:r>
              <a:rPr lang="en-US" dirty="0" smtClean="0"/>
              <a:t>Multiple scales</a:t>
            </a:r>
          </a:p>
          <a:p>
            <a:pPr lvl="1"/>
            <a:r>
              <a:rPr lang="en-US" dirty="0" smtClean="0"/>
              <a:t>Northeast Region</a:t>
            </a:r>
          </a:p>
          <a:p>
            <a:pPr lvl="1"/>
            <a:r>
              <a:rPr lang="en-US" dirty="0" err="1" smtClean="0"/>
              <a:t>Subregional</a:t>
            </a:r>
            <a:r>
              <a:rPr lang="en-US" dirty="0" smtClean="0"/>
              <a:t> (</a:t>
            </a:r>
            <a:r>
              <a:rPr lang="en-US" dirty="0" err="1" smtClean="0"/>
              <a:t>ecoregion</a:t>
            </a:r>
            <a:r>
              <a:rPr lang="en-US" dirty="0" smtClean="0"/>
              <a:t>, large watershed)</a:t>
            </a:r>
          </a:p>
          <a:p>
            <a:pPr lvl="1"/>
            <a:r>
              <a:rPr lang="en-US" dirty="0" smtClean="0"/>
              <a:t>State / local / small watershed</a:t>
            </a:r>
            <a:endParaRPr lang="en-US" dirty="0"/>
          </a:p>
        </p:txBody>
      </p:sp>
      <p:pic>
        <p:nvPicPr>
          <p:cNvPr id="6" name="Picture 5" descr="tnc.resiliency.n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34891" y="1371600"/>
            <a:ext cx="3532909" cy="4572001"/>
          </a:xfrm>
          <a:prstGeom prst="rect">
            <a:avLst/>
          </a:prstGeom>
        </p:spPr>
      </p:pic>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15</a:t>
            </a:fld>
            <a:endParaRPr lang="en-US" dirty="0">
              <a:solidFill>
                <a:prstClr val="black"/>
              </a:solidFill>
              <a:latin typeface="Times New Roman"/>
            </a:endParaRPr>
          </a:p>
        </p:txBody>
      </p:sp>
    </p:spTree>
    <p:extLst>
      <p:ext uri="{BB962C8B-B14F-4D97-AF65-F5344CB8AC3E}">
        <p14:creationId xmlns:p14="http://schemas.microsoft.com/office/powerpoint/2010/main" val="2426571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nc.resiliency.n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11090" y="1447800"/>
            <a:ext cx="3532910" cy="4572001"/>
          </a:xfrm>
          <a:prstGeom prst="rect">
            <a:avLst/>
          </a:prstGeom>
        </p:spPr>
      </p:pic>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16</a:t>
            </a:fld>
            <a:endParaRPr lang="en-US" dirty="0">
              <a:solidFill>
                <a:prstClr val="black"/>
              </a:solidFill>
              <a:latin typeface="Times New Roman"/>
            </a:endParaRPr>
          </a:p>
        </p:txBody>
      </p:sp>
      <p:sp>
        <p:nvSpPr>
          <p:cNvPr id="9" name="Content Placeholder 2"/>
          <p:cNvSpPr txBox="1">
            <a:spLocks/>
          </p:cNvSpPr>
          <p:nvPr/>
        </p:nvSpPr>
        <p:spPr>
          <a:xfrm>
            <a:off x="228600" y="1600201"/>
            <a:ext cx="5181600" cy="4343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A synthesis of multiple partners and their common goals</a:t>
            </a:r>
          </a:p>
          <a:p>
            <a:r>
              <a:rPr lang="en-US" smtClean="0"/>
              <a:t>Multiple scales</a:t>
            </a:r>
          </a:p>
          <a:p>
            <a:pPr lvl="1"/>
            <a:r>
              <a:rPr lang="en-US" smtClean="0"/>
              <a:t>Northeast Region</a:t>
            </a:r>
          </a:p>
          <a:p>
            <a:pPr lvl="1"/>
            <a:r>
              <a:rPr lang="en-US" smtClean="0"/>
              <a:t>Subregional (ecoregion, large watershed)</a:t>
            </a:r>
          </a:p>
          <a:p>
            <a:pPr lvl="1"/>
            <a:r>
              <a:rPr lang="en-US" smtClean="0"/>
              <a:t>State / local / small watershed</a:t>
            </a:r>
            <a:endParaRPr lang="en-US" dirty="0"/>
          </a:p>
        </p:txBody>
      </p:sp>
      <p:sp>
        <p:nvSpPr>
          <p:cNvPr id="10" name="Title 1"/>
          <p:cNvSpPr>
            <a:spLocks noGrp="1"/>
          </p:cNvSpPr>
          <p:nvPr>
            <p:ph type="title"/>
          </p:nvPr>
        </p:nvSpPr>
        <p:spPr>
          <a:xfrm>
            <a:off x="457200" y="274638"/>
            <a:ext cx="8229600" cy="1143000"/>
          </a:xfrm>
        </p:spPr>
        <p:txBody>
          <a:bodyPr>
            <a:noAutofit/>
          </a:bodyPr>
          <a:lstStyle/>
          <a:p>
            <a:r>
              <a:rPr lang="en-US" sz="3600" dirty="0" smtClean="0"/>
              <a:t>What Do Landscape Conservation Designs Look Like?</a:t>
            </a:r>
            <a:endParaRPr lang="en-US" sz="3600" dirty="0"/>
          </a:p>
        </p:txBody>
      </p:sp>
      <p:sp>
        <p:nvSpPr>
          <p:cNvPr id="11" name="TextBox 10"/>
          <p:cNvSpPr txBox="1"/>
          <p:nvPr/>
        </p:nvSpPr>
        <p:spPr>
          <a:xfrm>
            <a:off x="5715000" y="1600201"/>
            <a:ext cx="1766455" cy="1200329"/>
          </a:xfrm>
          <a:prstGeom prst="rect">
            <a:avLst/>
          </a:prstGeom>
          <a:noFill/>
        </p:spPr>
        <p:txBody>
          <a:bodyPr wrap="square" rtlCol="0">
            <a:spAutoFit/>
          </a:bodyPr>
          <a:lstStyle/>
          <a:p>
            <a:r>
              <a:rPr lang="en-US" dirty="0" smtClean="0"/>
              <a:t>Proof of concept:</a:t>
            </a:r>
          </a:p>
          <a:p>
            <a:r>
              <a:rPr lang="en-US" dirty="0" smtClean="0"/>
              <a:t>Conn. River Watershed</a:t>
            </a:r>
            <a:endParaRPr lang="en-US" dirty="0"/>
          </a:p>
        </p:txBody>
      </p:sp>
    </p:spTree>
    <p:extLst>
      <p:ext uri="{BB962C8B-B14F-4D97-AF65-F5344CB8AC3E}">
        <p14:creationId xmlns:p14="http://schemas.microsoft.com/office/powerpoint/2010/main" val="38711530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Discussion Session</a:t>
            </a:r>
            <a:endParaRPr lang="en-US" dirty="0"/>
          </a:p>
        </p:txBody>
      </p:sp>
      <p:sp>
        <p:nvSpPr>
          <p:cNvPr id="3" name="Content Placeholder 2"/>
          <p:cNvSpPr>
            <a:spLocks noGrp="1"/>
          </p:cNvSpPr>
          <p:nvPr>
            <p:ph idx="1"/>
          </p:nvPr>
        </p:nvSpPr>
        <p:spPr/>
        <p:txBody>
          <a:bodyPr>
            <a:normAutofit/>
          </a:bodyPr>
          <a:lstStyle/>
          <a:p>
            <a:r>
              <a:rPr lang="en-US" sz="2800" dirty="0"/>
              <a:t>What are the merits and challenges in preparing large-scale landscape conservation designs in the Northeast at this time</a:t>
            </a:r>
            <a:r>
              <a:rPr lang="en-US" sz="2800" dirty="0" smtClean="0"/>
              <a:t>?</a:t>
            </a:r>
          </a:p>
          <a:p>
            <a:pPr marL="0" indent="0">
              <a:buNone/>
            </a:pPr>
            <a:endParaRPr lang="en-US" sz="2800" dirty="0"/>
          </a:p>
          <a:p>
            <a:r>
              <a:rPr lang="en-US" sz="2800" dirty="0"/>
              <a:t>To what degree does the LCC want to endorse or commit to a single regional landscape conservation design and/or multiple </a:t>
            </a:r>
            <a:r>
              <a:rPr lang="en-US" sz="2800" dirty="0" err="1"/>
              <a:t>subregional</a:t>
            </a:r>
            <a:r>
              <a:rPr lang="en-US" sz="2800" dirty="0"/>
              <a:t> designs?</a:t>
            </a:r>
          </a:p>
          <a:p>
            <a:endParaRPr lang="en-US" sz="2800" dirty="0"/>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17</a:t>
            </a:fld>
            <a:endParaRPr lang="en-US" dirty="0">
              <a:solidFill>
                <a:prstClr val="black"/>
              </a:solidFill>
              <a:latin typeface="Times New Roman"/>
            </a:endParaRPr>
          </a:p>
        </p:txBody>
      </p:sp>
    </p:spTree>
    <p:extLst>
      <p:ext uri="{BB962C8B-B14F-4D97-AF65-F5344CB8AC3E}">
        <p14:creationId xmlns:p14="http://schemas.microsoft.com/office/powerpoint/2010/main" val="28471014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9480" y="1525012"/>
            <a:ext cx="4558180" cy="3046988"/>
          </a:xfrm>
          <a:prstGeom prst="rect">
            <a:avLst/>
          </a:prstGeom>
          <a:noFill/>
          <a:effectLst>
            <a:outerShdw blurRad="50800" dist="25400" dir="2700000" algn="tl" rotWithShape="0">
              <a:prstClr val="black">
                <a:alpha val="30000"/>
              </a:prstClr>
            </a:outerShdw>
          </a:effectLst>
        </p:spPr>
        <p:txBody>
          <a:bodyPr wrap="square" rtlCol="0">
            <a:spAutoFit/>
          </a:bodyPr>
          <a:lstStyle/>
          <a:p>
            <a:pPr>
              <a:buClr>
                <a:schemeClr val="bg1"/>
              </a:buClr>
              <a:tabLst>
                <a:tab pos="182880" algn="l"/>
                <a:tab pos="274320" algn="l"/>
              </a:tabLst>
            </a:pPr>
            <a:r>
              <a:rPr lang="en-US" sz="2400" u="sng" dirty="0" smtClean="0">
                <a:latin typeface="+mj-lt"/>
              </a:rPr>
              <a:t>Purpose</a:t>
            </a:r>
            <a:r>
              <a:rPr lang="en-US" sz="2400" dirty="0" smtClean="0">
                <a:latin typeface="+mj-lt"/>
              </a:rPr>
              <a:t>: Assess the capability of current and potential future landscapes in the Northeast to provide </a:t>
            </a:r>
            <a:r>
              <a:rPr lang="en-US" sz="2400" i="1" dirty="0" smtClean="0">
                <a:solidFill>
                  <a:schemeClr val="accent1"/>
                </a:solidFill>
                <a:latin typeface="+mj-lt"/>
              </a:rPr>
              <a:t>integral ecosystems </a:t>
            </a:r>
            <a:r>
              <a:rPr lang="en-US" sz="2400" dirty="0" smtClean="0">
                <a:latin typeface="+mj-lt"/>
              </a:rPr>
              <a:t>and </a:t>
            </a:r>
            <a:r>
              <a:rPr lang="en-US" sz="2400" i="1" dirty="0" smtClean="0">
                <a:solidFill>
                  <a:schemeClr val="accent1"/>
                </a:solidFill>
                <a:latin typeface="+mj-lt"/>
              </a:rPr>
              <a:t>suitable habitat</a:t>
            </a:r>
            <a:r>
              <a:rPr lang="en-US" sz="2400" i="1" dirty="0" smtClean="0">
                <a:latin typeface="+mj-lt"/>
              </a:rPr>
              <a:t> for a suite of </a:t>
            </a:r>
            <a:r>
              <a:rPr lang="en-US" sz="2400" i="1" dirty="0" smtClean="0">
                <a:solidFill>
                  <a:schemeClr val="accent1"/>
                </a:solidFill>
                <a:latin typeface="+mj-lt"/>
              </a:rPr>
              <a:t>representative species</a:t>
            </a:r>
            <a:r>
              <a:rPr lang="en-US" sz="2400" dirty="0" smtClean="0">
                <a:latin typeface="+mj-lt"/>
              </a:rPr>
              <a:t>, 	</a:t>
            </a:r>
          </a:p>
          <a:p>
            <a:pPr>
              <a:buClr>
                <a:schemeClr val="bg1"/>
              </a:buClr>
              <a:tabLst>
                <a:tab pos="182880" algn="l"/>
                <a:tab pos="274320" algn="l"/>
              </a:tabLst>
            </a:pPr>
            <a:r>
              <a:rPr lang="en-US" sz="2400" dirty="0" smtClean="0">
                <a:latin typeface="+mj-lt"/>
              </a:rPr>
              <a:t>and provide guidance for strategic habitat conservation</a:t>
            </a:r>
            <a:endParaRPr lang="en-US" sz="2400" dirty="0">
              <a:latin typeface="+mj-lt"/>
            </a:endParaRPr>
          </a:p>
        </p:txBody>
      </p:sp>
      <p:sp>
        <p:nvSpPr>
          <p:cNvPr id="2" name="Title 1"/>
          <p:cNvSpPr>
            <a:spLocks noGrp="1"/>
          </p:cNvSpPr>
          <p:nvPr>
            <p:ph type="title"/>
          </p:nvPr>
        </p:nvSpPr>
        <p:spPr>
          <a:xfrm>
            <a:off x="0" y="381000"/>
            <a:ext cx="9144000" cy="1143000"/>
          </a:xfrm>
        </p:spPr>
        <p:txBody>
          <a:bodyPr>
            <a:noAutofit/>
          </a:bodyPr>
          <a:lstStyle/>
          <a:p>
            <a:r>
              <a:rPr lang="en-US" sz="3200" dirty="0" smtClean="0"/>
              <a:t>Proof of Concept:</a:t>
            </a:r>
            <a:br>
              <a:rPr lang="en-US" sz="3200" dirty="0" smtClean="0"/>
            </a:br>
            <a:r>
              <a:rPr lang="en-US" sz="3000" dirty="0" smtClean="0"/>
              <a:t>Designing Sustainable Landscapes in the Northeast</a:t>
            </a:r>
            <a:r>
              <a:rPr lang="en-US" sz="2800" dirty="0" smtClean="0">
                <a:latin typeface="Georgia" pitchFamily="18" charset="0"/>
              </a:rPr>
              <a:t/>
            </a:r>
            <a:br>
              <a:rPr lang="en-US" sz="2800" dirty="0" smtClean="0">
                <a:latin typeface="Georgia" pitchFamily="18" charset="0"/>
              </a:rPr>
            </a:br>
            <a:r>
              <a:rPr lang="en-US" sz="2400" dirty="0" smtClean="0"/>
              <a:t>(Kevin McGarigal, UMass Amherst)</a:t>
            </a:r>
            <a:r>
              <a:rPr lang="en-US" sz="2800" dirty="0">
                <a:latin typeface="Georgia" pitchFamily="18" charset="0"/>
              </a:rPr>
              <a:t/>
            </a:r>
            <a:br>
              <a:rPr lang="en-US" sz="2800" dirty="0">
                <a:latin typeface="Georgia" pitchFamily="18" charset="0"/>
              </a:rPr>
            </a:br>
            <a:endParaRPr lang="en-US" sz="2800" dirty="0"/>
          </a:p>
        </p:txBody>
      </p:sp>
      <p:sp>
        <p:nvSpPr>
          <p:cNvPr id="3" name="TextBox 2"/>
          <p:cNvSpPr txBox="1"/>
          <p:nvPr/>
        </p:nvSpPr>
        <p:spPr>
          <a:xfrm>
            <a:off x="-76200" y="4667071"/>
            <a:ext cx="5064207" cy="1200329"/>
          </a:xfrm>
          <a:prstGeom prst="rect">
            <a:avLst/>
          </a:prstGeom>
          <a:noFill/>
        </p:spPr>
        <p:txBody>
          <a:bodyPr wrap="none" rtlCol="0">
            <a:spAutoFit/>
          </a:bodyPr>
          <a:lstStyle/>
          <a:p>
            <a:r>
              <a:rPr lang="en-US" sz="2400" dirty="0" smtClean="0">
                <a:latin typeface="+mj-lt"/>
              </a:rPr>
              <a:t>Phase 1: pilot areas (2011-2012)</a:t>
            </a:r>
          </a:p>
          <a:p>
            <a:r>
              <a:rPr lang="en-US" sz="2400" dirty="0" smtClean="0">
                <a:latin typeface="+mj-lt"/>
              </a:rPr>
              <a:t>Phase 2: full Northeast (2012-2014)</a:t>
            </a:r>
          </a:p>
          <a:p>
            <a:r>
              <a:rPr lang="en-US" sz="2400" dirty="0">
                <a:latin typeface="+mj-lt"/>
              </a:rPr>
              <a:t> </a:t>
            </a:r>
            <a:r>
              <a:rPr lang="en-US" sz="2400" dirty="0" smtClean="0">
                <a:latin typeface="+mj-lt"/>
              </a:rPr>
              <a:t>   + expanded pilot watershed work</a:t>
            </a:r>
            <a:endParaRPr lang="en-US" sz="2400" dirty="0">
              <a:latin typeface="+mj-lt"/>
            </a:endParaRPr>
          </a:p>
        </p:txBody>
      </p:sp>
      <p:pic>
        <p:nvPicPr>
          <p:cNvPr id="11" name="Picture 10" descr="NERandNALCC.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400" y="1591236"/>
            <a:ext cx="3276600" cy="4240305"/>
          </a:xfrm>
          <a:prstGeom prst="rect">
            <a:avLst/>
          </a:prstGeom>
        </p:spPr>
      </p:pic>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18</a:t>
            </a:fld>
            <a:endParaRPr lang="en-US" dirty="0">
              <a:solidFill>
                <a:prstClr val="black"/>
              </a:solidFill>
              <a:latin typeface="Times New Roman"/>
            </a:endParaRPr>
          </a:p>
        </p:txBody>
      </p:sp>
    </p:spTree>
    <p:extLst>
      <p:ext uri="{BB962C8B-B14F-4D97-AF65-F5344CB8AC3E}">
        <p14:creationId xmlns:p14="http://schemas.microsoft.com/office/powerpoint/2010/main" val="17909121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1"/>
            <a:ext cx="9144001" cy="526211"/>
          </a:xfrm>
          <a:prstGeom prst="rect">
            <a:avLst/>
          </a:prstGeom>
          <a:solidFill>
            <a:srgbClr val="00CC9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For More</a:t>
            </a:r>
            <a:r>
              <a:rPr kumimoji="0" lang="en-US" sz="2800" b="1" i="0" u="none" strike="noStrike" cap="none" normalizeH="0" dirty="0" smtClean="0">
                <a:ln>
                  <a:noFill/>
                </a:ln>
                <a:effectLst/>
                <a:latin typeface="Georgia" pitchFamily="18" charset="0"/>
              </a:rPr>
              <a:t> Information</a:t>
            </a:r>
            <a:endParaRPr kumimoji="0" lang="en-US" sz="2800" b="1" i="0" u="none" strike="noStrike" cap="none" normalizeH="0" baseline="0" dirty="0" smtClean="0">
              <a:ln>
                <a:noFill/>
              </a:ln>
              <a:effectLst/>
              <a:latin typeface="Georgia" pitchFamily="18" charset="0"/>
            </a:endParaRPr>
          </a:p>
        </p:txBody>
      </p:sp>
      <p:sp>
        <p:nvSpPr>
          <p:cNvPr id="6" name="TextBox 5"/>
          <p:cNvSpPr txBox="1"/>
          <p:nvPr/>
        </p:nvSpPr>
        <p:spPr>
          <a:xfrm>
            <a:off x="612471" y="1295400"/>
            <a:ext cx="8376248" cy="523220"/>
          </a:xfrm>
          <a:prstGeom prst="rect">
            <a:avLst/>
          </a:prstGeom>
          <a:noFill/>
          <a:effectLst>
            <a:outerShdw blurRad="50800" dist="25400" dir="2700000" algn="tl" rotWithShape="0">
              <a:prstClr val="black">
                <a:alpha val="30000"/>
              </a:prstClr>
            </a:outerShdw>
          </a:effectLst>
        </p:spPr>
        <p:txBody>
          <a:bodyPr wrap="square" rtlCol="0">
            <a:spAutoFit/>
          </a:bodyPr>
          <a:lstStyle/>
          <a:p>
            <a:r>
              <a:rPr lang="en-US" sz="2800" b="1" dirty="0" smtClean="0">
                <a:solidFill>
                  <a:srgbClr val="C00000"/>
                </a:solidFill>
                <a:latin typeface="Garamond" pitchFamily="18" charset="0"/>
              </a:rPr>
              <a:t>www.umass.edu/landeco/research/dsl/dsl.html</a:t>
            </a:r>
            <a:endParaRPr lang="en-US" sz="2800" b="1" dirty="0">
              <a:solidFill>
                <a:srgbClr val="C00000"/>
              </a:solidFill>
              <a:latin typeface="Garamond" pitchFamily="18" charset="0"/>
            </a:endParaRPr>
          </a:p>
        </p:txBody>
      </p:sp>
      <p:sp>
        <p:nvSpPr>
          <p:cNvPr id="8" name="TextBox 7"/>
          <p:cNvSpPr txBox="1"/>
          <p:nvPr/>
        </p:nvSpPr>
        <p:spPr>
          <a:xfrm>
            <a:off x="379561" y="762000"/>
            <a:ext cx="3364303" cy="523220"/>
          </a:xfrm>
          <a:prstGeom prst="rect">
            <a:avLst/>
          </a:prstGeom>
          <a:noFill/>
          <a:effectLst>
            <a:outerShdw blurRad="50800" dist="25400" dir="2700000" algn="tl" rotWithShape="0">
              <a:prstClr val="black">
                <a:alpha val="30000"/>
              </a:prstClr>
            </a:outerShdw>
          </a:effectLst>
        </p:spPr>
        <p:txBody>
          <a:bodyPr wrap="square" rtlCol="0">
            <a:spAutoFit/>
          </a:bodyPr>
          <a:lstStyle/>
          <a:p>
            <a:pPr>
              <a:spcAft>
                <a:spcPts val="1200"/>
              </a:spcAft>
              <a:buClr>
                <a:schemeClr val="bg1"/>
              </a:buClr>
              <a:buSzPct val="100000"/>
              <a:buFont typeface="Wingdings" pitchFamily="2" charset="2"/>
              <a:buChar char="§"/>
              <a:tabLst>
                <a:tab pos="228600" algn="l"/>
                <a:tab pos="457200" algn="l"/>
              </a:tabLst>
            </a:pPr>
            <a:r>
              <a:rPr lang="en-US" sz="2800" b="1" dirty="0" smtClean="0">
                <a:solidFill>
                  <a:schemeClr val="tx2"/>
                </a:solidFill>
                <a:latin typeface="Garamond" pitchFamily="18" charset="0"/>
              </a:rPr>
              <a:t> Project website:</a:t>
            </a:r>
            <a:endParaRPr lang="en-US" sz="2800" b="1" dirty="0">
              <a:solidFill>
                <a:schemeClr val="tx2"/>
              </a:solidFill>
              <a:latin typeface="Garamond" pitchFamily="18" charset="0"/>
            </a:endParaRPr>
          </a:p>
        </p:txBody>
      </p:sp>
      <p:sp>
        <p:nvSpPr>
          <p:cNvPr id="9" name="TextBox 8"/>
          <p:cNvSpPr txBox="1"/>
          <p:nvPr/>
        </p:nvSpPr>
        <p:spPr>
          <a:xfrm>
            <a:off x="4563035" y="4343400"/>
            <a:ext cx="1828801" cy="954107"/>
          </a:xfrm>
          <a:prstGeom prst="rect">
            <a:avLst/>
          </a:prstGeom>
          <a:noFill/>
          <a:effectLst>
            <a:outerShdw blurRad="50800" dist="25400" dir="2700000" algn="tl" rotWithShape="0">
              <a:prstClr val="black">
                <a:alpha val="30000"/>
              </a:prstClr>
            </a:outerShdw>
          </a:effectLst>
        </p:spPr>
        <p:txBody>
          <a:bodyPr wrap="square" rtlCol="0">
            <a:spAutoFit/>
          </a:bodyPr>
          <a:lstStyle/>
          <a:p>
            <a:pPr marL="233363" indent="-233363">
              <a:spcAft>
                <a:spcPts val="1200"/>
              </a:spcAft>
              <a:buClr>
                <a:schemeClr val="bg1"/>
              </a:buClr>
              <a:buSzPct val="100000"/>
              <a:buFont typeface="Wingdings" pitchFamily="2" charset="2"/>
              <a:buChar char="§"/>
              <a:tabLst>
                <a:tab pos="228600" algn="l"/>
                <a:tab pos="457200" algn="l"/>
              </a:tabLst>
            </a:pPr>
            <a:r>
              <a:rPr lang="en-US" sz="2800" b="1" dirty="0" smtClean="0">
                <a:latin typeface="Garamond" pitchFamily="18" charset="0"/>
              </a:rPr>
              <a:t>Personal contact:</a:t>
            </a:r>
            <a:endParaRPr lang="en-US" sz="2800" b="1" dirty="0">
              <a:latin typeface="Garamond" pitchFamily="18" charset="0"/>
            </a:endParaRPr>
          </a:p>
        </p:txBody>
      </p:sp>
      <p:sp>
        <p:nvSpPr>
          <p:cNvPr id="10" name="TextBox 9"/>
          <p:cNvSpPr txBox="1"/>
          <p:nvPr/>
        </p:nvSpPr>
        <p:spPr>
          <a:xfrm>
            <a:off x="6573757" y="4267200"/>
            <a:ext cx="2189243" cy="1200329"/>
          </a:xfrm>
          <a:prstGeom prst="rect">
            <a:avLst/>
          </a:prstGeom>
          <a:noFill/>
          <a:effectLst>
            <a:outerShdw blurRad="50800" dist="25400" dir="2700000" algn="tl" rotWithShape="0">
              <a:prstClr val="black">
                <a:alpha val="30000"/>
              </a:prstClr>
            </a:outerShdw>
          </a:effectLst>
        </p:spPr>
        <p:txBody>
          <a:bodyPr wrap="square" rtlCol="0">
            <a:spAutoFit/>
          </a:bodyPr>
          <a:lstStyle/>
          <a:p>
            <a:r>
              <a:rPr lang="en-US" sz="2400" b="1" dirty="0" err="1" smtClean="0">
                <a:solidFill>
                  <a:srgbClr val="C00000"/>
                </a:solidFill>
                <a:latin typeface="Garamond" pitchFamily="18" charset="0"/>
              </a:rPr>
              <a:t>mcgarigalk</a:t>
            </a:r>
            <a:r>
              <a:rPr lang="en-US" sz="2400" b="1" dirty="0" smtClean="0">
                <a:solidFill>
                  <a:srgbClr val="C00000"/>
                </a:solidFill>
                <a:latin typeface="Garamond" pitchFamily="18" charset="0"/>
              </a:rPr>
              <a:t>@ eco.umass.edu</a:t>
            </a:r>
          </a:p>
          <a:p>
            <a:r>
              <a:rPr lang="en-US" sz="2400" b="1" dirty="0" smtClean="0">
                <a:solidFill>
                  <a:srgbClr val="C00000"/>
                </a:solidFill>
                <a:latin typeface="Garamond" pitchFamily="18" charset="0"/>
              </a:rPr>
              <a:t>413-577-0655</a:t>
            </a:r>
            <a:endParaRPr lang="en-US" sz="2400" b="1" dirty="0">
              <a:solidFill>
                <a:srgbClr val="C00000"/>
              </a:solidFill>
              <a:latin typeface="Garamond" pitchFamily="18" charset="0"/>
            </a:endParaRPr>
          </a:p>
        </p:txBody>
      </p:sp>
      <p:sp>
        <p:nvSpPr>
          <p:cNvPr id="325634" name="AutoShape 2" descr="http://thomasvicino.com/images/sprawl_big.jpg"/>
          <p:cNvSpPr>
            <a:spLocks noChangeAspect="1" noChangeArrowheads="1"/>
          </p:cNvSpPr>
          <p:nvPr/>
        </p:nvSpPr>
        <p:spPr bwMode="auto">
          <a:xfrm>
            <a:off x="155575" y="-1287463"/>
            <a:ext cx="4048125" cy="2686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609601" y="3657600"/>
            <a:ext cx="2976282" cy="2246769"/>
          </a:xfrm>
          <a:prstGeom prst="rect">
            <a:avLst/>
          </a:prstGeom>
          <a:noFill/>
          <a:effectLst>
            <a:outerShdw blurRad="50800" dist="25400" dir="2700000" algn="tl" rotWithShape="0">
              <a:prstClr val="black">
                <a:alpha val="30000"/>
              </a:prstClr>
            </a:outerShdw>
          </a:effectLst>
        </p:spPr>
        <p:txBody>
          <a:bodyPr wrap="square" rtlCol="0">
            <a:spAutoFit/>
          </a:bodyPr>
          <a:lstStyle/>
          <a:p>
            <a:pPr>
              <a:buClr>
                <a:schemeClr val="bg1"/>
              </a:buClr>
              <a:tabLst>
                <a:tab pos="228600" algn="l"/>
                <a:tab pos="457200" algn="l"/>
              </a:tabLst>
            </a:pPr>
            <a:r>
              <a:rPr lang="en-US" sz="2800" u="sng" dirty="0" smtClean="0">
                <a:latin typeface="Garamond" pitchFamily="18" charset="0"/>
              </a:rPr>
              <a:t>Links to products</a:t>
            </a:r>
            <a:r>
              <a:rPr lang="en-US" sz="2800" dirty="0" smtClean="0">
                <a:latin typeface="Garamond" pitchFamily="18" charset="0"/>
              </a:rPr>
              <a:t>:</a:t>
            </a:r>
          </a:p>
          <a:p>
            <a:pPr>
              <a:buClr>
                <a:schemeClr val="accent1"/>
              </a:buClr>
              <a:buFont typeface="Wingdings" pitchFamily="2" charset="2"/>
              <a:buChar char="§"/>
              <a:tabLst>
                <a:tab pos="228600" algn="l"/>
                <a:tab pos="457200" algn="l"/>
              </a:tabLst>
            </a:pPr>
            <a:r>
              <a:rPr lang="en-US" sz="2800" b="1" dirty="0" smtClean="0">
                <a:solidFill>
                  <a:srgbClr val="0070C0"/>
                </a:solidFill>
                <a:latin typeface="Garamond" pitchFamily="18" charset="0"/>
              </a:rPr>
              <a:t>Overview</a:t>
            </a:r>
          </a:p>
          <a:p>
            <a:pPr>
              <a:buClr>
                <a:schemeClr val="accent1"/>
              </a:buClr>
              <a:buFont typeface="Wingdings" pitchFamily="2" charset="2"/>
              <a:buChar char="§"/>
              <a:tabLst>
                <a:tab pos="228600" algn="l"/>
                <a:tab pos="457200" algn="l"/>
              </a:tabLst>
            </a:pPr>
            <a:r>
              <a:rPr lang="en-US" sz="2800" b="1" dirty="0" smtClean="0">
                <a:solidFill>
                  <a:srgbClr val="0070C0"/>
                </a:solidFill>
                <a:latin typeface="Garamond" pitchFamily="18" charset="0"/>
              </a:rPr>
              <a:t>Technical docs</a:t>
            </a:r>
          </a:p>
          <a:p>
            <a:pPr>
              <a:buClr>
                <a:schemeClr val="accent1"/>
              </a:buClr>
              <a:buFont typeface="Wingdings" pitchFamily="2" charset="2"/>
              <a:buChar char="§"/>
              <a:tabLst>
                <a:tab pos="228600" algn="l"/>
                <a:tab pos="457200" algn="l"/>
              </a:tabLst>
            </a:pPr>
            <a:r>
              <a:rPr lang="en-US" sz="2800" b="1" dirty="0" smtClean="0">
                <a:solidFill>
                  <a:srgbClr val="0070C0"/>
                </a:solidFill>
                <a:latin typeface="Garamond" pitchFamily="18" charset="0"/>
              </a:rPr>
              <a:t>Presentations</a:t>
            </a:r>
          </a:p>
          <a:p>
            <a:pPr>
              <a:buClr>
                <a:schemeClr val="accent1"/>
              </a:buClr>
              <a:buFont typeface="Wingdings" pitchFamily="2" charset="2"/>
              <a:buChar char="§"/>
              <a:tabLst>
                <a:tab pos="228600" algn="l"/>
                <a:tab pos="457200" algn="l"/>
              </a:tabLst>
            </a:pPr>
            <a:r>
              <a:rPr lang="en-US" sz="2800" b="1" dirty="0" smtClean="0">
                <a:solidFill>
                  <a:srgbClr val="0070C0"/>
                </a:solidFill>
                <a:latin typeface="Garamond" pitchFamily="18" charset="0"/>
              </a:rPr>
              <a:t>Phase 1 results</a:t>
            </a:r>
          </a:p>
        </p:txBody>
      </p:sp>
      <p:pic>
        <p:nvPicPr>
          <p:cNvPr id="54274" name="Picture 2"/>
          <p:cNvPicPr>
            <a:picLocks noChangeAspect="1" noChangeArrowheads="1"/>
          </p:cNvPicPr>
          <p:nvPr/>
        </p:nvPicPr>
        <p:blipFill>
          <a:blip r:embed="rId3" cstate="print"/>
          <a:srcRect/>
          <a:stretch>
            <a:fillRect/>
          </a:stretch>
        </p:blipFill>
        <p:spPr bwMode="auto">
          <a:xfrm>
            <a:off x="694764" y="1981200"/>
            <a:ext cx="3922059" cy="166859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19</a:t>
            </a:fld>
            <a:endParaRPr lang="en-US" dirty="0">
              <a:solidFill>
                <a:prstClr val="black"/>
              </a:solidFill>
              <a:latin typeface="Times New Roman"/>
            </a:endParaRPr>
          </a:p>
        </p:txBody>
      </p:sp>
    </p:spTree>
    <p:extLst>
      <p:ext uri="{BB962C8B-B14F-4D97-AF65-F5344CB8AC3E}">
        <p14:creationId xmlns:p14="http://schemas.microsoft.com/office/powerpoint/2010/main" val="15439580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1044" y="911320"/>
            <a:ext cx="4271044" cy="5001236"/>
            <a:chOff x="31044" y="911320"/>
            <a:chExt cx="4271044" cy="5001236"/>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044" y="2667332"/>
              <a:ext cx="4237037" cy="32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wschwenk\AppData\Local\Microsoft\Windows\Temporary Internet Files\Content.IE5\0DABWZ4S\MC900431608[1].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9631153">
              <a:off x="386386" y="911320"/>
              <a:ext cx="3915702" cy="39157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81383" y="2912172"/>
              <a:ext cx="2453430" cy="676975"/>
            </a:xfrm>
            <a:prstGeom prst="rect">
              <a:avLst/>
            </a:prstGeom>
            <a:noFill/>
          </p:spPr>
          <p:txBody>
            <a:bodyPr wrap="square" lIns="121789" tIns="60894" rIns="121789" bIns="60894" rtlCol="0">
              <a:spAutoFit/>
            </a:bodyPr>
            <a:lstStyle/>
            <a:p>
              <a:pPr algn="ctr"/>
              <a:r>
                <a:rPr lang="en-US" b="1" u="sng" dirty="0" smtClean="0">
                  <a:solidFill>
                    <a:prstClr val="black"/>
                  </a:solidFill>
                  <a:latin typeface="Arial" charset="0"/>
                </a:rPr>
                <a:t>CONSERVATION</a:t>
              </a:r>
            </a:p>
            <a:p>
              <a:pPr algn="ctr"/>
              <a:r>
                <a:rPr lang="en-US" b="1" u="sng" dirty="0" smtClean="0">
                  <a:solidFill>
                    <a:prstClr val="black"/>
                  </a:solidFill>
                  <a:latin typeface="Arial" charset="0"/>
                </a:rPr>
                <a:t>DESIGN</a:t>
              </a:r>
              <a:endParaRPr lang="en-US" b="1" u="sng" dirty="0">
                <a:solidFill>
                  <a:prstClr val="black"/>
                </a:solidFill>
                <a:latin typeface="Arial" charset="0"/>
              </a:endParaRPr>
            </a:p>
          </p:txBody>
        </p:sp>
      </p:grpSp>
      <p:sp>
        <p:nvSpPr>
          <p:cNvPr id="9" name="TextBox 8"/>
          <p:cNvSpPr txBox="1"/>
          <p:nvPr/>
        </p:nvSpPr>
        <p:spPr>
          <a:xfrm>
            <a:off x="4648200" y="2133600"/>
            <a:ext cx="4114800" cy="3785652"/>
          </a:xfrm>
          <a:prstGeom prst="rect">
            <a:avLst/>
          </a:prstGeom>
          <a:noFill/>
        </p:spPr>
        <p:txBody>
          <a:bodyPr wrap="square" rtlCol="0">
            <a:spAutoFit/>
          </a:bodyPr>
          <a:lstStyle/>
          <a:p>
            <a:r>
              <a:rPr lang="en-US" sz="2400" b="1" u="sng" dirty="0" smtClean="0">
                <a:solidFill>
                  <a:srgbClr val="002060"/>
                </a:solidFill>
                <a:latin typeface="+mj-lt"/>
              </a:rPr>
              <a:t>NALCC Conservation Science Strategic Plan:</a:t>
            </a:r>
            <a:r>
              <a:rPr lang="en-US" sz="2400" u="sng" dirty="0" smtClean="0">
                <a:solidFill>
                  <a:srgbClr val="002060"/>
                </a:solidFill>
                <a:latin typeface="+mj-lt"/>
              </a:rPr>
              <a:t> </a:t>
            </a:r>
          </a:p>
          <a:p>
            <a:endParaRPr lang="en-US" dirty="0" smtClean="0">
              <a:solidFill>
                <a:srgbClr val="002060"/>
              </a:solidFill>
              <a:latin typeface="+mj-lt"/>
            </a:endParaRPr>
          </a:p>
          <a:p>
            <a:r>
              <a:rPr lang="en-US" sz="2400" dirty="0" smtClean="0">
                <a:solidFill>
                  <a:srgbClr val="002060"/>
                </a:solidFill>
                <a:latin typeface="+mj-lt"/>
              </a:rPr>
              <a:t>“LCCs can serve as the forum for the conservation community to </a:t>
            </a:r>
            <a:r>
              <a:rPr lang="en-US" sz="2400" u="sng" dirty="0" smtClean="0">
                <a:solidFill>
                  <a:srgbClr val="002060"/>
                </a:solidFill>
                <a:latin typeface="+mj-lt"/>
              </a:rPr>
              <a:t>define</a:t>
            </a:r>
            <a:r>
              <a:rPr lang="en-US" sz="2400" dirty="0" smtClean="0">
                <a:solidFill>
                  <a:srgbClr val="002060"/>
                </a:solidFill>
                <a:latin typeface="+mj-lt"/>
              </a:rPr>
              <a:t>, </a:t>
            </a:r>
            <a:r>
              <a:rPr lang="en-US" sz="2400" u="sng" dirty="0" smtClean="0">
                <a:solidFill>
                  <a:srgbClr val="002060"/>
                </a:solidFill>
                <a:latin typeface="+mj-lt"/>
              </a:rPr>
              <a:t>design</a:t>
            </a:r>
            <a:r>
              <a:rPr lang="en-US" sz="2400" dirty="0" smtClean="0">
                <a:solidFill>
                  <a:srgbClr val="002060"/>
                </a:solidFill>
                <a:latin typeface="+mj-lt"/>
              </a:rPr>
              <a:t>, and </a:t>
            </a:r>
            <a:r>
              <a:rPr lang="en-US" sz="2400" u="sng" dirty="0" smtClean="0">
                <a:solidFill>
                  <a:srgbClr val="002060"/>
                </a:solidFill>
                <a:latin typeface="+mj-lt"/>
              </a:rPr>
              <a:t>deliver landscapes</a:t>
            </a:r>
            <a:r>
              <a:rPr lang="en-US" sz="2400" dirty="0" smtClean="0">
                <a:solidFill>
                  <a:srgbClr val="002060"/>
                </a:solidFill>
                <a:latin typeface="+mj-lt"/>
              </a:rPr>
              <a:t> that can sustain natural resources at levels desired by society”</a:t>
            </a:r>
            <a:endParaRPr lang="en-US" sz="2400" dirty="0">
              <a:solidFill>
                <a:srgbClr val="002060"/>
              </a:solidFill>
              <a:latin typeface="+mj-lt"/>
            </a:endParaRPr>
          </a:p>
        </p:txBody>
      </p:sp>
      <p:sp>
        <p:nvSpPr>
          <p:cNvPr id="8" name="Title 7"/>
          <p:cNvSpPr>
            <a:spLocks noGrp="1"/>
          </p:cNvSpPr>
          <p:nvPr>
            <p:ph type="title"/>
          </p:nvPr>
        </p:nvSpPr>
        <p:spPr>
          <a:xfrm>
            <a:off x="457200" y="76200"/>
            <a:ext cx="8229600" cy="1143000"/>
          </a:xfrm>
        </p:spPr>
        <p:txBody>
          <a:bodyPr>
            <a:noAutofit/>
          </a:bodyPr>
          <a:lstStyle/>
          <a:p>
            <a:r>
              <a:rPr lang="en-US" sz="3600" dirty="0" smtClean="0"/>
              <a:t>Landscape Conservation Design:</a:t>
            </a:r>
            <a:br>
              <a:rPr lang="en-US" sz="3600" dirty="0" smtClean="0"/>
            </a:br>
            <a:r>
              <a:rPr lang="en-US" sz="3600" dirty="0" smtClean="0"/>
              <a:t>A Fundamental LCC Mission</a:t>
            </a:r>
            <a:endParaRPr lang="en-US" sz="3600" dirty="0"/>
          </a:p>
        </p:txBody>
      </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2</a:t>
            </a:fld>
            <a:endParaRPr lang="en-US" dirty="0">
              <a:solidFill>
                <a:prstClr val="black"/>
              </a:solidFill>
              <a:latin typeface="Times New Roman"/>
            </a:endParaRPr>
          </a:p>
        </p:txBody>
      </p:sp>
    </p:spTree>
    <p:extLst>
      <p:ext uri="{BB962C8B-B14F-4D97-AF65-F5344CB8AC3E}">
        <p14:creationId xmlns:p14="http://schemas.microsoft.com/office/powerpoint/2010/main" val="2944337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Designing Sustainable Landscapes Project</a:t>
            </a:r>
          </a:p>
        </p:txBody>
      </p:sp>
      <p:sp>
        <p:nvSpPr>
          <p:cNvPr id="34" name="TextBox 33"/>
          <p:cNvSpPr txBox="1"/>
          <p:nvPr/>
        </p:nvSpPr>
        <p:spPr>
          <a:xfrm>
            <a:off x="214936" y="750872"/>
            <a:ext cx="8704946" cy="1815882"/>
          </a:xfrm>
          <a:prstGeom prst="rect">
            <a:avLst/>
          </a:prstGeom>
          <a:noFill/>
          <a:effectLst>
            <a:outerShdw blurRad="50800" dist="25400" dir="2700000" algn="tl" rotWithShape="0">
              <a:prstClr val="black">
                <a:alpha val="30000"/>
              </a:prstClr>
            </a:outerShdw>
            <a:softEdge rad="63500"/>
          </a:effectLst>
        </p:spPr>
        <p:txBody>
          <a:bodyPr wrap="square" rtlCol="0">
            <a:spAutoFit/>
          </a:bodyPr>
          <a:lstStyle/>
          <a:p>
            <a:pPr marL="287338" indent="-287338">
              <a:buFont typeface="Wingdings" pitchFamily="2" charset="2"/>
              <a:buChar char="§"/>
            </a:pPr>
            <a:r>
              <a:rPr lang="en-US" sz="2800" b="1" dirty="0" smtClean="0">
                <a:solidFill>
                  <a:schemeClr val="tx2"/>
                </a:solidFill>
                <a:latin typeface="Garamond" pitchFamily="18" charset="0"/>
              </a:rPr>
              <a:t>DSL project is developing and implementing a </a:t>
            </a:r>
            <a:r>
              <a:rPr lang="en-US" sz="2800" b="1" u="sng" dirty="0" smtClean="0">
                <a:solidFill>
                  <a:schemeClr val="tx2"/>
                </a:solidFill>
                <a:latin typeface="Garamond" pitchFamily="18" charset="0"/>
              </a:rPr>
              <a:t>systematic</a:t>
            </a:r>
            <a:r>
              <a:rPr lang="en-US" sz="2800" b="1" dirty="0" smtClean="0">
                <a:solidFill>
                  <a:schemeClr val="tx2"/>
                </a:solidFill>
                <a:latin typeface="Garamond" pitchFamily="18" charset="0"/>
              </a:rPr>
              <a:t> framework for </a:t>
            </a:r>
            <a:r>
              <a:rPr lang="en-US" sz="2800" b="1" u="sng" dirty="0" smtClean="0">
                <a:solidFill>
                  <a:schemeClr val="tx2"/>
                </a:solidFill>
                <a:latin typeface="Garamond" pitchFamily="18" charset="0"/>
              </a:rPr>
              <a:t>multi-scale</a:t>
            </a:r>
            <a:r>
              <a:rPr lang="en-US" sz="2800" b="1" dirty="0" smtClean="0">
                <a:solidFill>
                  <a:schemeClr val="tx2"/>
                </a:solidFill>
                <a:latin typeface="Garamond" pitchFamily="18" charset="0"/>
              </a:rPr>
              <a:t> landscape conservation to answer questions about protection, management, and restoration priorities. </a:t>
            </a:r>
            <a:endParaRPr lang="en-US" sz="2800" dirty="0">
              <a:solidFill>
                <a:schemeClr val="tx2"/>
              </a:solidFill>
              <a:latin typeface="Garamond" pitchFamily="18" charset="0"/>
            </a:endParaRPr>
          </a:p>
        </p:txBody>
      </p:sp>
      <p:sp>
        <p:nvSpPr>
          <p:cNvPr id="39" name="TextBox 38"/>
          <p:cNvSpPr txBox="1"/>
          <p:nvPr/>
        </p:nvSpPr>
        <p:spPr>
          <a:xfrm>
            <a:off x="4137211" y="2971800"/>
            <a:ext cx="3558989" cy="2800767"/>
          </a:xfrm>
          <a:prstGeom prst="rect">
            <a:avLst/>
          </a:prstGeom>
          <a:noFill/>
          <a:effectLst>
            <a:outerShdw blurRad="50800" dist="25400" dir="2700000" algn="tl" rotWithShape="0">
              <a:prstClr val="black">
                <a:alpha val="30000"/>
              </a:prstClr>
            </a:outerShdw>
            <a:softEdge rad="63500"/>
          </a:effectLst>
        </p:spPr>
        <p:txBody>
          <a:bodyPr wrap="square" rtlCol="0">
            <a:spAutoFit/>
          </a:bodyPr>
          <a:lstStyle/>
          <a:p>
            <a:r>
              <a:rPr lang="en-US" sz="3200" i="1" dirty="0" smtClean="0">
                <a:solidFill>
                  <a:srgbClr val="C00000"/>
                </a:solidFill>
                <a:latin typeface="Garamond" pitchFamily="18" charset="0"/>
              </a:rPr>
              <a:t>Adaptive</a:t>
            </a:r>
            <a:r>
              <a:rPr lang="en-US" sz="3200" b="1" i="1" dirty="0" smtClean="0">
                <a:solidFill>
                  <a:srgbClr val="C00000"/>
                </a:solidFill>
                <a:latin typeface="Garamond" pitchFamily="18" charset="0"/>
              </a:rPr>
              <a:t> </a:t>
            </a:r>
          </a:p>
          <a:p>
            <a:r>
              <a:rPr lang="en-US" sz="4800" b="1" dirty="0" smtClean="0">
                <a:solidFill>
                  <a:srgbClr val="C00000"/>
                </a:solidFill>
                <a:latin typeface="Garamond" pitchFamily="18" charset="0"/>
              </a:rPr>
              <a:t>L</a:t>
            </a:r>
            <a:r>
              <a:rPr lang="en-US" sz="3600" dirty="0" smtClean="0">
                <a:solidFill>
                  <a:srgbClr val="C00000"/>
                </a:solidFill>
                <a:latin typeface="Garamond" pitchFamily="18" charset="0"/>
              </a:rPr>
              <a:t>andscape</a:t>
            </a:r>
            <a:endParaRPr lang="en-US" sz="3200" dirty="0" smtClean="0">
              <a:solidFill>
                <a:srgbClr val="C00000"/>
              </a:solidFill>
              <a:latin typeface="Garamond" pitchFamily="18" charset="0"/>
            </a:endParaRPr>
          </a:p>
          <a:p>
            <a:r>
              <a:rPr lang="en-US" sz="4800" b="1" dirty="0" smtClean="0">
                <a:solidFill>
                  <a:srgbClr val="C00000"/>
                </a:solidFill>
                <a:latin typeface="Garamond" pitchFamily="18" charset="0"/>
              </a:rPr>
              <a:t>C</a:t>
            </a:r>
            <a:r>
              <a:rPr lang="en-US" sz="3600" dirty="0" smtClean="0">
                <a:solidFill>
                  <a:srgbClr val="C00000"/>
                </a:solidFill>
                <a:latin typeface="Garamond" pitchFamily="18" charset="0"/>
              </a:rPr>
              <a:t>onservation</a:t>
            </a:r>
            <a:endParaRPr lang="en-US" sz="4800" dirty="0" smtClean="0">
              <a:solidFill>
                <a:srgbClr val="C00000"/>
              </a:solidFill>
              <a:latin typeface="Garamond" pitchFamily="18" charset="0"/>
            </a:endParaRPr>
          </a:p>
          <a:p>
            <a:r>
              <a:rPr lang="en-US" sz="4800" b="1" dirty="0" smtClean="0">
                <a:solidFill>
                  <a:srgbClr val="C00000"/>
                </a:solidFill>
                <a:latin typeface="Garamond" pitchFamily="18" charset="0"/>
              </a:rPr>
              <a:t>D</a:t>
            </a:r>
            <a:r>
              <a:rPr lang="en-US" sz="3600" dirty="0" smtClean="0">
                <a:solidFill>
                  <a:srgbClr val="C00000"/>
                </a:solidFill>
                <a:latin typeface="Garamond" pitchFamily="18" charset="0"/>
              </a:rPr>
              <a:t>esign</a:t>
            </a:r>
            <a:endParaRPr lang="en-US" sz="3200" dirty="0" smtClean="0">
              <a:solidFill>
                <a:srgbClr val="C00000"/>
              </a:solidFill>
              <a:latin typeface="Garamond" pitchFamily="18" charset="0"/>
            </a:endParaRPr>
          </a:p>
        </p:txBody>
      </p:sp>
      <p:sp>
        <p:nvSpPr>
          <p:cNvPr id="5" name="TextBox 4"/>
          <p:cNvSpPr txBox="1"/>
          <p:nvPr/>
        </p:nvSpPr>
        <p:spPr>
          <a:xfrm>
            <a:off x="609600" y="2808982"/>
            <a:ext cx="3033390" cy="1077218"/>
          </a:xfrm>
          <a:prstGeom prst="rect">
            <a:avLst/>
          </a:prstGeom>
          <a:noFill/>
          <a:effectLst>
            <a:outerShdw blurRad="50800" dist="25400" dir="2700000" algn="tl" rotWithShape="0">
              <a:prstClr val="black">
                <a:alpha val="30000"/>
              </a:prstClr>
            </a:outerShdw>
            <a:softEdge rad="63500"/>
          </a:effectLst>
        </p:spPr>
        <p:txBody>
          <a:bodyPr wrap="square" rtlCol="0">
            <a:spAutoFit/>
          </a:bodyPr>
          <a:lstStyle/>
          <a:p>
            <a:r>
              <a:rPr lang="en-US" sz="3200" b="1" dirty="0" smtClean="0">
                <a:solidFill>
                  <a:schemeClr val="tx2"/>
                </a:solidFill>
                <a:latin typeface="Garamond" pitchFamily="18" charset="0"/>
              </a:rPr>
              <a:t>This framework is called:</a:t>
            </a:r>
            <a:endParaRPr lang="en-US" sz="3200" dirty="0">
              <a:solidFill>
                <a:schemeClr val="tx2"/>
              </a:solidFill>
              <a:latin typeface="Garamond" pitchFamily="18" charset="0"/>
            </a:endParaRPr>
          </a:p>
        </p:txBody>
      </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20</a:t>
            </a:fld>
            <a:endParaRPr lang="en-US" dirty="0">
              <a:solidFill>
                <a:prstClr val="black"/>
              </a:solidFill>
              <a:latin typeface="Times New Roman"/>
            </a:endParaRPr>
          </a:p>
        </p:txBody>
      </p:sp>
    </p:spTree>
    <p:extLst>
      <p:ext uri="{BB962C8B-B14F-4D97-AF65-F5344CB8AC3E}">
        <p14:creationId xmlns:p14="http://schemas.microsoft.com/office/powerpoint/2010/main" val="1935585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18667" y="1143000"/>
            <a:ext cx="7194384" cy="4539400"/>
            <a:chOff x="918667" y="1143000"/>
            <a:chExt cx="7194384" cy="4539400"/>
          </a:xfrm>
        </p:grpSpPr>
        <p:grpSp>
          <p:nvGrpSpPr>
            <p:cNvPr id="31" name="Group 30"/>
            <p:cNvGrpSpPr/>
            <p:nvPr/>
          </p:nvGrpSpPr>
          <p:grpSpPr>
            <a:xfrm>
              <a:off x="2554941" y="2150306"/>
              <a:ext cx="3630706" cy="2940423"/>
              <a:chOff x="2554941" y="3173506"/>
              <a:chExt cx="3630706" cy="2940423"/>
            </a:xfrm>
          </p:grpSpPr>
          <p:cxnSp>
            <p:nvCxnSpPr>
              <p:cNvPr id="45" name="Straight Arrow Connector 44"/>
              <p:cNvCxnSpPr/>
              <p:nvPr/>
            </p:nvCxnSpPr>
            <p:spPr bwMode="auto">
              <a:xfrm flipH="1" flipV="1">
                <a:off x="4356847" y="3173506"/>
                <a:ext cx="8966" cy="777750"/>
              </a:xfrm>
              <a:prstGeom prst="straightConnector1">
                <a:avLst/>
              </a:prstGeom>
              <a:solidFill>
                <a:schemeClr val="accent1"/>
              </a:solidFill>
              <a:ln w="76200" cap="flat" cmpd="sng" algn="ctr">
                <a:solidFill>
                  <a:srgbClr val="002060"/>
                </a:solidFill>
                <a:prstDash val="sysDot"/>
                <a:round/>
                <a:headEnd type="none" w="med" len="med"/>
                <a:tailEnd type="arrow"/>
              </a:ln>
              <a:effectLst/>
            </p:spPr>
          </p:cxnSp>
          <p:cxnSp>
            <p:nvCxnSpPr>
              <p:cNvPr id="46" name="Straight Arrow Connector 45"/>
              <p:cNvCxnSpPr/>
              <p:nvPr/>
            </p:nvCxnSpPr>
            <p:spPr bwMode="auto">
              <a:xfrm>
                <a:off x="4356847" y="5396753"/>
                <a:ext cx="4375" cy="717176"/>
              </a:xfrm>
              <a:prstGeom prst="straightConnector1">
                <a:avLst/>
              </a:prstGeom>
              <a:solidFill>
                <a:schemeClr val="accent1"/>
              </a:solidFill>
              <a:ln w="76200" cap="flat" cmpd="sng" algn="ctr">
                <a:solidFill>
                  <a:srgbClr val="002060"/>
                </a:solidFill>
                <a:prstDash val="sysDot"/>
                <a:round/>
                <a:headEnd type="none" w="med" len="med"/>
                <a:tailEnd type="arrow"/>
              </a:ln>
              <a:effectLst/>
            </p:spPr>
          </p:cxnSp>
          <p:cxnSp>
            <p:nvCxnSpPr>
              <p:cNvPr id="47" name="Straight Arrow Connector 46"/>
              <p:cNvCxnSpPr/>
              <p:nvPr/>
            </p:nvCxnSpPr>
            <p:spPr bwMode="auto">
              <a:xfrm flipV="1">
                <a:off x="5342965" y="4159626"/>
                <a:ext cx="842682" cy="358589"/>
              </a:xfrm>
              <a:prstGeom prst="straightConnector1">
                <a:avLst/>
              </a:prstGeom>
              <a:solidFill>
                <a:schemeClr val="accent1"/>
              </a:solidFill>
              <a:ln w="76200" cap="flat" cmpd="sng" algn="ctr">
                <a:solidFill>
                  <a:srgbClr val="002060"/>
                </a:solidFill>
                <a:prstDash val="sysDot"/>
                <a:round/>
                <a:headEnd type="none" w="med" len="med"/>
                <a:tailEnd type="arrow"/>
              </a:ln>
              <a:effectLst/>
            </p:spPr>
          </p:cxnSp>
          <p:cxnSp>
            <p:nvCxnSpPr>
              <p:cNvPr id="49" name="Straight Arrow Connector 48"/>
              <p:cNvCxnSpPr/>
              <p:nvPr/>
            </p:nvCxnSpPr>
            <p:spPr bwMode="auto">
              <a:xfrm>
                <a:off x="5369859" y="4894732"/>
                <a:ext cx="815788" cy="268942"/>
              </a:xfrm>
              <a:prstGeom prst="straightConnector1">
                <a:avLst/>
              </a:prstGeom>
              <a:solidFill>
                <a:schemeClr val="accent1"/>
              </a:solidFill>
              <a:ln w="76200" cap="flat" cmpd="sng" algn="ctr">
                <a:solidFill>
                  <a:srgbClr val="002060"/>
                </a:solidFill>
                <a:prstDash val="sysDot"/>
                <a:round/>
                <a:headEnd type="none" w="med" len="med"/>
                <a:tailEnd type="arrow"/>
              </a:ln>
              <a:effectLst/>
            </p:spPr>
          </p:cxnSp>
          <p:cxnSp>
            <p:nvCxnSpPr>
              <p:cNvPr id="54" name="Straight Arrow Connector 53"/>
              <p:cNvCxnSpPr/>
              <p:nvPr/>
            </p:nvCxnSpPr>
            <p:spPr bwMode="auto">
              <a:xfrm flipH="1" flipV="1">
                <a:off x="2554941" y="4177557"/>
                <a:ext cx="824754" cy="327210"/>
              </a:xfrm>
              <a:prstGeom prst="straightConnector1">
                <a:avLst/>
              </a:prstGeom>
              <a:solidFill>
                <a:schemeClr val="accent1"/>
              </a:solidFill>
              <a:ln w="76200" cap="flat" cmpd="sng" algn="ctr">
                <a:solidFill>
                  <a:srgbClr val="002060"/>
                </a:solidFill>
                <a:prstDash val="sysDot"/>
                <a:round/>
                <a:headEnd type="none" w="med" len="med"/>
                <a:tailEnd type="arrow"/>
              </a:ln>
              <a:effectLst/>
            </p:spPr>
          </p:cxnSp>
          <p:cxnSp>
            <p:nvCxnSpPr>
              <p:cNvPr id="55" name="Straight Arrow Connector 54"/>
              <p:cNvCxnSpPr/>
              <p:nvPr/>
            </p:nvCxnSpPr>
            <p:spPr bwMode="auto">
              <a:xfrm flipH="1">
                <a:off x="2554942" y="4885768"/>
                <a:ext cx="851646" cy="349623"/>
              </a:xfrm>
              <a:prstGeom prst="straightConnector1">
                <a:avLst/>
              </a:prstGeom>
              <a:solidFill>
                <a:schemeClr val="accent1"/>
              </a:solidFill>
              <a:ln w="76200" cap="flat" cmpd="sng" algn="ctr">
                <a:solidFill>
                  <a:srgbClr val="002060"/>
                </a:solidFill>
                <a:prstDash val="sysDot"/>
                <a:round/>
                <a:headEnd type="none" w="med" len="med"/>
                <a:tailEnd type="arrow"/>
              </a:ln>
              <a:effectLst/>
            </p:spPr>
          </p:cxnSp>
          <p:sp>
            <p:nvSpPr>
              <p:cNvPr id="22" name="TextBox 21"/>
              <p:cNvSpPr txBox="1"/>
              <p:nvPr/>
            </p:nvSpPr>
            <p:spPr>
              <a:xfrm>
                <a:off x="3146612" y="3951256"/>
                <a:ext cx="2474259" cy="1384995"/>
              </a:xfrm>
              <a:prstGeom prst="rect">
                <a:avLst/>
              </a:prstGeom>
              <a:solidFill>
                <a:schemeClr val="tx2">
                  <a:lumMod val="20000"/>
                  <a:lumOff val="80000"/>
                </a:schemeClr>
              </a:solidFill>
              <a:ln>
                <a:noFill/>
              </a:ln>
              <a:effectLst>
                <a:outerShdw blurRad="50800" dist="25400" dir="2700000" algn="tl" rotWithShape="0">
                  <a:prstClr val="black">
                    <a:alpha val="30000"/>
                  </a:prstClr>
                </a:outerShdw>
                <a:softEdge rad="63500"/>
              </a:effectLst>
            </p:spPr>
            <p:txBody>
              <a:bodyPr wrap="square" rtlCol="0">
                <a:spAutoFit/>
              </a:bodyPr>
              <a:lstStyle/>
              <a:p>
                <a:pPr algn="ctr"/>
                <a:r>
                  <a:rPr lang="en-US" sz="2800" b="1" dirty="0" smtClean="0">
                    <a:solidFill>
                      <a:srgbClr val="002060"/>
                    </a:solidFill>
                    <a:latin typeface="Garamond" pitchFamily="18" charset="0"/>
                  </a:rPr>
                  <a:t>Ecological</a:t>
                </a:r>
              </a:p>
              <a:p>
                <a:pPr algn="ctr"/>
                <a:r>
                  <a:rPr lang="en-US" sz="2800" b="1" dirty="0" smtClean="0">
                    <a:solidFill>
                      <a:srgbClr val="002060"/>
                    </a:solidFill>
                    <a:latin typeface="Garamond" pitchFamily="18" charset="0"/>
                  </a:rPr>
                  <a:t>Socio-cultural</a:t>
                </a:r>
              </a:p>
              <a:p>
                <a:pPr algn="ctr"/>
                <a:r>
                  <a:rPr lang="en-US" sz="2800" b="1" dirty="0" smtClean="0">
                    <a:solidFill>
                      <a:srgbClr val="002060"/>
                    </a:solidFill>
                    <a:latin typeface="Garamond" pitchFamily="18" charset="0"/>
                  </a:rPr>
                  <a:t>Economic</a:t>
                </a:r>
                <a:endParaRPr lang="en-US" sz="2800" dirty="0">
                  <a:solidFill>
                    <a:srgbClr val="002060"/>
                  </a:solidFill>
                  <a:latin typeface="Garamond" pitchFamily="18" charset="0"/>
                </a:endParaRPr>
              </a:p>
            </p:txBody>
          </p:sp>
        </p:grpSp>
        <p:grpSp>
          <p:nvGrpSpPr>
            <p:cNvPr id="9" name="Group 8"/>
            <p:cNvGrpSpPr/>
            <p:nvPr/>
          </p:nvGrpSpPr>
          <p:grpSpPr>
            <a:xfrm>
              <a:off x="918667" y="1143000"/>
              <a:ext cx="7194384" cy="4539400"/>
              <a:chOff x="918667" y="2149367"/>
              <a:chExt cx="7194384" cy="4539400"/>
            </a:xfrm>
          </p:grpSpPr>
          <p:sp>
            <p:nvSpPr>
              <p:cNvPr id="10" name="TextBox 9"/>
              <p:cNvSpPr txBox="1"/>
              <p:nvPr/>
            </p:nvSpPr>
            <p:spPr>
              <a:xfrm>
                <a:off x="2483006" y="2149367"/>
                <a:ext cx="3756428" cy="954107"/>
              </a:xfrm>
              <a:prstGeom prst="rect">
                <a:avLst/>
              </a:prstGeom>
              <a:solidFill>
                <a:srgbClr val="E2AB9C"/>
              </a:solidFill>
              <a:effectLst>
                <a:outerShdw blurRad="50800" dist="25400" dir="2700000" algn="tl" rotWithShape="0">
                  <a:prstClr val="black">
                    <a:alpha val="30000"/>
                  </a:prstClr>
                </a:outerShdw>
                <a:softEdge rad="63500"/>
              </a:effectLst>
            </p:spPr>
            <p:txBody>
              <a:bodyPr wrap="square" rtlCol="0">
                <a:spAutoFit/>
              </a:bodyPr>
              <a:lstStyle/>
              <a:p>
                <a:pPr algn="ctr"/>
                <a:r>
                  <a:rPr lang="en-US" sz="2800" b="1" dirty="0" smtClean="0">
                    <a:solidFill>
                      <a:schemeClr val="tx2"/>
                    </a:solidFill>
                    <a:latin typeface="Garamond" pitchFamily="18" charset="0"/>
                  </a:rPr>
                  <a:t>Establish Conservation Goals &amp; Objectives</a:t>
                </a:r>
                <a:endParaRPr lang="en-US" sz="2800" dirty="0">
                  <a:solidFill>
                    <a:schemeClr val="tx2"/>
                  </a:solidFill>
                  <a:latin typeface="Garamond" pitchFamily="18" charset="0"/>
                </a:endParaRPr>
              </a:p>
            </p:txBody>
          </p:sp>
          <p:grpSp>
            <p:nvGrpSpPr>
              <p:cNvPr id="26" name="Group 25"/>
              <p:cNvGrpSpPr/>
              <p:nvPr/>
            </p:nvGrpSpPr>
            <p:grpSpPr>
              <a:xfrm>
                <a:off x="6239434" y="2626421"/>
                <a:ext cx="1761565" cy="1803830"/>
                <a:chOff x="6239434" y="2626421"/>
                <a:chExt cx="1761565" cy="1803830"/>
              </a:xfrm>
            </p:grpSpPr>
            <p:sp>
              <p:nvSpPr>
                <p:cNvPr id="11" name="TextBox 10"/>
                <p:cNvSpPr txBox="1"/>
                <p:nvPr/>
              </p:nvSpPr>
              <p:spPr>
                <a:xfrm>
                  <a:off x="6436434" y="3476144"/>
                  <a:ext cx="1564565" cy="954107"/>
                </a:xfrm>
                <a:prstGeom prst="rect">
                  <a:avLst/>
                </a:prstGeom>
                <a:solidFill>
                  <a:srgbClr val="E2AB9C"/>
                </a:solidFill>
                <a:effectLst>
                  <a:outerShdw blurRad="50800" dist="25400" dir="2700000" algn="tl" rotWithShape="0">
                    <a:prstClr val="black">
                      <a:alpha val="30000"/>
                    </a:prstClr>
                  </a:outerShdw>
                  <a:softEdge rad="63500"/>
                </a:effectLst>
              </p:spPr>
              <p:txBody>
                <a:bodyPr wrap="square" rtlCol="0">
                  <a:spAutoFit/>
                </a:bodyPr>
                <a:lstStyle/>
                <a:p>
                  <a:pPr algn="ctr"/>
                  <a:r>
                    <a:rPr lang="en-US" sz="2800" b="1" dirty="0" smtClean="0">
                      <a:solidFill>
                        <a:schemeClr val="tx2"/>
                      </a:solidFill>
                      <a:latin typeface="Garamond" pitchFamily="18" charset="0"/>
                    </a:rPr>
                    <a:t>Design Network</a:t>
                  </a:r>
                  <a:endParaRPr lang="en-US" sz="2800" dirty="0">
                    <a:solidFill>
                      <a:schemeClr val="tx2"/>
                    </a:solidFill>
                    <a:latin typeface="Garamond" pitchFamily="18" charset="0"/>
                  </a:endParaRPr>
                </a:p>
              </p:txBody>
            </p:sp>
            <p:cxnSp>
              <p:nvCxnSpPr>
                <p:cNvPr id="69" name="Straight Arrow Connector 68"/>
                <p:cNvCxnSpPr>
                  <a:stCxn id="10" idx="3"/>
                  <a:endCxn id="11" idx="0"/>
                </p:cNvCxnSpPr>
                <p:nvPr/>
              </p:nvCxnSpPr>
              <p:spPr bwMode="auto">
                <a:xfrm>
                  <a:off x="6239434" y="2626421"/>
                  <a:ext cx="979283" cy="849723"/>
                </a:xfrm>
                <a:prstGeom prst="straightConnector1">
                  <a:avLst/>
                </a:prstGeom>
                <a:solidFill>
                  <a:schemeClr val="accent1"/>
                </a:solidFill>
                <a:ln w="101600" cap="flat" cmpd="sng" algn="ctr">
                  <a:solidFill>
                    <a:srgbClr val="C00000"/>
                  </a:solidFill>
                  <a:prstDash val="solid"/>
                  <a:round/>
                  <a:headEnd type="none" w="med" len="med"/>
                  <a:tailEnd type="arrow"/>
                </a:ln>
                <a:effectLst/>
              </p:spPr>
            </p:cxnSp>
          </p:grpSp>
          <p:grpSp>
            <p:nvGrpSpPr>
              <p:cNvPr id="27" name="Group 26"/>
              <p:cNvGrpSpPr/>
              <p:nvPr/>
            </p:nvGrpSpPr>
            <p:grpSpPr>
              <a:xfrm>
                <a:off x="6239212" y="4430251"/>
                <a:ext cx="1873839" cy="1164829"/>
                <a:chOff x="6239212" y="4430251"/>
                <a:chExt cx="1873839" cy="1164829"/>
              </a:xfrm>
            </p:grpSpPr>
            <p:sp>
              <p:nvSpPr>
                <p:cNvPr id="23" name="TextBox 22"/>
                <p:cNvSpPr txBox="1"/>
                <p:nvPr/>
              </p:nvSpPr>
              <p:spPr>
                <a:xfrm>
                  <a:off x="6239212" y="5071860"/>
                  <a:ext cx="1873839" cy="523220"/>
                </a:xfrm>
                <a:prstGeom prst="rect">
                  <a:avLst/>
                </a:prstGeom>
                <a:solidFill>
                  <a:srgbClr val="E2AB9C"/>
                </a:solidFill>
                <a:effectLst>
                  <a:outerShdw blurRad="50800" dist="25400" dir="2700000" algn="tl" rotWithShape="0">
                    <a:prstClr val="black">
                      <a:alpha val="30000"/>
                    </a:prstClr>
                  </a:outerShdw>
                  <a:softEdge rad="63500"/>
                </a:effectLst>
              </p:spPr>
              <p:txBody>
                <a:bodyPr wrap="square" rtlCol="0">
                  <a:spAutoFit/>
                </a:bodyPr>
                <a:lstStyle/>
                <a:p>
                  <a:pPr algn="ctr"/>
                  <a:r>
                    <a:rPr lang="en-US" sz="2800" b="1" dirty="0" smtClean="0">
                      <a:solidFill>
                        <a:schemeClr val="tx2"/>
                      </a:solidFill>
                      <a:latin typeface="Garamond" pitchFamily="18" charset="0"/>
                    </a:rPr>
                    <a:t>Implement</a:t>
                  </a:r>
                  <a:endParaRPr lang="en-US" sz="2800" dirty="0">
                    <a:solidFill>
                      <a:schemeClr val="tx2"/>
                    </a:solidFill>
                    <a:latin typeface="Garamond" pitchFamily="18" charset="0"/>
                  </a:endParaRPr>
                </a:p>
              </p:txBody>
            </p:sp>
            <p:cxnSp>
              <p:nvCxnSpPr>
                <p:cNvPr id="72" name="Straight Arrow Connector 71"/>
                <p:cNvCxnSpPr>
                  <a:stCxn id="11" idx="2"/>
                  <a:endCxn id="23" idx="0"/>
                </p:cNvCxnSpPr>
                <p:nvPr/>
              </p:nvCxnSpPr>
              <p:spPr bwMode="auto">
                <a:xfrm flipH="1">
                  <a:off x="7176132" y="4430251"/>
                  <a:ext cx="42585" cy="641609"/>
                </a:xfrm>
                <a:prstGeom prst="straightConnector1">
                  <a:avLst/>
                </a:prstGeom>
                <a:solidFill>
                  <a:schemeClr val="accent1"/>
                </a:solidFill>
                <a:ln w="101600" cap="flat" cmpd="sng" algn="ctr">
                  <a:solidFill>
                    <a:srgbClr val="C00000"/>
                  </a:solidFill>
                  <a:prstDash val="solid"/>
                  <a:round/>
                  <a:headEnd type="none" w="med" len="med"/>
                  <a:tailEnd type="arrow"/>
                </a:ln>
                <a:effectLst/>
              </p:spPr>
            </p:cxnSp>
          </p:grpSp>
          <p:grpSp>
            <p:nvGrpSpPr>
              <p:cNvPr id="28" name="Group 27"/>
              <p:cNvGrpSpPr/>
              <p:nvPr/>
            </p:nvGrpSpPr>
            <p:grpSpPr>
              <a:xfrm>
                <a:off x="3406588" y="5595080"/>
                <a:ext cx="3769544" cy="1093687"/>
                <a:chOff x="3406588" y="5595080"/>
                <a:chExt cx="3769544" cy="1093687"/>
              </a:xfrm>
            </p:grpSpPr>
            <p:sp>
              <p:nvSpPr>
                <p:cNvPr id="12" name="TextBox 11"/>
                <p:cNvSpPr txBox="1"/>
                <p:nvPr/>
              </p:nvSpPr>
              <p:spPr>
                <a:xfrm>
                  <a:off x="3406588" y="6165547"/>
                  <a:ext cx="2135841" cy="523220"/>
                </a:xfrm>
                <a:prstGeom prst="rect">
                  <a:avLst/>
                </a:prstGeom>
                <a:solidFill>
                  <a:srgbClr val="E2AB9C"/>
                </a:solidFill>
                <a:effectLst>
                  <a:outerShdw blurRad="50800" dist="25400" dir="2700000" algn="tl" rotWithShape="0">
                    <a:prstClr val="black">
                      <a:alpha val="30000"/>
                    </a:prstClr>
                  </a:outerShdw>
                  <a:softEdge rad="63500"/>
                </a:effectLst>
              </p:spPr>
              <p:txBody>
                <a:bodyPr wrap="square" rtlCol="0">
                  <a:spAutoFit/>
                </a:bodyPr>
                <a:lstStyle/>
                <a:p>
                  <a:pPr algn="ctr"/>
                  <a:r>
                    <a:rPr lang="en-US" sz="2800" b="1" dirty="0" smtClean="0">
                      <a:solidFill>
                        <a:schemeClr val="tx2"/>
                      </a:solidFill>
                      <a:latin typeface="Garamond" pitchFamily="18" charset="0"/>
                    </a:rPr>
                    <a:t>Monitor</a:t>
                  </a:r>
                  <a:endParaRPr lang="en-US" sz="2800" dirty="0">
                    <a:solidFill>
                      <a:schemeClr val="tx2"/>
                    </a:solidFill>
                    <a:latin typeface="Garamond" pitchFamily="18" charset="0"/>
                  </a:endParaRPr>
                </a:p>
              </p:txBody>
            </p:sp>
            <p:cxnSp>
              <p:nvCxnSpPr>
                <p:cNvPr id="74" name="Straight Arrow Connector 73"/>
                <p:cNvCxnSpPr>
                  <a:stCxn id="23" idx="2"/>
                  <a:endCxn id="12" idx="3"/>
                </p:cNvCxnSpPr>
                <p:nvPr/>
              </p:nvCxnSpPr>
              <p:spPr bwMode="auto">
                <a:xfrm flipH="1">
                  <a:off x="5542429" y="5595080"/>
                  <a:ext cx="1633703" cy="832077"/>
                </a:xfrm>
                <a:prstGeom prst="straightConnector1">
                  <a:avLst/>
                </a:prstGeom>
                <a:solidFill>
                  <a:schemeClr val="accent1"/>
                </a:solidFill>
                <a:ln w="101600" cap="flat" cmpd="sng" algn="ctr">
                  <a:solidFill>
                    <a:srgbClr val="C00000"/>
                  </a:solidFill>
                  <a:prstDash val="solid"/>
                  <a:round/>
                  <a:headEnd type="none" w="med" len="med"/>
                  <a:tailEnd type="arrow"/>
                </a:ln>
                <a:effectLst/>
              </p:spPr>
            </p:cxnSp>
          </p:grpSp>
          <p:grpSp>
            <p:nvGrpSpPr>
              <p:cNvPr id="29" name="Group 28"/>
              <p:cNvGrpSpPr/>
              <p:nvPr/>
            </p:nvGrpSpPr>
            <p:grpSpPr>
              <a:xfrm>
                <a:off x="918667" y="5071860"/>
                <a:ext cx="2487921" cy="1355297"/>
                <a:chOff x="918667" y="5071860"/>
                <a:chExt cx="2487921" cy="1355297"/>
              </a:xfrm>
            </p:grpSpPr>
            <p:sp>
              <p:nvSpPr>
                <p:cNvPr id="24" name="TextBox 23"/>
                <p:cNvSpPr txBox="1"/>
                <p:nvPr/>
              </p:nvSpPr>
              <p:spPr>
                <a:xfrm>
                  <a:off x="918667" y="5071860"/>
                  <a:ext cx="1595934" cy="523220"/>
                </a:xfrm>
                <a:prstGeom prst="rect">
                  <a:avLst/>
                </a:prstGeom>
                <a:solidFill>
                  <a:srgbClr val="E2AB9C"/>
                </a:solidFill>
                <a:effectLst>
                  <a:outerShdw blurRad="50800" dist="25400" dir="2700000" algn="tl" rotWithShape="0">
                    <a:prstClr val="black">
                      <a:alpha val="30000"/>
                    </a:prstClr>
                  </a:outerShdw>
                  <a:softEdge rad="63500"/>
                </a:effectLst>
              </p:spPr>
              <p:txBody>
                <a:bodyPr wrap="square" rtlCol="0">
                  <a:spAutoFit/>
                </a:bodyPr>
                <a:lstStyle/>
                <a:p>
                  <a:pPr algn="ctr"/>
                  <a:r>
                    <a:rPr lang="en-US" sz="2800" b="1" dirty="0" smtClean="0">
                      <a:solidFill>
                        <a:schemeClr val="tx2"/>
                      </a:solidFill>
                      <a:latin typeface="Garamond" pitchFamily="18" charset="0"/>
                    </a:rPr>
                    <a:t>Evaluate</a:t>
                  </a:r>
                  <a:endParaRPr lang="en-US" sz="2800" dirty="0">
                    <a:solidFill>
                      <a:schemeClr val="tx2"/>
                    </a:solidFill>
                    <a:latin typeface="Garamond" pitchFamily="18" charset="0"/>
                  </a:endParaRPr>
                </a:p>
              </p:txBody>
            </p:sp>
            <p:cxnSp>
              <p:nvCxnSpPr>
                <p:cNvPr id="76" name="Straight Arrow Connector 75"/>
                <p:cNvCxnSpPr>
                  <a:stCxn id="12" idx="1"/>
                  <a:endCxn id="24" idx="2"/>
                </p:cNvCxnSpPr>
                <p:nvPr/>
              </p:nvCxnSpPr>
              <p:spPr bwMode="auto">
                <a:xfrm flipH="1" flipV="1">
                  <a:off x="1716634" y="5595080"/>
                  <a:ext cx="1689954" cy="832077"/>
                </a:xfrm>
                <a:prstGeom prst="straightConnector1">
                  <a:avLst/>
                </a:prstGeom>
                <a:solidFill>
                  <a:schemeClr val="accent1"/>
                </a:solidFill>
                <a:ln w="101600" cap="flat" cmpd="sng" algn="ctr">
                  <a:solidFill>
                    <a:srgbClr val="C00000"/>
                  </a:solidFill>
                  <a:prstDash val="solid"/>
                  <a:round/>
                  <a:headEnd type="none" w="med" len="med"/>
                  <a:tailEnd type="arrow"/>
                </a:ln>
                <a:effectLst/>
              </p:spPr>
            </p:cxnSp>
          </p:grpSp>
          <p:grpSp>
            <p:nvGrpSpPr>
              <p:cNvPr id="30" name="Group 29"/>
              <p:cNvGrpSpPr/>
              <p:nvPr/>
            </p:nvGrpSpPr>
            <p:grpSpPr>
              <a:xfrm>
                <a:off x="918667" y="3476144"/>
                <a:ext cx="1524216" cy="1595716"/>
                <a:chOff x="918667" y="3476144"/>
                <a:chExt cx="1524216" cy="1595716"/>
              </a:xfrm>
            </p:grpSpPr>
            <p:sp>
              <p:nvSpPr>
                <p:cNvPr id="25" name="TextBox 24"/>
                <p:cNvSpPr txBox="1"/>
                <p:nvPr/>
              </p:nvSpPr>
              <p:spPr>
                <a:xfrm>
                  <a:off x="918667" y="3476144"/>
                  <a:ext cx="1524216" cy="954107"/>
                </a:xfrm>
                <a:prstGeom prst="rect">
                  <a:avLst/>
                </a:prstGeom>
                <a:solidFill>
                  <a:srgbClr val="E2AB9C"/>
                </a:solidFill>
                <a:effectLst>
                  <a:outerShdw blurRad="50800" dist="25400" dir="2700000" algn="tl" rotWithShape="0">
                    <a:prstClr val="black">
                      <a:alpha val="30000"/>
                    </a:prstClr>
                  </a:outerShdw>
                  <a:softEdge rad="63500"/>
                </a:effectLst>
              </p:spPr>
              <p:txBody>
                <a:bodyPr wrap="square" rtlCol="0">
                  <a:spAutoFit/>
                </a:bodyPr>
                <a:lstStyle/>
                <a:p>
                  <a:pPr algn="ctr"/>
                  <a:r>
                    <a:rPr lang="en-US" sz="2800" b="1" dirty="0" smtClean="0">
                      <a:solidFill>
                        <a:schemeClr val="tx2"/>
                      </a:solidFill>
                      <a:latin typeface="Garamond" pitchFamily="18" charset="0"/>
                    </a:rPr>
                    <a:t>Adjust</a:t>
                  </a:r>
                </a:p>
                <a:p>
                  <a:pPr algn="ctr"/>
                  <a:r>
                    <a:rPr lang="en-US" sz="2800" b="1" dirty="0" smtClean="0">
                      <a:solidFill>
                        <a:schemeClr val="tx2"/>
                      </a:solidFill>
                      <a:latin typeface="Garamond" pitchFamily="18" charset="0"/>
                    </a:rPr>
                    <a:t>Network</a:t>
                  </a:r>
                  <a:endParaRPr lang="en-US" sz="2800" dirty="0">
                    <a:solidFill>
                      <a:schemeClr val="tx2"/>
                    </a:solidFill>
                    <a:latin typeface="Garamond" pitchFamily="18" charset="0"/>
                  </a:endParaRPr>
                </a:p>
              </p:txBody>
            </p:sp>
            <p:cxnSp>
              <p:nvCxnSpPr>
                <p:cNvPr id="78" name="Straight Arrow Connector 77"/>
                <p:cNvCxnSpPr>
                  <a:stCxn id="24" idx="0"/>
                  <a:endCxn id="25" idx="2"/>
                </p:cNvCxnSpPr>
                <p:nvPr/>
              </p:nvCxnSpPr>
              <p:spPr bwMode="auto">
                <a:xfrm flipH="1" flipV="1">
                  <a:off x="1680775" y="4430251"/>
                  <a:ext cx="35859" cy="641609"/>
                </a:xfrm>
                <a:prstGeom prst="straightConnector1">
                  <a:avLst/>
                </a:prstGeom>
                <a:solidFill>
                  <a:schemeClr val="accent1"/>
                </a:solidFill>
                <a:ln w="101600" cap="flat" cmpd="sng" algn="ctr">
                  <a:solidFill>
                    <a:srgbClr val="C00000"/>
                  </a:solidFill>
                  <a:prstDash val="solid"/>
                  <a:round/>
                  <a:headEnd type="none" w="med" len="med"/>
                  <a:tailEnd type="arrow"/>
                </a:ln>
                <a:effectLst/>
              </p:spPr>
            </p:cxnSp>
          </p:grpSp>
          <p:cxnSp>
            <p:nvCxnSpPr>
              <p:cNvPr id="80" name="Straight Arrow Connector 79"/>
              <p:cNvCxnSpPr>
                <a:stCxn id="25" idx="0"/>
                <a:endCxn id="10" idx="1"/>
              </p:cNvCxnSpPr>
              <p:nvPr/>
            </p:nvCxnSpPr>
            <p:spPr bwMode="auto">
              <a:xfrm flipV="1">
                <a:off x="1680775" y="2626421"/>
                <a:ext cx="802231" cy="849723"/>
              </a:xfrm>
              <a:prstGeom prst="straightConnector1">
                <a:avLst/>
              </a:prstGeom>
              <a:solidFill>
                <a:schemeClr val="accent1"/>
              </a:solidFill>
              <a:ln w="101600" cap="flat" cmpd="sng" algn="ctr">
                <a:solidFill>
                  <a:srgbClr val="C00000"/>
                </a:solidFill>
                <a:prstDash val="solid"/>
                <a:round/>
                <a:headEnd type="none" w="med" len="med"/>
                <a:tailEnd type="arrow"/>
              </a:ln>
              <a:effectLst/>
            </p:spPr>
          </p:cxnSp>
        </p:grpSp>
      </p:grpSp>
      <p:sp>
        <p:nvSpPr>
          <p:cNvPr id="32" name="Rectangle 31"/>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accent1">
                    <a:lumMod val="50000"/>
                  </a:schemeClr>
                </a:solidFill>
                <a:effectLst/>
                <a:latin typeface="Georgia" pitchFamily="18" charset="0"/>
              </a:rPr>
              <a:t> Landscape Conservation Design</a:t>
            </a:r>
          </a:p>
        </p:txBody>
      </p:sp>
      <p:sp>
        <p:nvSpPr>
          <p:cNvPr id="33" name="Rectangle 32"/>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accent1">
                    <a:lumMod val="50000"/>
                  </a:schemeClr>
                </a:solidFill>
                <a:effectLst/>
                <a:latin typeface="Georgia" pitchFamily="18" charset="0"/>
              </a:rPr>
              <a:t> </a:t>
            </a:r>
            <a:r>
              <a:rPr lang="en-US" sz="2800" b="1" dirty="0" smtClean="0">
                <a:solidFill>
                  <a:schemeClr val="accent1">
                    <a:lumMod val="50000"/>
                  </a:schemeClr>
                </a:solidFill>
                <a:latin typeface="Georgia" pitchFamily="18" charset="0"/>
              </a:rPr>
              <a:t>Conceptual Framework</a:t>
            </a:r>
            <a:endParaRPr kumimoji="0" lang="en-US" sz="2800" b="1" u="none" strike="noStrike" cap="none" normalizeH="0" baseline="0" dirty="0" smtClean="0">
              <a:ln>
                <a:noFill/>
              </a:ln>
              <a:solidFill>
                <a:schemeClr val="accent1">
                  <a:lumMod val="50000"/>
                </a:schemeClr>
              </a:solidFill>
              <a:effectLst/>
              <a:latin typeface="Georgia" pitchFamily="18" charset="0"/>
            </a:endParaRPr>
          </a:p>
        </p:txBody>
      </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21</a:t>
            </a:fld>
            <a:endParaRPr lang="en-US" dirty="0">
              <a:solidFill>
                <a:prstClr val="black"/>
              </a:solidFill>
              <a:latin typeface="Times New Roman"/>
            </a:endParaRPr>
          </a:p>
        </p:txBody>
      </p:sp>
      <p:sp>
        <p:nvSpPr>
          <p:cNvPr id="34" name="Oval 33"/>
          <p:cNvSpPr/>
          <p:nvPr/>
        </p:nvSpPr>
        <p:spPr>
          <a:xfrm rot="701159">
            <a:off x="2402570" y="1006215"/>
            <a:ext cx="6019800" cy="25099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2655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accent1">
                    <a:lumMod val="50000"/>
                  </a:schemeClr>
                </a:solidFill>
                <a:effectLst/>
                <a:latin typeface="Georgia" pitchFamily="18" charset="0"/>
              </a:rPr>
              <a:t> Landscape Conservation Design</a:t>
            </a:r>
          </a:p>
        </p:txBody>
      </p:sp>
      <p:sp>
        <p:nvSpPr>
          <p:cNvPr id="29" name="TextBox 28"/>
          <p:cNvSpPr txBox="1"/>
          <p:nvPr/>
        </p:nvSpPr>
        <p:spPr>
          <a:xfrm>
            <a:off x="533400" y="1577638"/>
            <a:ext cx="4285127" cy="3908762"/>
          </a:xfrm>
          <a:prstGeom prst="rect">
            <a:avLst/>
          </a:prstGeom>
          <a:noFill/>
          <a:effectLst>
            <a:outerShdw blurRad="25400" dist="12700" dir="5400000" algn="ctr" rotWithShape="0">
              <a:srgbClr val="000000">
                <a:alpha val="43137"/>
              </a:srgbClr>
            </a:outerShdw>
          </a:effectLst>
        </p:spPr>
        <p:txBody>
          <a:bodyPr wrap="square" rtlCol="0">
            <a:spAutoFit/>
          </a:bodyPr>
          <a:lstStyle/>
          <a:p>
            <a:pPr marL="233363" indent="-233363">
              <a:buClr>
                <a:srgbClr val="002060"/>
              </a:buClr>
              <a:buFont typeface="Arial" pitchFamily="34" charset="0"/>
              <a:buChar char="•"/>
            </a:pPr>
            <a:r>
              <a:rPr lang="en-US" sz="3600" b="1" dirty="0" smtClean="0">
                <a:solidFill>
                  <a:schemeClr val="accent1">
                    <a:lumMod val="50000"/>
                  </a:schemeClr>
                </a:solidFill>
                <a:latin typeface="Garamond" pitchFamily="18" charset="0"/>
              </a:rPr>
              <a:t>C</a:t>
            </a:r>
            <a:r>
              <a:rPr lang="en-US" sz="2800" b="1" dirty="0" smtClean="0">
                <a:solidFill>
                  <a:schemeClr val="accent1">
                    <a:lumMod val="50000"/>
                  </a:schemeClr>
                </a:solidFill>
                <a:latin typeface="Garamond" pitchFamily="18" charset="0"/>
              </a:rPr>
              <a:t>ore… </a:t>
            </a:r>
            <a:r>
              <a:rPr lang="en-US" sz="2800" dirty="0" smtClean="0">
                <a:solidFill>
                  <a:schemeClr val="accent1">
                    <a:lumMod val="50000"/>
                  </a:schemeClr>
                </a:solidFill>
                <a:latin typeface="Garamond" pitchFamily="18" charset="0"/>
              </a:rPr>
              <a:t>concentrated areas of high ecological value</a:t>
            </a:r>
          </a:p>
          <a:p>
            <a:pPr marL="233363" indent="-233363">
              <a:buClr>
                <a:srgbClr val="002060"/>
              </a:buClr>
              <a:buFont typeface="Arial" pitchFamily="34" charset="0"/>
              <a:buChar char="•"/>
            </a:pPr>
            <a:r>
              <a:rPr lang="en-US" sz="3600" b="1" dirty="0" smtClean="0">
                <a:solidFill>
                  <a:schemeClr val="accent1">
                    <a:lumMod val="50000"/>
                  </a:schemeClr>
                </a:solidFill>
                <a:latin typeface="Garamond" pitchFamily="18" charset="0"/>
              </a:rPr>
              <a:t>B</a:t>
            </a:r>
            <a:r>
              <a:rPr lang="en-US" sz="2800" b="1" dirty="0" smtClean="0">
                <a:solidFill>
                  <a:schemeClr val="accent1">
                    <a:lumMod val="50000"/>
                  </a:schemeClr>
                </a:solidFill>
                <a:latin typeface="Garamond" pitchFamily="18" charset="0"/>
              </a:rPr>
              <a:t>uffer… </a:t>
            </a:r>
            <a:r>
              <a:rPr lang="en-US" sz="2800" dirty="0" smtClean="0">
                <a:solidFill>
                  <a:schemeClr val="accent1">
                    <a:lumMod val="50000"/>
                  </a:schemeClr>
                </a:solidFill>
                <a:latin typeface="Garamond" pitchFamily="18" charset="0"/>
              </a:rPr>
              <a:t>around core areas to prevent future degradation</a:t>
            </a:r>
          </a:p>
          <a:p>
            <a:pPr marL="233363" indent="-233363">
              <a:buClr>
                <a:srgbClr val="002060"/>
              </a:buClr>
              <a:buFont typeface="Arial" pitchFamily="34" charset="0"/>
              <a:buChar char="•"/>
            </a:pPr>
            <a:r>
              <a:rPr lang="en-US" sz="3600" b="1" dirty="0" smtClean="0">
                <a:solidFill>
                  <a:schemeClr val="accent1">
                    <a:lumMod val="50000"/>
                  </a:schemeClr>
                </a:solidFill>
                <a:latin typeface="Garamond" pitchFamily="18" charset="0"/>
              </a:rPr>
              <a:t>C</a:t>
            </a:r>
            <a:r>
              <a:rPr lang="en-US" sz="2800" b="1" dirty="0" smtClean="0">
                <a:solidFill>
                  <a:schemeClr val="accent1">
                    <a:lumMod val="50000"/>
                  </a:schemeClr>
                </a:solidFill>
                <a:latin typeface="Garamond" pitchFamily="18" charset="0"/>
              </a:rPr>
              <a:t>onnect… </a:t>
            </a:r>
            <a:r>
              <a:rPr lang="en-US" sz="2800" dirty="0" smtClean="0">
                <a:solidFill>
                  <a:schemeClr val="accent1">
                    <a:lumMod val="50000"/>
                  </a:schemeClr>
                </a:solidFill>
                <a:latin typeface="Garamond" pitchFamily="18" charset="0"/>
              </a:rPr>
              <a:t>linkages between core areas to facilitate connectivity</a:t>
            </a:r>
            <a:endParaRPr lang="en-US" sz="2800" dirty="0">
              <a:solidFill>
                <a:schemeClr val="accent1">
                  <a:lumMod val="50000"/>
                </a:schemeClr>
              </a:solidFill>
              <a:latin typeface="Garamond" pitchFamily="18" charset="0"/>
            </a:endParaRPr>
          </a:p>
        </p:txBody>
      </p:sp>
      <p:sp>
        <p:nvSpPr>
          <p:cNvPr id="32" name="Rectangle 31"/>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accent1">
                    <a:lumMod val="50000"/>
                  </a:schemeClr>
                </a:solidFill>
                <a:effectLst/>
                <a:latin typeface="Georgia" pitchFamily="18" charset="0"/>
              </a:rPr>
              <a:t> </a:t>
            </a:r>
            <a:r>
              <a:rPr lang="en-US" sz="2800" b="1" dirty="0" smtClean="0">
                <a:solidFill>
                  <a:schemeClr val="accent1">
                    <a:lumMod val="50000"/>
                  </a:schemeClr>
                </a:solidFill>
                <a:latin typeface="Georgia" pitchFamily="18" charset="0"/>
              </a:rPr>
              <a:t>Spatial Strategy</a:t>
            </a:r>
            <a:endParaRPr kumimoji="0" lang="en-US" sz="2800" b="1" u="none" strike="noStrike" cap="none" normalizeH="0" baseline="0" dirty="0" smtClean="0">
              <a:ln>
                <a:noFill/>
              </a:ln>
              <a:solidFill>
                <a:schemeClr val="accent1">
                  <a:lumMod val="50000"/>
                </a:schemeClr>
              </a:solidFill>
              <a:effectLst/>
              <a:latin typeface="Georgia" pitchFamily="18" charset="0"/>
            </a:endParaRPr>
          </a:p>
        </p:txBody>
      </p:sp>
      <p:sp>
        <p:nvSpPr>
          <p:cNvPr id="30" name="TextBox 29"/>
          <p:cNvSpPr txBox="1"/>
          <p:nvPr/>
        </p:nvSpPr>
        <p:spPr>
          <a:xfrm>
            <a:off x="5423646" y="1219200"/>
            <a:ext cx="3442449" cy="954107"/>
          </a:xfrm>
          <a:prstGeom prst="rect">
            <a:avLst/>
          </a:prstGeom>
          <a:solidFill>
            <a:srgbClr val="E2AB9C"/>
          </a:solidFill>
          <a:effectLst>
            <a:outerShdw blurRad="25400" dist="12700" dir="5400000" algn="ctr" rotWithShape="0">
              <a:srgbClr val="000000">
                <a:alpha val="43137"/>
              </a:srgbClr>
            </a:outerShdw>
            <a:softEdge rad="63500"/>
          </a:effectLst>
        </p:spPr>
        <p:txBody>
          <a:bodyPr wrap="square" rtlCol="0">
            <a:spAutoFit/>
          </a:bodyPr>
          <a:lstStyle/>
          <a:p>
            <a:r>
              <a:rPr lang="en-US" sz="2800" b="1" i="1" dirty="0" smtClean="0">
                <a:solidFill>
                  <a:srgbClr val="FF0000"/>
                </a:solidFill>
                <a:latin typeface="Garamond" pitchFamily="18" charset="0"/>
              </a:rPr>
              <a:t>How much, of what, where &amp; Why</a:t>
            </a:r>
            <a:endParaRPr lang="en-US" sz="2800" b="1" i="1" dirty="0">
              <a:solidFill>
                <a:srgbClr val="FF0000"/>
              </a:solidFill>
              <a:latin typeface="Garamond" pitchFamily="18" charset="0"/>
            </a:endParaRPr>
          </a:p>
        </p:txBody>
      </p:sp>
      <p:grpSp>
        <p:nvGrpSpPr>
          <p:cNvPr id="3" name="Group 2"/>
          <p:cNvGrpSpPr/>
          <p:nvPr/>
        </p:nvGrpSpPr>
        <p:grpSpPr>
          <a:xfrm>
            <a:off x="5244353" y="2281513"/>
            <a:ext cx="3594845" cy="3621741"/>
            <a:chOff x="5244353" y="2958353"/>
            <a:chExt cx="3594845" cy="3621741"/>
          </a:xfrm>
        </p:grpSpPr>
        <p:grpSp>
          <p:nvGrpSpPr>
            <p:cNvPr id="2" name="Group 28"/>
            <p:cNvGrpSpPr/>
            <p:nvPr/>
          </p:nvGrpSpPr>
          <p:grpSpPr>
            <a:xfrm>
              <a:off x="5244353" y="2958353"/>
              <a:ext cx="3594845" cy="3621741"/>
              <a:chOff x="286872" y="2662518"/>
              <a:chExt cx="3594845" cy="3621741"/>
            </a:xfrm>
          </p:grpSpPr>
          <p:sp>
            <p:nvSpPr>
              <p:cNvPr id="5" name="Freeform 4"/>
              <p:cNvSpPr/>
              <p:nvPr/>
            </p:nvSpPr>
            <p:spPr bwMode="auto">
              <a:xfrm>
                <a:off x="2384612" y="4984375"/>
                <a:ext cx="1497105" cy="1299884"/>
              </a:xfrm>
              <a:custGeom>
                <a:avLst/>
                <a:gdLst>
                  <a:gd name="connsiteX0" fmla="*/ 251011 w 833717"/>
                  <a:gd name="connsiteY0" fmla="*/ 89647 h 914400"/>
                  <a:gd name="connsiteX1" fmla="*/ 71717 w 833717"/>
                  <a:gd name="connsiteY1" fmla="*/ 161365 h 914400"/>
                  <a:gd name="connsiteX2" fmla="*/ 0 w 833717"/>
                  <a:gd name="connsiteY2" fmla="*/ 277906 h 914400"/>
                  <a:gd name="connsiteX3" fmla="*/ 62752 w 833717"/>
                  <a:gd name="connsiteY3" fmla="*/ 484094 h 914400"/>
                  <a:gd name="connsiteX4" fmla="*/ 71717 w 833717"/>
                  <a:gd name="connsiteY4" fmla="*/ 663388 h 914400"/>
                  <a:gd name="connsiteX5" fmla="*/ 125505 w 833717"/>
                  <a:gd name="connsiteY5" fmla="*/ 914400 h 914400"/>
                  <a:gd name="connsiteX6" fmla="*/ 376517 w 833717"/>
                  <a:gd name="connsiteY6" fmla="*/ 905436 h 914400"/>
                  <a:gd name="connsiteX7" fmla="*/ 403411 w 833717"/>
                  <a:gd name="connsiteY7" fmla="*/ 797859 h 914400"/>
                  <a:gd name="connsiteX8" fmla="*/ 609600 w 833717"/>
                  <a:gd name="connsiteY8" fmla="*/ 762000 h 914400"/>
                  <a:gd name="connsiteX9" fmla="*/ 806823 w 833717"/>
                  <a:gd name="connsiteY9" fmla="*/ 779930 h 914400"/>
                  <a:gd name="connsiteX10" fmla="*/ 797858 w 833717"/>
                  <a:gd name="connsiteY10" fmla="*/ 627530 h 914400"/>
                  <a:gd name="connsiteX11" fmla="*/ 609600 w 833717"/>
                  <a:gd name="connsiteY11" fmla="*/ 555812 h 914400"/>
                  <a:gd name="connsiteX12" fmla="*/ 528917 w 833717"/>
                  <a:gd name="connsiteY12" fmla="*/ 403412 h 914400"/>
                  <a:gd name="connsiteX13" fmla="*/ 672352 w 833717"/>
                  <a:gd name="connsiteY13" fmla="*/ 349624 h 914400"/>
                  <a:gd name="connsiteX14" fmla="*/ 744070 w 833717"/>
                  <a:gd name="connsiteY14" fmla="*/ 322730 h 914400"/>
                  <a:gd name="connsiteX15" fmla="*/ 833717 w 833717"/>
                  <a:gd name="connsiteY15" fmla="*/ 268941 h 914400"/>
                  <a:gd name="connsiteX16" fmla="*/ 779929 w 833717"/>
                  <a:gd name="connsiteY16" fmla="*/ 35859 h 914400"/>
                  <a:gd name="connsiteX17" fmla="*/ 528917 w 833717"/>
                  <a:gd name="connsiteY17" fmla="*/ 71718 h 914400"/>
                  <a:gd name="connsiteX18" fmla="*/ 394447 w 833717"/>
                  <a:gd name="connsiteY1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717" h="914400">
                    <a:moveTo>
                      <a:pt x="251011" y="89647"/>
                    </a:moveTo>
                    <a:lnTo>
                      <a:pt x="71717" y="161365"/>
                    </a:lnTo>
                    <a:lnTo>
                      <a:pt x="0" y="277906"/>
                    </a:lnTo>
                    <a:lnTo>
                      <a:pt x="62752" y="484094"/>
                    </a:lnTo>
                    <a:lnTo>
                      <a:pt x="71717" y="663388"/>
                    </a:lnTo>
                    <a:lnTo>
                      <a:pt x="125505" y="914400"/>
                    </a:lnTo>
                    <a:lnTo>
                      <a:pt x="376517" y="905436"/>
                    </a:lnTo>
                    <a:lnTo>
                      <a:pt x="403411" y="797859"/>
                    </a:lnTo>
                    <a:lnTo>
                      <a:pt x="609600" y="762000"/>
                    </a:lnTo>
                    <a:lnTo>
                      <a:pt x="806823" y="779930"/>
                    </a:lnTo>
                    <a:lnTo>
                      <a:pt x="797858" y="627530"/>
                    </a:lnTo>
                    <a:lnTo>
                      <a:pt x="609600" y="555812"/>
                    </a:lnTo>
                    <a:lnTo>
                      <a:pt x="528917" y="403412"/>
                    </a:lnTo>
                    <a:lnTo>
                      <a:pt x="672352" y="349624"/>
                    </a:lnTo>
                    <a:lnTo>
                      <a:pt x="744070" y="322730"/>
                    </a:lnTo>
                    <a:lnTo>
                      <a:pt x="833717" y="268941"/>
                    </a:lnTo>
                    <a:lnTo>
                      <a:pt x="779929" y="35859"/>
                    </a:lnTo>
                    <a:lnTo>
                      <a:pt x="528917" y="71718"/>
                    </a:lnTo>
                    <a:lnTo>
                      <a:pt x="394447" y="0"/>
                    </a:lnTo>
                  </a:path>
                </a:pathLst>
              </a:custGeom>
              <a:solidFill>
                <a:srgbClr val="777777"/>
              </a:solidFill>
              <a:ln w="9525" cap="flat" cmpd="sng" algn="ctr">
                <a:solidFill>
                  <a:schemeClr val="tx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6" name="Freeform 5"/>
              <p:cNvSpPr/>
              <p:nvPr/>
            </p:nvSpPr>
            <p:spPr bwMode="auto">
              <a:xfrm>
                <a:off x="986118" y="5298141"/>
                <a:ext cx="690282" cy="681317"/>
              </a:xfrm>
              <a:custGeom>
                <a:avLst/>
                <a:gdLst>
                  <a:gd name="connsiteX0" fmla="*/ 53789 w 349624"/>
                  <a:gd name="connsiteY0" fmla="*/ 179294 h 403411"/>
                  <a:gd name="connsiteX1" fmla="*/ 53789 w 349624"/>
                  <a:gd name="connsiteY1" fmla="*/ 376517 h 403411"/>
                  <a:gd name="connsiteX2" fmla="*/ 233083 w 349624"/>
                  <a:gd name="connsiteY2" fmla="*/ 403411 h 403411"/>
                  <a:gd name="connsiteX3" fmla="*/ 233083 w 349624"/>
                  <a:gd name="connsiteY3" fmla="*/ 367553 h 403411"/>
                  <a:gd name="connsiteX4" fmla="*/ 215153 w 349624"/>
                  <a:gd name="connsiteY4" fmla="*/ 268941 h 403411"/>
                  <a:gd name="connsiteX5" fmla="*/ 349624 w 349624"/>
                  <a:gd name="connsiteY5" fmla="*/ 206188 h 403411"/>
                  <a:gd name="connsiteX6" fmla="*/ 331694 w 349624"/>
                  <a:gd name="connsiteY6" fmla="*/ 80682 h 403411"/>
                  <a:gd name="connsiteX7" fmla="*/ 170330 w 349624"/>
                  <a:gd name="connsiteY7" fmla="*/ 0 h 403411"/>
                  <a:gd name="connsiteX8" fmla="*/ 0 w 349624"/>
                  <a:gd name="connsiteY8" fmla="*/ 62753 h 40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624" h="403411">
                    <a:moveTo>
                      <a:pt x="53789" y="179294"/>
                    </a:moveTo>
                    <a:lnTo>
                      <a:pt x="53789" y="376517"/>
                    </a:lnTo>
                    <a:lnTo>
                      <a:pt x="233083" y="403411"/>
                    </a:lnTo>
                    <a:lnTo>
                      <a:pt x="233083" y="367553"/>
                    </a:lnTo>
                    <a:lnTo>
                      <a:pt x="215153" y="268941"/>
                    </a:lnTo>
                    <a:lnTo>
                      <a:pt x="349624" y="206188"/>
                    </a:lnTo>
                    <a:lnTo>
                      <a:pt x="331694" y="80682"/>
                    </a:lnTo>
                    <a:lnTo>
                      <a:pt x="170330" y="0"/>
                    </a:lnTo>
                    <a:lnTo>
                      <a:pt x="0" y="62753"/>
                    </a:lnTo>
                  </a:path>
                </a:pathLst>
              </a:custGeom>
              <a:solidFill>
                <a:srgbClr val="777777"/>
              </a:solidFill>
              <a:ln w="9525" cap="flat" cmpd="sng" algn="ctr">
                <a:solidFill>
                  <a:schemeClr val="tx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8" name="Freeform 7"/>
              <p:cNvSpPr/>
              <p:nvPr/>
            </p:nvSpPr>
            <p:spPr bwMode="auto">
              <a:xfrm>
                <a:off x="1990166" y="4123765"/>
                <a:ext cx="932328" cy="815788"/>
              </a:xfrm>
              <a:custGeom>
                <a:avLst/>
                <a:gdLst>
                  <a:gd name="connsiteX0" fmla="*/ 277906 w 573741"/>
                  <a:gd name="connsiteY0" fmla="*/ 44823 h 430306"/>
                  <a:gd name="connsiteX1" fmla="*/ 0 w 573741"/>
                  <a:gd name="connsiteY1" fmla="*/ 313765 h 430306"/>
                  <a:gd name="connsiteX2" fmla="*/ 251012 w 573741"/>
                  <a:gd name="connsiteY2" fmla="*/ 430306 h 430306"/>
                  <a:gd name="connsiteX3" fmla="*/ 412376 w 573741"/>
                  <a:gd name="connsiteY3" fmla="*/ 304800 h 430306"/>
                  <a:gd name="connsiteX4" fmla="*/ 537882 w 573741"/>
                  <a:gd name="connsiteY4" fmla="*/ 295835 h 430306"/>
                  <a:gd name="connsiteX5" fmla="*/ 573741 w 573741"/>
                  <a:gd name="connsiteY5" fmla="*/ 152400 h 430306"/>
                  <a:gd name="connsiteX6" fmla="*/ 484094 w 573741"/>
                  <a:gd name="connsiteY6" fmla="*/ 26894 h 430306"/>
                  <a:gd name="connsiteX7" fmla="*/ 340659 w 573741"/>
                  <a:gd name="connsiteY7" fmla="*/ 0 h 4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741" h="430306">
                    <a:moveTo>
                      <a:pt x="277906" y="44823"/>
                    </a:moveTo>
                    <a:lnTo>
                      <a:pt x="0" y="313765"/>
                    </a:lnTo>
                    <a:lnTo>
                      <a:pt x="251012" y="430306"/>
                    </a:lnTo>
                    <a:lnTo>
                      <a:pt x="412376" y="304800"/>
                    </a:lnTo>
                    <a:lnTo>
                      <a:pt x="537882" y="295835"/>
                    </a:lnTo>
                    <a:lnTo>
                      <a:pt x="573741" y="152400"/>
                    </a:lnTo>
                    <a:lnTo>
                      <a:pt x="484094" y="26894"/>
                    </a:lnTo>
                    <a:lnTo>
                      <a:pt x="340659" y="0"/>
                    </a:lnTo>
                  </a:path>
                </a:pathLst>
              </a:custGeom>
              <a:solidFill>
                <a:srgbClr val="777777"/>
              </a:solidFill>
              <a:ln w="9525" cap="flat" cmpd="sng" algn="ctr">
                <a:solidFill>
                  <a:schemeClr val="tx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9" name="Freeform 8"/>
              <p:cNvSpPr/>
              <p:nvPr/>
            </p:nvSpPr>
            <p:spPr bwMode="auto">
              <a:xfrm>
                <a:off x="1506071" y="5423647"/>
                <a:ext cx="1183341" cy="510988"/>
              </a:xfrm>
              <a:custGeom>
                <a:avLst/>
                <a:gdLst>
                  <a:gd name="connsiteX0" fmla="*/ 26894 w 1183341"/>
                  <a:gd name="connsiteY0" fmla="*/ 206188 h 510988"/>
                  <a:gd name="connsiteX1" fmla="*/ 134470 w 1183341"/>
                  <a:gd name="connsiteY1" fmla="*/ 242047 h 510988"/>
                  <a:gd name="connsiteX2" fmla="*/ 215153 w 1183341"/>
                  <a:gd name="connsiteY2" fmla="*/ 304800 h 510988"/>
                  <a:gd name="connsiteX3" fmla="*/ 457200 w 1183341"/>
                  <a:gd name="connsiteY3" fmla="*/ 376518 h 510988"/>
                  <a:gd name="connsiteX4" fmla="*/ 672353 w 1183341"/>
                  <a:gd name="connsiteY4" fmla="*/ 376518 h 510988"/>
                  <a:gd name="connsiteX5" fmla="*/ 878541 w 1183341"/>
                  <a:gd name="connsiteY5" fmla="*/ 295835 h 510988"/>
                  <a:gd name="connsiteX6" fmla="*/ 1183341 w 1183341"/>
                  <a:gd name="connsiteY6" fmla="*/ 510988 h 510988"/>
                  <a:gd name="connsiteX7" fmla="*/ 1174376 w 1183341"/>
                  <a:gd name="connsiteY7" fmla="*/ 295835 h 510988"/>
                  <a:gd name="connsiteX8" fmla="*/ 1120588 w 1183341"/>
                  <a:gd name="connsiteY8" fmla="*/ 134471 h 510988"/>
                  <a:gd name="connsiteX9" fmla="*/ 1093694 w 1183341"/>
                  <a:gd name="connsiteY9" fmla="*/ 0 h 510988"/>
                  <a:gd name="connsiteX10" fmla="*/ 1013011 w 1183341"/>
                  <a:gd name="connsiteY10" fmla="*/ 26894 h 510988"/>
                  <a:gd name="connsiteX11" fmla="*/ 950258 w 1183341"/>
                  <a:gd name="connsiteY11" fmla="*/ 125506 h 510988"/>
                  <a:gd name="connsiteX12" fmla="*/ 869576 w 1183341"/>
                  <a:gd name="connsiteY12" fmla="*/ 224118 h 510988"/>
                  <a:gd name="connsiteX13" fmla="*/ 753035 w 1183341"/>
                  <a:gd name="connsiteY13" fmla="*/ 233082 h 510988"/>
                  <a:gd name="connsiteX14" fmla="*/ 681317 w 1183341"/>
                  <a:gd name="connsiteY14" fmla="*/ 170329 h 510988"/>
                  <a:gd name="connsiteX15" fmla="*/ 627529 w 1183341"/>
                  <a:gd name="connsiteY15" fmla="*/ 107577 h 510988"/>
                  <a:gd name="connsiteX16" fmla="*/ 277905 w 1183341"/>
                  <a:gd name="connsiteY16" fmla="*/ 8965 h 510988"/>
                  <a:gd name="connsiteX17" fmla="*/ 161364 w 1183341"/>
                  <a:gd name="connsiteY17" fmla="*/ 8965 h 510988"/>
                  <a:gd name="connsiteX18" fmla="*/ 53788 w 1183341"/>
                  <a:gd name="connsiteY18" fmla="*/ 53788 h 510988"/>
                  <a:gd name="connsiteX19" fmla="*/ 0 w 1183341"/>
                  <a:gd name="connsiteY19" fmla="*/ 107577 h 510988"/>
                  <a:gd name="connsiteX20" fmla="*/ 26894 w 1183341"/>
                  <a:gd name="connsiteY20" fmla="*/ 2061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3341" h="510988">
                    <a:moveTo>
                      <a:pt x="26894" y="206188"/>
                    </a:moveTo>
                    <a:lnTo>
                      <a:pt x="134470" y="242047"/>
                    </a:lnTo>
                    <a:lnTo>
                      <a:pt x="215153" y="304800"/>
                    </a:lnTo>
                    <a:lnTo>
                      <a:pt x="457200" y="376518"/>
                    </a:lnTo>
                    <a:lnTo>
                      <a:pt x="672353" y="376518"/>
                    </a:lnTo>
                    <a:lnTo>
                      <a:pt x="878541" y="295835"/>
                    </a:lnTo>
                    <a:lnTo>
                      <a:pt x="1183341" y="510988"/>
                    </a:lnTo>
                    <a:lnTo>
                      <a:pt x="1174376" y="295835"/>
                    </a:lnTo>
                    <a:lnTo>
                      <a:pt x="1120588" y="134471"/>
                    </a:lnTo>
                    <a:lnTo>
                      <a:pt x="1093694" y="0"/>
                    </a:lnTo>
                    <a:lnTo>
                      <a:pt x="1013011" y="26894"/>
                    </a:lnTo>
                    <a:lnTo>
                      <a:pt x="950258" y="125506"/>
                    </a:lnTo>
                    <a:lnTo>
                      <a:pt x="869576" y="224118"/>
                    </a:lnTo>
                    <a:lnTo>
                      <a:pt x="753035" y="233082"/>
                    </a:lnTo>
                    <a:lnTo>
                      <a:pt x="681317" y="170329"/>
                    </a:lnTo>
                    <a:lnTo>
                      <a:pt x="627529" y="107577"/>
                    </a:lnTo>
                    <a:lnTo>
                      <a:pt x="277905" y="8965"/>
                    </a:lnTo>
                    <a:lnTo>
                      <a:pt x="161364" y="8965"/>
                    </a:lnTo>
                    <a:lnTo>
                      <a:pt x="53788" y="53788"/>
                    </a:lnTo>
                    <a:lnTo>
                      <a:pt x="0" y="107577"/>
                    </a:lnTo>
                    <a:lnTo>
                      <a:pt x="26894" y="206188"/>
                    </a:lnTo>
                    <a:close/>
                  </a:path>
                </a:pathLst>
              </a:cu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11" name="Freeform 10"/>
              <p:cNvSpPr/>
              <p:nvPr/>
            </p:nvSpPr>
            <p:spPr bwMode="auto">
              <a:xfrm>
                <a:off x="1353671" y="4616824"/>
                <a:ext cx="1111623" cy="905435"/>
              </a:xfrm>
              <a:custGeom>
                <a:avLst/>
                <a:gdLst>
                  <a:gd name="connsiteX0" fmla="*/ 1111623 w 1111623"/>
                  <a:gd name="connsiteY0" fmla="*/ 116541 h 905435"/>
                  <a:gd name="connsiteX1" fmla="*/ 896470 w 1111623"/>
                  <a:gd name="connsiteY1" fmla="*/ 0 h 905435"/>
                  <a:gd name="connsiteX2" fmla="*/ 627529 w 1111623"/>
                  <a:gd name="connsiteY2" fmla="*/ 125505 h 905435"/>
                  <a:gd name="connsiteX3" fmla="*/ 268941 w 1111623"/>
                  <a:gd name="connsiteY3" fmla="*/ 340658 h 905435"/>
                  <a:gd name="connsiteX4" fmla="*/ 62753 w 1111623"/>
                  <a:gd name="connsiteY4" fmla="*/ 367552 h 905435"/>
                  <a:gd name="connsiteX5" fmla="*/ 0 w 1111623"/>
                  <a:gd name="connsiteY5" fmla="*/ 493058 h 905435"/>
                  <a:gd name="connsiteX6" fmla="*/ 44823 w 1111623"/>
                  <a:gd name="connsiteY6" fmla="*/ 672352 h 905435"/>
                  <a:gd name="connsiteX7" fmla="*/ 8964 w 1111623"/>
                  <a:gd name="connsiteY7" fmla="*/ 824752 h 905435"/>
                  <a:gd name="connsiteX8" fmla="*/ 125505 w 1111623"/>
                  <a:gd name="connsiteY8" fmla="*/ 905435 h 905435"/>
                  <a:gd name="connsiteX9" fmla="*/ 233082 w 1111623"/>
                  <a:gd name="connsiteY9" fmla="*/ 788894 h 905435"/>
                  <a:gd name="connsiteX10" fmla="*/ 251011 w 1111623"/>
                  <a:gd name="connsiteY10" fmla="*/ 618564 h 905435"/>
                  <a:gd name="connsiteX11" fmla="*/ 215153 w 1111623"/>
                  <a:gd name="connsiteY11" fmla="*/ 475129 h 905435"/>
                  <a:gd name="connsiteX12" fmla="*/ 385482 w 1111623"/>
                  <a:gd name="connsiteY12" fmla="*/ 403411 h 905435"/>
                  <a:gd name="connsiteX13" fmla="*/ 448235 w 1111623"/>
                  <a:gd name="connsiteY13" fmla="*/ 313764 h 905435"/>
                  <a:gd name="connsiteX14" fmla="*/ 672353 w 1111623"/>
                  <a:gd name="connsiteY14" fmla="*/ 251011 h 905435"/>
                  <a:gd name="connsiteX15" fmla="*/ 1048870 w 1111623"/>
                  <a:gd name="connsiteY15" fmla="*/ 224117 h 905435"/>
                  <a:gd name="connsiteX16" fmla="*/ 1111623 w 1111623"/>
                  <a:gd name="connsiteY16" fmla="*/ 116541 h 90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1623" h="905435">
                    <a:moveTo>
                      <a:pt x="1111623" y="116541"/>
                    </a:moveTo>
                    <a:lnTo>
                      <a:pt x="896470" y="0"/>
                    </a:lnTo>
                    <a:lnTo>
                      <a:pt x="627529" y="125505"/>
                    </a:lnTo>
                    <a:lnTo>
                      <a:pt x="268941" y="340658"/>
                    </a:lnTo>
                    <a:lnTo>
                      <a:pt x="62753" y="367552"/>
                    </a:lnTo>
                    <a:lnTo>
                      <a:pt x="0" y="493058"/>
                    </a:lnTo>
                    <a:lnTo>
                      <a:pt x="44823" y="672352"/>
                    </a:lnTo>
                    <a:lnTo>
                      <a:pt x="8964" y="824752"/>
                    </a:lnTo>
                    <a:lnTo>
                      <a:pt x="125505" y="905435"/>
                    </a:lnTo>
                    <a:lnTo>
                      <a:pt x="233082" y="788894"/>
                    </a:lnTo>
                    <a:lnTo>
                      <a:pt x="251011" y="618564"/>
                    </a:lnTo>
                    <a:lnTo>
                      <a:pt x="215153" y="475129"/>
                    </a:lnTo>
                    <a:lnTo>
                      <a:pt x="385482" y="403411"/>
                    </a:lnTo>
                    <a:lnTo>
                      <a:pt x="448235" y="313764"/>
                    </a:lnTo>
                    <a:lnTo>
                      <a:pt x="672353" y="251011"/>
                    </a:lnTo>
                    <a:lnTo>
                      <a:pt x="1048870" y="224117"/>
                    </a:lnTo>
                    <a:lnTo>
                      <a:pt x="1111623" y="116541"/>
                    </a:lnTo>
                    <a:close/>
                  </a:path>
                </a:pathLst>
              </a:cu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12" name="Freeform 11"/>
              <p:cNvSpPr/>
              <p:nvPr/>
            </p:nvSpPr>
            <p:spPr bwMode="auto">
              <a:xfrm>
                <a:off x="2671482" y="4598894"/>
                <a:ext cx="340659" cy="609600"/>
              </a:xfrm>
              <a:custGeom>
                <a:avLst/>
                <a:gdLst>
                  <a:gd name="connsiteX0" fmla="*/ 304800 w 340659"/>
                  <a:gd name="connsiteY0" fmla="*/ 564777 h 609600"/>
                  <a:gd name="connsiteX1" fmla="*/ 340659 w 340659"/>
                  <a:gd name="connsiteY1" fmla="*/ 466165 h 609600"/>
                  <a:gd name="connsiteX2" fmla="*/ 340659 w 340659"/>
                  <a:gd name="connsiteY2" fmla="*/ 394447 h 609600"/>
                  <a:gd name="connsiteX3" fmla="*/ 322730 w 340659"/>
                  <a:gd name="connsiteY3" fmla="*/ 322730 h 609600"/>
                  <a:gd name="connsiteX4" fmla="*/ 286871 w 340659"/>
                  <a:gd name="connsiteY4" fmla="*/ 179294 h 609600"/>
                  <a:gd name="connsiteX5" fmla="*/ 242047 w 340659"/>
                  <a:gd name="connsiteY5" fmla="*/ 125506 h 609600"/>
                  <a:gd name="connsiteX6" fmla="*/ 188259 w 340659"/>
                  <a:gd name="connsiteY6" fmla="*/ 80682 h 609600"/>
                  <a:gd name="connsiteX7" fmla="*/ 80683 w 340659"/>
                  <a:gd name="connsiteY7" fmla="*/ 0 h 609600"/>
                  <a:gd name="connsiteX8" fmla="*/ 17930 w 340659"/>
                  <a:gd name="connsiteY8" fmla="*/ 0 h 609600"/>
                  <a:gd name="connsiteX9" fmla="*/ 0 w 340659"/>
                  <a:gd name="connsiteY9" fmla="*/ 0 h 609600"/>
                  <a:gd name="connsiteX10" fmla="*/ 17930 w 340659"/>
                  <a:gd name="connsiteY10" fmla="*/ 53788 h 609600"/>
                  <a:gd name="connsiteX11" fmla="*/ 143436 w 340659"/>
                  <a:gd name="connsiteY11" fmla="*/ 107577 h 609600"/>
                  <a:gd name="connsiteX12" fmla="*/ 206189 w 340659"/>
                  <a:gd name="connsiteY12" fmla="*/ 161365 h 609600"/>
                  <a:gd name="connsiteX13" fmla="*/ 268942 w 340659"/>
                  <a:gd name="connsiteY13" fmla="*/ 233082 h 609600"/>
                  <a:gd name="connsiteX14" fmla="*/ 277906 w 340659"/>
                  <a:gd name="connsiteY14" fmla="*/ 295835 h 609600"/>
                  <a:gd name="connsiteX15" fmla="*/ 295836 w 340659"/>
                  <a:gd name="connsiteY15" fmla="*/ 394447 h 609600"/>
                  <a:gd name="connsiteX16" fmla="*/ 295836 w 340659"/>
                  <a:gd name="connsiteY16" fmla="*/ 457200 h 609600"/>
                  <a:gd name="connsiteX17" fmla="*/ 233083 w 340659"/>
                  <a:gd name="connsiteY17" fmla="*/ 546847 h 609600"/>
                  <a:gd name="connsiteX18" fmla="*/ 224118 w 340659"/>
                  <a:gd name="connsiteY18" fmla="*/ 609600 h 609600"/>
                  <a:gd name="connsiteX19" fmla="*/ 304800 w 340659"/>
                  <a:gd name="connsiteY19" fmla="*/ 564777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659" h="609600">
                    <a:moveTo>
                      <a:pt x="304800" y="564777"/>
                    </a:moveTo>
                    <a:lnTo>
                      <a:pt x="340659" y="466165"/>
                    </a:lnTo>
                    <a:lnTo>
                      <a:pt x="340659" y="394447"/>
                    </a:lnTo>
                    <a:lnTo>
                      <a:pt x="322730" y="322730"/>
                    </a:lnTo>
                    <a:lnTo>
                      <a:pt x="286871" y="179294"/>
                    </a:lnTo>
                    <a:lnTo>
                      <a:pt x="242047" y="125506"/>
                    </a:lnTo>
                    <a:lnTo>
                      <a:pt x="188259" y="80682"/>
                    </a:lnTo>
                    <a:lnTo>
                      <a:pt x="80683" y="0"/>
                    </a:lnTo>
                    <a:lnTo>
                      <a:pt x="17930" y="0"/>
                    </a:lnTo>
                    <a:lnTo>
                      <a:pt x="0" y="0"/>
                    </a:lnTo>
                    <a:lnTo>
                      <a:pt x="17930" y="53788"/>
                    </a:lnTo>
                    <a:lnTo>
                      <a:pt x="143436" y="107577"/>
                    </a:lnTo>
                    <a:lnTo>
                      <a:pt x="206189" y="161365"/>
                    </a:lnTo>
                    <a:lnTo>
                      <a:pt x="268942" y="233082"/>
                    </a:lnTo>
                    <a:lnTo>
                      <a:pt x="277906" y="295835"/>
                    </a:lnTo>
                    <a:lnTo>
                      <a:pt x="295836" y="394447"/>
                    </a:lnTo>
                    <a:lnTo>
                      <a:pt x="295836" y="457200"/>
                    </a:lnTo>
                    <a:lnTo>
                      <a:pt x="233083" y="546847"/>
                    </a:lnTo>
                    <a:lnTo>
                      <a:pt x="224118" y="609600"/>
                    </a:lnTo>
                    <a:lnTo>
                      <a:pt x="304800" y="564777"/>
                    </a:lnTo>
                    <a:close/>
                  </a:path>
                </a:pathLst>
              </a:cu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14" name="Freeform 13"/>
              <p:cNvSpPr/>
              <p:nvPr/>
            </p:nvSpPr>
            <p:spPr bwMode="auto">
              <a:xfrm>
                <a:off x="1936376" y="2662518"/>
                <a:ext cx="1613647" cy="1183341"/>
              </a:xfrm>
              <a:custGeom>
                <a:avLst/>
                <a:gdLst>
                  <a:gd name="connsiteX0" fmla="*/ 80682 w 959223"/>
                  <a:gd name="connsiteY0" fmla="*/ 421341 h 797859"/>
                  <a:gd name="connsiteX1" fmla="*/ 170329 w 959223"/>
                  <a:gd name="connsiteY1" fmla="*/ 609600 h 797859"/>
                  <a:gd name="connsiteX2" fmla="*/ 322729 w 959223"/>
                  <a:gd name="connsiteY2" fmla="*/ 564776 h 797859"/>
                  <a:gd name="connsiteX3" fmla="*/ 412376 w 959223"/>
                  <a:gd name="connsiteY3" fmla="*/ 708212 h 797859"/>
                  <a:gd name="connsiteX4" fmla="*/ 690282 w 959223"/>
                  <a:gd name="connsiteY4" fmla="*/ 797859 h 797859"/>
                  <a:gd name="connsiteX5" fmla="*/ 941294 w 959223"/>
                  <a:gd name="connsiteY5" fmla="*/ 744070 h 797859"/>
                  <a:gd name="connsiteX6" fmla="*/ 959223 w 959223"/>
                  <a:gd name="connsiteY6" fmla="*/ 510988 h 797859"/>
                  <a:gd name="connsiteX7" fmla="*/ 753035 w 959223"/>
                  <a:gd name="connsiteY7" fmla="*/ 403412 h 797859"/>
                  <a:gd name="connsiteX8" fmla="*/ 699247 w 959223"/>
                  <a:gd name="connsiteY8" fmla="*/ 268941 h 797859"/>
                  <a:gd name="connsiteX9" fmla="*/ 797859 w 959223"/>
                  <a:gd name="connsiteY9" fmla="*/ 116541 h 797859"/>
                  <a:gd name="connsiteX10" fmla="*/ 573741 w 959223"/>
                  <a:gd name="connsiteY10" fmla="*/ 8964 h 797859"/>
                  <a:gd name="connsiteX11" fmla="*/ 412376 w 959223"/>
                  <a:gd name="connsiteY11" fmla="*/ 0 h 797859"/>
                  <a:gd name="connsiteX12" fmla="*/ 53788 w 959223"/>
                  <a:gd name="connsiteY12" fmla="*/ 8964 h 797859"/>
                  <a:gd name="connsiteX13" fmla="*/ 0 w 959223"/>
                  <a:gd name="connsiteY13" fmla="*/ 125506 h 797859"/>
                  <a:gd name="connsiteX14" fmla="*/ 71717 w 959223"/>
                  <a:gd name="connsiteY14" fmla="*/ 224117 h 797859"/>
                  <a:gd name="connsiteX15" fmla="*/ 17929 w 959223"/>
                  <a:gd name="connsiteY15" fmla="*/ 358588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9223" h="797859">
                    <a:moveTo>
                      <a:pt x="80682" y="421341"/>
                    </a:moveTo>
                    <a:lnTo>
                      <a:pt x="170329" y="609600"/>
                    </a:lnTo>
                    <a:lnTo>
                      <a:pt x="322729" y="564776"/>
                    </a:lnTo>
                    <a:lnTo>
                      <a:pt x="412376" y="708212"/>
                    </a:lnTo>
                    <a:lnTo>
                      <a:pt x="690282" y="797859"/>
                    </a:lnTo>
                    <a:lnTo>
                      <a:pt x="941294" y="744070"/>
                    </a:lnTo>
                    <a:lnTo>
                      <a:pt x="959223" y="510988"/>
                    </a:lnTo>
                    <a:lnTo>
                      <a:pt x="753035" y="403412"/>
                    </a:lnTo>
                    <a:lnTo>
                      <a:pt x="699247" y="268941"/>
                    </a:lnTo>
                    <a:lnTo>
                      <a:pt x="797859" y="116541"/>
                    </a:lnTo>
                    <a:lnTo>
                      <a:pt x="573741" y="8964"/>
                    </a:lnTo>
                    <a:lnTo>
                      <a:pt x="412376" y="0"/>
                    </a:lnTo>
                    <a:lnTo>
                      <a:pt x="53788" y="8964"/>
                    </a:lnTo>
                    <a:lnTo>
                      <a:pt x="0" y="125506"/>
                    </a:lnTo>
                    <a:lnTo>
                      <a:pt x="71717" y="224117"/>
                    </a:lnTo>
                    <a:lnTo>
                      <a:pt x="17929" y="358588"/>
                    </a:lnTo>
                  </a:path>
                </a:pathLst>
              </a:custGeom>
              <a:solidFill>
                <a:srgbClr val="777777"/>
              </a:solidFill>
              <a:ln w="9525" cap="flat" cmpd="sng" algn="ctr">
                <a:solidFill>
                  <a:schemeClr val="tx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15" name="Freeform 14"/>
              <p:cNvSpPr/>
              <p:nvPr/>
            </p:nvSpPr>
            <p:spPr bwMode="auto">
              <a:xfrm>
                <a:off x="2420471" y="3532094"/>
                <a:ext cx="475129" cy="824753"/>
              </a:xfrm>
              <a:custGeom>
                <a:avLst/>
                <a:gdLst>
                  <a:gd name="connsiteX0" fmla="*/ 116541 w 475129"/>
                  <a:gd name="connsiteY0" fmla="*/ 762000 h 824753"/>
                  <a:gd name="connsiteX1" fmla="*/ 224117 w 475129"/>
                  <a:gd name="connsiteY1" fmla="*/ 788894 h 824753"/>
                  <a:gd name="connsiteX2" fmla="*/ 385482 w 475129"/>
                  <a:gd name="connsiteY2" fmla="*/ 663388 h 824753"/>
                  <a:gd name="connsiteX3" fmla="*/ 475129 w 475129"/>
                  <a:gd name="connsiteY3" fmla="*/ 502024 h 824753"/>
                  <a:gd name="connsiteX4" fmla="*/ 430305 w 475129"/>
                  <a:gd name="connsiteY4" fmla="*/ 412377 h 824753"/>
                  <a:gd name="connsiteX5" fmla="*/ 376517 w 475129"/>
                  <a:gd name="connsiteY5" fmla="*/ 358588 h 824753"/>
                  <a:gd name="connsiteX6" fmla="*/ 313764 w 475129"/>
                  <a:gd name="connsiteY6" fmla="*/ 259977 h 824753"/>
                  <a:gd name="connsiteX7" fmla="*/ 367553 w 475129"/>
                  <a:gd name="connsiteY7" fmla="*/ 170330 h 824753"/>
                  <a:gd name="connsiteX8" fmla="*/ 466164 w 475129"/>
                  <a:gd name="connsiteY8" fmla="*/ 89647 h 824753"/>
                  <a:gd name="connsiteX9" fmla="*/ 215153 w 475129"/>
                  <a:gd name="connsiteY9" fmla="*/ 0 h 824753"/>
                  <a:gd name="connsiteX10" fmla="*/ 134470 w 475129"/>
                  <a:gd name="connsiteY10" fmla="*/ 89647 h 824753"/>
                  <a:gd name="connsiteX11" fmla="*/ 62753 w 475129"/>
                  <a:gd name="connsiteY11" fmla="*/ 170330 h 824753"/>
                  <a:gd name="connsiteX12" fmla="*/ 62753 w 475129"/>
                  <a:gd name="connsiteY12" fmla="*/ 268941 h 824753"/>
                  <a:gd name="connsiteX13" fmla="*/ 107576 w 475129"/>
                  <a:gd name="connsiteY13" fmla="*/ 358588 h 824753"/>
                  <a:gd name="connsiteX14" fmla="*/ 188258 w 475129"/>
                  <a:gd name="connsiteY14" fmla="*/ 430306 h 824753"/>
                  <a:gd name="connsiteX15" fmla="*/ 161364 w 475129"/>
                  <a:gd name="connsiteY15" fmla="*/ 537882 h 824753"/>
                  <a:gd name="connsiteX16" fmla="*/ 53788 w 475129"/>
                  <a:gd name="connsiteY16" fmla="*/ 591671 h 824753"/>
                  <a:gd name="connsiteX17" fmla="*/ 0 w 475129"/>
                  <a:gd name="connsiteY17" fmla="*/ 699247 h 824753"/>
                  <a:gd name="connsiteX18" fmla="*/ 17929 w 475129"/>
                  <a:gd name="connsiteY18" fmla="*/ 770965 h 824753"/>
                  <a:gd name="connsiteX19" fmla="*/ 35858 w 475129"/>
                  <a:gd name="connsiteY19" fmla="*/ 824753 h 824753"/>
                  <a:gd name="connsiteX20" fmla="*/ 116541 w 475129"/>
                  <a:gd name="connsiteY20" fmla="*/ 762000 h 8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5129" h="824753">
                    <a:moveTo>
                      <a:pt x="116541" y="762000"/>
                    </a:moveTo>
                    <a:lnTo>
                      <a:pt x="224117" y="788894"/>
                    </a:lnTo>
                    <a:lnTo>
                      <a:pt x="385482" y="663388"/>
                    </a:lnTo>
                    <a:lnTo>
                      <a:pt x="475129" y="502024"/>
                    </a:lnTo>
                    <a:lnTo>
                      <a:pt x="430305" y="412377"/>
                    </a:lnTo>
                    <a:lnTo>
                      <a:pt x="376517" y="358588"/>
                    </a:lnTo>
                    <a:lnTo>
                      <a:pt x="313764" y="259977"/>
                    </a:lnTo>
                    <a:lnTo>
                      <a:pt x="367553" y="170330"/>
                    </a:lnTo>
                    <a:lnTo>
                      <a:pt x="466164" y="89647"/>
                    </a:lnTo>
                    <a:lnTo>
                      <a:pt x="215153" y="0"/>
                    </a:lnTo>
                    <a:lnTo>
                      <a:pt x="134470" y="89647"/>
                    </a:lnTo>
                    <a:lnTo>
                      <a:pt x="62753" y="170330"/>
                    </a:lnTo>
                    <a:lnTo>
                      <a:pt x="62753" y="268941"/>
                    </a:lnTo>
                    <a:lnTo>
                      <a:pt x="107576" y="358588"/>
                    </a:lnTo>
                    <a:lnTo>
                      <a:pt x="188258" y="430306"/>
                    </a:lnTo>
                    <a:lnTo>
                      <a:pt x="161364" y="537882"/>
                    </a:lnTo>
                    <a:lnTo>
                      <a:pt x="53788" y="591671"/>
                    </a:lnTo>
                    <a:lnTo>
                      <a:pt x="0" y="699247"/>
                    </a:lnTo>
                    <a:lnTo>
                      <a:pt x="17929" y="770965"/>
                    </a:lnTo>
                    <a:lnTo>
                      <a:pt x="35858" y="824753"/>
                    </a:lnTo>
                    <a:lnTo>
                      <a:pt x="116541" y="762000"/>
                    </a:lnTo>
                    <a:close/>
                  </a:path>
                </a:pathLst>
              </a:cu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16" name="Freeform 15"/>
              <p:cNvSpPr/>
              <p:nvPr/>
            </p:nvSpPr>
            <p:spPr bwMode="auto">
              <a:xfrm>
                <a:off x="2671482" y="3388659"/>
                <a:ext cx="833718" cy="1201270"/>
              </a:xfrm>
              <a:custGeom>
                <a:avLst/>
                <a:gdLst>
                  <a:gd name="connsiteX0" fmla="*/ 0 w 833718"/>
                  <a:gd name="connsiteY0" fmla="*/ 923365 h 1201270"/>
                  <a:gd name="connsiteX1" fmla="*/ 125506 w 833718"/>
                  <a:gd name="connsiteY1" fmla="*/ 878541 h 1201270"/>
                  <a:gd name="connsiteX2" fmla="*/ 313765 w 833718"/>
                  <a:gd name="connsiteY2" fmla="*/ 824753 h 1201270"/>
                  <a:gd name="connsiteX3" fmla="*/ 493059 w 833718"/>
                  <a:gd name="connsiteY3" fmla="*/ 726141 h 1201270"/>
                  <a:gd name="connsiteX4" fmla="*/ 564777 w 833718"/>
                  <a:gd name="connsiteY4" fmla="*/ 591670 h 1201270"/>
                  <a:gd name="connsiteX5" fmla="*/ 546847 w 833718"/>
                  <a:gd name="connsiteY5" fmla="*/ 475129 h 1201270"/>
                  <a:gd name="connsiteX6" fmla="*/ 484094 w 833718"/>
                  <a:gd name="connsiteY6" fmla="*/ 376517 h 1201270"/>
                  <a:gd name="connsiteX7" fmla="*/ 519953 w 833718"/>
                  <a:gd name="connsiteY7" fmla="*/ 242047 h 1201270"/>
                  <a:gd name="connsiteX8" fmla="*/ 484094 w 833718"/>
                  <a:gd name="connsiteY8" fmla="*/ 188259 h 1201270"/>
                  <a:gd name="connsiteX9" fmla="*/ 502024 w 833718"/>
                  <a:gd name="connsiteY9" fmla="*/ 0 h 1201270"/>
                  <a:gd name="connsiteX10" fmla="*/ 618565 w 833718"/>
                  <a:gd name="connsiteY10" fmla="*/ 125506 h 1201270"/>
                  <a:gd name="connsiteX11" fmla="*/ 609600 w 833718"/>
                  <a:gd name="connsiteY11" fmla="*/ 242047 h 1201270"/>
                  <a:gd name="connsiteX12" fmla="*/ 699247 w 833718"/>
                  <a:gd name="connsiteY12" fmla="*/ 358588 h 1201270"/>
                  <a:gd name="connsiteX13" fmla="*/ 833718 w 833718"/>
                  <a:gd name="connsiteY13" fmla="*/ 502023 h 1201270"/>
                  <a:gd name="connsiteX14" fmla="*/ 806824 w 833718"/>
                  <a:gd name="connsiteY14" fmla="*/ 735106 h 1201270"/>
                  <a:gd name="connsiteX15" fmla="*/ 753036 w 833718"/>
                  <a:gd name="connsiteY15" fmla="*/ 959223 h 1201270"/>
                  <a:gd name="connsiteX16" fmla="*/ 502024 w 833718"/>
                  <a:gd name="connsiteY16" fmla="*/ 1021976 h 1201270"/>
                  <a:gd name="connsiteX17" fmla="*/ 331694 w 833718"/>
                  <a:gd name="connsiteY17" fmla="*/ 1111623 h 1201270"/>
                  <a:gd name="connsiteX18" fmla="*/ 215153 w 833718"/>
                  <a:gd name="connsiteY18" fmla="*/ 1192306 h 1201270"/>
                  <a:gd name="connsiteX19" fmla="*/ 89647 w 833718"/>
                  <a:gd name="connsiteY19" fmla="*/ 1201270 h 1201270"/>
                  <a:gd name="connsiteX20" fmla="*/ 116542 w 833718"/>
                  <a:gd name="connsiteY20" fmla="*/ 1075765 h 1201270"/>
                  <a:gd name="connsiteX21" fmla="*/ 71718 w 833718"/>
                  <a:gd name="connsiteY21" fmla="*/ 986117 h 1201270"/>
                  <a:gd name="connsiteX22" fmla="*/ 0 w 833718"/>
                  <a:gd name="connsiteY22" fmla="*/ 923365 h 120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718" h="1201270">
                    <a:moveTo>
                      <a:pt x="0" y="923365"/>
                    </a:moveTo>
                    <a:lnTo>
                      <a:pt x="125506" y="878541"/>
                    </a:lnTo>
                    <a:lnTo>
                      <a:pt x="313765" y="824753"/>
                    </a:lnTo>
                    <a:lnTo>
                      <a:pt x="493059" y="726141"/>
                    </a:lnTo>
                    <a:lnTo>
                      <a:pt x="564777" y="591670"/>
                    </a:lnTo>
                    <a:lnTo>
                      <a:pt x="546847" y="475129"/>
                    </a:lnTo>
                    <a:lnTo>
                      <a:pt x="484094" y="376517"/>
                    </a:lnTo>
                    <a:lnTo>
                      <a:pt x="519953" y="242047"/>
                    </a:lnTo>
                    <a:lnTo>
                      <a:pt x="484094" y="188259"/>
                    </a:lnTo>
                    <a:lnTo>
                      <a:pt x="502024" y="0"/>
                    </a:lnTo>
                    <a:lnTo>
                      <a:pt x="618565" y="125506"/>
                    </a:lnTo>
                    <a:lnTo>
                      <a:pt x="609600" y="242047"/>
                    </a:lnTo>
                    <a:lnTo>
                      <a:pt x="699247" y="358588"/>
                    </a:lnTo>
                    <a:lnTo>
                      <a:pt x="833718" y="502023"/>
                    </a:lnTo>
                    <a:lnTo>
                      <a:pt x="806824" y="735106"/>
                    </a:lnTo>
                    <a:lnTo>
                      <a:pt x="753036" y="959223"/>
                    </a:lnTo>
                    <a:lnTo>
                      <a:pt x="502024" y="1021976"/>
                    </a:lnTo>
                    <a:lnTo>
                      <a:pt x="331694" y="1111623"/>
                    </a:lnTo>
                    <a:lnTo>
                      <a:pt x="215153" y="1192306"/>
                    </a:lnTo>
                    <a:lnTo>
                      <a:pt x="89647" y="1201270"/>
                    </a:lnTo>
                    <a:lnTo>
                      <a:pt x="116542" y="1075765"/>
                    </a:lnTo>
                    <a:lnTo>
                      <a:pt x="71718" y="986117"/>
                    </a:lnTo>
                    <a:lnTo>
                      <a:pt x="0" y="923365"/>
                    </a:lnTo>
                    <a:close/>
                  </a:path>
                </a:pathLst>
              </a:cu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17" name="Freeform 16"/>
              <p:cNvSpPr/>
              <p:nvPr/>
            </p:nvSpPr>
            <p:spPr bwMode="auto">
              <a:xfrm>
                <a:off x="358588" y="3334870"/>
                <a:ext cx="1362636" cy="1281953"/>
              </a:xfrm>
              <a:custGeom>
                <a:avLst/>
                <a:gdLst>
                  <a:gd name="connsiteX0" fmla="*/ 233082 w 798188"/>
                  <a:gd name="connsiteY0" fmla="*/ 386818 h 861948"/>
                  <a:gd name="connsiteX1" fmla="*/ 125505 w 798188"/>
                  <a:gd name="connsiteY1" fmla="*/ 539218 h 861948"/>
                  <a:gd name="connsiteX2" fmla="*/ 215152 w 798188"/>
                  <a:gd name="connsiteY2" fmla="*/ 673689 h 861948"/>
                  <a:gd name="connsiteX3" fmla="*/ 322729 w 798188"/>
                  <a:gd name="connsiteY3" fmla="*/ 673689 h 861948"/>
                  <a:gd name="connsiteX4" fmla="*/ 484094 w 798188"/>
                  <a:gd name="connsiteY4" fmla="*/ 745406 h 861948"/>
                  <a:gd name="connsiteX5" fmla="*/ 672352 w 798188"/>
                  <a:gd name="connsiteY5" fmla="*/ 861948 h 861948"/>
                  <a:gd name="connsiteX6" fmla="*/ 717176 w 798188"/>
                  <a:gd name="connsiteY6" fmla="*/ 799195 h 861948"/>
                  <a:gd name="connsiteX7" fmla="*/ 699247 w 798188"/>
                  <a:gd name="connsiteY7" fmla="*/ 718512 h 861948"/>
                  <a:gd name="connsiteX8" fmla="*/ 672352 w 798188"/>
                  <a:gd name="connsiteY8" fmla="*/ 610936 h 861948"/>
                  <a:gd name="connsiteX9" fmla="*/ 788894 w 798188"/>
                  <a:gd name="connsiteY9" fmla="*/ 395783 h 861948"/>
                  <a:gd name="connsiteX10" fmla="*/ 797858 w 798188"/>
                  <a:gd name="connsiteY10" fmla="*/ 306136 h 861948"/>
                  <a:gd name="connsiteX11" fmla="*/ 762000 w 798188"/>
                  <a:gd name="connsiteY11" fmla="*/ 207524 h 861948"/>
                  <a:gd name="connsiteX12" fmla="*/ 699247 w 798188"/>
                  <a:gd name="connsiteY12" fmla="*/ 153736 h 861948"/>
                  <a:gd name="connsiteX13" fmla="*/ 573741 w 798188"/>
                  <a:gd name="connsiteY13" fmla="*/ 37195 h 861948"/>
                  <a:gd name="connsiteX14" fmla="*/ 493058 w 798188"/>
                  <a:gd name="connsiteY14" fmla="*/ 1336 h 861948"/>
                  <a:gd name="connsiteX15" fmla="*/ 376517 w 798188"/>
                  <a:gd name="connsiteY15" fmla="*/ 10301 h 861948"/>
                  <a:gd name="connsiteX16" fmla="*/ 188258 w 798188"/>
                  <a:gd name="connsiteY16" fmla="*/ 162701 h 861948"/>
                  <a:gd name="connsiteX17" fmla="*/ 53788 w 798188"/>
                  <a:gd name="connsiteY17" fmla="*/ 207524 h 861948"/>
                  <a:gd name="connsiteX18" fmla="*/ 0 w 798188"/>
                  <a:gd name="connsiteY18" fmla="*/ 350959 h 861948"/>
                  <a:gd name="connsiteX19" fmla="*/ 233082 w 798188"/>
                  <a:gd name="connsiteY19" fmla="*/ 386818 h 86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8188" h="861948">
                    <a:moveTo>
                      <a:pt x="233082" y="386818"/>
                    </a:moveTo>
                    <a:lnTo>
                      <a:pt x="125505" y="539218"/>
                    </a:lnTo>
                    <a:lnTo>
                      <a:pt x="215152" y="673689"/>
                    </a:lnTo>
                    <a:lnTo>
                      <a:pt x="322729" y="673689"/>
                    </a:lnTo>
                    <a:lnTo>
                      <a:pt x="484094" y="745406"/>
                    </a:lnTo>
                    <a:lnTo>
                      <a:pt x="672352" y="861948"/>
                    </a:lnTo>
                    <a:lnTo>
                      <a:pt x="717176" y="799195"/>
                    </a:lnTo>
                    <a:lnTo>
                      <a:pt x="699247" y="718512"/>
                    </a:lnTo>
                    <a:lnTo>
                      <a:pt x="672352" y="610936"/>
                    </a:lnTo>
                    <a:lnTo>
                      <a:pt x="788894" y="395783"/>
                    </a:lnTo>
                    <a:cubicBezTo>
                      <a:pt x="798188" y="312131"/>
                      <a:pt x="797858" y="342160"/>
                      <a:pt x="797858" y="306136"/>
                    </a:cubicBezTo>
                    <a:lnTo>
                      <a:pt x="762000" y="207524"/>
                    </a:lnTo>
                    <a:lnTo>
                      <a:pt x="699247" y="153736"/>
                    </a:lnTo>
                    <a:lnTo>
                      <a:pt x="573741" y="37195"/>
                    </a:lnTo>
                    <a:cubicBezTo>
                      <a:pt x="499350" y="0"/>
                      <a:pt x="528751" y="1336"/>
                      <a:pt x="493058" y="1336"/>
                    </a:cubicBezTo>
                    <a:lnTo>
                      <a:pt x="376517" y="10301"/>
                    </a:lnTo>
                    <a:lnTo>
                      <a:pt x="188258" y="162701"/>
                    </a:lnTo>
                    <a:lnTo>
                      <a:pt x="53788" y="207524"/>
                    </a:lnTo>
                    <a:lnTo>
                      <a:pt x="0" y="350959"/>
                    </a:lnTo>
                    <a:lnTo>
                      <a:pt x="233082" y="386818"/>
                    </a:lnTo>
                    <a:close/>
                  </a:path>
                </a:pathLst>
              </a:custGeom>
              <a:solidFill>
                <a:srgbClr val="777777"/>
              </a:solidFill>
              <a:ln w="9525" cap="flat" cmpd="sng" algn="ctr">
                <a:solidFill>
                  <a:schemeClr val="tx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18" name="Freeform 17"/>
              <p:cNvSpPr/>
              <p:nvPr/>
            </p:nvSpPr>
            <p:spPr bwMode="auto">
              <a:xfrm>
                <a:off x="1201271" y="3164541"/>
                <a:ext cx="1174376" cy="770965"/>
              </a:xfrm>
              <a:custGeom>
                <a:avLst/>
                <a:gdLst>
                  <a:gd name="connsiteX0" fmla="*/ 0 w 1174376"/>
                  <a:gd name="connsiteY0" fmla="*/ 304800 h 770965"/>
                  <a:gd name="connsiteX1" fmla="*/ 215153 w 1174376"/>
                  <a:gd name="connsiteY1" fmla="*/ 224118 h 770965"/>
                  <a:gd name="connsiteX2" fmla="*/ 519953 w 1174376"/>
                  <a:gd name="connsiteY2" fmla="*/ 251012 h 770965"/>
                  <a:gd name="connsiteX3" fmla="*/ 672353 w 1174376"/>
                  <a:gd name="connsiteY3" fmla="*/ 197224 h 770965"/>
                  <a:gd name="connsiteX4" fmla="*/ 797858 w 1174376"/>
                  <a:gd name="connsiteY4" fmla="*/ 71718 h 770965"/>
                  <a:gd name="connsiteX5" fmla="*/ 1004047 w 1174376"/>
                  <a:gd name="connsiteY5" fmla="*/ 0 h 770965"/>
                  <a:gd name="connsiteX6" fmla="*/ 1174376 w 1174376"/>
                  <a:gd name="connsiteY6" fmla="*/ 277906 h 770965"/>
                  <a:gd name="connsiteX7" fmla="*/ 1039905 w 1174376"/>
                  <a:gd name="connsiteY7" fmla="*/ 313765 h 770965"/>
                  <a:gd name="connsiteX8" fmla="*/ 869576 w 1174376"/>
                  <a:gd name="connsiteY8" fmla="*/ 349624 h 770965"/>
                  <a:gd name="connsiteX9" fmla="*/ 735105 w 1174376"/>
                  <a:gd name="connsiteY9" fmla="*/ 367553 h 770965"/>
                  <a:gd name="connsiteX10" fmla="*/ 627529 w 1174376"/>
                  <a:gd name="connsiteY10" fmla="*/ 412377 h 770965"/>
                  <a:gd name="connsiteX11" fmla="*/ 510988 w 1174376"/>
                  <a:gd name="connsiteY11" fmla="*/ 528918 h 770965"/>
                  <a:gd name="connsiteX12" fmla="*/ 358588 w 1174376"/>
                  <a:gd name="connsiteY12" fmla="*/ 645459 h 770965"/>
                  <a:gd name="connsiteX13" fmla="*/ 251011 w 1174376"/>
                  <a:gd name="connsiteY13" fmla="*/ 770965 h 770965"/>
                  <a:gd name="connsiteX14" fmla="*/ 277905 w 1174376"/>
                  <a:gd name="connsiteY14" fmla="*/ 609600 h 770965"/>
                  <a:gd name="connsiteX15" fmla="*/ 233082 w 1174376"/>
                  <a:gd name="connsiteY15" fmla="*/ 510988 h 770965"/>
                  <a:gd name="connsiteX16" fmla="*/ 152400 w 1174376"/>
                  <a:gd name="connsiteY16" fmla="*/ 439271 h 770965"/>
                  <a:gd name="connsiteX17" fmla="*/ 89647 w 1174376"/>
                  <a:gd name="connsiteY17" fmla="*/ 394447 h 770965"/>
                  <a:gd name="connsiteX18" fmla="*/ 0 w 1174376"/>
                  <a:gd name="connsiteY18" fmla="*/ 304800 h 77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4376" h="770965">
                    <a:moveTo>
                      <a:pt x="0" y="304800"/>
                    </a:moveTo>
                    <a:lnTo>
                      <a:pt x="215153" y="224118"/>
                    </a:lnTo>
                    <a:lnTo>
                      <a:pt x="519953" y="251012"/>
                    </a:lnTo>
                    <a:lnTo>
                      <a:pt x="672353" y="197224"/>
                    </a:lnTo>
                    <a:lnTo>
                      <a:pt x="797858" y="71718"/>
                    </a:lnTo>
                    <a:lnTo>
                      <a:pt x="1004047" y="0"/>
                    </a:lnTo>
                    <a:lnTo>
                      <a:pt x="1174376" y="277906"/>
                    </a:lnTo>
                    <a:lnTo>
                      <a:pt x="1039905" y="313765"/>
                    </a:lnTo>
                    <a:lnTo>
                      <a:pt x="869576" y="349624"/>
                    </a:lnTo>
                    <a:lnTo>
                      <a:pt x="735105" y="367553"/>
                    </a:lnTo>
                    <a:lnTo>
                      <a:pt x="627529" y="412377"/>
                    </a:lnTo>
                    <a:lnTo>
                      <a:pt x="510988" y="528918"/>
                    </a:lnTo>
                    <a:lnTo>
                      <a:pt x="358588" y="645459"/>
                    </a:lnTo>
                    <a:lnTo>
                      <a:pt x="251011" y="770965"/>
                    </a:lnTo>
                    <a:lnTo>
                      <a:pt x="277905" y="609600"/>
                    </a:lnTo>
                    <a:lnTo>
                      <a:pt x="233082" y="510988"/>
                    </a:lnTo>
                    <a:lnTo>
                      <a:pt x="152400" y="439271"/>
                    </a:lnTo>
                    <a:lnTo>
                      <a:pt x="89647" y="394447"/>
                    </a:lnTo>
                    <a:lnTo>
                      <a:pt x="0" y="304800"/>
                    </a:lnTo>
                    <a:close/>
                  </a:path>
                </a:pathLst>
              </a:cu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19" name="Freeform 18"/>
              <p:cNvSpPr/>
              <p:nvPr/>
            </p:nvSpPr>
            <p:spPr bwMode="auto">
              <a:xfrm>
                <a:off x="2196352" y="4285130"/>
                <a:ext cx="573741" cy="430306"/>
              </a:xfrm>
              <a:custGeom>
                <a:avLst/>
                <a:gdLst>
                  <a:gd name="connsiteX0" fmla="*/ 277906 w 573741"/>
                  <a:gd name="connsiteY0" fmla="*/ 44823 h 430306"/>
                  <a:gd name="connsiteX1" fmla="*/ 0 w 573741"/>
                  <a:gd name="connsiteY1" fmla="*/ 313765 h 430306"/>
                  <a:gd name="connsiteX2" fmla="*/ 251012 w 573741"/>
                  <a:gd name="connsiteY2" fmla="*/ 430306 h 430306"/>
                  <a:gd name="connsiteX3" fmla="*/ 412376 w 573741"/>
                  <a:gd name="connsiteY3" fmla="*/ 304800 h 430306"/>
                  <a:gd name="connsiteX4" fmla="*/ 537882 w 573741"/>
                  <a:gd name="connsiteY4" fmla="*/ 295835 h 430306"/>
                  <a:gd name="connsiteX5" fmla="*/ 573741 w 573741"/>
                  <a:gd name="connsiteY5" fmla="*/ 152400 h 430306"/>
                  <a:gd name="connsiteX6" fmla="*/ 484094 w 573741"/>
                  <a:gd name="connsiteY6" fmla="*/ 26894 h 430306"/>
                  <a:gd name="connsiteX7" fmla="*/ 340659 w 573741"/>
                  <a:gd name="connsiteY7" fmla="*/ 0 h 43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741" h="430306">
                    <a:moveTo>
                      <a:pt x="277906" y="44823"/>
                    </a:moveTo>
                    <a:lnTo>
                      <a:pt x="0" y="313765"/>
                    </a:lnTo>
                    <a:lnTo>
                      <a:pt x="251012" y="430306"/>
                    </a:lnTo>
                    <a:lnTo>
                      <a:pt x="412376" y="304800"/>
                    </a:lnTo>
                    <a:lnTo>
                      <a:pt x="537882" y="295835"/>
                    </a:lnTo>
                    <a:lnTo>
                      <a:pt x="573741" y="152400"/>
                    </a:lnTo>
                    <a:lnTo>
                      <a:pt x="484094" y="26894"/>
                    </a:lnTo>
                    <a:lnTo>
                      <a:pt x="340659" y="0"/>
                    </a:lnTo>
                  </a:path>
                </a:pathLst>
              </a:custGeom>
              <a:solidFill>
                <a:srgbClr val="FF7C80"/>
              </a:solidFill>
              <a:ln w="9525" cap="flat" cmpd="sng" algn="ctr">
                <a:solidFill>
                  <a:srgbClr val="FF7C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20" name="Freeform 19"/>
              <p:cNvSpPr/>
              <p:nvPr/>
            </p:nvSpPr>
            <p:spPr bwMode="auto">
              <a:xfrm>
                <a:off x="2205318" y="2805953"/>
                <a:ext cx="959223" cy="797859"/>
              </a:xfrm>
              <a:custGeom>
                <a:avLst/>
                <a:gdLst>
                  <a:gd name="connsiteX0" fmla="*/ 80682 w 959223"/>
                  <a:gd name="connsiteY0" fmla="*/ 421341 h 797859"/>
                  <a:gd name="connsiteX1" fmla="*/ 170329 w 959223"/>
                  <a:gd name="connsiteY1" fmla="*/ 609600 h 797859"/>
                  <a:gd name="connsiteX2" fmla="*/ 322729 w 959223"/>
                  <a:gd name="connsiteY2" fmla="*/ 564776 h 797859"/>
                  <a:gd name="connsiteX3" fmla="*/ 412376 w 959223"/>
                  <a:gd name="connsiteY3" fmla="*/ 708212 h 797859"/>
                  <a:gd name="connsiteX4" fmla="*/ 690282 w 959223"/>
                  <a:gd name="connsiteY4" fmla="*/ 797859 h 797859"/>
                  <a:gd name="connsiteX5" fmla="*/ 941294 w 959223"/>
                  <a:gd name="connsiteY5" fmla="*/ 744070 h 797859"/>
                  <a:gd name="connsiteX6" fmla="*/ 959223 w 959223"/>
                  <a:gd name="connsiteY6" fmla="*/ 510988 h 797859"/>
                  <a:gd name="connsiteX7" fmla="*/ 753035 w 959223"/>
                  <a:gd name="connsiteY7" fmla="*/ 403412 h 797859"/>
                  <a:gd name="connsiteX8" fmla="*/ 699247 w 959223"/>
                  <a:gd name="connsiteY8" fmla="*/ 268941 h 797859"/>
                  <a:gd name="connsiteX9" fmla="*/ 797859 w 959223"/>
                  <a:gd name="connsiteY9" fmla="*/ 116541 h 797859"/>
                  <a:gd name="connsiteX10" fmla="*/ 573741 w 959223"/>
                  <a:gd name="connsiteY10" fmla="*/ 8964 h 797859"/>
                  <a:gd name="connsiteX11" fmla="*/ 412376 w 959223"/>
                  <a:gd name="connsiteY11" fmla="*/ 0 h 797859"/>
                  <a:gd name="connsiteX12" fmla="*/ 53788 w 959223"/>
                  <a:gd name="connsiteY12" fmla="*/ 8964 h 797859"/>
                  <a:gd name="connsiteX13" fmla="*/ 0 w 959223"/>
                  <a:gd name="connsiteY13" fmla="*/ 125506 h 797859"/>
                  <a:gd name="connsiteX14" fmla="*/ 71717 w 959223"/>
                  <a:gd name="connsiteY14" fmla="*/ 224117 h 797859"/>
                  <a:gd name="connsiteX15" fmla="*/ 17929 w 959223"/>
                  <a:gd name="connsiteY15" fmla="*/ 358588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9223" h="797859">
                    <a:moveTo>
                      <a:pt x="80682" y="421341"/>
                    </a:moveTo>
                    <a:lnTo>
                      <a:pt x="170329" y="609600"/>
                    </a:lnTo>
                    <a:lnTo>
                      <a:pt x="322729" y="564776"/>
                    </a:lnTo>
                    <a:lnTo>
                      <a:pt x="412376" y="708212"/>
                    </a:lnTo>
                    <a:lnTo>
                      <a:pt x="690282" y="797859"/>
                    </a:lnTo>
                    <a:lnTo>
                      <a:pt x="941294" y="744070"/>
                    </a:lnTo>
                    <a:lnTo>
                      <a:pt x="959223" y="510988"/>
                    </a:lnTo>
                    <a:lnTo>
                      <a:pt x="753035" y="403412"/>
                    </a:lnTo>
                    <a:lnTo>
                      <a:pt x="699247" y="268941"/>
                    </a:lnTo>
                    <a:lnTo>
                      <a:pt x="797859" y="116541"/>
                    </a:lnTo>
                    <a:lnTo>
                      <a:pt x="573741" y="8964"/>
                    </a:lnTo>
                    <a:lnTo>
                      <a:pt x="412376" y="0"/>
                    </a:lnTo>
                    <a:lnTo>
                      <a:pt x="53788" y="8964"/>
                    </a:lnTo>
                    <a:lnTo>
                      <a:pt x="0" y="125506"/>
                    </a:lnTo>
                    <a:lnTo>
                      <a:pt x="71717" y="224117"/>
                    </a:lnTo>
                    <a:lnTo>
                      <a:pt x="17929" y="358588"/>
                    </a:lnTo>
                  </a:path>
                </a:pathLst>
              </a:custGeom>
              <a:solidFill>
                <a:srgbClr val="FF7C80"/>
              </a:solidFill>
              <a:ln w="9525" cap="flat" cmpd="sng" algn="ctr">
                <a:solidFill>
                  <a:srgbClr val="FF7C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21" name="Freeform 20"/>
              <p:cNvSpPr/>
              <p:nvPr/>
            </p:nvSpPr>
            <p:spPr bwMode="auto">
              <a:xfrm>
                <a:off x="2581836" y="5145740"/>
                <a:ext cx="833717" cy="914400"/>
              </a:xfrm>
              <a:custGeom>
                <a:avLst/>
                <a:gdLst>
                  <a:gd name="connsiteX0" fmla="*/ 251011 w 833717"/>
                  <a:gd name="connsiteY0" fmla="*/ 89647 h 914400"/>
                  <a:gd name="connsiteX1" fmla="*/ 71717 w 833717"/>
                  <a:gd name="connsiteY1" fmla="*/ 161365 h 914400"/>
                  <a:gd name="connsiteX2" fmla="*/ 0 w 833717"/>
                  <a:gd name="connsiteY2" fmla="*/ 277906 h 914400"/>
                  <a:gd name="connsiteX3" fmla="*/ 62752 w 833717"/>
                  <a:gd name="connsiteY3" fmla="*/ 484094 h 914400"/>
                  <a:gd name="connsiteX4" fmla="*/ 71717 w 833717"/>
                  <a:gd name="connsiteY4" fmla="*/ 663388 h 914400"/>
                  <a:gd name="connsiteX5" fmla="*/ 125505 w 833717"/>
                  <a:gd name="connsiteY5" fmla="*/ 914400 h 914400"/>
                  <a:gd name="connsiteX6" fmla="*/ 376517 w 833717"/>
                  <a:gd name="connsiteY6" fmla="*/ 905436 h 914400"/>
                  <a:gd name="connsiteX7" fmla="*/ 403411 w 833717"/>
                  <a:gd name="connsiteY7" fmla="*/ 797859 h 914400"/>
                  <a:gd name="connsiteX8" fmla="*/ 609600 w 833717"/>
                  <a:gd name="connsiteY8" fmla="*/ 762000 h 914400"/>
                  <a:gd name="connsiteX9" fmla="*/ 806823 w 833717"/>
                  <a:gd name="connsiteY9" fmla="*/ 779930 h 914400"/>
                  <a:gd name="connsiteX10" fmla="*/ 797858 w 833717"/>
                  <a:gd name="connsiteY10" fmla="*/ 627530 h 914400"/>
                  <a:gd name="connsiteX11" fmla="*/ 609600 w 833717"/>
                  <a:gd name="connsiteY11" fmla="*/ 555812 h 914400"/>
                  <a:gd name="connsiteX12" fmla="*/ 528917 w 833717"/>
                  <a:gd name="connsiteY12" fmla="*/ 403412 h 914400"/>
                  <a:gd name="connsiteX13" fmla="*/ 672352 w 833717"/>
                  <a:gd name="connsiteY13" fmla="*/ 349624 h 914400"/>
                  <a:gd name="connsiteX14" fmla="*/ 744070 w 833717"/>
                  <a:gd name="connsiteY14" fmla="*/ 322730 h 914400"/>
                  <a:gd name="connsiteX15" fmla="*/ 833717 w 833717"/>
                  <a:gd name="connsiteY15" fmla="*/ 268941 h 914400"/>
                  <a:gd name="connsiteX16" fmla="*/ 779929 w 833717"/>
                  <a:gd name="connsiteY16" fmla="*/ 35859 h 914400"/>
                  <a:gd name="connsiteX17" fmla="*/ 528917 w 833717"/>
                  <a:gd name="connsiteY17" fmla="*/ 71718 h 914400"/>
                  <a:gd name="connsiteX18" fmla="*/ 394447 w 833717"/>
                  <a:gd name="connsiteY18"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717" h="914400">
                    <a:moveTo>
                      <a:pt x="251011" y="89647"/>
                    </a:moveTo>
                    <a:lnTo>
                      <a:pt x="71717" y="161365"/>
                    </a:lnTo>
                    <a:lnTo>
                      <a:pt x="0" y="277906"/>
                    </a:lnTo>
                    <a:lnTo>
                      <a:pt x="62752" y="484094"/>
                    </a:lnTo>
                    <a:lnTo>
                      <a:pt x="71717" y="663388"/>
                    </a:lnTo>
                    <a:lnTo>
                      <a:pt x="125505" y="914400"/>
                    </a:lnTo>
                    <a:lnTo>
                      <a:pt x="376517" y="905436"/>
                    </a:lnTo>
                    <a:lnTo>
                      <a:pt x="403411" y="797859"/>
                    </a:lnTo>
                    <a:lnTo>
                      <a:pt x="609600" y="762000"/>
                    </a:lnTo>
                    <a:lnTo>
                      <a:pt x="806823" y="779930"/>
                    </a:lnTo>
                    <a:lnTo>
                      <a:pt x="797858" y="627530"/>
                    </a:lnTo>
                    <a:lnTo>
                      <a:pt x="609600" y="555812"/>
                    </a:lnTo>
                    <a:lnTo>
                      <a:pt x="528917" y="403412"/>
                    </a:lnTo>
                    <a:lnTo>
                      <a:pt x="672352" y="349624"/>
                    </a:lnTo>
                    <a:lnTo>
                      <a:pt x="744070" y="322730"/>
                    </a:lnTo>
                    <a:lnTo>
                      <a:pt x="833717" y="268941"/>
                    </a:lnTo>
                    <a:lnTo>
                      <a:pt x="779929" y="35859"/>
                    </a:lnTo>
                    <a:lnTo>
                      <a:pt x="528917" y="71718"/>
                    </a:lnTo>
                    <a:lnTo>
                      <a:pt x="394447" y="0"/>
                    </a:lnTo>
                  </a:path>
                </a:pathLst>
              </a:custGeom>
              <a:solidFill>
                <a:srgbClr val="FF7C80"/>
              </a:solidFill>
              <a:ln w="9525" cap="flat" cmpd="sng" algn="ctr">
                <a:solidFill>
                  <a:srgbClr val="FF7C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22" name="Freeform 21"/>
              <p:cNvSpPr/>
              <p:nvPr/>
            </p:nvSpPr>
            <p:spPr bwMode="auto">
              <a:xfrm>
                <a:off x="1174376" y="5423647"/>
                <a:ext cx="349624" cy="403411"/>
              </a:xfrm>
              <a:custGeom>
                <a:avLst/>
                <a:gdLst>
                  <a:gd name="connsiteX0" fmla="*/ 53789 w 349624"/>
                  <a:gd name="connsiteY0" fmla="*/ 179294 h 403411"/>
                  <a:gd name="connsiteX1" fmla="*/ 53789 w 349624"/>
                  <a:gd name="connsiteY1" fmla="*/ 376517 h 403411"/>
                  <a:gd name="connsiteX2" fmla="*/ 233083 w 349624"/>
                  <a:gd name="connsiteY2" fmla="*/ 403411 h 403411"/>
                  <a:gd name="connsiteX3" fmla="*/ 233083 w 349624"/>
                  <a:gd name="connsiteY3" fmla="*/ 367553 h 403411"/>
                  <a:gd name="connsiteX4" fmla="*/ 215153 w 349624"/>
                  <a:gd name="connsiteY4" fmla="*/ 268941 h 403411"/>
                  <a:gd name="connsiteX5" fmla="*/ 349624 w 349624"/>
                  <a:gd name="connsiteY5" fmla="*/ 206188 h 403411"/>
                  <a:gd name="connsiteX6" fmla="*/ 331694 w 349624"/>
                  <a:gd name="connsiteY6" fmla="*/ 80682 h 403411"/>
                  <a:gd name="connsiteX7" fmla="*/ 170330 w 349624"/>
                  <a:gd name="connsiteY7" fmla="*/ 0 h 403411"/>
                  <a:gd name="connsiteX8" fmla="*/ 0 w 349624"/>
                  <a:gd name="connsiteY8" fmla="*/ 62753 h 40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624" h="403411">
                    <a:moveTo>
                      <a:pt x="53789" y="179294"/>
                    </a:moveTo>
                    <a:lnTo>
                      <a:pt x="53789" y="376517"/>
                    </a:lnTo>
                    <a:lnTo>
                      <a:pt x="233083" y="403411"/>
                    </a:lnTo>
                    <a:lnTo>
                      <a:pt x="233083" y="367553"/>
                    </a:lnTo>
                    <a:lnTo>
                      <a:pt x="215153" y="268941"/>
                    </a:lnTo>
                    <a:lnTo>
                      <a:pt x="349624" y="206188"/>
                    </a:lnTo>
                    <a:lnTo>
                      <a:pt x="331694" y="80682"/>
                    </a:lnTo>
                    <a:lnTo>
                      <a:pt x="170330" y="0"/>
                    </a:lnTo>
                    <a:lnTo>
                      <a:pt x="0" y="62753"/>
                    </a:lnTo>
                  </a:path>
                </a:pathLst>
              </a:custGeom>
              <a:solidFill>
                <a:srgbClr val="FF7C80"/>
              </a:solidFill>
              <a:ln w="9525" cap="flat" cmpd="sng" algn="ctr">
                <a:solidFill>
                  <a:srgbClr val="FF7C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23" name="Freeform 22"/>
              <p:cNvSpPr/>
              <p:nvPr/>
            </p:nvSpPr>
            <p:spPr bwMode="auto">
              <a:xfrm>
                <a:off x="672354" y="3476970"/>
                <a:ext cx="798188" cy="861948"/>
              </a:xfrm>
              <a:custGeom>
                <a:avLst/>
                <a:gdLst>
                  <a:gd name="connsiteX0" fmla="*/ 233082 w 798188"/>
                  <a:gd name="connsiteY0" fmla="*/ 386818 h 861948"/>
                  <a:gd name="connsiteX1" fmla="*/ 125505 w 798188"/>
                  <a:gd name="connsiteY1" fmla="*/ 539218 h 861948"/>
                  <a:gd name="connsiteX2" fmla="*/ 215152 w 798188"/>
                  <a:gd name="connsiteY2" fmla="*/ 673689 h 861948"/>
                  <a:gd name="connsiteX3" fmla="*/ 322729 w 798188"/>
                  <a:gd name="connsiteY3" fmla="*/ 673689 h 861948"/>
                  <a:gd name="connsiteX4" fmla="*/ 484094 w 798188"/>
                  <a:gd name="connsiteY4" fmla="*/ 745406 h 861948"/>
                  <a:gd name="connsiteX5" fmla="*/ 672352 w 798188"/>
                  <a:gd name="connsiteY5" fmla="*/ 861948 h 861948"/>
                  <a:gd name="connsiteX6" fmla="*/ 717176 w 798188"/>
                  <a:gd name="connsiteY6" fmla="*/ 799195 h 861948"/>
                  <a:gd name="connsiteX7" fmla="*/ 699247 w 798188"/>
                  <a:gd name="connsiteY7" fmla="*/ 718512 h 861948"/>
                  <a:gd name="connsiteX8" fmla="*/ 672352 w 798188"/>
                  <a:gd name="connsiteY8" fmla="*/ 610936 h 861948"/>
                  <a:gd name="connsiteX9" fmla="*/ 788894 w 798188"/>
                  <a:gd name="connsiteY9" fmla="*/ 395783 h 861948"/>
                  <a:gd name="connsiteX10" fmla="*/ 797858 w 798188"/>
                  <a:gd name="connsiteY10" fmla="*/ 306136 h 861948"/>
                  <a:gd name="connsiteX11" fmla="*/ 762000 w 798188"/>
                  <a:gd name="connsiteY11" fmla="*/ 207524 h 861948"/>
                  <a:gd name="connsiteX12" fmla="*/ 699247 w 798188"/>
                  <a:gd name="connsiteY12" fmla="*/ 153736 h 861948"/>
                  <a:gd name="connsiteX13" fmla="*/ 573741 w 798188"/>
                  <a:gd name="connsiteY13" fmla="*/ 37195 h 861948"/>
                  <a:gd name="connsiteX14" fmla="*/ 493058 w 798188"/>
                  <a:gd name="connsiteY14" fmla="*/ 1336 h 861948"/>
                  <a:gd name="connsiteX15" fmla="*/ 376517 w 798188"/>
                  <a:gd name="connsiteY15" fmla="*/ 10301 h 861948"/>
                  <a:gd name="connsiteX16" fmla="*/ 188258 w 798188"/>
                  <a:gd name="connsiteY16" fmla="*/ 162701 h 861948"/>
                  <a:gd name="connsiteX17" fmla="*/ 53788 w 798188"/>
                  <a:gd name="connsiteY17" fmla="*/ 207524 h 861948"/>
                  <a:gd name="connsiteX18" fmla="*/ 0 w 798188"/>
                  <a:gd name="connsiteY18" fmla="*/ 350959 h 861948"/>
                  <a:gd name="connsiteX19" fmla="*/ 233082 w 798188"/>
                  <a:gd name="connsiteY19" fmla="*/ 386818 h 86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8188" h="861948">
                    <a:moveTo>
                      <a:pt x="233082" y="386818"/>
                    </a:moveTo>
                    <a:lnTo>
                      <a:pt x="125505" y="539218"/>
                    </a:lnTo>
                    <a:lnTo>
                      <a:pt x="215152" y="673689"/>
                    </a:lnTo>
                    <a:lnTo>
                      <a:pt x="322729" y="673689"/>
                    </a:lnTo>
                    <a:lnTo>
                      <a:pt x="484094" y="745406"/>
                    </a:lnTo>
                    <a:lnTo>
                      <a:pt x="672352" y="861948"/>
                    </a:lnTo>
                    <a:lnTo>
                      <a:pt x="717176" y="799195"/>
                    </a:lnTo>
                    <a:lnTo>
                      <a:pt x="699247" y="718512"/>
                    </a:lnTo>
                    <a:lnTo>
                      <a:pt x="672352" y="610936"/>
                    </a:lnTo>
                    <a:lnTo>
                      <a:pt x="788894" y="395783"/>
                    </a:lnTo>
                    <a:cubicBezTo>
                      <a:pt x="798188" y="312131"/>
                      <a:pt x="797858" y="342160"/>
                      <a:pt x="797858" y="306136"/>
                    </a:cubicBezTo>
                    <a:lnTo>
                      <a:pt x="762000" y="207524"/>
                    </a:lnTo>
                    <a:lnTo>
                      <a:pt x="699247" y="153736"/>
                    </a:lnTo>
                    <a:lnTo>
                      <a:pt x="573741" y="37195"/>
                    </a:lnTo>
                    <a:cubicBezTo>
                      <a:pt x="499350" y="0"/>
                      <a:pt x="528751" y="1336"/>
                      <a:pt x="493058" y="1336"/>
                    </a:cubicBezTo>
                    <a:lnTo>
                      <a:pt x="376517" y="10301"/>
                    </a:lnTo>
                    <a:lnTo>
                      <a:pt x="188258" y="162701"/>
                    </a:lnTo>
                    <a:lnTo>
                      <a:pt x="53788" y="207524"/>
                    </a:lnTo>
                    <a:lnTo>
                      <a:pt x="0" y="350959"/>
                    </a:lnTo>
                    <a:lnTo>
                      <a:pt x="233082" y="386818"/>
                    </a:lnTo>
                    <a:close/>
                  </a:path>
                </a:pathLst>
              </a:custGeom>
              <a:solidFill>
                <a:srgbClr val="FF7C80"/>
              </a:solidFill>
              <a:ln w="9525" cap="flat" cmpd="sng" algn="ctr">
                <a:solidFill>
                  <a:srgbClr val="FF7C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24" name="Freeform 23"/>
              <p:cNvSpPr/>
              <p:nvPr/>
            </p:nvSpPr>
            <p:spPr bwMode="auto">
              <a:xfrm>
                <a:off x="1362635" y="4285129"/>
                <a:ext cx="950259" cy="403412"/>
              </a:xfrm>
              <a:custGeom>
                <a:avLst/>
                <a:gdLst>
                  <a:gd name="connsiteX0" fmla="*/ 950259 w 950259"/>
                  <a:gd name="connsiteY0" fmla="*/ 188259 h 403412"/>
                  <a:gd name="connsiteX1" fmla="*/ 717177 w 950259"/>
                  <a:gd name="connsiteY1" fmla="*/ 188259 h 403412"/>
                  <a:gd name="connsiteX2" fmla="*/ 555812 w 950259"/>
                  <a:gd name="connsiteY2" fmla="*/ 215153 h 403412"/>
                  <a:gd name="connsiteX3" fmla="*/ 421341 w 950259"/>
                  <a:gd name="connsiteY3" fmla="*/ 233083 h 403412"/>
                  <a:gd name="connsiteX4" fmla="*/ 322730 w 950259"/>
                  <a:gd name="connsiteY4" fmla="*/ 188259 h 403412"/>
                  <a:gd name="connsiteX5" fmla="*/ 206189 w 950259"/>
                  <a:gd name="connsiteY5" fmla="*/ 98612 h 403412"/>
                  <a:gd name="connsiteX6" fmla="*/ 44824 w 950259"/>
                  <a:gd name="connsiteY6" fmla="*/ 0 h 403412"/>
                  <a:gd name="connsiteX7" fmla="*/ 0 w 950259"/>
                  <a:gd name="connsiteY7" fmla="*/ 44824 h 403412"/>
                  <a:gd name="connsiteX8" fmla="*/ 35859 w 950259"/>
                  <a:gd name="connsiteY8" fmla="*/ 116542 h 403412"/>
                  <a:gd name="connsiteX9" fmla="*/ 134471 w 950259"/>
                  <a:gd name="connsiteY9" fmla="*/ 197224 h 403412"/>
                  <a:gd name="connsiteX10" fmla="*/ 224118 w 950259"/>
                  <a:gd name="connsiteY10" fmla="*/ 259977 h 403412"/>
                  <a:gd name="connsiteX11" fmla="*/ 322730 w 950259"/>
                  <a:gd name="connsiteY11" fmla="*/ 331695 h 403412"/>
                  <a:gd name="connsiteX12" fmla="*/ 430306 w 950259"/>
                  <a:gd name="connsiteY12" fmla="*/ 394447 h 403412"/>
                  <a:gd name="connsiteX13" fmla="*/ 582706 w 950259"/>
                  <a:gd name="connsiteY13" fmla="*/ 403412 h 403412"/>
                  <a:gd name="connsiteX14" fmla="*/ 681318 w 950259"/>
                  <a:gd name="connsiteY14" fmla="*/ 367553 h 403412"/>
                  <a:gd name="connsiteX15" fmla="*/ 851647 w 950259"/>
                  <a:gd name="connsiteY15" fmla="*/ 313765 h 403412"/>
                  <a:gd name="connsiteX16" fmla="*/ 950259 w 950259"/>
                  <a:gd name="connsiteY16" fmla="*/ 188259 h 40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0259" h="403412">
                    <a:moveTo>
                      <a:pt x="950259" y="188259"/>
                    </a:moveTo>
                    <a:lnTo>
                      <a:pt x="717177" y="188259"/>
                    </a:lnTo>
                    <a:lnTo>
                      <a:pt x="555812" y="215153"/>
                    </a:lnTo>
                    <a:lnTo>
                      <a:pt x="421341" y="233083"/>
                    </a:lnTo>
                    <a:lnTo>
                      <a:pt x="322730" y="188259"/>
                    </a:lnTo>
                    <a:lnTo>
                      <a:pt x="206189" y="98612"/>
                    </a:lnTo>
                    <a:lnTo>
                      <a:pt x="44824" y="0"/>
                    </a:lnTo>
                    <a:lnTo>
                      <a:pt x="0" y="44824"/>
                    </a:lnTo>
                    <a:lnTo>
                      <a:pt x="35859" y="116542"/>
                    </a:lnTo>
                    <a:lnTo>
                      <a:pt x="134471" y="197224"/>
                    </a:lnTo>
                    <a:lnTo>
                      <a:pt x="224118" y="259977"/>
                    </a:lnTo>
                    <a:lnTo>
                      <a:pt x="322730" y="331695"/>
                    </a:lnTo>
                    <a:lnTo>
                      <a:pt x="430306" y="394447"/>
                    </a:lnTo>
                    <a:lnTo>
                      <a:pt x="582706" y="403412"/>
                    </a:lnTo>
                    <a:lnTo>
                      <a:pt x="681318" y="367553"/>
                    </a:lnTo>
                    <a:lnTo>
                      <a:pt x="851647" y="313765"/>
                    </a:lnTo>
                    <a:lnTo>
                      <a:pt x="950259" y="188259"/>
                    </a:lnTo>
                    <a:close/>
                  </a:path>
                </a:pathLst>
              </a:custGeom>
              <a:solidFill>
                <a:srgbClr val="00B0F0"/>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1">
                      <a:lumMod val="50000"/>
                    </a:schemeClr>
                  </a:solidFill>
                  <a:effectLst/>
                  <a:latin typeface="Times New Roman"/>
                </a:endParaRPr>
              </a:p>
            </p:txBody>
          </p:sp>
          <p:sp>
            <p:nvSpPr>
              <p:cNvPr id="26" name="TextBox 25"/>
              <p:cNvSpPr txBox="1"/>
              <p:nvPr/>
            </p:nvSpPr>
            <p:spPr>
              <a:xfrm>
                <a:off x="2160495" y="2734234"/>
                <a:ext cx="911147" cy="523220"/>
              </a:xfrm>
              <a:prstGeom prst="rect">
                <a:avLst/>
              </a:prstGeom>
              <a:noFill/>
            </p:spPr>
            <p:txBody>
              <a:bodyPr wrap="none" rtlCol="0">
                <a:spAutoFit/>
              </a:bodyPr>
              <a:lstStyle/>
              <a:p>
                <a:r>
                  <a:rPr lang="en-US" sz="2800" b="1" i="1" dirty="0" smtClean="0">
                    <a:solidFill>
                      <a:schemeClr val="accent1">
                        <a:lumMod val="50000"/>
                      </a:schemeClr>
                    </a:solidFill>
                    <a:latin typeface="Garamond" pitchFamily="18" charset="0"/>
                  </a:rPr>
                  <a:t>Core</a:t>
                </a:r>
                <a:endParaRPr lang="en-US" sz="2800" b="1" i="1" dirty="0">
                  <a:solidFill>
                    <a:schemeClr val="accent1">
                      <a:lumMod val="50000"/>
                    </a:schemeClr>
                  </a:solidFill>
                  <a:latin typeface="Garamond" pitchFamily="18" charset="0"/>
                </a:endParaRPr>
              </a:p>
            </p:txBody>
          </p:sp>
          <p:sp>
            <p:nvSpPr>
              <p:cNvPr id="27" name="TextBox 26"/>
              <p:cNvSpPr txBox="1"/>
              <p:nvPr/>
            </p:nvSpPr>
            <p:spPr>
              <a:xfrm>
                <a:off x="286872" y="4258235"/>
                <a:ext cx="1165411" cy="523220"/>
              </a:xfrm>
              <a:prstGeom prst="rect">
                <a:avLst/>
              </a:prstGeom>
              <a:noFill/>
            </p:spPr>
            <p:txBody>
              <a:bodyPr wrap="square" rtlCol="0">
                <a:spAutoFit/>
              </a:bodyPr>
              <a:lstStyle/>
              <a:p>
                <a:r>
                  <a:rPr lang="en-US" sz="2800" b="1" i="1" dirty="0" smtClean="0">
                    <a:solidFill>
                      <a:schemeClr val="accent1">
                        <a:lumMod val="50000"/>
                      </a:schemeClr>
                    </a:solidFill>
                    <a:latin typeface="Garamond" pitchFamily="18" charset="0"/>
                  </a:rPr>
                  <a:t>Buffer</a:t>
                </a:r>
                <a:endParaRPr lang="en-US" sz="2800" b="1" i="1" dirty="0">
                  <a:solidFill>
                    <a:schemeClr val="accent1">
                      <a:lumMod val="50000"/>
                    </a:schemeClr>
                  </a:solidFill>
                  <a:latin typeface="Garamond" pitchFamily="18" charset="0"/>
                </a:endParaRPr>
              </a:p>
            </p:txBody>
          </p:sp>
          <p:sp>
            <p:nvSpPr>
              <p:cNvPr id="28" name="TextBox 27"/>
              <p:cNvSpPr txBox="1"/>
              <p:nvPr/>
            </p:nvSpPr>
            <p:spPr>
              <a:xfrm>
                <a:off x="1281954" y="4858870"/>
                <a:ext cx="1515035" cy="523220"/>
              </a:xfrm>
              <a:prstGeom prst="rect">
                <a:avLst/>
              </a:prstGeom>
              <a:noFill/>
            </p:spPr>
            <p:txBody>
              <a:bodyPr wrap="square" rtlCol="0">
                <a:spAutoFit/>
              </a:bodyPr>
              <a:lstStyle/>
              <a:p>
                <a:r>
                  <a:rPr lang="en-US" sz="2800" b="1" i="1" dirty="0" smtClean="0">
                    <a:solidFill>
                      <a:schemeClr val="accent1">
                        <a:lumMod val="50000"/>
                      </a:schemeClr>
                    </a:solidFill>
                    <a:latin typeface="Garamond" pitchFamily="18" charset="0"/>
                  </a:rPr>
                  <a:t>Connect</a:t>
                </a:r>
                <a:endParaRPr lang="en-US" sz="2800" b="1" i="1" dirty="0">
                  <a:solidFill>
                    <a:schemeClr val="accent1">
                      <a:lumMod val="50000"/>
                    </a:schemeClr>
                  </a:solidFill>
                  <a:latin typeface="Garamond" pitchFamily="18" charset="0"/>
                </a:endParaRPr>
              </a:p>
            </p:txBody>
          </p:sp>
        </p:grpSp>
        <p:sp>
          <p:nvSpPr>
            <p:cNvPr id="33" name="TextBox 32"/>
            <p:cNvSpPr txBox="1"/>
            <p:nvPr/>
          </p:nvSpPr>
          <p:spPr>
            <a:xfrm>
              <a:off x="6589059" y="4105834"/>
              <a:ext cx="905436" cy="400110"/>
            </a:xfrm>
            <a:prstGeom prst="rect">
              <a:avLst/>
            </a:prstGeom>
            <a:noFill/>
          </p:spPr>
          <p:txBody>
            <a:bodyPr wrap="square" rtlCol="0">
              <a:spAutoFit/>
            </a:bodyPr>
            <a:lstStyle/>
            <a:p>
              <a:r>
                <a:rPr lang="en-US" sz="2000" b="1" dirty="0" smtClean="0">
                  <a:solidFill>
                    <a:schemeClr val="accent1">
                      <a:lumMod val="50000"/>
                    </a:schemeClr>
                  </a:solidFill>
                  <a:latin typeface="Garamond" pitchFamily="18" charset="0"/>
                </a:rPr>
                <a:t>Matrix</a:t>
              </a:r>
              <a:endParaRPr lang="en-US" sz="2000" b="1" dirty="0">
                <a:solidFill>
                  <a:schemeClr val="accent1">
                    <a:lumMod val="50000"/>
                  </a:schemeClr>
                </a:solidFill>
                <a:latin typeface="Garamond" pitchFamily="18" charset="0"/>
              </a:endParaRPr>
            </a:p>
          </p:txBody>
        </p:sp>
      </p:gr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22</a:t>
            </a:fld>
            <a:endParaRPr lang="en-US" dirty="0">
              <a:solidFill>
                <a:prstClr val="black"/>
              </a:solidFill>
              <a:latin typeface="Times New Roman"/>
            </a:endParaRPr>
          </a:p>
        </p:txBody>
      </p:sp>
    </p:spTree>
    <p:extLst>
      <p:ext uri="{BB962C8B-B14F-4D97-AF65-F5344CB8AC3E}">
        <p14:creationId xmlns:p14="http://schemas.microsoft.com/office/powerpoint/2010/main" val="158279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8" name="Rectangle 7"/>
          <p:cNvSpPr/>
          <p:nvPr/>
        </p:nvSpPr>
        <p:spPr bwMode="auto">
          <a:xfrm>
            <a:off x="-2" y="523333"/>
            <a:ext cx="7799296"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Proof of concept: </a:t>
            </a:r>
            <a:r>
              <a:rPr lang="en-US" sz="2800" b="1" dirty="0" smtClean="0">
                <a:solidFill>
                  <a:schemeClr val="tx2"/>
                </a:solidFill>
                <a:latin typeface="Georgia" pitchFamily="18" charset="0"/>
              </a:rPr>
              <a:t>What does it look like?</a:t>
            </a:r>
            <a:endParaRPr kumimoji="0" lang="en-US" sz="2800" b="1" u="none" strike="noStrike" cap="none" normalizeH="0" baseline="0" dirty="0" smtClean="0">
              <a:ln>
                <a:noFill/>
              </a:ln>
              <a:solidFill>
                <a:schemeClr val="tx2"/>
              </a:solidFill>
              <a:effectLst/>
              <a:latin typeface="Georgia" pitchFamily="18" charset="0"/>
            </a:endParaRPr>
          </a:p>
        </p:txBody>
      </p:sp>
      <p:pic>
        <p:nvPicPr>
          <p:cNvPr id="11" name="Picture 10" descr="tnc.resiliency.ner.jpg"/>
          <p:cNvPicPr>
            <a:picLocks noChangeAspect="1"/>
          </p:cNvPicPr>
          <p:nvPr/>
        </p:nvPicPr>
        <p:blipFill>
          <a:blip r:embed="rId3" cstate="print"/>
          <a:stretch>
            <a:fillRect/>
          </a:stretch>
        </p:blipFill>
        <p:spPr>
          <a:xfrm>
            <a:off x="2483226" y="1254800"/>
            <a:ext cx="4191199" cy="5423905"/>
          </a:xfrm>
          <a:prstGeom prst="rect">
            <a:avLst/>
          </a:prstGeom>
        </p:spPr>
      </p:pic>
      <p:sp>
        <p:nvSpPr>
          <p:cNvPr id="12" name="TextBox 11"/>
          <p:cNvSpPr txBox="1"/>
          <p:nvPr/>
        </p:nvSpPr>
        <p:spPr>
          <a:xfrm>
            <a:off x="2528047" y="1290916"/>
            <a:ext cx="2034988" cy="646331"/>
          </a:xfrm>
          <a:prstGeom prst="rect">
            <a:avLst/>
          </a:prstGeom>
          <a:solidFill>
            <a:srgbClr val="C0C0C0"/>
          </a:solidFill>
          <a:effectLst>
            <a:softEdge rad="63500"/>
          </a:effectLst>
        </p:spPr>
        <p:txBody>
          <a:bodyPr wrap="square" rtlCol="0">
            <a:spAutoFit/>
          </a:bodyPr>
          <a:lstStyle/>
          <a:p>
            <a:r>
              <a:rPr lang="en-US" dirty="0" smtClean="0">
                <a:solidFill>
                  <a:srgbClr val="A50021"/>
                </a:solidFill>
                <a:latin typeface="Georgia" pitchFamily="18" charset="0"/>
              </a:rPr>
              <a:t>Connecticut River watershed</a:t>
            </a:r>
            <a:endParaRPr lang="en-US" dirty="0">
              <a:solidFill>
                <a:srgbClr val="A50021"/>
              </a:solidFill>
              <a:latin typeface="Georgia" pitchFamily="18" charset="0"/>
            </a:endParaRPr>
          </a:p>
        </p:txBody>
      </p:sp>
      <p:grpSp>
        <p:nvGrpSpPr>
          <p:cNvPr id="43" name="Group 42"/>
          <p:cNvGrpSpPr/>
          <p:nvPr/>
        </p:nvGrpSpPr>
        <p:grpSpPr>
          <a:xfrm>
            <a:off x="815787" y="1936375"/>
            <a:ext cx="3558989" cy="851649"/>
            <a:chOff x="815787" y="1936375"/>
            <a:chExt cx="3558989" cy="851649"/>
          </a:xfrm>
          <a:solidFill>
            <a:srgbClr val="C0C0C0"/>
          </a:solidFill>
        </p:grpSpPr>
        <p:sp>
          <p:nvSpPr>
            <p:cNvPr id="35" name="TextBox 34"/>
            <p:cNvSpPr txBox="1"/>
            <p:nvPr/>
          </p:nvSpPr>
          <p:spPr>
            <a:xfrm>
              <a:off x="815787" y="1936375"/>
              <a:ext cx="2286001" cy="646331"/>
            </a:xfrm>
            <a:prstGeom prst="rect">
              <a:avLst/>
            </a:prstGeom>
            <a:grpFill/>
            <a:effectLst>
              <a:softEdge rad="63500"/>
            </a:effectLst>
          </p:spPr>
          <p:txBody>
            <a:bodyPr wrap="square" rtlCol="0">
              <a:spAutoFit/>
            </a:bodyPr>
            <a:lstStyle/>
            <a:p>
              <a:r>
                <a:rPr lang="en-US" dirty="0" smtClean="0">
                  <a:solidFill>
                    <a:srgbClr val="002060"/>
                  </a:solidFill>
                  <a:latin typeface="Georgia" pitchFamily="18" charset="0"/>
                </a:rPr>
                <a:t>Network of protected core areas</a:t>
              </a:r>
              <a:endParaRPr lang="en-US" dirty="0">
                <a:solidFill>
                  <a:srgbClr val="002060"/>
                </a:solidFill>
                <a:latin typeface="Georgia" pitchFamily="18" charset="0"/>
              </a:endParaRPr>
            </a:p>
          </p:txBody>
        </p:sp>
        <p:cxnSp>
          <p:nvCxnSpPr>
            <p:cNvPr id="17" name="Straight Arrow Connector 16"/>
            <p:cNvCxnSpPr>
              <a:stCxn id="35" idx="3"/>
            </p:cNvCxnSpPr>
            <p:nvPr/>
          </p:nvCxnSpPr>
          <p:spPr bwMode="auto">
            <a:xfrm>
              <a:off x="3101788" y="2259541"/>
              <a:ext cx="1272988" cy="528483"/>
            </a:xfrm>
            <a:prstGeom prst="straightConnector1">
              <a:avLst/>
            </a:prstGeom>
            <a:grpFill/>
            <a:ln w="57150" cap="flat" cmpd="sng" algn="ctr">
              <a:solidFill>
                <a:schemeClr val="tx1"/>
              </a:solidFill>
              <a:prstDash val="solid"/>
              <a:round/>
              <a:headEnd type="none" w="med" len="med"/>
              <a:tailEnd type="arrow"/>
            </a:ln>
            <a:effectLst/>
          </p:spPr>
        </p:cxnSp>
      </p:grpSp>
      <p:grpSp>
        <p:nvGrpSpPr>
          <p:cNvPr id="27" name="Group 26"/>
          <p:cNvGrpSpPr/>
          <p:nvPr/>
        </p:nvGrpSpPr>
        <p:grpSpPr>
          <a:xfrm>
            <a:off x="4607859" y="4112954"/>
            <a:ext cx="3720353" cy="2628504"/>
            <a:chOff x="4607859" y="4112954"/>
            <a:chExt cx="3720353" cy="2628504"/>
          </a:xfrm>
          <a:solidFill>
            <a:srgbClr val="C0C0C0"/>
          </a:solidFill>
        </p:grpSpPr>
        <p:pic>
          <p:nvPicPr>
            <p:cNvPr id="15" name="Picture 14" descr="buffer2.jpg"/>
            <p:cNvPicPr>
              <a:picLocks noChangeAspect="1"/>
            </p:cNvPicPr>
            <p:nvPr/>
          </p:nvPicPr>
          <p:blipFill>
            <a:blip r:embed="rId4" cstate="print"/>
            <a:stretch>
              <a:fillRect/>
            </a:stretch>
          </p:blipFill>
          <p:spPr>
            <a:xfrm>
              <a:off x="5839895" y="4112954"/>
              <a:ext cx="2031117" cy="2628504"/>
            </a:xfrm>
            <a:prstGeom prst="rect">
              <a:avLst/>
            </a:prstGeom>
            <a:grpFill/>
          </p:spPr>
        </p:pic>
        <p:sp>
          <p:nvSpPr>
            <p:cNvPr id="19" name="Rectangle 18"/>
            <p:cNvSpPr/>
            <p:nvPr/>
          </p:nvSpPr>
          <p:spPr bwMode="auto">
            <a:xfrm>
              <a:off x="4607859" y="5647765"/>
              <a:ext cx="331694" cy="430306"/>
            </a:xfrm>
            <a:prstGeom prst="rect">
              <a:avLst/>
            </a:prstGeom>
            <a:noFill/>
            <a:ln w="571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cxnSp>
          <p:nvCxnSpPr>
            <p:cNvPr id="21" name="Straight Connector 20"/>
            <p:cNvCxnSpPr/>
            <p:nvPr/>
          </p:nvCxnSpPr>
          <p:spPr bwMode="auto">
            <a:xfrm flipV="1">
              <a:off x="4930588" y="4123765"/>
              <a:ext cx="923365" cy="1515035"/>
            </a:xfrm>
            <a:prstGeom prst="line">
              <a:avLst/>
            </a:prstGeom>
            <a:grpFill/>
            <a:ln w="9525" cap="flat" cmpd="sng" algn="ctr">
              <a:solidFill>
                <a:srgbClr val="002060"/>
              </a:solidFill>
              <a:prstDash val="solid"/>
              <a:round/>
              <a:headEnd type="none" w="med" len="med"/>
              <a:tailEnd type="none" w="med" len="med"/>
            </a:ln>
            <a:effectLst/>
          </p:spPr>
        </p:cxnSp>
        <p:cxnSp>
          <p:nvCxnSpPr>
            <p:cNvPr id="23" name="Straight Connector 22"/>
            <p:cNvCxnSpPr/>
            <p:nvPr/>
          </p:nvCxnSpPr>
          <p:spPr bwMode="auto">
            <a:xfrm>
              <a:off x="4948518" y="6087035"/>
              <a:ext cx="905435" cy="627530"/>
            </a:xfrm>
            <a:prstGeom prst="line">
              <a:avLst/>
            </a:prstGeom>
            <a:grpFill/>
            <a:ln w="9525" cap="flat" cmpd="sng" algn="ctr">
              <a:solidFill>
                <a:srgbClr val="002060"/>
              </a:solidFill>
              <a:prstDash val="solid"/>
              <a:round/>
              <a:headEnd type="none" w="med" len="med"/>
              <a:tailEnd type="none" w="med" len="med"/>
            </a:ln>
            <a:effectLst/>
          </p:spPr>
        </p:cxnSp>
        <p:sp>
          <p:nvSpPr>
            <p:cNvPr id="24" name="TextBox 23"/>
            <p:cNvSpPr txBox="1"/>
            <p:nvPr/>
          </p:nvSpPr>
          <p:spPr>
            <a:xfrm>
              <a:off x="6042211" y="4186516"/>
              <a:ext cx="2286001" cy="923330"/>
            </a:xfrm>
            <a:prstGeom prst="rect">
              <a:avLst/>
            </a:prstGeom>
            <a:grpFill/>
            <a:effectLst>
              <a:softEdge rad="63500"/>
            </a:effectLst>
          </p:spPr>
          <p:txBody>
            <a:bodyPr wrap="square" rtlCol="0">
              <a:spAutoFit/>
            </a:bodyPr>
            <a:lstStyle/>
            <a:p>
              <a:r>
                <a:rPr lang="en-US" dirty="0" smtClean="0">
                  <a:solidFill>
                    <a:srgbClr val="002060"/>
                  </a:solidFill>
                  <a:latin typeface="Georgia" pitchFamily="18" charset="0"/>
                </a:rPr>
                <a:t>Managed buffers to prevent degradation of cores</a:t>
              </a:r>
              <a:endParaRPr lang="en-US" dirty="0">
                <a:solidFill>
                  <a:srgbClr val="002060"/>
                </a:solidFill>
                <a:latin typeface="Georgia" pitchFamily="18" charset="0"/>
              </a:endParaRPr>
            </a:p>
          </p:txBody>
        </p:sp>
        <p:cxnSp>
          <p:nvCxnSpPr>
            <p:cNvPr id="26" name="Straight Arrow Connector 25"/>
            <p:cNvCxnSpPr/>
            <p:nvPr/>
          </p:nvCxnSpPr>
          <p:spPr bwMode="auto">
            <a:xfrm>
              <a:off x="6992471" y="4948518"/>
              <a:ext cx="53788" cy="645458"/>
            </a:xfrm>
            <a:prstGeom prst="straightConnector1">
              <a:avLst/>
            </a:prstGeom>
            <a:grpFill/>
            <a:ln w="57150" cap="flat" cmpd="sng" algn="ctr">
              <a:solidFill>
                <a:schemeClr val="tx1"/>
              </a:solidFill>
              <a:prstDash val="solid"/>
              <a:round/>
              <a:headEnd type="none" w="med" len="med"/>
              <a:tailEnd type="arrow"/>
            </a:ln>
            <a:effectLst/>
          </p:spPr>
        </p:cxnSp>
      </p:grpSp>
      <p:grpSp>
        <p:nvGrpSpPr>
          <p:cNvPr id="41" name="Group 40"/>
          <p:cNvGrpSpPr/>
          <p:nvPr/>
        </p:nvGrpSpPr>
        <p:grpSpPr>
          <a:xfrm>
            <a:off x="4652683" y="1173850"/>
            <a:ext cx="4347882" cy="2842339"/>
            <a:chOff x="4652683" y="1173850"/>
            <a:chExt cx="4347882" cy="2842339"/>
          </a:xfrm>
          <a:solidFill>
            <a:srgbClr val="C0C0C0"/>
          </a:solidFill>
        </p:grpSpPr>
        <p:pic>
          <p:nvPicPr>
            <p:cNvPr id="13" name="Picture 12" descr="road.crossing2.jpg"/>
            <p:cNvPicPr>
              <a:picLocks noChangeAspect="1"/>
            </p:cNvPicPr>
            <p:nvPr/>
          </p:nvPicPr>
          <p:blipFill>
            <a:blip r:embed="rId5" cstate="print"/>
            <a:stretch>
              <a:fillRect/>
            </a:stretch>
          </p:blipFill>
          <p:spPr>
            <a:xfrm>
              <a:off x="6804212" y="1173850"/>
              <a:ext cx="2196353" cy="2842339"/>
            </a:xfrm>
            <a:prstGeom prst="rect">
              <a:avLst/>
            </a:prstGeom>
            <a:grpFill/>
          </p:spPr>
        </p:pic>
        <p:sp>
          <p:nvSpPr>
            <p:cNvPr id="28" name="TextBox 27"/>
            <p:cNvSpPr txBox="1"/>
            <p:nvPr/>
          </p:nvSpPr>
          <p:spPr>
            <a:xfrm>
              <a:off x="5253317" y="2097740"/>
              <a:ext cx="1506072" cy="923330"/>
            </a:xfrm>
            <a:prstGeom prst="rect">
              <a:avLst/>
            </a:prstGeom>
            <a:grpFill/>
            <a:effectLst>
              <a:softEdge rad="63500"/>
            </a:effectLst>
          </p:spPr>
          <p:txBody>
            <a:bodyPr wrap="square" rtlCol="0">
              <a:spAutoFit/>
            </a:bodyPr>
            <a:lstStyle/>
            <a:p>
              <a:r>
                <a:rPr lang="en-US" dirty="0" smtClean="0">
                  <a:solidFill>
                    <a:srgbClr val="002060"/>
                  </a:solidFill>
                  <a:latin typeface="Georgia" pitchFamily="18" charset="0"/>
                </a:rPr>
                <a:t>Corridors to promote connectivity</a:t>
              </a:r>
              <a:endParaRPr lang="en-US" dirty="0">
                <a:solidFill>
                  <a:srgbClr val="002060"/>
                </a:solidFill>
                <a:latin typeface="Georgia" pitchFamily="18" charset="0"/>
              </a:endParaRPr>
            </a:p>
          </p:txBody>
        </p:sp>
        <p:sp>
          <p:nvSpPr>
            <p:cNvPr id="29" name="Rectangle 28"/>
            <p:cNvSpPr/>
            <p:nvPr/>
          </p:nvSpPr>
          <p:spPr bwMode="auto">
            <a:xfrm>
              <a:off x="4652683" y="2321859"/>
              <a:ext cx="331694" cy="430306"/>
            </a:xfrm>
            <a:prstGeom prst="rect">
              <a:avLst/>
            </a:prstGeom>
            <a:noFill/>
            <a:ln w="571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cxnSp>
          <p:nvCxnSpPr>
            <p:cNvPr id="31" name="Straight Connector 30"/>
            <p:cNvCxnSpPr/>
            <p:nvPr/>
          </p:nvCxnSpPr>
          <p:spPr bwMode="auto">
            <a:xfrm flipV="1">
              <a:off x="4984376" y="1174376"/>
              <a:ext cx="1828800" cy="1147483"/>
            </a:xfrm>
            <a:prstGeom prst="line">
              <a:avLst/>
            </a:prstGeom>
            <a:grp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4984376" y="2761129"/>
              <a:ext cx="1837765" cy="1228165"/>
            </a:xfrm>
            <a:prstGeom prst="line">
              <a:avLst/>
            </a:prstGeom>
            <a:grpFill/>
            <a:ln w="9525" cap="flat" cmpd="sng" algn="ctr">
              <a:solidFill>
                <a:schemeClr val="tx1"/>
              </a:solidFill>
              <a:prstDash val="solid"/>
              <a:round/>
              <a:headEnd type="none" w="med" len="med"/>
              <a:tailEnd type="none" w="med" len="med"/>
            </a:ln>
            <a:effectLst/>
          </p:spPr>
        </p:cxnSp>
        <p:cxnSp>
          <p:nvCxnSpPr>
            <p:cNvPr id="38" name="Straight Arrow Connector 37"/>
            <p:cNvCxnSpPr/>
            <p:nvPr/>
          </p:nvCxnSpPr>
          <p:spPr bwMode="auto">
            <a:xfrm flipV="1">
              <a:off x="6615953" y="2088776"/>
              <a:ext cx="1183341" cy="475130"/>
            </a:xfrm>
            <a:prstGeom prst="straightConnector1">
              <a:avLst/>
            </a:prstGeom>
            <a:grpFill/>
            <a:ln w="57150"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a:off x="6615953" y="2572871"/>
              <a:ext cx="1488141" cy="439270"/>
            </a:xfrm>
            <a:prstGeom prst="straightConnector1">
              <a:avLst/>
            </a:prstGeom>
            <a:grpFill/>
            <a:ln w="57150" cap="flat" cmpd="sng" algn="ctr">
              <a:solidFill>
                <a:schemeClr val="tx1"/>
              </a:solidFill>
              <a:prstDash val="solid"/>
              <a:round/>
              <a:headEnd type="none" w="med" len="med"/>
              <a:tailEnd type="arrow"/>
            </a:ln>
            <a:effectLst/>
          </p:spPr>
        </p:cxnSp>
      </p:grpSp>
      <p:grpSp>
        <p:nvGrpSpPr>
          <p:cNvPr id="52" name="Group 51"/>
          <p:cNvGrpSpPr/>
          <p:nvPr/>
        </p:nvGrpSpPr>
        <p:grpSpPr>
          <a:xfrm>
            <a:off x="125505" y="3065928"/>
            <a:ext cx="4329954" cy="3648637"/>
            <a:chOff x="125505" y="3065928"/>
            <a:chExt cx="4329954" cy="3648637"/>
          </a:xfrm>
          <a:solidFill>
            <a:srgbClr val="C0C0C0"/>
          </a:solidFill>
        </p:grpSpPr>
        <p:pic>
          <p:nvPicPr>
            <p:cNvPr id="14" name="Picture 13" descr="road.crossing.jpg"/>
            <p:cNvPicPr>
              <a:picLocks noChangeAspect="1"/>
            </p:cNvPicPr>
            <p:nvPr/>
          </p:nvPicPr>
          <p:blipFill>
            <a:blip r:embed="rId6" cstate="print"/>
            <a:stretch>
              <a:fillRect/>
            </a:stretch>
          </p:blipFill>
          <p:spPr>
            <a:xfrm>
              <a:off x="1712259" y="4063384"/>
              <a:ext cx="2048641" cy="2651181"/>
            </a:xfrm>
            <a:prstGeom prst="rect">
              <a:avLst/>
            </a:prstGeom>
            <a:grpFill/>
          </p:spPr>
        </p:pic>
        <p:sp>
          <p:nvSpPr>
            <p:cNvPr id="42" name="TextBox 41"/>
            <p:cNvSpPr txBox="1"/>
            <p:nvPr/>
          </p:nvSpPr>
          <p:spPr>
            <a:xfrm>
              <a:off x="125505" y="3065928"/>
              <a:ext cx="2286001" cy="1477328"/>
            </a:xfrm>
            <a:prstGeom prst="rect">
              <a:avLst/>
            </a:prstGeom>
            <a:grpFill/>
            <a:effectLst>
              <a:softEdge rad="63500"/>
            </a:effectLst>
          </p:spPr>
          <p:txBody>
            <a:bodyPr wrap="square" rtlCol="0">
              <a:spAutoFit/>
            </a:bodyPr>
            <a:lstStyle/>
            <a:p>
              <a:r>
                <a:rPr lang="en-US" dirty="0" smtClean="0">
                  <a:solidFill>
                    <a:srgbClr val="002060"/>
                  </a:solidFill>
                  <a:latin typeface="Georgia" pitchFamily="18" charset="0"/>
                </a:rPr>
                <a:t>Road passage structures and improved culverts to restore connectivity in critical locations</a:t>
              </a:r>
              <a:endParaRPr lang="en-US" dirty="0">
                <a:solidFill>
                  <a:srgbClr val="002060"/>
                </a:solidFill>
                <a:latin typeface="Georgia" pitchFamily="18" charset="0"/>
              </a:endParaRPr>
            </a:p>
          </p:txBody>
        </p:sp>
        <p:sp>
          <p:nvSpPr>
            <p:cNvPr id="44" name="Rectangle 43"/>
            <p:cNvSpPr/>
            <p:nvPr/>
          </p:nvSpPr>
          <p:spPr bwMode="auto">
            <a:xfrm>
              <a:off x="4123765" y="4858871"/>
              <a:ext cx="331694" cy="430306"/>
            </a:xfrm>
            <a:prstGeom prst="rect">
              <a:avLst/>
            </a:prstGeom>
            <a:noFill/>
            <a:ln w="571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cxnSp>
          <p:nvCxnSpPr>
            <p:cNvPr id="46" name="Straight Connector 45"/>
            <p:cNvCxnSpPr/>
            <p:nvPr/>
          </p:nvCxnSpPr>
          <p:spPr bwMode="auto">
            <a:xfrm flipH="1" flipV="1">
              <a:off x="3747247" y="4078941"/>
              <a:ext cx="367553" cy="762000"/>
            </a:xfrm>
            <a:prstGeom prst="line">
              <a:avLst/>
            </a:prstGeom>
            <a:grpFill/>
            <a:ln w="12700"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3765176" y="5289176"/>
              <a:ext cx="358589" cy="1407459"/>
            </a:xfrm>
            <a:prstGeom prst="line">
              <a:avLst/>
            </a:prstGeom>
            <a:grpFill/>
            <a:ln w="9525" cap="flat" cmpd="sng" algn="ctr">
              <a:solidFill>
                <a:schemeClr val="tx1"/>
              </a:solidFill>
              <a:prstDash val="solid"/>
              <a:round/>
              <a:headEnd type="none" w="med" len="med"/>
              <a:tailEnd type="none" w="med" len="med"/>
            </a:ln>
            <a:effectLst/>
          </p:spPr>
        </p:cxnSp>
        <p:sp>
          <p:nvSpPr>
            <p:cNvPr id="51" name="Oval 50"/>
            <p:cNvSpPr/>
            <p:nvPr/>
          </p:nvSpPr>
          <p:spPr bwMode="auto">
            <a:xfrm>
              <a:off x="2823882" y="5226424"/>
              <a:ext cx="251012" cy="286870"/>
            </a:xfrm>
            <a:prstGeom prst="ellipse">
              <a:avLst/>
            </a:prstGeom>
            <a:grp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cxnSp>
          <p:nvCxnSpPr>
            <p:cNvPr id="50" name="Straight Arrow Connector 49"/>
            <p:cNvCxnSpPr/>
            <p:nvPr/>
          </p:nvCxnSpPr>
          <p:spPr bwMode="auto">
            <a:xfrm>
              <a:off x="2250141" y="4312024"/>
              <a:ext cx="672353" cy="1048870"/>
            </a:xfrm>
            <a:prstGeom prst="straightConnector1">
              <a:avLst/>
            </a:prstGeom>
            <a:grpFill/>
            <a:ln w="57150" cap="flat" cmpd="sng" algn="ctr">
              <a:solidFill>
                <a:schemeClr val="tx1"/>
              </a:solidFill>
              <a:prstDash val="solid"/>
              <a:round/>
              <a:headEnd type="none" w="med" len="med"/>
              <a:tailEnd type="arrow"/>
            </a:ln>
            <a:effectLst/>
          </p:spPr>
        </p:cxnSp>
      </p:gr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23</a:t>
            </a:fld>
            <a:endParaRPr lang="en-US" dirty="0">
              <a:solidFill>
                <a:prstClr val="black"/>
              </a:solidFill>
              <a:latin typeface="Times New Roman"/>
            </a:endParaRPr>
          </a:p>
        </p:txBody>
      </p:sp>
    </p:spTree>
    <p:extLst>
      <p:ext uri="{BB962C8B-B14F-4D97-AF65-F5344CB8AC3E}">
        <p14:creationId xmlns:p14="http://schemas.microsoft.com/office/powerpoint/2010/main" val="24878346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8" name="Rectangle 7"/>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Key </a:t>
            </a:r>
            <a:r>
              <a:rPr lang="en-US" sz="2800" b="1" dirty="0" smtClean="0">
                <a:solidFill>
                  <a:schemeClr val="tx2"/>
                </a:solidFill>
                <a:latin typeface="Georgia" pitchFamily="18" charset="0"/>
              </a:rPr>
              <a:t>Inputs to Proof of Concept</a:t>
            </a:r>
            <a:endParaRPr kumimoji="0" lang="en-US" sz="2800" b="1" u="none" strike="noStrike" cap="none" normalizeH="0" baseline="0" dirty="0" smtClean="0">
              <a:ln>
                <a:noFill/>
              </a:ln>
              <a:solidFill>
                <a:schemeClr val="tx2"/>
              </a:solidFill>
              <a:effectLst/>
              <a:latin typeface="Georgia" pitchFamily="18" charset="0"/>
            </a:endParaRPr>
          </a:p>
        </p:txBody>
      </p:sp>
      <p:sp>
        <p:nvSpPr>
          <p:cNvPr id="9" name="Content Placeholder 2"/>
          <p:cNvSpPr txBox="1">
            <a:spLocks/>
          </p:cNvSpPr>
          <p:nvPr/>
        </p:nvSpPr>
        <p:spPr>
          <a:xfrm>
            <a:off x="304800" y="1447800"/>
            <a:ext cx="8610600" cy="4343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Species</a:t>
            </a:r>
          </a:p>
          <a:p>
            <a:pPr lvl="1"/>
            <a:r>
              <a:rPr lang="en-US" dirty="0" smtClean="0">
                <a:solidFill>
                  <a:schemeClr val="tx2"/>
                </a:solidFill>
              </a:rPr>
              <a:t>“Representative” or (surrogate) species (UMass-UVM products)</a:t>
            </a:r>
          </a:p>
          <a:p>
            <a:pPr lvl="1"/>
            <a:r>
              <a:rPr lang="en-US" dirty="0" smtClean="0">
                <a:solidFill>
                  <a:schemeClr val="tx2"/>
                </a:solidFill>
              </a:rPr>
              <a:t>Priority species not well-represented (NALCC staff products based on NEAFWA data)</a:t>
            </a:r>
          </a:p>
          <a:p>
            <a:r>
              <a:rPr lang="en-US" dirty="0" smtClean="0"/>
              <a:t>Ecosystems</a:t>
            </a:r>
            <a:endParaRPr lang="en-US" sz="2800" dirty="0" smtClean="0"/>
          </a:p>
          <a:p>
            <a:pPr lvl="1"/>
            <a:r>
              <a:rPr lang="en-US" dirty="0" smtClean="0">
                <a:solidFill>
                  <a:schemeClr val="tx2"/>
                </a:solidFill>
              </a:rPr>
              <a:t>Ecological integrity (UMass product)</a:t>
            </a:r>
          </a:p>
          <a:p>
            <a:pPr lvl="1"/>
            <a:r>
              <a:rPr lang="en-US" dirty="0" smtClean="0">
                <a:solidFill>
                  <a:schemeClr val="tx2"/>
                </a:solidFill>
              </a:rPr>
              <a:t>Terrestrial resilience (TNC product)</a:t>
            </a:r>
            <a:endParaRPr lang="en-US" dirty="0">
              <a:solidFill>
                <a:schemeClr val="tx2"/>
              </a:solidFill>
            </a:endParaRPr>
          </a:p>
        </p:txBody>
      </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24</a:t>
            </a:fld>
            <a:endParaRPr lang="en-US" dirty="0">
              <a:solidFill>
                <a:prstClr val="black"/>
              </a:solidFill>
              <a:latin typeface="Times New Roman"/>
            </a:endParaRPr>
          </a:p>
        </p:txBody>
      </p:sp>
    </p:spTree>
    <p:extLst>
      <p:ext uri="{BB962C8B-B14F-4D97-AF65-F5344CB8AC3E}">
        <p14:creationId xmlns:p14="http://schemas.microsoft.com/office/powerpoint/2010/main" val="6050960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241830" y="1524000"/>
            <a:ext cx="4093103" cy="4524315"/>
          </a:xfrm>
          <a:prstGeom prst="rect">
            <a:avLst/>
          </a:prstGeom>
          <a:noFill/>
          <a:effectLst>
            <a:outerShdw blurRad="50800" dist="25400" dir="2700000" algn="tl" rotWithShape="0">
              <a:prstClr val="black">
                <a:alpha val="30000"/>
              </a:prstClr>
            </a:outerShdw>
            <a:softEdge rad="63500"/>
          </a:effectLst>
        </p:spPr>
        <p:txBody>
          <a:bodyPr wrap="square" rtlCol="0">
            <a:spAutoFit/>
          </a:bodyPr>
          <a:lstStyle/>
          <a:p>
            <a:pPr marL="463550" indent="-225425">
              <a:buClr>
                <a:srgbClr val="B2B2B2"/>
              </a:buClr>
              <a:buFont typeface="Arial" pitchFamily="34" charset="0"/>
              <a:buChar char="•"/>
            </a:pPr>
            <a:r>
              <a:rPr lang="en-US" sz="2400" dirty="0" smtClean="0">
                <a:solidFill>
                  <a:srgbClr val="C00000"/>
                </a:solidFill>
                <a:latin typeface="Garamond" pitchFamily="18" charset="0"/>
              </a:rPr>
              <a:t>Brown-headed  </a:t>
            </a:r>
            <a:r>
              <a:rPr lang="en-US" sz="2400" dirty="0">
                <a:solidFill>
                  <a:srgbClr val="C00000"/>
                </a:solidFill>
                <a:latin typeface="Garamond" pitchFamily="18" charset="0"/>
              </a:rPr>
              <a:t>N</a:t>
            </a:r>
            <a:r>
              <a:rPr lang="en-US" sz="2400" dirty="0" smtClean="0">
                <a:solidFill>
                  <a:srgbClr val="C00000"/>
                </a:solidFill>
                <a:latin typeface="Garamond" pitchFamily="18" charset="0"/>
              </a:rPr>
              <a:t>uthatch</a:t>
            </a:r>
          </a:p>
          <a:p>
            <a:pPr marL="463550" indent="-225425">
              <a:buClr>
                <a:srgbClr val="B2B2B2"/>
              </a:buClr>
              <a:buFont typeface="Arial" pitchFamily="34" charset="0"/>
              <a:buChar char="•"/>
            </a:pPr>
            <a:r>
              <a:rPr lang="en-US" sz="2400" dirty="0" err="1" smtClean="0">
                <a:solidFill>
                  <a:srgbClr val="C00000"/>
                </a:solidFill>
                <a:latin typeface="Garamond" pitchFamily="18" charset="0"/>
              </a:rPr>
              <a:t>Blackburnian</a:t>
            </a:r>
            <a:r>
              <a:rPr lang="en-US" sz="2400" dirty="0" smtClean="0">
                <a:solidFill>
                  <a:srgbClr val="C00000"/>
                </a:solidFill>
                <a:latin typeface="Garamond" pitchFamily="18" charset="0"/>
              </a:rPr>
              <a:t> Warbler*</a:t>
            </a:r>
          </a:p>
          <a:p>
            <a:pPr marL="463550" indent="-225425">
              <a:buClr>
                <a:srgbClr val="B2B2B2"/>
              </a:buClr>
              <a:buFont typeface="Arial" pitchFamily="34" charset="0"/>
              <a:buChar char="•"/>
            </a:pPr>
            <a:r>
              <a:rPr lang="en-US" sz="2400" dirty="0" smtClean="0">
                <a:solidFill>
                  <a:srgbClr val="C00000"/>
                </a:solidFill>
                <a:latin typeface="Garamond" pitchFamily="18" charset="0"/>
              </a:rPr>
              <a:t>Blackpoll Warbler*</a:t>
            </a:r>
          </a:p>
          <a:p>
            <a:pPr marL="463550" indent="-225425">
              <a:buClr>
                <a:srgbClr val="B2B2B2"/>
              </a:buClr>
              <a:buFont typeface="Arial" pitchFamily="34" charset="0"/>
              <a:buChar char="•"/>
            </a:pPr>
            <a:r>
              <a:rPr lang="en-US" sz="2400" dirty="0" smtClean="0">
                <a:solidFill>
                  <a:srgbClr val="C00000"/>
                </a:solidFill>
                <a:latin typeface="Garamond" pitchFamily="18" charset="0"/>
              </a:rPr>
              <a:t>Louisiana </a:t>
            </a:r>
            <a:r>
              <a:rPr lang="en-US" sz="2400" dirty="0" err="1" smtClean="0">
                <a:solidFill>
                  <a:srgbClr val="C00000"/>
                </a:solidFill>
                <a:latin typeface="Garamond" pitchFamily="18" charset="0"/>
              </a:rPr>
              <a:t>Waterthrush</a:t>
            </a:r>
            <a:endParaRPr lang="en-US" sz="2400" dirty="0" smtClean="0">
              <a:solidFill>
                <a:srgbClr val="C00000"/>
              </a:solidFill>
              <a:latin typeface="Garamond" pitchFamily="18" charset="0"/>
            </a:endParaRPr>
          </a:p>
          <a:p>
            <a:pPr marL="463550" indent="-225425">
              <a:buClr>
                <a:srgbClr val="B2B2B2"/>
              </a:buClr>
              <a:buFont typeface="Arial" pitchFamily="34" charset="0"/>
              <a:buChar char="•"/>
            </a:pPr>
            <a:r>
              <a:rPr lang="en-US" sz="2400" dirty="0" smtClean="0">
                <a:solidFill>
                  <a:srgbClr val="C00000"/>
                </a:solidFill>
                <a:latin typeface="Garamond" pitchFamily="18" charset="0"/>
              </a:rPr>
              <a:t>Marsh Wren</a:t>
            </a:r>
          </a:p>
          <a:p>
            <a:pPr marL="463550" indent="-225425">
              <a:buClr>
                <a:srgbClr val="B2B2B2"/>
              </a:buClr>
              <a:buFont typeface="Arial" pitchFamily="34" charset="0"/>
              <a:buChar char="•"/>
            </a:pPr>
            <a:r>
              <a:rPr lang="en-US" sz="2400" dirty="0" smtClean="0">
                <a:solidFill>
                  <a:srgbClr val="C00000"/>
                </a:solidFill>
                <a:latin typeface="Garamond" pitchFamily="18" charset="0"/>
              </a:rPr>
              <a:t>Northern </a:t>
            </a:r>
            <a:r>
              <a:rPr lang="en-US" sz="2400" dirty="0" err="1" smtClean="0">
                <a:solidFill>
                  <a:srgbClr val="C00000"/>
                </a:solidFill>
                <a:latin typeface="Garamond" pitchFamily="18" charset="0"/>
              </a:rPr>
              <a:t>Waterthrush</a:t>
            </a:r>
            <a:r>
              <a:rPr lang="en-US" sz="2400" dirty="0" smtClean="0">
                <a:solidFill>
                  <a:srgbClr val="C00000"/>
                </a:solidFill>
                <a:latin typeface="Garamond" pitchFamily="18" charset="0"/>
              </a:rPr>
              <a:t>*</a:t>
            </a:r>
          </a:p>
          <a:p>
            <a:pPr marL="463550" indent="-225425">
              <a:buClr>
                <a:srgbClr val="B2B2B2"/>
              </a:buClr>
              <a:buFont typeface="Arial" pitchFamily="34" charset="0"/>
              <a:buChar char="•"/>
            </a:pPr>
            <a:r>
              <a:rPr lang="en-US" sz="2400" dirty="0" smtClean="0">
                <a:solidFill>
                  <a:srgbClr val="C00000"/>
                </a:solidFill>
                <a:latin typeface="Garamond" pitchFamily="18" charset="0"/>
              </a:rPr>
              <a:t>Ovenbird*</a:t>
            </a:r>
          </a:p>
          <a:p>
            <a:pPr marL="463550" indent="-225425">
              <a:buClr>
                <a:srgbClr val="B2B2B2"/>
              </a:buClr>
              <a:buFont typeface="Arial" pitchFamily="34" charset="0"/>
              <a:buChar char="•"/>
            </a:pPr>
            <a:r>
              <a:rPr lang="en-US" sz="2400" dirty="0" smtClean="0">
                <a:solidFill>
                  <a:srgbClr val="C00000"/>
                </a:solidFill>
                <a:latin typeface="Garamond" pitchFamily="18" charset="0"/>
              </a:rPr>
              <a:t>Red-shouldered Hawk*</a:t>
            </a:r>
          </a:p>
          <a:p>
            <a:pPr marL="463550" indent="-225425">
              <a:buClr>
                <a:srgbClr val="B2B2B2"/>
              </a:buClr>
              <a:buFont typeface="Arial" pitchFamily="34" charset="0"/>
              <a:buChar char="•"/>
            </a:pPr>
            <a:r>
              <a:rPr lang="en-US" sz="2400" dirty="0" smtClean="0">
                <a:solidFill>
                  <a:srgbClr val="C00000"/>
                </a:solidFill>
                <a:latin typeface="Garamond" pitchFamily="18" charset="0"/>
              </a:rPr>
              <a:t>Wood Turtle</a:t>
            </a:r>
          </a:p>
          <a:p>
            <a:pPr marL="463550" indent="-225425">
              <a:buClr>
                <a:srgbClr val="B2B2B2"/>
              </a:buClr>
              <a:buFont typeface="Arial" pitchFamily="34" charset="0"/>
              <a:buChar char="•"/>
            </a:pPr>
            <a:r>
              <a:rPr lang="en-US" sz="2400" dirty="0" smtClean="0">
                <a:solidFill>
                  <a:srgbClr val="C00000"/>
                </a:solidFill>
                <a:latin typeface="Garamond" pitchFamily="18" charset="0"/>
              </a:rPr>
              <a:t>Wood Thrush*</a:t>
            </a:r>
          </a:p>
          <a:p>
            <a:pPr marL="463550" indent="-225425">
              <a:buClr>
                <a:srgbClr val="B2B2B2"/>
              </a:buClr>
              <a:buFont typeface="Arial" pitchFamily="34" charset="0"/>
              <a:buChar char="•"/>
            </a:pPr>
            <a:r>
              <a:rPr lang="en-US" sz="2400" dirty="0" smtClean="0">
                <a:solidFill>
                  <a:srgbClr val="006600"/>
                </a:solidFill>
                <a:latin typeface="Garamond" pitchFamily="18" charset="0"/>
              </a:rPr>
              <a:t>American Black Duck</a:t>
            </a:r>
          </a:p>
          <a:p>
            <a:pPr marL="463550" indent="-225425">
              <a:buClr>
                <a:srgbClr val="B2B2B2"/>
              </a:buClr>
              <a:buFont typeface="Arial" pitchFamily="34" charset="0"/>
              <a:buChar char="•"/>
            </a:pPr>
            <a:r>
              <a:rPr lang="en-US" sz="2400" dirty="0" smtClean="0">
                <a:solidFill>
                  <a:srgbClr val="006600"/>
                </a:solidFill>
                <a:latin typeface="Garamond" pitchFamily="18" charset="0"/>
              </a:rPr>
              <a:t>American Oystercatcher </a:t>
            </a:r>
          </a:p>
        </p:txBody>
      </p:sp>
      <p:sp>
        <p:nvSpPr>
          <p:cNvPr id="9" name="TextBox 8"/>
          <p:cNvSpPr txBox="1"/>
          <p:nvPr/>
        </p:nvSpPr>
        <p:spPr>
          <a:xfrm>
            <a:off x="4538133" y="1447800"/>
            <a:ext cx="4402666" cy="4524315"/>
          </a:xfrm>
          <a:prstGeom prst="rect">
            <a:avLst/>
          </a:prstGeom>
          <a:noFill/>
          <a:effectLst>
            <a:outerShdw blurRad="50800" dist="25400" dir="2700000" algn="tl" rotWithShape="0">
              <a:prstClr val="black">
                <a:alpha val="30000"/>
              </a:prstClr>
            </a:outerShdw>
            <a:softEdge rad="63500"/>
          </a:effectLst>
        </p:spPr>
        <p:txBody>
          <a:bodyPr wrap="square" rtlCol="0">
            <a:spAutoFit/>
          </a:bodyPr>
          <a:lstStyle/>
          <a:p>
            <a:pPr marL="463550" indent="-225425">
              <a:buClr>
                <a:srgbClr val="B2B2B2"/>
              </a:buClr>
              <a:buFont typeface="Arial" pitchFamily="34" charset="0"/>
              <a:buChar char="•"/>
            </a:pPr>
            <a:r>
              <a:rPr lang="en-US" sz="2400" dirty="0" smtClean="0">
                <a:solidFill>
                  <a:srgbClr val="006600"/>
                </a:solidFill>
                <a:latin typeface="Garamond" pitchFamily="18" charset="0"/>
              </a:rPr>
              <a:t>American Woodcock*</a:t>
            </a:r>
          </a:p>
          <a:p>
            <a:pPr marL="463550" indent="-225425">
              <a:buClr>
                <a:srgbClr val="B2B2B2"/>
              </a:buClr>
              <a:buFont typeface="Arial" pitchFamily="34" charset="0"/>
              <a:buChar char="•"/>
            </a:pPr>
            <a:r>
              <a:rPr lang="en-US" sz="2400" dirty="0" smtClean="0">
                <a:solidFill>
                  <a:srgbClr val="006600"/>
                </a:solidFill>
                <a:latin typeface="Garamond" pitchFamily="18" charset="0"/>
              </a:rPr>
              <a:t>Bicknell's Thrush</a:t>
            </a:r>
          </a:p>
          <a:p>
            <a:pPr marL="463550" indent="-225425">
              <a:buClr>
                <a:srgbClr val="B2B2B2"/>
              </a:buClr>
              <a:buFont typeface="Arial" pitchFamily="34" charset="0"/>
              <a:buChar char="•"/>
            </a:pPr>
            <a:r>
              <a:rPr lang="en-US" sz="2400" dirty="0" smtClean="0">
                <a:solidFill>
                  <a:srgbClr val="006600"/>
                </a:solidFill>
                <a:latin typeface="Garamond" pitchFamily="18" charset="0"/>
              </a:rPr>
              <a:t>Black Bear*</a:t>
            </a:r>
          </a:p>
          <a:p>
            <a:pPr marL="463550" indent="-225425">
              <a:buClr>
                <a:srgbClr val="B2B2B2"/>
              </a:buClr>
              <a:buFont typeface="Arial" pitchFamily="34" charset="0"/>
              <a:buChar char="•"/>
            </a:pPr>
            <a:r>
              <a:rPr lang="en-US" sz="2400" dirty="0" smtClean="0">
                <a:solidFill>
                  <a:srgbClr val="006600"/>
                </a:solidFill>
                <a:latin typeface="Garamond" pitchFamily="18" charset="0"/>
              </a:rPr>
              <a:t>Box Turtle</a:t>
            </a:r>
          </a:p>
          <a:p>
            <a:pPr marL="463550" indent="-225425">
              <a:buClr>
                <a:srgbClr val="B2B2B2"/>
              </a:buClr>
              <a:buFont typeface="Arial" pitchFamily="34" charset="0"/>
              <a:buChar char="•"/>
            </a:pPr>
            <a:r>
              <a:rPr lang="en-US" sz="2400" dirty="0" smtClean="0">
                <a:solidFill>
                  <a:srgbClr val="006600"/>
                </a:solidFill>
                <a:latin typeface="Garamond" pitchFamily="18" charset="0"/>
              </a:rPr>
              <a:t>Common Loon</a:t>
            </a:r>
          </a:p>
          <a:p>
            <a:pPr marL="463550" indent="-225425">
              <a:buClr>
                <a:srgbClr val="B2B2B2"/>
              </a:buClr>
              <a:buFont typeface="Arial" pitchFamily="34" charset="0"/>
              <a:buChar char="•"/>
            </a:pPr>
            <a:r>
              <a:rPr lang="en-US" sz="2400" dirty="0" smtClean="0">
                <a:solidFill>
                  <a:srgbClr val="006600"/>
                </a:solidFill>
                <a:latin typeface="Garamond" pitchFamily="18" charset="0"/>
              </a:rPr>
              <a:t>Diamondback Terrapin</a:t>
            </a:r>
          </a:p>
          <a:p>
            <a:pPr marL="463550" indent="-225425">
              <a:buClr>
                <a:srgbClr val="B2B2B2"/>
              </a:buClr>
              <a:buFont typeface="Arial" pitchFamily="34" charset="0"/>
              <a:buChar char="•"/>
            </a:pPr>
            <a:r>
              <a:rPr lang="en-US" sz="2400" dirty="0" smtClean="0">
                <a:solidFill>
                  <a:srgbClr val="006600"/>
                </a:solidFill>
                <a:latin typeface="Garamond" pitchFamily="18" charset="0"/>
              </a:rPr>
              <a:t>Eastern Meadowlark</a:t>
            </a:r>
          </a:p>
          <a:p>
            <a:pPr marL="463550" indent="-225425">
              <a:buClr>
                <a:srgbClr val="B2B2B2"/>
              </a:buClr>
              <a:buFont typeface="Arial" pitchFamily="34" charset="0"/>
              <a:buChar char="•"/>
            </a:pPr>
            <a:r>
              <a:rPr lang="en-US" sz="2400" dirty="0" smtClean="0">
                <a:solidFill>
                  <a:srgbClr val="006600"/>
                </a:solidFill>
                <a:latin typeface="Garamond" pitchFamily="18" charset="0"/>
              </a:rPr>
              <a:t>Moose</a:t>
            </a:r>
          </a:p>
          <a:p>
            <a:pPr marL="463550" indent="-225425">
              <a:buClr>
                <a:srgbClr val="B2B2B2"/>
              </a:buClr>
              <a:buFont typeface="Arial" pitchFamily="34" charset="0"/>
              <a:buChar char="•"/>
            </a:pPr>
            <a:r>
              <a:rPr lang="en-US" sz="2400" dirty="0" smtClean="0">
                <a:solidFill>
                  <a:srgbClr val="006600"/>
                </a:solidFill>
                <a:latin typeface="Garamond" pitchFamily="18" charset="0"/>
              </a:rPr>
              <a:t>Prairie Warbler</a:t>
            </a:r>
          </a:p>
          <a:p>
            <a:pPr marL="463550" indent="-225425">
              <a:buClr>
                <a:srgbClr val="B2B2B2"/>
              </a:buClr>
              <a:buFont typeface="Arial" pitchFamily="34" charset="0"/>
              <a:buChar char="•"/>
            </a:pPr>
            <a:r>
              <a:rPr lang="en-US" sz="2400" dirty="0" smtClean="0">
                <a:solidFill>
                  <a:srgbClr val="006600"/>
                </a:solidFill>
                <a:latin typeface="Garamond" pitchFamily="18" charset="0"/>
              </a:rPr>
              <a:t>Ruffed Grouse</a:t>
            </a:r>
          </a:p>
          <a:p>
            <a:pPr marL="463550" indent="-225425">
              <a:buClr>
                <a:srgbClr val="B2B2B2"/>
              </a:buClr>
              <a:buFont typeface="Arial" pitchFamily="34" charset="0"/>
              <a:buChar char="•"/>
            </a:pPr>
            <a:r>
              <a:rPr lang="en-US" sz="2400" dirty="0" smtClean="0">
                <a:solidFill>
                  <a:srgbClr val="006600"/>
                </a:solidFill>
                <a:latin typeface="Garamond" pitchFamily="18" charset="0"/>
              </a:rPr>
              <a:t>Saltmarsh Sparrow</a:t>
            </a:r>
          </a:p>
          <a:p>
            <a:pPr marL="463550" indent="-225425">
              <a:buClr>
                <a:srgbClr val="B2B2B2"/>
              </a:buClr>
              <a:buFont typeface="Arial" pitchFamily="34" charset="0"/>
              <a:buChar char="•"/>
            </a:pPr>
            <a:r>
              <a:rPr lang="en-US" sz="2400" dirty="0" smtClean="0">
                <a:solidFill>
                  <a:srgbClr val="006600"/>
                </a:solidFill>
                <a:latin typeface="Garamond" pitchFamily="18" charset="0"/>
              </a:rPr>
              <a:t>Wood Duck</a:t>
            </a:r>
          </a:p>
        </p:txBody>
      </p:sp>
      <p:sp>
        <p:nvSpPr>
          <p:cNvPr id="10" name="TextBox 9"/>
          <p:cNvSpPr txBox="1"/>
          <p:nvPr/>
        </p:nvSpPr>
        <p:spPr>
          <a:xfrm>
            <a:off x="1325930" y="5943600"/>
            <a:ext cx="6370270" cy="830997"/>
          </a:xfrm>
          <a:prstGeom prst="rect">
            <a:avLst/>
          </a:prstGeom>
          <a:solidFill>
            <a:schemeClr val="bg1"/>
          </a:solidFill>
        </p:spPr>
        <p:txBody>
          <a:bodyPr wrap="none" rtlCol="0">
            <a:spAutoFit/>
          </a:bodyPr>
          <a:lstStyle/>
          <a:p>
            <a:r>
              <a:rPr lang="en-US" sz="2400" dirty="0" smtClean="0">
                <a:solidFill>
                  <a:srgbClr val="C00000"/>
                </a:solidFill>
                <a:latin typeface="Garamond" pitchFamily="18" charset="0"/>
              </a:rPr>
              <a:t>Phase 1</a:t>
            </a:r>
            <a:r>
              <a:rPr lang="en-US" sz="2400" dirty="0" smtClean="0">
                <a:solidFill>
                  <a:schemeClr val="bg1"/>
                </a:solidFill>
                <a:latin typeface="Garamond" pitchFamily="18" charset="0"/>
              </a:rPr>
              <a:t>	;</a:t>
            </a:r>
            <a:r>
              <a:rPr lang="en-US" sz="2400" dirty="0" smtClean="0">
                <a:solidFill>
                  <a:srgbClr val="C00000"/>
                </a:solidFill>
                <a:latin typeface="Garamond" pitchFamily="18" charset="0"/>
              </a:rPr>
              <a:t> </a:t>
            </a:r>
            <a:r>
              <a:rPr lang="en-US" sz="2400" dirty="0" smtClean="0">
                <a:solidFill>
                  <a:srgbClr val="006600"/>
                </a:solidFill>
                <a:latin typeface="Garamond" pitchFamily="18" charset="0"/>
              </a:rPr>
              <a:t>Phase 2 (in various stages of development)</a:t>
            </a:r>
          </a:p>
          <a:p>
            <a:r>
              <a:rPr lang="en-US" sz="2400" dirty="0" smtClean="0">
                <a:solidFill>
                  <a:schemeClr val="tx2"/>
                </a:solidFill>
                <a:latin typeface="Garamond" pitchFamily="18" charset="0"/>
              </a:rPr>
              <a:t>* Shown in proof-of-concept design</a:t>
            </a:r>
            <a:endParaRPr lang="en-US" sz="2400" dirty="0">
              <a:solidFill>
                <a:schemeClr val="tx2"/>
              </a:solidFill>
              <a:latin typeface="Garamond" pitchFamily="18" charset="0"/>
            </a:endParaRPr>
          </a:p>
        </p:txBody>
      </p:sp>
      <p:sp>
        <p:nvSpPr>
          <p:cNvPr id="11" name="Rectangle 10"/>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12" name="Rectangle 11"/>
          <p:cNvSpPr/>
          <p:nvPr/>
        </p:nvSpPr>
        <p:spPr bwMode="auto">
          <a:xfrm>
            <a:off x="-2" y="523333"/>
            <a:ext cx="7239002"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Representative (Surrogate) Species</a:t>
            </a:r>
            <a:endParaRPr kumimoji="0" lang="en-US" sz="2800" b="1" u="none" strike="noStrike" cap="none" normalizeH="0" baseline="0" dirty="0" smtClean="0">
              <a:ln>
                <a:noFill/>
              </a:ln>
              <a:solidFill>
                <a:schemeClr val="tx2"/>
              </a:solidFill>
              <a:effectLst/>
              <a:latin typeface="Georgia" pitchFamily="18" charset="0"/>
            </a:endParaRPr>
          </a:p>
        </p:txBody>
      </p:sp>
      <p:sp>
        <p:nvSpPr>
          <p:cNvPr id="2" name="TextBox 1"/>
          <p:cNvSpPr txBox="1"/>
          <p:nvPr/>
        </p:nvSpPr>
        <p:spPr>
          <a:xfrm>
            <a:off x="102628" y="1066800"/>
            <a:ext cx="8888972" cy="446276"/>
          </a:xfrm>
          <a:prstGeom prst="rect">
            <a:avLst/>
          </a:prstGeom>
          <a:noFill/>
        </p:spPr>
        <p:txBody>
          <a:bodyPr wrap="none" rtlCol="0">
            <a:spAutoFit/>
          </a:bodyPr>
          <a:lstStyle/>
          <a:p>
            <a:r>
              <a:rPr lang="en-US" sz="2300" i="1" dirty="0" smtClean="0">
                <a:latin typeface="+mj-lt"/>
              </a:rPr>
              <a:t>Represent major ecosystems/habitat types and associated species</a:t>
            </a:r>
            <a:endParaRPr lang="en-US" sz="2300" i="1" dirty="0">
              <a:latin typeface="+mj-lt"/>
            </a:endParaRPr>
          </a:p>
        </p:txBody>
      </p:sp>
      <p:sp>
        <p:nvSpPr>
          <p:cNvPr id="3" name="Slide Number Placeholder 2"/>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25</a:t>
            </a:fld>
            <a:endParaRPr lang="en-US" dirty="0">
              <a:solidFill>
                <a:prstClr val="black"/>
              </a:solidFill>
              <a:latin typeface="Times New Roman"/>
            </a:endParaRPr>
          </a:p>
        </p:txBody>
      </p:sp>
    </p:spTree>
    <p:extLst>
      <p:ext uri="{BB962C8B-B14F-4D97-AF65-F5344CB8AC3E}">
        <p14:creationId xmlns:p14="http://schemas.microsoft.com/office/powerpoint/2010/main" val="5689182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1371600"/>
            <a:ext cx="4105835" cy="4401205"/>
          </a:xfrm>
          <a:prstGeom prst="rect">
            <a:avLst/>
          </a:prstGeom>
          <a:noFill/>
        </p:spPr>
        <p:txBody>
          <a:bodyPr wrap="square" rtlCol="0">
            <a:spAutoFit/>
          </a:bodyPr>
          <a:lstStyle/>
          <a:p>
            <a:r>
              <a:rPr lang="en-US" sz="2800" dirty="0" smtClean="0">
                <a:solidFill>
                  <a:schemeClr val="tx2"/>
                </a:solidFill>
                <a:effectLst>
                  <a:outerShdw blurRad="38100" dist="38100" dir="2700000" algn="tl">
                    <a:srgbClr val="000000">
                      <a:alpha val="43137"/>
                    </a:srgbClr>
                  </a:outerShdw>
                </a:effectLst>
                <a:latin typeface="Garamond" pitchFamily="18" charset="0"/>
              </a:rPr>
              <a:t>Species are weighted based on:</a:t>
            </a:r>
          </a:p>
          <a:p>
            <a:pPr marL="231775" indent="-231775">
              <a:buClr>
                <a:srgbClr val="002060"/>
              </a:buClr>
              <a:buFont typeface="Arial" pitchFamily="34" charset="0"/>
              <a:buChar char="•"/>
            </a:pPr>
            <a:r>
              <a:rPr lang="en-US" sz="2800" i="1" dirty="0" smtClean="0">
                <a:solidFill>
                  <a:srgbClr val="0070C0"/>
                </a:solidFill>
                <a:effectLst>
                  <a:outerShdw blurRad="38100" dist="38100" dir="2700000" algn="tl">
                    <a:srgbClr val="000000">
                      <a:alpha val="43137"/>
                    </a:srgbClr>
                  </a:outerShdw>
                </a:effectLst>
                <a:latin typeface="Garamond" pitchFamily="18" charset="0"/>
              </a:rPr>
              <a:t>Ubiquity</a:t>
            </a:r>
            <a:r>
              <a:rPr lang="en-US" sz="2800" dirty="0" smtClean="0">
                <a:solidFill>
                  <a:srgbClr val="0070C0"/>
                </a:solidFill>
                <a:effectLst>
                  <a:outerShdw blurRad="38100" dist="38100" dir="2700000" algn="tl">
                    <a:srgbClr val="000000">
                      <a:alpha val="43137"/>
                    </a:srgbClr>
                  </a:outerShdw>
                </a:effectLst>
                <a:latin typeface="Garamond" pitchFamily="18" charset="0"/>
              </a:rPr>
              <a:t> within the </a:t>
            </a:r>
            <a:r>
              <a:rPr lang="en-US" sz="2800" u="sng" dirty="0" smtClean="0">
                <a:solidFill>
                  <a:srgbClr val="0070C0"/>
                </a:solidFill>
                <a:effectLst>
                  <a:outerShdw blurRad="38100" dist="38100" dir="2700000" algn="tl">
                    <a:srgbClr val="000000">
                      <a:alpha val="43137"/>
                    </a:srgbClr>
                  </a:outerShdw>
                </a:effectLst>
                <a:latin typeface="Garamond" pitchFamily="18" charset="0"/>
              </a:rPr>
              <a:t>landscape</a:t>
            </a:r>
            <a:r>
              <a:rPr lang="en-US" sz="2800" dirty="0" smtClean="0">
                <a:solidFill>
                  <a:srgbClr val="0070C0"/>
                </a:solidFill>
                <a:effectLst>
                  <a:outerShdw blurRad="38100" dist="38100" dir="2700000" algn="tl">
                    <a:srgbClr val="000000">
                      <a:alpha val="43137"/>
                    </a:srgbClr>
                  </a:outerShdw>
                </a:effectLst>
                <a:latin typeface="Garamond" pitchFamily="18" charset="0"/>
              </a:rPr>
              <a:t> and </a:t>
            </a:r>
            <a:r>
              <a:rPr lang="en-US" sz="2800" u="sng" dirty="0" smtClean="0">
                <a:solidFill>
                  <a:srgbClr val="0070C0"/>
                </a:solidFill>
                <a:effectLst>
                  <a:outerShdw blurRad="38100" dist="38100" dir="2700000" algn="tl">
                    <a:srgbClr val="000000">
                      <a:alpha val="43137"/>
                    </a:srgbClr>
                  </a:outerShdw>
                </a:effectLst>
                <a:latin typeface="Garamond" pitchFamily="18" charset="0"/>
              </a:rPr>
              <a:t>region</a:t>
            </a:r>
          </a:p>
          <a:p>
            <a:pPr marL="231775" indent="-231775">
              <a:buClr>
                <a:srgbClr val="002060"/>
              </a:buClr>
              <a:buFont typeface="Arial" pitchFamily="34" charset="0"/>
              <a:buChar char="•"/>
            </a:pPr>
            <a:r>
              <a:rPr lang="en-US" sz="2800" i="1" dirty="0" smtClean="0">
                <a:solidFill>
                  <a:srgbClr val="0070C0"/>
                </a:solidFill>
                <a:effectLst>
                  <a:outerShdw blurRad="38100" dist="38100" dir="2700000" algn="tl">
                    <a:srgbClr val="000000">
                      <a:alpha val="43137"/>
                    </a:srgbClr>
                  </a:outerShdw>
                </a:effectLst>
                <a:latin typeface="Garamond" pitchFamily="18" charset="0"/>
              </a:rPr>
              <a:t>Importance</a:t>
            </a:r>
            <a:r>
              <a:rPr lang="en-US" sz="2800" dirty="0" smtClean="0">
                <a:solidFill>
                  <a:srgbClr val="0070C0"/>
                </a:solidFill>
                <a:effectLst>
                  <a:outerShdw blurRad="38100" dist="38100" dir="2700000" algn="tl">
                    <a:srgbClr val="000000">
                      <a:alpha val="43137"/>
                    </a:srgbClr>
                  </a:outerShdw>
                </a:effectLst>
                <a:latin typeface="Garamond" pitchFamily="18" charset="0"/>
              </a:rPr>
              <a:t> of the landscape within the </a:t>
            </a:r>
            <a:r>
              <a:rPr lang="en-US" sz="2800" u="sng" dirty="0" smtClean="0">
                <a:solidFill>
                  <a:srgbClr val="0070C0"/>
                </a:solidFill>
                <a:effectLst>
                  <a:outerShdw blurRad="38100" dist="38100" dir="2700000" algn="tl">
                    <a:srgbClr val="000000">
                      <a:alpha val="43137"/>
                    </a:srgbClr>
                  </a:outerShdw>
                </a:effectLst>
                <a:latin typeface="Garamond" pitchFamily="18" charset="0"/>
              </a:rPr>
              <a:t>region</a:t>
            </a:r>
          </a:p>
          <a:p>
            <a:pPr marL="231775" indent="-231775">
              <a:buClr>
                <a:srgbClr val="002060"/>
              </a:buClr>
              <a:buFont typeface="Arial" pitchFamily="34" charset="0"/>
              <a:buChar char="•"/>
            </a:pPr>
            <a:r>
              <a:rPr lang="en-US" sz="2800" i="1" dirty="0" smtClean="0">
                <a:solidFill>
                  <a:srgbClr val="0070C0"/>
                </a:solidFill>
                <a:effectLst>
                  <a:outerShdw blurRad="38100" dist="38100" dir="2700000" algn="tl">
                    <a:srgbClr val="000000">
                      <a:alpha val="43137"/>
                    </a:srgbClr>
                  </a:outerShdw>
                </a:effectLst>
                <a:latin typeface="Garamond" pitchFamily="18" charset="0"/>
              </a:rPr>
              <a:t>Vulnerability</a:t>
            </a:r>
            <a:r>
              <a:rPr lang="en-US" sz="2800" dirty="0" smtClean="0">
                <a:solidFill>
                  <a:srgbClr val="0070C0"/>
                </a:solidFill>
                <a:effectLst>
                  <a:outerShdw blurRad="38100" dist="38100" dir="2700000" algn="tl">
                    <a:srgbClr val="000000">
                      <a:alpha val="43137"/>
                    </a:srgbClr>
                  </a:outerShdw>
                </a:effectLst>
                <a:latin typeface="Garamond" pitchFamily="18" charset="0"/>
              </a:rPr>
              <a:t> to climate and land use change</a:t>
            </a:r>
          </a:p>
          <a:p>
            <a:pPr marL="231775" indent="-231775">
              <a:buClr>
                <a:srgbClr val="002060"/>
              </a:buClr>
              <a:buFont typeface="Arial" pitchFamily="34" charset="0"/>
              <a:buChar char="•"/>
            </a:pPr>
            <a:r>
              <a:rPr lang="en-US" sz="2800" dirty="0" smtClean="0">
                <a:solidFill>
                  <a:srgbClr val="0070C0"/>
                </a:solidFill>
                <a:effectLst>
                  <a:outerShdw blurRad="38100" dist="38100" dir="2700000" algn="tl">
                    <a:srgbClr val="000000">
                      <a:alpha val="43137"/>
                    </a:srgbClr>
                  </a:outerShdw>
                </a:effectLst>
                <a:latin typeface="Garamond" pitchFamily="18" charset="0"/>
              </a:rPr>
              <a:t>Other user-defined criteria?</a:t>
            </a:r>
            <a:endParaRPr lang="en-US" sz="2800" dirty="0">
              <a:solidFill>
                <a:srgbClr val="0070C0"/>
              </a:solidFill>
              <a:effectLst>
                <a:outerShdw blurRad="38100" dist="38100" dir="2700000" algn="tl">
                  <a:srgbClr val="000000">
                    <a:alpha val="43137"/>
                  </a:srgbClr>
                </a:outerShdw>
              </a:effectLst>
              <a:latin typeface="Garamond" pitchFamily="18" charset="0"/>
            </a:endParaRPr>
          </a:p>
        </p:txBody>
      </p:sp>
      <p:sp>
        <p:nvSpPr>
          <p:cNvPr id="10" name="Rectangle 9"/>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13" name="Rectangle 12"/>
          <p:cNvSpPr/>
          <p:nvPr/>
        </p:nvSpPr>
        <p:spPr bwMode="auto">
          <a:xfrm>
            <a:off x="-2" y="523333"/>
            <a:ext cx="7239002"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Representative (Surrogate) Species</a:t>
            </a:r>
            <a:endParaRPr kumimoji="0" lang="en-US" sz="2800" b="1" u="none" strike="noStrike" cap="none" normalizeH="0" baseline="0" dirty="0" smtClean="0">
              <a:ln>
                <a:noFill/>
              </a:ln>
              <a:solidFill>
                <a:schemeClr val="tx2"/>
              </a:solidFill>
              <a:effectLst/>
              <a:latin typeface="Georgia" pitchFamily="18" charset="0"/>
            </a:endParaRPr>
          </a:p>
        </p:txBody>
      </p:sp>
      <p:pic>
        <p:nvPicPr>
          <p:cNvPr id="14" name="Picture 13" descr="tnc.resiliency.ne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1026197"/>
            <a:ext cx="3810000" cy="4930589"/>
          </a:xfrm>
          <a:prstGeom prst="rect">
            <a:avLst/>
          </a:prstGeom>
        </p:spPr>
      </p:pic>
      <p:sp>
        <p:nvSpPr>
          <p:cNvPr id="15" name="TextBox 14"/>
          <p:cNvSpPr txBox="1"/>
          <p:nvPr/>
        </p:nvSpPr>
        <p:spPr>
          <a:xfrm>
            <a:off x="5410200" y="1219200"/>
            <a:ext cx="1676400" cy="369332"/>
          </a:xfrm>
          <a:prstGeom prst="rect">
            <a:avLst/>
          </a:prstGeom>
          <a:solidFill>
            <a:schemeClr val="bg2"/>
          </a:solidFill>
          <a:effectLst>
            <a:softEdge rad="63500"/>
          </a:effectLst>
        </p:spPr>
        <p:txBody>
          <a:bodyPr wrap="square" rtlCol="0">
            <a:spAutoFit/>
          </a:bodyPr>
          <a:lstStyle/>
          <a:p>
            <a:r>
              <a:rPr lang="en-US" dirty="0" smtClean="0">
                <a:solidFill>
                  <a:srgbClr val="A50021"/>
                </a:solidFill>
                <a:latin typeface="Georgia" pitchFamily="18" charset="0"/>
              </a:rPr>
              <a:t>Wood Thrush</a:t>
            </a:r>
          </a:p>
        </p:txBody>
      </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26</a:t>
            </a:fld>
            <a:endParaRPr lang="en-US" dirty="0">
              <a:solidFill>
                <a:prstClr val="black"/>
              </a:solidFill>
              <a:latin typeface="Times New Roman"/>
            </a:endParaRPr>
          </a:p>
        </p:txBody>
      </p:sp>
    </p:spTree>
    <p:extLst>
      <p:ext uri="{BB962C8B-B14F-4D97-AF65-F5344CB8AC3E}">
        <p14:creationId xmlns:p14="http://schemas.microsoft.com/office/powerpoint/2010/main" val="3644502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34" name="TextBox 33"/>
          <p:cNvSpPr txBox="1"/>
          <p:nvPr/>
        </p:nvSpPr>
        <p:spPr>
          <a:xfrm>
            <a:off x="241830" y="1300709"/>
            <a:ext cx="4093103" cy="1569660"/>
          </a:xfrm>
          <a:prstGeom prst="rect">
            <a:avLst/>
          </a:prstGeom>
          <a:noFill/>
          <a:effectLst>
            <a:outerShdw blurRad="50800" dist="25400" dir="2700000" algn="tl" rotWithShape="0">
              <a:prstClr val="black">
                <a:alpha val="30000"/>
              </a:prstClr>
            </a:outerShdw>
            <a:softEdge rad="63500"/>
          </a:effectLst>
        </p:spPr>
        <p:txBody>
          <a:bodyPr wrap="square" rtlCol="0">
            <a:spAutoFit/>
          </a:bodyPr>
          <a:lstStyle/>
          <a:p>
            <a:pPr marL="463550" indent="-225425">
              <a:spcAft>
                <a:spcPts val="600"/>
              </a:spcAft>
              <a:buClr>
                <a:schemeClr val="bg1"/>
              </a:buClr>
              <a:buFont typeface="Arial" pitchFamily="34" charset="0"/>
              <a:buChar char="•"/>
            </a:pPr>
            <a:r>
              <a:rPr lang="en-US" sz="3200" dirty="0" smtClean="0">
                <a:solidFill>
                  <a:srgbClr val="006600"/>
                </a:solidFill>
                <a:latin typeface="Garamond" pitchFamily="18" charset="0"/>
              </a:rPr>
              <a:t>Distribution models based on element occurrence data</a:t>
            </a:r>
          </a:p>
        </p:txBody>
      </p:sp>
      <p:sp>
        <p:nvSpPr>
          <p:cNvPr id="8" name="Rectangle 7"/>
          <p:cNvSpPr/>
          <p:nvPr/>
        </p:nvSpPr>
        <p:spPr bwMode="auto">
          <a:xfrm>
            <a:off x="-2" y="523333"/>
            <a:ext cx="9144002"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Rare species and others not well-represented</a:t>
            </a:r>
            <a:endParaRPr kumimoji="0" lang="en-US" sz="2800" b="1" u="none" strike="noStrike" cap="none" normalizeH="0" baseline="0" dirty="0" smtClean="0">
              <a:ln>
                <a:noFill/>
              </a:ln>
              <a:solidFill>
                <a:schemeClr val="tx2"/>
              </a:solidFill>
              <a:effectLst/>
              <a:latin typeface="Georgia" pitchFamily="18" charset="0"/>
            </a:endParaRPr>
          </a:p>
        </p:txBody>
      </p:sp>
      <p:pic>
        <p:nvPicPr>
          <p:cNvPr id="9" name="Picture 2" descr="H:\Steering Committee\2013_11_05 meeting\SteeringCommitteeMaps\frosted_elfin_Tom_Murray.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37555" y="3834921"/>
            <a:ext cx="1904999" cy="19049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North Atlantic LCC\Steering Committee\2013_11-5-13_meeting\Maps\frosted_elfin_w_pts.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81600" y="1129819"/>
            <a:ext cx="3740727" cy="484094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27</a:t>
            </a:fld>
            <a:endParaRPr lang="en-US" dirty="0">
              <a:solidFill>
                <a:prstClr val="black"/>
              </a:solidFill>
              <a:latin typeface="Times New Roman"/>
            </a:endParaRPr>
          </a:p>
        </p:txBody>
      </p:sp>
    </p:spTree>
    <p:extLst>
      <p:ext uri="{BB962C8B-B14F-4D97-AF65-F5344CB8AC3E}">
        <p14:creationId xmlns:p14="http://schemas.microsoft.com/office/powerpoint/2010/main" val="32089263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38" name="Rectangle 37"/>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Ecological Integrity (UMass)</a:t>
            </a:r>
            <a:endParaRPr kumimoji="0" lang="en-US" sz="2800" b="1" u="none" strike="noStrike" cap="none" normalizeH="0" baseline="0" dirty="0" smtClean="0">
              <a:ln>
                <a:noFill/>
              </a:ln>
              <a:solidFill>
                <a:schemeClr val="tx2"/>
              </a:solidFill>
              <a:effectLst/>
              <a:latin typeface="Georgia" pitchFamily="18" charset="0"/>
            </a:endParaRPr>
          </a:p>
        </p:txBody>
      </p:sp>
      <p:grpSp>
        <p:nvGrpSpPr>
          <p:cNvPr id="4" name="Group 3"/>
          <p:cNvGrpSpPr/>
          <p:nvPr/>
        </p:nvGrpSpPr>
        <p:grpSpPr>
          <a:xfrm>
            <a:off x="1600200" y="1447800"/>
            <a:ext cx="1906438" cy="779222"/>
            <a:chOff x="2498784" y="2209800"/>
            <a:chExt cx="1906438" cy="779222"/>
          </a:xfrm>
        </p:grpSpPr>
        <p:sp>
          <p:nvSpPr>
            <p:cNvPr id="6" name="Oval 5"/>
            <p:cNvSpPr/>
            <p:nvPr/>
          </p:nvSpPr>
          <p:spPr bwMode="auto">
            <a:xfrm>
              <a:off x="2498784" y="2209800"/>
              <a:ext cx="1906438" cy="779222"/>
            </a:xfrm>
            <a:prstGeom prst="ellipse">
              <a:avLst/>
            </a:prstGeom>
            <a:solidFill>
              <a:srgbClr val="FF5D5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effectLst>
                  <a:outerShdw blurRad="38100" dist="38100" dir="2700000" algn="tl">
                    <a:srgbClr val="000000">
                      <a:alpha val="43137"/>
                    </a:srgbClr>
                  </a:outerShdw>
                </a:effectLst>
                <a:latin typeface="Times New Roman"/>
              </a:endParaRPr>
            </a:p>
          </p:txBody>
        </p:sp>
        <p:sp>
          <p:nvSpPr>
            <p:cNvPr id="12" name="TextBox 11"/>
            <p:cNvSpPr txBox="1"/>
            <p:nvPr/>
          </p:nvSpPr>
          <p:spPr>
            <a:xfrm>
              <a:off x="2585074" y="2307565"/>
              <a:ext cx="1755609" cy="523220"/>
            </a:xfrm>
            <a:prstGeom prst="rect">
              <a:avLst/>
            </a:prstGeom>
            <a:noFill/>
            <a:effectLst>
              <a:outerShdw blurRad="25400" dist="12700" dir="2700000" algn="tl" rotWithShape="0">
                <a:prstClr val="black">
                  <a:alpha val="40000"/>
                </a:prstClr>
              </a:outerShdw>
            </a:effectLst>
          </p:spPr>
          <p:txBody>
            <a:bodyPr wrap="none" rtlCol="0">
              <a:spAutoFit/>
            </a:bodyPr>
            <a:lstStyle/>
            <a:p>
              <a:pPr algn="ctr"/>
              <a:r>
                <a:rPr lang="en-US" sz="2800" b="1" dirty="0" smtClean="0">
                  <a:latin typeface="Garamond" pitchFamily="18" charset="0"/>
                </a:rPr>
                <a:t>Intactness</a:t>
              </a:r>
            </a:p>
          </p:txBody>
        </p:sp>
      </p:grpSp>
      <p:cxnSp>
        <p:nvCxnSpPr>
          <p:cNvPr id="21" name="Straight Arrow Connector 20"/>
          <p:cNvCxnSpPr/>
          <p:nvPr/>
        </p:nvCxnSpPr>
        <p:spPr bwMode="auto">
          <a:xfrm flipH="1">
            <a:off x="2578608" y="2260895"/>
            <a:ext cx="550" cy="991263"/>
          </a:xfrm>
          <a:prstGeom prst="straightConnector1">
            <a:avLst/>
          </a:prstGeom>
          <a:solidFill>
            <a:schemeClr val="accent1"/>
          </a:solidFill>
          <a:ln w="762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22" name="Straight Arrow Connector 21"/>
          <p:cNvCxnSpPr/>
          <p:nvPr/>
        </p:nvCxnSpPr>
        <p:spPr bwMode="auto">
          <a:xfrm rot="13680000">
            <a:off x="1420507" y="4307969"/>
            <a:ext cx="0" cy="508958"/>
          </a:xfrm>
          <a:prstGeom prst="straightConnector1">
            <a:avLst/>
          </a:prstGeom>
          <a:solidFill>
            <a:schemeClr val="accent1"/>
          </a:solidFill>
          <a:ln w="762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24" name="Straight Arrow Connector 23"/>
          <p:cNvCxnSpPr/>
          <p:nvPr/>
        </p:nvCxnSpPr>
        <p:spPr bwMode="auto">
          <a:xfrm>
            <a:off x="1219200" y="3163907"/>
            <a:ext cx="457199" cy="265502"/>
          </a:xfrm>
          <a:prstGeom prst="straightConnector1">
            <a:avLst/>
          </a:prstGeom>
          <a:solidFill>
            <a:schemeClr val="accent1"/>
          </a:solidFill>
          <a:ln w="762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grpSp>
        <p:nvGrpSpPr>
          <p:cNvPr id="5" name="Group 4"/>
          <p:cNvGrpSpPr/>
          <p:nvPr/>
        </p:nvGrpSpPr>
        <p:grpSpPr>
          <a:xfrm>
            <a:off x="86262" y="2362200"/>
            <a:ext cx="1894938" cy="764845"/>
            <a:chOff x="152400" y="2897036"/>
            <a:chExt cx="1894938" cy="764845"/>
          </a:xfrm>
        </p:grpSpPr>
        <p:sp>
          <p:nvSpPr>
            <p:cNvPr id="26" name="Oval 25"/>
            <p:cNvSpPr/>
            <p:nvPr/>
          </p:nvSpPr>
          <p:spPr bwMode="auto">
            <a:xfrm>
              <a:off x="152400" y="2897036"/>
              <a:ext cx="1894938" cy="764845"/>
            </a:xfrm>
            <a:prstGeom prst="ellipse">
              <a:avLst/>
            </a:prstGeom>
            <a:solidFill>
              <a:srgbClr val="FF5D5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effectLst>
                  <a:outerShdw blurRad="38100" dist="38100" dir="2700000" algn="tl">
                    <a:srgbClr val="000000">
                      <a:alpha val="43137"/>
                    </a:srgbClr>
                  </a:outerShdw>
                </a:effectLst>
                <a:latin typeface="Times New Roman"/>
              </a:endParaRPr>
            </a:p>
          </p:txBody>
        </p:sp>
        <p:sp>
          <p:nvSpPr>
            <p:cNvPr id="27" name="TextBox 26"/>
            <p:cNvSpPr txBox="1"/>
            <p:nvPr/>
          </p:nvSpPr>
          <p:spPr>
            <a:xfrm>
              <a:off x="270321" y="2968924"/>
              <a:ext cx="1747273" cy="523220"/>
            </a:xfrm>
            <a:prstGeom prst="rect">
              <a:avLst/>
            </a:prstGeom>
            <a:noFill/>
            <a:effectLst>
              <a:outerShdw blurRad="25400" dist="12700" dir="2700000" algn="tl" rotWithShape="0">
                <a:prstClr val="black">
                  <a:alpha val="40000"/>
                </a:prstClr>
              </a:outerShdw>
            </a:effectLst>
          </p:spPr>
          <p:txBody>
            <a:bodyPr wrap="none" rtlCol="0">
              <a:spAutoFit/>
            </a:bodyPr>
            <a:lstStyle/>
            <a:p>
              <a:r>
                <a:rPr lang="en-US" sz="2800" b="1" dirty="0" smtClean="0">
                  <a:latin typeface="Garamond" pitchFamily="18" charset="0"/>
                </a:rPr>
                <a:t>Resiliency</a:t>
              </a:r>
              <a:endParaRPr lang="en-US" sz="2800" b="1" dirty="0">
                <a:latin typeface="Garamond" pitchFamily="18" charset="0"/>
              </a:endParaRPr>
            </a:p>
          </p:txBody>
        </p:sp>
      </p:grpSp>
      <p:grpSp>
        <p:nvGrpSpPr>
          <p:cNvPr id="3" name="Group 2"/>
          <p:cNvGrpSpPr/>
          <p:nvPr/>
        </p:nvGrpSpPr>
        <p:grpSpPr>
          <a:xfrm>
            <a:off x="3352800" y="2209800"/>
            <a:ext cx="1986926" cy="1012135"/>
            <a:chOff x="4842321" y="2710132"/>
            <a:chExt cx="1986926" cy="1012135"/>
          </a:xfrm>
        </p:grpSpPr>
        <p:sp>
          <p:nvSpPr>
            <p:cNvPr id="28" name="Oval 27"/>
            <p:cNvSpPr/>
            <p:nvPr/>
          </p:nvSpPr>
          <p:spPr bwMode="auto">
            <a:xfrm>
              <a:off x="4842321" y="2721603"/>
              <a:ext cx="1986926" cy="1000664"/>
            </a:xfrm>
            <a:prstGeom prst="ellipse">
              <a:avLst/>
            </a:prstGeom>
            <a:solidFill>
              <a:srgbClr val="FF5D5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effectLst>
                  <a:outerShdw blurRad="38100" dist="38100" dir="2700000" algn="tl">
                    <a:srgbClr val="000000">
                      <a:alpha val="43137"/>
                    </a:srgbClr>
                  </a:outerShdw>
                </a:effectLst>
                <a:latin typeface="Times New Roman"/>
              </a:endParaRPr>
            </a:p>
          </p:txBody>
        </p:sp>
        <p:sp>
          <p:nvSpPr>
            <p:cNvPr id="29" name="TextBox 28"/>
            <p:cNvSpPr txBox="1"/>
            <p:nvPr/>
          </p:nvSpPr>
          <p:spPr>
            <a:xfrm>
              <a:off x="5075238" y="2710132"/>
              <a:ext cx="1572857" cy="954107"/>
            </a:xfrm>
            <a:prstGeom prst="rect">
              <a:avLst/>
            </a:prstGeom>
            <a:noFill/>
            <a:effectLst>
              <a:outerShdw blurRad="25400" dist="12700" dir="2700000" algn="tl" rotWithShape="0">
                <a:prstClr val="black">
                  <a:alpha val="40000"/>
                </a:prstClr>
              </a:outerShdw>
            </a:effectLst>
          </p:spPr>
          <p:txBody>
            <a:bodyPr wrap="square" rtlCol="0">
              <a:spAutoFit/>
            </a:bodyPr>
            <a:lstStyle/>
            <a:p>
              <a:pPr algn="ctr"/>
              <a:r>
                <a:rPr lang="en-US" sz="2800" b="1" dirty="0" smtClean="0">
                  <a:latin typeface="Garamond" pitchFamily="18" charset="0"/>
                </a:rPr>
                <a:t>Adaptive capacity</a:t>
              </a:r>
              <a:endParaRPr lang="en-US" sz="2800" b="1" dirty="0">
                <a:latin typeface="Garamond" pitchFamily="18" charset="0"/>
              </a:endParaRPr>
            </a:p>
          </p:txBody>
        </p:sp>
      </p:grpSp>
      <p:grpSp>
        <p:nvGrpSpPr>
          <p:cNvPr id="8" name="Group 7"/>
          <p:cNvGrpSpPr/>
          <p:nvPr/>
        </p:nvGrpSpPr>
        <p:grpSpPr>
          <a:xfrm>
            <a:off x="2997679" y="4800600"/>
            <a:ext cx="2260121" cy="738965"/>
            <a:chOff x="4560487" y="4682685"/>
            <a:chExt cx="2260121" cy="738965"/>
          </a:xfrm>
        </p:grpSpPr>
        <p:sp>
          <p:nvSpPr>
            <p:cNvPr id="30" name="Oval 29"/>
            <p:cNvSpPr/>
            <p:nvPr/>
          </p:nvSpPr>
          <p:spPr bwMode="auto">
            <a:xfrm>
              <a:off x="4560487" y="4682685"/>
              <a:ext cx="2260121" cy="738965"/>
            </a:xfrm>
            <a:prstGeom prst="ellipse">
              <a:avLst/>
            </a:prstGeom>
            <a:solidFill>
              <a:srgbClr val="FF5D5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effectLst>
                  <a:outerShdw blurRad="38100" dist="38100" dir="2700000" algn="tl">
                    <a:srgbClr val="000000">
                      <a:alpha val="43137"/>
                    </a:srgbClr>
                  </a:outerShdw>
                </a:effectLst>
                <a:latin typeface="Times New Roman"/>
              </a:endParaRPr>
            </a:p>
          </p:txBody>
        </p:sp>
        <p:sp>
          <p:nvSpPr>
            <p:cNvPr id="31" name="TextBox 30"/>
            <p:cNvSpPr txBox="1"/>
            <p:nvPr/>
          </p:nvSpPr>
          <p:spPr>
            <a:xfrm>
              <a:off x="4652527" y="4763199"/>
              <a:ext cx="2103717" cy="523220"/>
            </a:xfrm>
            <a:prstGeom prst="rect">
              <a:avLst/>
            </a:prstGeom>
            <a:noFill/>
            <a:effectLst>
              <a:outerShdw blurRad="25400" dist="12700" dir="2700000" algn="tl" rotWithShape="0">
                <a:prstClr val="black">
                  <a:alpha val="40000"/>
                </a:prstClr>
              </a:outerShdw>
            </a:effectLst>
          </p:spPr>
          <p:txBody>
            <a:bodyPr wrap="none" rtlCol="0">
              <a:spAutoFit/>
            </a:bodyPr>
            <a:lstStyle/>
            <a:p>
              <a:r>
                <a:rPr lang="en-US" sz="2800" b="1" dirty="0" smtClean="0">
                  <a:latin typeface="Garamond" pitchFamily="18" charset="0"/>
                </a:rPr>
                <a:t>Connectivity</a:t>
              </a:r>
              <a:endParaRPr lang="en-US" sz="2800" b="1" dirty="0">
                <a:latin typeface="Garamond" pitchFamily="18" charset="0"/>
              </a:endParaRPr>
            </a:p>
          </p:txBody>
        </p:sp>
      </p:grpSp>
      <p:grpSp>
        <p:nvGrpSpPr>
          <p:cNvPr id="7" name="Group 6"/>
          <p:cNvGrpSpPr/>
          <p:nvPr/>
        </p:nvGrpSpPr>
        <p:grpSpPr>
          <a:xfrm>
            <a:off x="76200" y="4796286"/>
            <a:ext cx="1811524" cy="690114"/>
            <a:chOff x="546378" y="4674063"/>
            <a:chExt cx="1811524" cy="690114"/>
          </a:xfrm>
        </p:grpSpPr>
        <p:sp>
          <p:nvSpPr>
            <p:cNvPr id="32" name="Oval 31"/>
            <p:cNvSpPr/>
            <p:nvPr/>
          </p:nvSpPr>
          <p:spPr bwMode="auto">
            <a:xfrm>
              <a:off x="546378" y="4674063"/>
              <a:ext cx="1811524" cy="690114"/>
            </a:xfrm>
            <a:prstGeom prst="ellipse">
              <a:avLst/>
            </a:prstGeom>
            <a:solidFill>
              <a:srgbClr val="FF5D5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effectLst>
                  <a:outerShdw blurRad="38100" dist="38100" dir="2700000" algn="tl">
                    <a:srgbClr val="000000">
                      <a:alpha val="43137"/>
                    </a:srgbClr>
                  </a:outerShdw>
                </a:effectLst>
                <a:latin typeface="Times New Roman"/>
              </a:endParaRPr>
            </a:p>
          </p:txBody>
        </p:sp>
        <p:sp>
          <p:nvSpPr>
            <p:cNvPr id="33" name="TextBox 32"/>
            <p:cNvSpPr txBox="1"/>
            <p:nvPr/>
          </p:nvSpPr>
          <p:spPr>
            <a:xfrm>
              <a:off x="693023" y="4737324"/>
              <a:ext cx="1547475" cy="523220"/>
            </a:xfrm>
            <a:prstGeom prst="rect">
              <a:avLst/>
            </a:prstGeom>
            <a:noFill/>
            <a:effectLst>
              <a:outerShdw blurRad="25400" dist="12700" dir="2700000" algn="tl" rotWithShape="0">
                <a:prstClr val="black">
                  <a:alpha val="40000"/>
                </a:prstClr>
              </a:outerShdw>
            </a:effectLst>
          </p:spPr>
          <p:txBody>
            <a:bodyPr wrap="none" rtlCol="0">
              <a:spAutoFit/>
            </a:bodyPr>
            <a:lstStyle/>
            <a:p>
              <a:r>
                <a:rPr lang="en-US" sz="2800" b="1" dirty="0" smtClean="0">
                  <a:latin typeface="Garamond" pitchFamily="18" charset="0"/>
                </a:rPr>
                <a:t>Diversity</a:t>
              </a:r>
              <a:endParaRPr lang="en-US" sz="2800" b="1" dirty="0">
                <a:latin typeface="Garamond" pitchFamily="18" charset="0"/>
              </a:endParaRPr>
            </a:p>
          </p:txBody>
        </p:sp>
      </p:grpSp>
      <p:cxnSp>
        <p:nvCxnSpPr>
          <p:cNvPr id="34" name="Straight Arrow Connector 33"/>
          <p:cNvCxnSpPr/>
          <p:nvPr/>
        </p:nvCxnSpPr>
        <p:spPr bwMode="auto">
          <a:xfrm flipH="1">
            <a:off x="3453385" y="3163907"/>
            <a:ext cx="432815" cy="265502"/>
          </a:xfrm>
          <a:prstGeom prst="straightConnector1">
            <a:avLst/>
          </a:prstGeom>
          <a:solidFill>
            <a:schemeClr val="accent1"/>
          </a:solidFill>
          <a:ln w="762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35" name="Straight Arrow Connector 34"/>
          <p:cNvCxnSpPr/>
          <p:nvPr/>
        </p:nvCxnSpPr>
        <p:spPr bwMode="auto">
          <a:xfrm rot="7920000" flipH="1">
            <a:off x="3682123" y="4327073"/>
            <a:ext cx="0" cy="508958"/>
          </a:xfrm>
          <a:prstGeom prst="straightConnector1">
            <a:avLst/>
          </a:prstGeom>
          <a:solidFill>
            <a:schemeClr val="accent1"/>
          </a:solidFill>
          <a:ln w="762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pic>
        <p:nvPicPr>
          <p:cNvPr id="37" name="Picture 36" descr="iei.ctr.jpg"/>
          <p:cNvPicPr>
            <a:picLocks noChangeAspect="1"/>
          </p:cNvPicPr>
          <p:nvPr/>
        </p:nvPicPr>
        <p:blipFill>
          <a:blip r:embed="rId3" cstate="print"/>
          <a:stretch>
            <a:fillRect/>
          </a:stretch>
        </p:blipFill>
        <p:spPr>
          <a:xfrm>
            <a:off x="5403273" y="533400"/>
            <a:ext cx="4197927" cy="5432612"/>
          </a:xfrm>
          <a:prstGeom prst="rect">
            <a:avLst/>
          </a:prstGeom>
        </p:spPr>
      </p:pic>
      <p:sp>
        <p:nvSpPr>
          <p:cNvPr id="39" name="Rounded Rectangle 38"/>
          <p:cNvSpPr/>
          <p:nvPr/>
        </p:nvSpPr>
        <p:spPr bwMode="auto">
          <a:xfrm>
            <a:off x="1600200" y="3429000"/>
            <a:ext cx="1957916" cy="923048"/>
          </a:xfrm>
          <a:prstGeom prst="roundRect">
            <a:avLst/>
          </a:prstGeom>
          <a:solidFill>
            <a:srgbClr val="CCECFF"/>
          </a:solidFill>
          <a:ln w="9525" cap="flat" cmpd="sng" algn="ctr">
            <a:solidFill>
              <a:srgbClr val="CCECFF"/>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aramond" panose="02020404030301010803" pitchFamily="18" charset="0"/>
              </a:rPr>
              <a:t>Ecological Integrity</a:t>
            </a:r>
          </a:p>
        </p:txBody>
      </p:sp>
      <p:sp>
        <p:nvSpPr>
          <p:cNvPr id="40" name="TextBox 39"/>
          <p:cNvSpPr txBox="1"/>
          <p:nvPr/>
        </p:nvSpPr>
        <p:spPr>
          <a:xfrm>
            <a:off x="5535706" y="1066800"/>
            <a:ext cx="1550894" cy="1015663"/>
          </a:xfrm>
          <a:prstGeom prst="rect">
            <a:avLst/>
          </a:prstGeom>
          <a:solidFill>
            <a:schemeClr val="bg2"/>
          </a:solidFill>
          <a:effectLst>
            <a:softEdge rad="63500"/>
          </a:effectLst>
        </p:spPr>
        <p:txBody>
          <a:bodyPr wrap="square" rtlCol="0">
            <a:spAutoFit/>
          </a:bodyPr>
          <a:lstStyle/>
          <a:p>
            <a:r>
              <a:rPr lang="en-US" sz="2000" dirty="0" smtClean="0">
                <a:solidFill>
                  <a:srgbClr val="006600"/>
                </a:solidFill>
                <a:latin typeface="Georgia" pitchFamily="18" charset="0"/>
              </a:rPr>
              <a:t>Index of ecological integrity</a:t>
            </a:r>
            <a:endParaRPr lang="en-US" sz="2000" dirty="0">
              <a:solidFill>
                <a:srgbClr val="006600"/>
              </a:solidFill>
              <a:latin typeface="Georgia" pitchFamily="18" charset="0"/>
            </a:endParaRPr>
          </a:p>
        </p:txBody>
      </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28</a:t>
            </a:fld>
            <a:endParaRPr lang="en-US" dirty="0">
              <a:solidFill>
                <a:prstClr val="black"/>
              </a:solidFill>
              <a:latin typeface="Times New Roman"/>
            </a:endParaRPr>
          </a:p>
        </p:txBody>
      </p:sp>
    </p:spTree>
    <p:extLst>
      <p:ext uri="{BB962C8B-B14F-4D97-AF65-F5344CB8AC3E}">
        <p14:creationId xmlns:p14="http://schemas.microsoft.com/office/powerpoint/2010/main" val="41440059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nc.resiliency.ne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7800" y="1066800"/>
            <a:ext cx="3886200" cy="5029201"/>
          </a:xfrm>
          <a:prstGeom prst="rect">
            <a:avLst/>
          </a:prstGeom>
        </p:spPr>
      </p:pic>
      <p:sp>
        <p:nvSpPr>
          <p:cNvPr id="11" name="TextBox 10"/>
          <p:cNvSpPr txBox="1"/>
          <p:nvPr/>
        </p:nvSpPr>
        <p:spPr>
          <a:xfrm>
            <a:off x="5298142" y="1182469"/>
            <a:ext cx="1255058" cy="646331"/>
          </a:xfrm>
          <a:prstGeom prst="rect">
            <a:avLst/>
          </a:prstGeom>
          <a:solidFill>
            <a:schemeClr val="bg2"/>
          </a:solidFill>
          <a:effectLst>
            <a:softEdge rad="63500"/>
          </a:effectLst>
        </p:spPr>
        <p:txBody>
          <a:bodyPr wrap="square" rtlCol="0">
            <a:spAutoFit/>
          </a:bodyPr>
          <a:lstStyle/>
          <a:p>
            <a:r>
              <a:rPr lang="en-US" dirty="0" smtClean="0">
                <a:solidFill>
                  <a:srgbClr val="006600"/>
                </a:solidFill>
                <a:latin typeface="Georgia" pitchFamily="18" charset="0"/>
              </a:rPr>
              <a:t>TNC Resiliency</a:t>
            </a:r>
            <a:endParaRPr lang="en-US" dirty="0">
              <a:solidFill>
                <a:srgbClr val="006600"/>
              </a:solidFill>
              <a:latin typeface="Georgia" pitchFamily="18" charset="0"/>
            </a:endParaRPr>
          </a:p>
        </p:txBody>
      </p:sp>
      <p:sp>
        <p:nvSpPr>
          <p:cNvPr id="9" name="Rectangle 8"/>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10" name="Rectangle 9"/>
          <p:cNvSpPr/>
          <p:nvPr/>
        </p:nvSpPr>
        <p:spPr bwMode="auto">
          <a:xfrm>
            <a:off x="-36578" y="523333"/>
            <a:ext cx="9180578"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Terrestrial Resilience (The Nature Conservancy)</a:t>
            </a:r>
            <a:endParaRPr kumimoji="0" lang="en-US" sz="2800" b="1" u="none" strike="noStrike" cap="none" normalizeH="0" baseline="0" dirty="0" smtClean="0">
              <a:ln>
                <a:noFill/>
              </a:ln>
              <a:solidFill>
                <a:schemeClr val="tx2"/>
              </a:solidFill>
              <a:effectLst/>
              <a:latin typeface="Georgia" pitchFamily="18" charset="0"/>
            </a:endParaRPr>
          </a:p>
        </p:txBody>
      </p:sp>
      <p:sp>
        <p:nvSpPr>
          <p:cNvPr id="15" name="Rounded Rectangle 14"/>
          <p:cNvSpPr/>
          <p:nvPr/>
        </p:nvSpPr>
        <p:spPr bwMode="auto">
          <a:xfrm>
            <a:off x="2438400" y="4944352"/>
            <a:ext cx="1828800" cy="923048"/>
          </a:xfrm>
          <a:prstGeom prst="roundRect">
            <a:avLst/>
          </a:prstGeom>
          <a:solidFill>
            <a:srgbClr val="CCECFF"/>
          </a:solidFill>
          <a:ln w="9525" cap="flat" cmpd="sng" algn="ctr">
            <a:solidFill>
              <a:srgbClr val="CCECFF"/>
            </a:solid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aramond" panose="02020404030301010803" pitchFamily="18" charset="0"/>
              </a:rPr>
              <a:t>Resilience</a:t>
            </a:r>
          </a:p>
        </p:txBody>
      </p:sp>
      <p:cxnSp>
        <p:nvCxnSpPr>
          <p:cNvPr id="18" name="Straight Arrow Connector 17"/>
          <p:cNvCxnSpPr/>
          <p:nvPr/>
        </p:nvCxnSpPr>
        <p:spPr bwMode="auto">
          <a:xfrm>
            <a:off x="2286343" y="2305853"/>
            <a:ext cx="533057" cy="1022505"/>
          </a:xfrm>
          <a:prstGeom prst="straightConnector1">
            <a:avLst/>
          </a:prstGeom>
          <a:solidFill>
            <a:schemeClr val="accent1"/>
          </a:solidFill>
          <a:ln w="76200" cap="flat" cmpd="sng" algn="ctr">
            <a:solidFill>
              <a:srgbClr val="CC99FF"/>
            </a:solidFill>
            <a:prstDash val="solid"/>
            <a:round/>
            <a:headEnd type="none" w="med" len="med"/>
            <a:tailEnd type="arrow"/>
          </a:ln>
          <a:effectLst>
            <a:outerShdw blurRad="50800" dist="38100" dir="2700000" algn="tl" rotWithShape="0">
              <a:prstClr val="black">
                <a:alpha val="40000"/>
              </a:prstClr>
            </a:outerShdw>
          </a:effectLst>
        </p:spPr>
      </p:cxnSp>
      <p:cxnSp>
        <p:nvCxnSpPr>
          <p:cNvPr id="19" name="Straight Arrow Connector 18"/>
          <p:cNvCxnSpPr/>
          <p:nvPr/>
        </p:nvCxnSpPr>
        <p:spPr bwMode="auto">
          <a:xfrm>
            <a:off x="1676400" y="4934253"/>
            <a:ext cx="661434" cy="475947"/>
          </a:xfrm>
          <a:prstGeom prst="straightConnector1">
            <a:avLst/>
          </a:prstGeom>
          <a:solidFill>
            <a:schemeClr val="accent1"/>
          </a:solidFill>
          <a:ln w="762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cxnSp>
        <p:nvCxnSpPr>
          <p:cNvPr id="20" name="Straight Arrow Connector 19"/>
          <p:cNvCxnSpPr/>
          <p:nvPr/>
        </p:nvCxnSpPr>
        <p:spPr bwMode="auto">
          <a:xfrm rot="19560000">
            <a:off x="1890389" y="3272982"/>
            <a:ext cx="338652" cy="460061"/>
          </a:xfrm>
          <a:prstGeom prst="straightConnector1">
            <a:avLst/>
          </a:prstGeom>
          <a:solidFill>
            <a:schemeClr val="accent1"/>
          </a:solidFill>
          <a:ln w="76200" cap="flat" cmpd="sng" algn="ctr">
            <a:solidFill>
              <a:srgbClr val="CC99FF"/>
            </a:solidFill>
            <a:prstDash val="solid"/>
            <a:round/>
            <a:headEnd type="none" w="med" len="med"/>
            <a:tailEnd type="arrow"/>
          </a:ln>
          <a:effectLst>
            <a:outerShdw blurRad="50800" dist="38100" dir="2700000" algn="tl" rotWithShape="0">
              <a:prstClr val="black">
                <a:alpha val="40000"/>
              </a:prstClr>
            </a:outerShdw>
          </a:effectLst>
        </p:spPr>
      </p:cxnSp>
      <p:grpSp>
        <p:nvGrpSpPr>
          <p:cNvPr id="31" name="Group 30"/>
          <p:cNvGrpSpPr/>
          <p:nvPr/>
        </p:nvGrpSpPr>
        <p:grpSpPr>
          <a:xfrm>
            <a:off x="2275654" y="3276600"/>
            <a:ext cx="2454472" cy="1012135"/>
            <a:chOff x="4648059" y="2743179"/>
            <a:chExt cx="1986926" cy="1012135"/>
          </a:xfrm>
        </p:grpSpPr>
        <p:sp>
          <p:nvSpPr>
            <p:cNvPr id="23" name="Oval 22"/>
            <p:cNvSpPr/>
            <p:nvPr/>
          </p:nvSpPr>
          <p:spPr bwMode="auto">
            <a:xfrm>
              <a:off x="4648059" y="2754650"/>
              <a:ext cx="1986926" cy="1000664"/>
            </a:xfrm>
            <a:prstGeom prst="ellipse">
              <a:avLst/>
            </a:prstGeom>
            <a:solidFill>
              <a:srgbClr val="FF5D5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effectLst>
                  <a:outerShdw blurRad="38100" dist="38100" dir="2700000" algn="tl">
                    <a:srgbClr val="000000">
                      <a:alpha val="43137"/>
                    </a:srgbClr>
                  </a:outerShdw>
                </a:effectLst>
                <a:latin typeface="Times New Roman"/>
              </a:endParaRPr>
            </a:p>
          </p:txBody>
        </p:sp>
        <p:sp>
          <p:nvSpPr>
            <p:cNvPr id="24" name="TextBox 23"/>
            <p:cNvSpPr txBox="1"/>
            <p:nvPr/>
          </p:nvSpPr>
          <p:spPr>
            <a:xfrm>
              <a:off x="4656712" y="2743179"/>
              <a:ext cx="1941172" cy="954107"/>
            </a:xfrm>
            <a:prstGeom prst="rect">
              <a:avLst/>
            </a:prstGeom>
            <a:noFill/>
            <a:effectLst>
              <a:outerShdw blurRad="25400" dist="12700" dir="2700000" algn="tl" rotWithShape="0">
                <a:prstClr val="black">
                  <a:alpha val="40000"/>
                </a:prstClr>
              </a:outerShdw>
            </a:effectLst>
          </p:spPr>
          <p:txBody>
            <a:bodyPr wrap="square" rtlCol="0">
              <a:spAutoFit/>
            </a:bodyPr>
            <a:lstStyle/>
            <a:p>
              <a:pPr algn="ctr"/>
              <a:r>
                <a:rPr lang="en-US" sz="2800" b="1" dirty="0" smtClean="0">
                  <a:latin typeface="Garamond" pitchFamily="18" charset="0"/>
                </a:rPr>
                <a:t>Landscape</a:t>
              </a:r>
            </a:p>
            <a:p>
              <a:pPr algn="ctr"/>
              <a:r>
                <a:rPr lang="en-US" sz="2800" b="1" dirty="0" smtClean="0">
                  <a:latin typeface="Garamond" pitchFamily="18" charset="0"/>
                </a:rPr>
                <a:t>Complexity</a:t>
              </a:r>
              <a:endParaRPr lang="en-US" sz="2800" b="1" dirty="0">
                <a:latin typeface="Garamond" pitchFamily="18" charset="0"/>
              </a:endParaRPr>
            </a:p>
          </p:txBody>
        </p:sp>
      </p:grpSp>
      <p:grpSp>
        <p:nvGrpSpPr>
          <p:cNvPr id="4" name="Group 3"/>
          <p:cNvGrpSpPr/>
          <p:nvPr/>
        </p:nvGrpSpPr>
        <p:grpSpPr>
          <a:xfrm>
            <a:off x="0" y="4137835"/>
            <a:ext cx="2586634" cy="738965"/>
            <a:chOff x="4366225" y="4715732"/>
            <a:chExt cx="2586634" cy="738965"/>
          </a:xfrm>
        </p:grpSpPr>
        <p:sp>
          <p:nvSpPr>
            <p:cNvPr id="25" name="Oval 24"/>
            <p:cNvSpPr/>
            <p:nvPr/>
          </p:nvSpPr>
          <p:spPr bwMode="auto">
            <a:xfrm>
              <a:off x="4366225" y="4715732"/>
              <a:ext cx="2586634" cy="738965"/>
            </a:xfrm>
            <a:prstGeom prst="ellipse">
              <a:avLst/>
            </a:prstGeom>
            <a:solidFill>
              <a:srgbClr val="FF5D5D"/>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effectLst>
                  <a:outerShdw blurRad="38100" dist="38100" dir="2700000" algn="tl">
                    <a:srgbClr val="000000">
                      <a:alpha val="43137"/>
                    </a:srgbClr>
                  </a:outerShdw>
                </a:effectLst>
                <a:latin typeface="Times New Roman"/>
              </a:endParaRPr>
            </a:p>
          </p:txBody>
        </p:sp>
        <p:sp>
          <p:nvSpPr>
            <p:cNvPr id="26" name="TextBox 25"/>
            <p:cNvSpPr txBox="1"/>
            <p:nvPr/>
          </p:nvSpPr>
          <p:spPr>
            <a:xfrm>
              <a:off x="4458265" y="4796246"/>
              <a:ext cx="2494594" cy="523220"/>
            </a:xfrm>
            <a:prstGeom prst="rect">
              <a:avLst/>
            </a:prstGeom>
            <a:noFill/>
            <a:effectLst>
              <a:outerShdw blurRad="25400" dist="12700" dir="2700000" algn="tl" rotWithShape="0">
                <a:prstClr val="black">
                  <a:alpha val="40000"/>
                </a:prstClr>
              </a:outerShdw>
            </a:effectLst>
          </p:spPr>
          <p:txBody>
            <a:bodyPr wrap="none" rtlCol="0">
              <a:spAutoFit/>
            </a:bodyPr>
            <a:lstStyle/>
            <a:p>
              <a:r>
                <a:rPr lang="en-US" sz="2800" b="1" dirty="0" smtClean="0">
                  <a:latin typeface="Garamond" pitchFamily="18" charset="0"/>
                </a:rPr>
                <a:t>Connectedness</a:t>
              </a:r>
              <a:endParaRPr lang="en-US" sz="2800" b="1" dirty="0">
                <a:latin typeface="Garamond" pitchFamily="18" charset="0"/>
              </a:endParaRPr>
            </a:p>
          </p:txBody>
        </p:sp>
      </p:grpSp>
      <p:cxnSp>
        <p:nvCxnSpPr>
          <p:cNvPr id="29" name="Straight Arrow Connector 28"/>
          <p:cNvCxnSpPr/>
          <p:nvPr/>
        </p:nvCxnSpPr>
        <p:spPr bwMode="auto">
          <a:xfrm flipH="1">
            <a:off x="3733801" y="2819400"/>
            <a:ext cx="22412" cy="436074"/>
          </a:xfrm>
          <a:prstGeom prst="straightConnector1">
            <a:avLst/>
          </a:prstGeom>
          <a:solidFill>
            <a:schemeClr val="accent1"/>
          </a:solidFill>
          <a:ln w="76200" cap="flat" cmpd="sng" algn="ctr">
            <a:solidFill>
              <a:srgbClr val="CC99FF"/>
            </a:solidFill>
            <a:prstDash val="solid"/>
            <a:round/>
            <a:headEnd type="none" w="med" len="med"/>
            <a:tailEnd type="arrow"/>
          </a:ln>
          <a:effectLst>
            <a:outerShdw blurRad="50800" dist="38100" dir="2700000" algn="tl" rotWithShape="0">
              <a:prstClr val="black">
                <a:alpha val="40000"/>
              </a:prstClr>
            </a:outerShdw>
          </a:effectLst>
        </p:spPr>
      </p:cxnSp>
      <p:cxnSp>
        <p:nvCxnSpPr>
          <p:cNvPr id="30" name="Straight Arrow Connector 29"/>
          <p:cNvCxnSpPr/>
          <p:nvPr/>
        </p:nvCxnSpPr>
        <p:spPr bwMode="auto">
          <a:xfrm flipH="1">
            <a:off x="3502890" y="4288735"/>
            <a:ext cx="253324" cy="654891"/>
          </a:xfrm>
          <a:prstGeom prst="straightConnector1">
            <a:avLst/>
          </a:prstGeom>
          <a:solidFill>
            <a:schemeClr val="accent1"/>
          </a:solidFill>
          <a:ln w="76200" cap="flat" cmpd="sng" algn="ctr">
            <a:solidFill>
              <a:srgbClr val="C00000"/>
            </a:solidFill>
            <a:prstDash val="solid"/>
            <a:round/>
            <a:headEnd type="none" w="med" len="med"/>
            <a:tailEnd type="arrow"/>
          </a:ln>
          <a:effectLst>
            <a:outerShdw blurRad="50800" dist="38100" dir="2700000" algn="tl" rotWithShape="0">
              <a:prstClr val="black">
                <a:alpha val="40000"/>
              </a:prstClr>
            </a:outerShdw>
          </a:effectLst>
        </p:spPr>
      </p:cxnSp>
      <p:grpSp>
        <p:nvGrpSpPr>
          <p:cNvPr id="50" name="Group 49"/>
          <p:cNvGrpSpPr/>
          <p:nvPr/>
        </p:nvGrpSpPr>
        <p:grpSpPr>
          <a:xfrm>
            <a:off x="2745028" y="1687871"/>
            <a:ext cx="1979372" cy="1000664"/>
            <a:chOff x="2743200" y="1687871"/>
            <a:chExt cx="2026026" cy="1000664"/>
          </a:xfrm>
        </p:grpSpPr>
        <p:sp>
          <p:nvSpPr>
            <p:cNvPr id="41" name="Oval 40"/>
            <p:cNvSpPr/>
            <p:nvPr/>
          </p:nvSpPr>
          <p:spPr bwMode="auto">
            <a:xfrm>
              <a:off x="2743200" y="1687871"/>
              <a:ext cx="2026026" cy="1000664"/>
            </a:xfrm>
            <a:prstGeom prst="ellipse">
              <a:avLst/>
            </a:prstGeom>
            <a:solidFill>
              <a:srgbClr val="CC99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effectLst>
                  <a:outerShdw blurRad="38100" dist="38100" dir="2700000" algn="tl">
                    <a:srgbClr val="000000">
                      <a:alpha val="43137"/>
                    </a:srgbClr>
                  </a:outerShdw>
                </a:effectLst>
                <a:latin typeface="Times New Roman"/>
              </a:endParaRPr>
            </a:p>
          </p:txBody>
        </p:sp>
        <p:sp>
          <p:nvSpPr>
            <p:cNvPr id="42" name="TextBox 41"/>
            <p:cNvSpPr txBox="1"/>
            <p:nvPr/>
          </p:nvSpPr>
          <p:spPr>
            <a:xfrm>
              <a:off x="2789854" y="1712893"/>
              <a:ext cx="1979372" cy="954107"/>
            </a:xfrm>
            <a:prstGeom prst="rect">
              <a:avLst/>
            </a:prstGeom>
            <a:noFill/>
            <a:effectLst>
              <a:outerShdw blurRad="25400" dist="12700" dir="2700000" algn="tl" rotWithShape="0">
                <a:prstClr val="black">
                  <a:alpha val="40000"/>
                </a:prstClr>
              </a:outerShdw>
            </a:effectLst>
          </p:spPr>
          <p:txBody>
            <a:bodyPr wrap="square" rtlCol="0">
              <a:spAutoFit/>
            </a:bodyPr>
            <a:lstStyle/>
            <a:p>
              <a:pPr algn="ctr"/>
              <a:r>
                <a:rPr lang="en-US" sz="2800" b="1" dirty="0" smtClean="0">
                  <a:latin typeface="Garamond" pitchFamily="18" charset="0"/>
                </a:rPr>
                <a:t>Wetland</a:t>
              </a:r>
            </a:p>
            <a:p>
              <a:pPr algn="ctr"/>
              <a:r>
                <a:rPr lang="en-US" sz="2800" b="1" dirty="0" smtClean="0">
                  <a:latin typeface="Garamond" pitchFamily="18" charset="0"/>
                </a:rPr>
                <a:t>Density</a:t>
              </a:r>
              <a:endParaRPr lang="en-US" sz="2800" b="1" dirty="0">
                <a:latin typeface="Garamond" pitchFamily="18" charset="0"/>
              </a:endParaRPr>
            </a:p>
          </p:txBody>
        </p:sp>
      </p:grpSp>
      <p:grpSp>
        <p:nvGrpSpPr>
          <p:cNvPr id="51" name="Group 50"/>
          <p:cNvGrpSpPr/>
          <p:nvPr/>
        </p:nvGrpSpPr>
        <p:grpSpPr>
          <a:xfrm>
            <a:off x="717174" y="1230671"/>
            <a:ext cx="2026026" cy="1018836"/>
            <a:chOff x="2743200" y="1687871"/>
            <a:chExt cx="2026026" cy="1018836"/>
          </a:xfrm>
        </p:grpSpPr>
        <p:sp>
          <p:nvSpPr>
            <p:cNvPr id="52" name="Oval 51"/>
            <p:cNvSpPr/>
            <p:nvPr/>
          </p:nvSpPr>
          <p:spPr bwMode="auto">
            <a:xfrm>
              <a:off x="2743200" y="1687871"/>
              <a:ext cx="2026026" cy="1000664"/>
            </a:xfrm>
            <a:prstGeom prst="ellipse">
              <a:avLst/>
            </a:prstGeom>
            <a:solidFill>
              <a:srgbClr val="CC99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effectLst>
                  <a:outerShdw blurRad="38100" dist="38100" dir="2700000" algn="tl">
                    <a:srgbClr val="000000">
                      <a:alpha val="43137"/>
                    </a:srgbClr>
                  </a:outerShdw>
                </a:effectLst>
                <a:latin typeface="Times New Roman"/>
              </a:endParaRPr>
            </a:p>
          </p:txBody>
        </p:sp>
        <p:sp>
          <p:nvSpPr>
            <p:cNvPr id="53" name="TextBox 52"/>
            <p:cNvSpPr txBox="1"/>
            <p:nvPr/>
          </p:nvSpPr>
          <p:spPr>
            <a:xfrm>
              <a:off x="2789854" y="1752600"/>
              <a:ext cx="1979372" cy="954107"/>
            </a:xfrm>
            <a:prstGeom prst="rect">
              <a:avLst/>
            </a:prstGeom>
            <a:noFill/>
            <a:effectLst>
              <a:outerShdw blurRad="25400" dist="12700" dir="2700000" algn="tl" rotWithShape="0">
                <a:prstClr val="black">
                  <a:alpha val="40000"/>
                </a:prstClr>
              </a:outerShdw>
            </a:effectLst>
          </p:spPr>
          <p:txBody>
            <a:bodyPr wrap="square" rtlCol="0">
              <a:spAutoFit/>
            </a:bodyPr>
            <a:lstStyle/>
            <a:p>
              <a:pPr algn="ctr"/>
              <a:r>
                <a:rPr lang="en-US" sz="2800" b="1" dirty="0" smtClean="0">
                  <a:latin typeface="Garamond" pitchFamily="18" charset="0"/>
                </a:rPr>
                <a:t>Landform</a:t>
              </a:r>
            </a:p>
            <a:p>
              <a:pPr algn="ctr"/>
              <a:r>
                <a:rPr lang="en-US" sz="2800" b="1" dirty="0" smtClean="0">
                  <a:latin typeface="Garamond" pitchFamily="18" charset="0"/>
                </a:rPr>
                <a:t>Variety</a:t>
              </a:r>
              <a:endParaRPr lang="en-US" sz="2800" b="1" dirty="0">
                <a:latin typeface="Garamond" pitchFamily="18" charset="0"/>
              </a:endParaRPr>
            </a:p>
          </p:txBody>
        </p:sp>
      </p:grpSp>
      <p:grpSp>
        <p:nvGrpSpPr>
          <p:cNvPr id="54" name="Group 53"/>
          <p:cNvGrpSpPr/>
          <p:nvPr/>
        </p:nvGrpSpPr>
        <p:grpSpPr>
          <a:xfrm>
            <a:off x="107574" y="2352136"/>
            <a:ext cx="1952141" cy="1012856"/>
            <a:chOff x="2743200" y="1687871"/>
            <a:chExt cx="2026026" cy="1012856"/>
          </a:xfrm>
        </p:grpSpPr>
        <p:sp>
          <p:nvSpPr>
            <p:cNvPr id="55" name="Oval 54"/>
            <p:cNvSpPr/>
            <p:nvPr/>
          </p:nvSpPr>
          <p:spPr bwMode="auto">
            <a:xfrm>
              <a:off x="2743200" y="1687871"/>
              <a:ext cx="2026026" cy="1000664"/>
            </a:xfrm>
            <a:prstGeom prst="ellipse">
              <a:avLst/>
            </a:prstGeom>
            <a:solidFill>
              <a:srgbClr val="CC99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effectLst>
                  <a:outerShdw blurRad="38100" dist="38100" dir="2700000" algn="tl">
                    <a:srgbClr val="000000">
                      <a:alpha val="43137"/>
                    </a:srgbClr>
                  </a:outerShdw>
                </a:effectLst>
                <a:latin typeface="Times New Roman"/>
              </a:endParaRPr>
            </a:p>
          </p:txBody>
        </p:sp>
        <p:sp>
          <p:nvSpPr>
            <p:cNvPr id="56" name="TextBox 55"/>
            <p:cNvSpPr txBox="1"/>
            <p:nvPr/>
          </p:nvSpPr>
          <p:spPr>
            <a:xfrm>
              <a:off x="2764215" y="1746620"/>
              <a:ext cx="1979372" cy="954107"/>
            </a:xfrm>
            <a:prstGeom prst="rect">
              <a:avLst/>
            </a:prstGeom>
            <a:noFill/>
            <a:effectLst>
              <a:outerShdw blurRad="25400" dist="12700" dir="2700000" algn="tl" rotWithShape="0">
                <a:prstClr val="black">
                  <a:alpha val="40000"/>
                </a:prstClr>
              </a:outerShdw>
            </a:effectLst>
          </p:spPr>
          <p:txBody>
            <a:bodyPr wrap="square" rtlCol="0">
              <a:spAutoFit/>
            </a:bodyPr>
            <a:lstStyle/>
            <a:p>
              <a:pPr algn="ctr"/>
              <a:r>
                <a:rPr lang="en-US" sz="2800" b="1" dirty="0" smtClean="0">
                  <a:latin typeface="Garamond" pitchFamily="18" charset="0"/>
                </a:rPr>
                <a:t>Elevation</a:t>
              </a:r>
            </a:p>
            <a:p>
              <a:pPr algn="ctr"/>
              <a:r>
                <a:rPr lang="en-US" sz="2800" b="1" dirty="0" smtClean="0">
                  <a:latin typeface="Garamond" pitchFamily="18" charset="0"/>
                </a:rPr>
                <a:t>Range</a:t>
              </a:r>
              <a:endParaRPr lang="en-US" sz="2800" b="1" dirty="0">
                <a:latin typeface="Garamond" pitchFamily="18" charset="0"/>
              </a:endParaRPr>
            </a:p>
          </p:txBody>
        </p:sp>
      </p:gr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29</a:t>
            </a:fld>
            <a:endParaRPr lang="en-US" dirty="0">
              <a:solidFill>
                <a:prstClr val="black"/>
              </a:solidFill>
              <a:latin typeface="Times New Roman"/>
            </a:endParaRPr>
          </a:p>
        </p:txBody>
      </p:sp>
    </p:spTree>
    <p:extLst>
      <p:ext uri="{BB962C8B-B14F-4D97-AF65-F5344CB8AC3E}">
        <p14:creationId xmlns:p14="http://schemas.microsoft.com/office/powerpoint/2010/main" val="3342143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Landscape </a:t>
            </a:r>
            <a:br>
              <a:rPr lang="en-US" dirty="0" smtClean="0"/>
            </a:br>
            <a:r>
              <a:rPr lang="en-US" dirty="0" smtClean="0"/>
              <a:t>Conservation Design?</a:t>
            </a:r>
            <a:endParaRPr lang="en-US" dirty="0"/>
          </a:p>
        </p:txBody>
      </p:sp>
      <p:sp>
        <p:nvSpPr>
          <p:cNvPr id="3" name="Content Placeholder 2"/>
          <p:cNvSpPr>
            <a:spLocks noGrp="1"/>
          </p:cNvSpPr>
          <p:nvPr>
            <p:ph idx="1"/>
          </p:nvPr>
        </p:nvSpPr>
        <p:spPr>
          <a:xfrm>
            <a:off x="76200" y="1600201"/>
            <a:ext cx="4876800" cy="4343400"/>
          </a:xfrm>
        </p:spPr>
        <p:txBody>
          <a:bodyPr>
            <a:normAutofit fontScale="92500"/>
          </a:bodyPr>
          <a:lstStyle/>
          <a:p>
            <a:r>
              <a:rPr lang="en-US" sz="3600" dirty="0" smtClean="0"/>
              <a:t>An activity </a:t>
            </a:r>
          </a:p>
          <a:p>
            <a:pPr lvl="1"/>
            <a:r>
              <a:rPr lang="en-US" dirty="0" smtClean="0"/>
              <a:t>a collaborative effort among partners including agreeing on common priorities</a:t>
            </a:r>
          </a:p>
          <a:p>
            <a:r>
              <a:rPr lang="en-US" sz="3600" dirty="0" smtClean="0"/>
              <a:t>A product </a:t>
            </a:r>
          </a:p>
          <a:p>
            <a:pPr lvl="1"/>
            <a:r>
              <a:rPr lang="en-US" dirty="0" smtClean="0"/>
              <a:t>a spatial plan for conservation decisions in an adaptive framework</a:t>
            </a:r>
            <a:endParaRPr lang="en-US" dirty="0"/>
          </a:p>
        </p:txBody>
      </p:sp>
      <p:pic>
        <p:nvPicPr>
          <p:cNvPr id="5122" name="Picture 2" descr="NALCC Steering Committee 2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1838632"/>
            <a:ext cx="4495800" cy="202311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72200" y="3962400"/>
            <a:ext cx="2020752"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3</a:t>
            </a:fld>
            <a:endParaRPr lang="en-US" dirty="0">
              <a:solidFill>
                <a:prstClr val="black"/>
              </a:solidFill>
              <a:latin typeface="Times New Roman"/>
            </a:endParaRPr>
          </a:p>
        </p:txBody>
      </p:sp>
    </p:spTree>
    <p:extLst>
      <p:ext uri="{BB962C8B-B14F-4D97-AF65-F5344CB8AC3E}">
        <p14:creationId xmlns:p14="http://schemas.microsoft.com/office/powerpoint/2010/main" val="16469839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2036" y="1120600"/>
            <a:ext cx="3594833" cy="3984800"/>
            <a:chOff x="502036" y="1420923"/>
            <a:chExt cx="3594833" cy="3984800"/>
          </a:xfrm>
        </p:grpSpPr>
        <p:sp>
          <p:nvSpPr>
            <p:cNvPr id="10" name="Parallelogram 9"/>
            <p:cNvSpPr/>
            <p:nvPr/>
          </p:nvSpPr>
          <p:spPr bwMode="auto">
            <a:xfrm>
              <a:off x="564768" y="2402546"/>
              <a:ext cx="3254188" cy="313765"/>
            </a:xfrm>
            <a:prstGeom prst="parallelogram">
              <a:avLst>
                <a:gd name="adj" fmla="val 243519"/>
              </a:avLst>
            </a:prstGeom>
            <a:solidFill>
              <a:srgbClr val="92D050"/>
            </a:solid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9" name="Parallelogram 8"/>
            <p:cNvSpPr/>
            <p:nvPr/>
          </p:nvSpPr>
          <p:spPr bwMode="auto">
            <a:xfrm>
              <a:off x="654418" y="2250146"/>
              <a:ext cx="3254188" cy="313765"/>
            </a:xfrm>
            <a:prstGeom prst="parallelogram">
              <a:avLst>
                <a:gd name="adj" fmla="val 243519"/>
              </a:avLst>
            </a:prstGeom>
            <a:solidFill>
              <a:srgbClr val="92D050"/>
            </a:solid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6" name="Parallelogram 5"/>
            <p:cNvSpPr/>
            <p:nvPr/>
          </p:nvSpPr>
          <p:spPr bwMode="auto">
            <a:xfrm>
              <a:off x="744068" y="2097746"/>
              <a:ext cx="3254188" cy="313765"/>
            </a:xfrm>
            <a:prstGeom prst="parallelogram">
              <a:avLst>
                <a:gd name="adj" fmla="val 243519"/>
              </a:avLst>
            </a:prstGeom>
            <a:solidFill>
              <a:srgbClr val="92D050"/>
            </a:solid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5" name="Parallelogram 4"/>
            <p:cNvSpPr/>
            <p:nvPr/>
          </p:nvSpPr>
          <p:spPr bwMode="auto">
            <a:xfrm>
              <a:off x="833718" y="1945346"/>
              <a:ext cx="3254188" cy="313765"/>
            </a:xfrm>
            <a:prstGeom prst="parallelogram">
              <a:avLst>
                <a:gd name="adj" fmla="val 243519"/>
              </a:avLst>
            </a:prstGeom>
            <a:solidFill>
              <a:srgbClr val="92D050"/>
            </a:solidFill>
            <a:ln w="95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11" name="Parallelogram 10"/>
            <p:cNvSpPr/>
            <p:nvPr/>
          </p:nvSpPr>
          <p:spPr bwMode="auto">
            <a:xfrm>
              <a:off x="573731" y="3711396"/>
              <a:ext cx="3254188" cy="313765"/>
            </a:xfrm>
            <a:prstGeom prst="parallelogram">
              <a:avLst>
                <a:gd name="adj" fmla="val 243519"/>
              </a:avLst>
            </a:prstGeom>
            <a:solidFill>
              <a:srgbClr val="E2AB9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12" name="Parallelogram 11"/>
            <p:cNvSpPr/>
            <p:nvPr/>
          </p:nvSpPr>
          <p:spPr bwMode="auto">
            <a:xfrm>
              <a:off x="663381" y="3558996"/>
              <a:ext cx="3254188" cy="313765"/>
            </a:xfrm>
            <a:prstGeom prst="parallelogram">
              <a:avLst>
                <a:gd name="adj" fmla="val 243519"/>
              </a:avLst>
            </a:prstGeom>
            <a:solidFill>
              <a:srgbClr val="E2AB9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13" name="Parallelogram 12"/>
            <p:cNvSpPr/>
            <p:nvPr/>
          </p:nvSpPr>
          <p:spPr bwMode="auto">
            <a:xfrm>
              <a:off x="753031" y="3406596"/>
              <a:ext cx="3254188" cy="313765"/>
            </a:xfrm>
            <a:prstGeom prst="parallelogram">
              <a:avLst>
                <a:gd name="adj" fmla="val 243519"/>
              </a:avLst>
            </a:prstGeom>
            <a:solidFill>
              <a:srgbClr val="E2AB9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14" name="Parallelogram 13"/>
            <p:cNvSpPr/>
            <p:nvPr/>
          </p:nvSpPr>
          <p:spPr bwMode="auto">
            <a:xfrm>
              <a:off x="842681" y="3254196"/>
              <a:ext cx="3254188" cy="313765"/>
            </a:xfrm>
            <a:prstGeom prst="parallelogram">
              <a:avLst>
                <a:gd name="adj" fmla="val 243519"/>
              </a:avLst>
            </a:prstGeom>
            <a:solidFill>
              <a:srgbClr val="E2AB9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15" name="Parallelogram 14"/>
            <p:cNvSpPr/>
            <p:nvPr/>
          </p:nvSpPr>
          <p:spPr bwMode="auto">
            <a:xfrm>
              <a:off x="573731" y="5091958"/>
              <a:ext cx="3254188" cy="313765"/>
            </a:xfrm>
            <a:prstGeom prst="parallelogram">
              <a:avLst>
                <a:gd name="adj" fmla="val 243519"/>
              </a:avLst>
            </a:prstGeom>
            <a:solidFill>
              <a:srgbClr val="99CCFF"/>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16" name="Parallelogram 15"/>
            <p:cNvSpPr/>
            <p:nvPr/>
          </p:nvSpPr>
          <p:spPr bwMode="auto">
            <a:xfrm>
              <a:off x="663381" y="4939558"/>
              <a:ext cx="3254188" cy="313765"/>
            </a:xfrm>
            <a:prstGeom prst="parallelogram">
              <a:avLst>
                <a:gd name="adj" fmla="val 243519"/>
              </a:avLst>
            </a:prstGeom>
            <a:solidFill>
              <a:srgbClr val="99CCFF"/>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17" name="Parallelogram 16"/>
            <p:cNvSpPr/>
            <p:nvPr/>
          </p:nvSpPr>
          <p:spPr bwMode="auto">
            <a:xfrm>
              <a:off x="753031" y="4787158"/>
              <a:ext cx="3254188" cy="313765"/>
            </a:xfrm>
            <a:prstGeom prst="parallelogram">
              <a:avLst>
                <a:gd name="adj" fmla="val 243519"/>
              </a:avLst>
            </a:prstGeom>
            <a:solidFill>
              <a:srgbClr val="99CCFF"/>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18" name="Parallelogram 17"/>
            <p:cNvSpPr/>
            <p:nvPr/>
          </p:nvSpPr>
          <p:spPr bwMode="auto">
            <a:xfrm>
              <a:off x="842681" y="4634758"/>
              <a:ext cx="3254188" cy="313765"/>
            </a:xfrm>
            <a:prstGeom prst="parallelogram">
              <a:avLst>
                <a:gd name="adj" fmla="val 243519"/>
              </a:avLst>
            </a:prstGeom>
            <a:solidFill>
              <a:srgbClr val="99CCFF"/>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cxnSp>
          <p:nvCxnSpPr>
            <p:cNvPr id="26" name="Straight Connector 25"/>
            <p:cNvCxnSpPr/>
            <p:nvPr/>
          </p:nvCxnSpPr>
          <p:spPr bwMode="auto">
            <a:xfrm>
              <a:off x="2698376" y="1550894"/>
              <a:ext cx="0" cy="591671"/>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2698376" y="2716306"/>
              <a:ext cx="0" cy="74407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2698376" y="4025153"/>
              <a:ext cx="0" cy="824753"/>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40" name="TextBox 39"/>
            <p:cNvSpPr txBox="1"/>
            <p:nvPr/>
          </p:nvSpPr>
          <p:spPr>
            <a:xfrm>
              <a:off x="502036" y="1420923"/>
              <a:ext cx="2133587" cy="830997"/>
            </a:xfrm>
            <a:prstGeom prst="rect">
              <a:avLst/>
            </a:prstGeom>
            <a:solidFill>
              <a:schemeClr val="accent1">
                <a:lumMod val="20000"/>
                <a:lumOff val="80000"/>
              </a:schemeClr>
            </a:solidFill>
            <a:effectLst>
              <a:softEdge rad="63500"/>
            </a:effectLst>
          </p:spPr>
          <p:txBody>
            <a:bodyPr wrap="square" rtlCol="0">
              <a:spAutoFit/>
            </a:bodyPr>
            <a:lstStyle/>
            <a:p>
              <a:r>
                <a:rPr lang="en-US" sz="2400" b="1" dirty="0" smtClean="0">
                  <a:solidFill>
                    <a:srgbClr val="006600"/>
                  </a:solidFill>
                  <a:latin typeface="Garamond" pitchFamily="18" charset="0"/>
                </a:rPr>
                <a:t>Representative Species</a:t>
              </a:r>
              <a:endParaRPr lang="en-US" sz="2400" b="1" dirty="0">
                <a:solidFill>
                  <a:srgbClr val="006600"/>
                </a:solidFill>
                <a:latin typeface="Garamond" pitchFamily="18" charset="0"/>
              </a:endParaRPr>
            </a:p>
          </p:txBody>
        </p:sp>
        <p:sp>
          <p:nvSpPr>
            <p:cNvPr id="41" name="TextBox 40"/>
            <p:cNvSpPr txBox="1"/>
            <p:nvPr/>
          </p:nvSpPr>
          <p:spPr>
            <a:xfrm>
              <a:off x="502037" y="2747699"/>
              <a:ext cx="2133587" cy="830997"/>
            </a:xfrm>
            <a:prstGeom prst="rect">
              <a:avLst/>
            </a:prstGeom>
            <a:solidFill>
              <a:schemeClr val="accent1">
                <a:lumMod val="20000"/>
                <a:lumOff val="80000"/>
              </a:schemeClr>
            </a:solidFill>
            <a:effectLst>
              <a:softEdge rad="63500"/>
            </a:effectLst>
          </p:spPr>
          <p:txBody>
            <a:bodyPr wrap="square" rtlCol="0">
              <a:spAutoFit/>
            </a:bodyPr>
            <a:lstStyle/>
            <a:p>
              <a:r>
                <a:rPr lang="en-US" sz="2400" b="1" dirty="0" smtClean="0">
                  <a:solidFill>
                    <a:srgbClr val="C00000"/>
                  </a:solidFill>
                  <a:latin typeface="Garamond" pitchFamily="18" charset="0"/>
                </a:rPr>
                <a:t>RSGCNs (Non Rep. Species)</a:t>
              </a:r>
              <a:endParaRPr lang="en-US" sz="2400" b="1" dirty="0">
                <a:solidFill>
                  <a:srgbClr val="C00000"/>
                </a:solidFill>
                <a:latin typeface="Garamond" pitchFamily="18" charset="0"/>
              </a:endParaRPr>
            </a:p>
          </p:txBody>
        </p:sp>
        <p:sp>
          <p:nvSpPr>
            <p:cNvPr id="42" name="TextBox 41"/>
            <p:cNvSpPr txBox="1"/>
            <p:nvPr/>
          </p:nvSpPr>
          <p:spPr>
            <a:xfrm>
              <a:off x="502037" y="4128264"/>
              <a:ext cx="1967738" cy="1200329"/>
            </a:xfrm>
            <a:prstGeom prst="rect">
              <a:avLst/>
            </a:prstGeom>
            <a:solidFill>
              <a:schemeClr val="accent1">
                <a:lumMod val="20000"/>
                <a:lumOff val="80000"/>
              </a:schemeClr>
            </a:solidFill>
            <a:effectLst>
              <a:softEdge rad="63500"/>
            </a:effectLst>
          </p:spPr>
          <p:txBody>
            <a:bodyPr wrap="square" rtlCol="0">
              <a:spAutoFit/>
            </a:bodyPr>
            <a:lstStyle/>
            <a:p>
              <a:r>
                <a:rPr lang="en-US" sz="2400" b="1" dirty="0" smtClean="0">
                  <a:solidFill>
                    <a:srgbClr val="002060"/>
                  </a:solidFill>
                  <a:latin typeface="Garamond" pitchFamily="18" charset="0"/>
                </a:rPr>
                <a:t>Ecological Integrity and Resilience</a:t>
              </a:r>
              <a:endParaRPr lang="en-US" sz="2400" b="1" dirty="0">
                <a:solidFill>
                  <a:srgbClr val="002060"/>
                </a:solidFill>
                <a:latin typeface="Garamond" pitchFamily="18" charset="0"/>
              </a:endParaRPr>
            </a:p>
          </p:txBody>
        </p:sp>
      </p:grpSp>
      <p:pic>
        <p:nvPicPr>
          <p:cNvPr id="31" name="Picture 30" descr="tnc.resiliency.ner.jpg"/>
          <p:cNvPicPr>
            <a:picLocks noChangeAspect="1"/>
          </p:cNvPicPr>
          <p:nvPr/>
        </p:nvPicPr>
        <p:blipFill>
          <a:blip r:embed="rId3" cstate="print"/>
          <a:stretch>
            <a:fillRect/>
          </a:stretch>
        </p:blipFill>
        <p:spPr>
          <a:xfrm>
            <a:off x="4953000" y="533400"/>
            <a:ext cx="4191199" cy="5423904"/>
          </a:xfrm>
          <a:prstGeom prst="rect">
            <a:avLst/>
          </a:prstGeom>
        </p:spPr>
      </p:pic>
      <p:sp>
        <p:nvSpPr>
          <p:cNvPr id="7" name="Rectangle 6"/>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8" name="Rectangle 7"/>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Creating Core Areas</a:t>
            </a:r>
            <a:endParaRPr kumimoji="0" lang="en-US" sz="2800" b="1" u="none" strike="noStrike" cap="none" normalizeH="0" baseline="0" dirty="0" smtClean="0">
              <a:ln>
                <a:noFill/>
              </a:ln>
              <a:solidFill>
                <a:schemeClr val="tx2"/>
              </a:solidFill>
              <a:effectLst/>
              <a:latin typeface="Georgia" pitchFamily="18" charset="0"/>
            </a:endParaRPr>
          </a:p>
        </p:txBody>
      </p:sp>
      <p:cxnSp>
        <p:nvCxnSpPr>
          <p:cNvPr id="34" name="Elbow Connector 33"/>
          <p:cNvCxnSpPr/>
          <p:nvPr/>
        </p:nvCxnSpPr>
        <p:spPr bwMode="auto">
          <a:xfrm>
            <a:off x="2707341" y="5282184"/>
            <a:ext cx="1864659" cy="466165"/>
          </a:xfrm>
          <a:prstGeom prst="bentConnector3">
            <a:avLst>
              <a:gd name="adj1" fmla="val -481"/>
            </a:avLst>
          </a:prstGeom>
          <a:solidFill>
            <a:schemeClr val="accent1"/>
          </a:solidFill>
          <a:ln w="57150" cap="flat" cmpd="sng" algn="ctr">
            <a:solidFill>
              <a:schemeClr val="tx1"/>
            </a:solidFill>
            <a:prstDash val="solid"/>
            <a:round/>
            <a:headEnd type="none" w="med" len="med"/>
            <a:tailEnd type="arrow"/>
          </a:ln>
          <a:effectLst/>
        </p:spPr>
      </p:cxnSp>
      <p:cxnSp>
        <p:nvCxnSpPr>
          <p:cNvPr id="32" name="Straight Connector 31"/>
          <p:cNvCxnSpPr/>
          <p:nvPr/>
        </p:nvCxnSpPr>
        <p:spPr bwMode="auto">
          <a:xfrm>
            <a:off x="2702401" y="1568824"/>
            <a:ext cx="0" cy="4258235"/>
          </a:xfrm>
          <a:prstGeom prst="line">
            <a:avLst/>
          </a:prstGeom>
          <a:solidFill>
            <a:schemeClr val="accent1"/>
          </a:solidFill>
          <a:ln w="57150" cap="flat" cmpd="sng" algn="ctr">
            <a:solidFill>
              <a:schemeClr val="tx1"/>
            </a:solidFill>
            <a:prstDash val="sysDot"/>
            <a:round/>
            <a:headEnd type="none" w="med" len="med"/>
            <a:tailEnd type="none" w="med" len="med"/>
          </a:ln>
          <a:effectLst/>
        </p:spPr>
      </p:cxnSp>
      <p:pic>
        <p:nvPicPr>
          <p:cNvPr id="28" name="Picture 27" descr="tnc.resiliency.ner.jpg"/>
          <p:cNvPicPr>
            <a:picLocks noChangeAspect="1"/>
          </p:cNvPicPr>
          <p:nvPr/>
        </p:nvPicPr>
        <p:blipFill>
          <a:blip r:embed="rId4" cstate="print"/>
          <a:stretch>
            <a:fillRect/>
          </a:stretch>
        </p:blipFill>
        <p:spPr>
          <a:xfrm>
            <a:off x="4952801" y="533400"/>
            <a:ext cx="4191199" cy="5423905"/>
          </a:xfrm>
          <a:prstGeom prst="rect">
            <a:avLst/>
          </a:prstGeom>
        </p:spPr>
      </p:pic>
      <p:sp>
        <p:nvSpPr>
          <p:cNvPr id="30" name="TextBox 29"/>
          <p:cNvSpPr txBox="1"/>
          <p:nvPr/>
        </p:nvSpPr>
        <p:spPr>
          <a:xfrm>
            <a:off x="5024516" y="578481"/>
            <a:ext cx="1228165" cy="646331"/>
          </a:xfrm>
          <a:prstGeom prst="rect">
            <a:avLst/>
          </a:prstGeom>
          <a:solidFill>
            <a:schemeClr val="bg2"/>
          </a:solidFill>
          <a:effectLst>
            <a:softEdge rad="63500"/>
          </a:effectLst>
        </p:spPr>
        <p:txBody>
          <a:bodyPr wrap="square" rtlCol="0">
            <a:spAutoFit/>
          </a:bodyPr>
          <a:lstStyle/>
          <a:p>
            <a:r>
              <a:rPr lang="en-US" dirty="0" smtClean="0">
                <a:solidFill>
                  <a:srgbClr val="002060"/>
                </a:solidFill>
                <a:latin typeface="Georgia" pitchFamily="18" charset="0"/>
              </a:rPr>
              <a:t>Core area network</a:t>
            </a:r>
            <a:endParaRPr lang="en-US" dirty="0">
              <a:solidFill>
                <a:srgbClr val="002060"/>
              </a:solidFill>
              <a:latin typeface="Georgia" pitchFamily="18" charset="0"/>
            </a:endParaRPr>
          </a:p>
        </p:txBody>
      </p:sp>
      <p:sp>
        <p:nvSpPr>
          <p:cNvPr id="3" name="Slide Number Placeholder 2"/>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30</a:t>
            </a:fld>
            <a:endParaRPr lang="en-US" dirty="0">
              <a:solidFill>
                <a:prstClr val="black"/>
              </a:solidFill>
              <a:latin typeface="Times New Roman"/>
            </a:endParaRPr>
          </a:p>
        </p:txBody>
      </p:sp>
    </p:spTree>
    <p:extLst>
      <p:ext uri="{BB962C8B-B14F-4D97-AF65-F5344CB8AC3E}">
        <p14:creationId xmlns:p14="http://schemas.microsoft.com/office/powerpoint/2010/main" val="30378438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8" name="Rectangle 7"/>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Connecting Core Areas</a:t>
            </a:r>
            <a:endParaRPr kumimoji="0" lang="en-US" sz="2800" b="1" u="none" strike="noStrike" cap="none" normalizeH="0" baseline="0" dirty="0" smtClean="0">
              <a:ln>
                <a:noFill/>
              </a:ln>
              <a:solidFill>
                <a:schemeClr val="tx2"/>
              </a:solidFill>
              <a:effectLst/>
              <a:latin typeface="Georgia" pitchFamily="18" charset="0"/>
            </a:endParaRPr>
          </a:p>
        </p:txBody>
      </p:sp>
      <p:sp>
        <p:nvSpPr>
          <p:cNvPr id="6" name="TextBox 5"/>
          <p:cNvSpPr txBox="1"/>
          <p:nvPr/>
        </p:nvSpPr>
        <p:spPr>
          <a:xfrm>
            <a:off x="395892" y="1307060"/>
            <a:ext cx="3773772" cy="1815882"/>
          </a:xfrm>
          <a:prstGeom prst="rect">
            <a:avLst/>
          </a:prstGeom>
          <a:noFill/>
          <a:effectLst>
            <a:outerShdw blurRad="25400" dist="12700" dir="5400000" algn="ctr" rotWithShape="0">
              <a:srgbClr val="000000">
                <a:alpha val="43137"/>
              </a:srgbClr>
            </a:outerShdw>
          </a:effectLst>
        </p:spPr>
        <p:txBody>
          <a:bodyPr wrap="square" rtlCol="0">
            <a:spAutoFit/>
          </a:bodyPr>
          <a:lstStyle/>
          <a:p>
            <a:pPr marL="233363" indent="-233363">
              <a:spcAft>
                <a:spcPts val="600"/>
              </a:spcAft>
              <a:buClr>
                <a:schemeClr val="bg1"/>
              </a:buClr>
              <a:buFont typeface="Arial" pitchFamily="34" charset="0"/>
              <a:buChar char="•"/>
            </a:pPr>
            <a:r>
              <a:rPr lang="en-US" sz="2800" b="1" dirty="0" smtClean="0">
                <a:solidFill>
                  <a:schemeClr val="tx2"/>
                </a:solidFill>
                <a:latin typeface="Garamond" pitchFamily="18" charset="0"/>
              </a:rPr>
              <a:t>Connect core areas to facilitate ecological flows (adaptive capacity, resiliency)</a:t>
            </a:r>
          </a:p>
        </p:txBody>
      </p:sp>
      <p:sp>
        <p:nvSpPr>
          <p:cNvPr id="12" name="TextBox 11"/>
          <p:cNvSpPr txBox="1"/>
          <p:nvPr/>
        </p:nvSpPr>
        <p:spPr>
          <a:xfrm>
            <a:off x="1447800" y="3810000"/>
            <a:ext cx="2097741" cy="1384995"/>
          </a:xfrm>
          <a:prstGeom prst="rect">
            <a:avLst/>
          </a:prstGeom>
          <a:solidFill>
            <a:schemeClr val="bg2"/>
          </a:solidFill>
          <a:effectLst>
            <a:softEdge rad="63500"/>
          </a:effectLst>
        </p:spPr>
        <p:txBody>
          <a:bodyPr wrap="square" rtlCol="0">
            <a:spAutoFit/>
          </a:bodyPr>
          <a:lstStyle/>
          <a:p>
            <a:r>
              <a:rPr lang="en-US" sz="2800" dirty="0" smtClean="0">
                <a:solidFill>
                  <a:srgbClr val="A50021"/>
                </a:solidFill>
                <a:latin typeface="Garamond" pitchFamily="18" charset="0"/>
              </a:rPr>
              <a:t>Corridors between core areas</a:t>
            </a:r>
            <a:endParaRPr lang="en-US" sz="2800" dirty="0">
              <a:solidFill>
                <a:srgbClr val="A50021"/>
              </a:solidFill>
              <a:latin typeface="Garamond" pitchFamily="18" charset="0"/>
            </a:endParaRPr>
          </a:p>
        </p:txBody>
      </p:sp>
      <p:pic>
        <p:nvPicPr>
          <p:cNvPr id="10" name="Picture 9" descr="tnc.resiliency.ne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9601" y="609601"/>
            <a:ext cx="4038600" cy="5226424"/>
          </a:xfrm>
          <a:prstGeom prst="rect">
            <a:avLst/>
          </a:prstGeom>
        </p:spPr>
      </p:pic>
      <p:cxnSp>
        <p:nvCxnSpPr>
          <p:cNvPr id="14" name="Straight Arrow Connector 13"/>
          <p:cNvCxnSpPr/>
          <p:nvPr/>
        </p:nvCxnSpPr>
        <p:spPr bwMode="auto">
          <a:xfrm flipV="1">
            <a:off x="3514165" y="2590800"/>
            <a:ext cx="2581835" cy="1149698"/>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pic>
        <p:nvPicPr>
          <p:cNvPr id="9" name="Picture 8" descr="tnc.resiliency.n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0" y="593509"/>
            <a:ext cx="2286000" cy="2958354"/>
          </a:xfrm>
          <a:prstGeom prst="rect">
            <a:avLst/>
          </a:prstGeom>
        </p:spPr>
      </p:pic>
      <p:sp>
        <p:nvSpPr>
          <p:cNvPr id="3" name="Slide Number Placeholder 2"/>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31</a:t>
            </a:fld>
            <a:endParaRPr lang="en-US" dirty="0">
              <a:solidFill>
                <a:prstClr val="black"/>
              </a:solidFill>
              <a:latin typeface="Times New Roman"/>
            </a:endParaRPr>
          </a:p>
        </p:txBody>
      </p:sp>
    </p:spTree>
    <p:extLst>
      <p:ext uri="{BB962C8B-B14F-4D97-AF65-F5344CB8AC3E}">
        <p14:creationId xmlns:p14="http://schemas.microsoft.com/office/powerpoint/2010/main" val="817409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13" name="Rectangle 12"/>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How does it Compare</a:t>
            </a:r>
            <a:r>
              <a:rPr lang="en-US" sz="2800" b="1" dirty="0" smtClean="0">
                <a:solidFill>
                  <a:schemeClr val="tx2"/>
                </a:solidFill>
                <a:latin typeface="Georgia" pitchFamily="18" charset="0"/>
              </a:rPr>
              <a:t>?</a:t>
            </a:r>
            <a:endParaRPr kumimoji="0" lang="en-US" sz="2800" b="1" u="none" strike="noStrike" cap="none" normalizeH="0" baseline="0" dirty="0" smtClean="0">
              <a:ln>
                <a:noFill/>
              </a:ln>
              <a:solidFill>
                <a:schemeClr val="tx2"/>
              </a:solidFill>
              <a:effectLst/>
              <a:latin typeface="Georgia" pitchFamily="18" charset="0"/>
            </a:endParaRPr>
          </a:p>
        </p:txBody>
      </p:sp>
      <p:sp>
        <p:nvSpPr>
          <p:cNvPr id="16" name="TextBox 15"/>
          <p:cNvSpPr txBox="1"/>
          <p:nvPr/>
        </p:nvSpPr>
        <p:spPr>
          <a:xfrm>
            <a:off x="309107" y="1480252"/>
            <a:ext cx="3921517" cy="2246769"/>
          </a:xfrm>
          <a:prstGeom prst="rect">
            <a:avLst/>
          </a:prstGeom>
          <a:noFill/>
          <a:effectLst>
            <a:outerShdw blurRad="25400" dist="12700" dir="5400000" algn="ctr" rotWithShape="0">
              <a:srgbClr val="000000">
                <a:alpha val="43137"/>
              </a:srgbClr>
            </a:outerShdw>
          </a:effectLst>
        </p:spPr>
        <p:txBody>
          <a:bodyPr wrap="square" rtlCol="0">
            <a:spAutoFit/>
          </a:bodyPr>
          <a:lstStyle/>
          <a:p>
            <a:pPr marL="233363" indent="-233363">
              <a:buClr>
                <a:schemeClr val="bg1"/>
              </a:buClr>
              <a:buFont typeface="Arial" pitchFamily="34" charset="0"/>
              <a:buChar char="•"/>
            </a:pPr>
            <a:r>
              <a:rPr lang="en-US" sz="2800" b="1" dirty="0" smtClean="0">
                <a:solidFill>
                  <a:srgbClr val="002060"/>
                </a:solidFill>
                <a:latin typeface="Garamond" pitchFamily="18" charset="0"/>
              </a:rPr>
              <a:t>How does the proof of concept of LCD for the Connecticut River watershed compare to TNC resilient sites?</a:t>
            </a:r>
            <a:endParaRPr lang="en-US" sz="2800" b="1" dirty="0">
              <a:solidFill>
                <a:srgbClr val="002060"/>
              </a:solidFill>
              <a:latin typeface="Garamond" pitchFamily="18" charset="0"/>
            </a:endParaRPr>
          </a:p>
        </p:txBody>
      </p:sp>
      <p:pic>
        <p:nvPicPr>
          <p:cNvPr id="9" name="Picture 8" descr="tnc.resiliency.ner.jpg"/>
          <p:cNvPicPr>
            <a:picLocks noChangeAspect="1"/>
          </p:cNvPicPr>
          <p:nvPr/>
        </p:nvPicPr>
        <p:blipFill>
          <a:blip r:embed="rId3" cstate="print"/>
          <a:stretch>
            <a:fillRect/>
          </a:stretch>
        </p:blipFill>
        <p:spPr>
          <a:xfrm>
            <a:off x="4934439" y="576704"/>
            <a:ext cx="4191199" cy="5423905"/>
          </a:xfrm>
          <a:prstGeom prst="rect">
            <a:avLst/>
          </a:prstGeom>
        </p:spPr>
      </p:pic>
      <p:pic>
        <p:nvPicPr>
          <p:cNvPr id="11" name="Picture 10" descr="tnc.resiliency.ner.jpg"/>
          <p:cNvPicPr>
            <a:picLocks noChangeAspect="1"/>
          </p:cNvPicPr>
          <p:nvPr/>
        </p:nvPicPr>
        <p:blipFill>
          <a:blip r:embed="rId4" cstate="print"/>
          <a:stretch>
            <a:fillRect/>
          </a:stretch>
        </p:blipFill>
        <p:spPr>
          <a:xfrm>
            <a:off x="4945456" y="576704"/>
            <a:ext cx="4191199" cy="5423904"/>
          </a:xfrm>
          <a:prstGeom prst="rect">
            <a:avLst/>
          </a:prstGeom>
        </p:spPr>
      </p:pic>
      <p:pic>
        <p:nvPicPr>
          <p:cNvPr id="12" name="Picture 11" descr="tnc.resiliency.ner.jpg"/>
          <p:cNvPicPr>
            <a:picLocks noChangeAspect="1"/>
          </p:cNvPicPr>
          <p:nvPr/>
        </p:nvPicPr>
        <p:blipFill>
          <a:blip r:embed="rId5" cstate="print"/>
          <a:stretch>
            <a:fillRect/>
          </a:stretch>
        </p:blipFill>
        <p:spPr>
          <a:xfrm>
            <a:off x="4952801" y="545490"/>
            <a:ext cx="4191199" cy="5423904"/>
          </a:xfrm>
          <a:prstGeom prst="rect">
            <a:avLst/>
          </a:prstGeom>
        </p:spPr>
      </p:pic>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32</a:t>
            </a:fld>
            <a:endParaRPr lang="en-US" dirty="0">
              <a:solidFill>
                <a:prstClr val="black"/>
              </a:solidFill>
              <a:latin typeface="Times New Roman"/>
            </a:endParaRPr>
          </a:p>
        </p:txBody>
      </p:sp>
    </p:spTree>
    <p:extLst>
      <p:ext uri="{BB962C8B-B14F-4D97-AF65-F5344CB8AC3E}">
        <p14:creationId xmlns:p14="http://schemas.microsoft.com/office/powerpoint/2010/main" val="3459381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How does it Compare</a:t>
            </a:r>
            <a:r>
              <a:rPr lang="en-US" sz="2800" b="1" dirty="0" smtClean="0">
                <a:solidFill>
                  <a:schemeClr val="tx2"/>
                </a:solidFill>
                <a:latin typeface="Georgia" pitchFamily="18" charset="0"/>
              </a:rPr>
              <a:t>?</a:t>
            </a:r>
            <a:endParaRPr kumimoji="0" lang="en-US" sz="2800" b="1" u="none" strike="noStrike" cap="none" normalizeH="0" baseline="0" dirty="0" smtClean="0">
              <a:ln>
                <a:noFill/>
              </a:ln>
              <a:solidFill>
                <a:schemeClr val="tx2"/>
              </a:solidFill>
              <a:effectLst/>
              <a:latin typeface="Georgia" pitchFamily="18" charset="0"/>
            </a:endParaRPr>
          </a:p>
        </p:txBody>
      </p:sp>
      <p:sp>
        <p:nvSpPr>
          <p:cNvPr id="16" name="TextBox 15"/>
          <p:cNvSpPr txBox="1"/>
          <p:nvPr/>
        </p:nvSpPr>
        <p:spPr>
          <a:xfrm>
            <a:off x="309107" y="1480252"/>
            <a:ext cx="3921517" cy="2677656"/>
          </a:xfrm>
          <a:prstGeom prst="rect">
            <a:avLst/>
          </a:prstGeom>
          <a:noFill/>
          <a:effectLst>
            <a:outerShdw blurRad="25400" dist="12700" dir="5400000" algn="ctr" rotWithShape="0">
              <a:srgbClr val="000000">
                <a:alpha val="43137"/>
              </a:srgbClr>
            </a:outerShdw>
          </a:effectLst>
        </p:spPr>
        <p:txBody>
          <a:bodyPr wrap="square" rtlCol="0">
            <a:spAutoFit/>
          </a:bodyPr>
          <a:lstStyle/>
          <a:p>
            <a:pPr marL="233363" indent="-233363">
              <a:buClr>
                <a:schemeClr val="bg1"/>
              </a:buClr>
              <a:buFont typeface="Arial" pitchFamily="34" charset="0"/>
              <a:buChar char="•"/>
            </a:pPr>
            <a:r>
              <a:rPr lang="en-US" sz="2800" b="1" dirty="0" smtClean="0">
                <a:solidFill>
                  <a:srgbClr val="002060"/>
                </a:solidFill>
                <a:latin typeface="Garamond" pitchFamily="18" charset="0"/>
              </a:rPr>
              <a:t>How does the proof of concept of LCD for the Connecticut River watershed compare to </a:t>
            </a:r>
            <a:r>
              <a:rPr lang="en-US" sz="2800" b="1" dirty="0" err="1" smtClean="0">
                <a:solidFill>
                  <a:srgbClr val="002060"/>
                </a:solidFill>
                <a:latin typeface="Garamond" pitchFamily="18" charset="0"/>
              </a:rPr>
              <a:t>Biomap</a:t>
            </a:r>
            <a:r>
              <a:rPr lang="en-US" sz="2800" b="1" dirty="0" smtClean="0">
                <a:solidFill>
                  <a:srgbClr val="002060"/>
                </a:solidFill>
                <a:latin typeface="Garamond" pitchFamily="18" charset="0"/>
              </a:rPr>
              <a:t> in Massachusetts?</a:t>
            </a:r>
            <a:endParaRPr lang="en-US" sz="2800" b="1" dirty="0">
              <a:solidFill>
                <a:srgbClr val="002060"/>
              </a:solidFill>
              <a:latin typeface="Garamond" pitchFamily="18" charset="0"/>
            </a:endParaRPr>
          </a:p>
        </p:txBody>
      </p:sp>
      <p:pic>
        <p:nvPicPr>
          <p:cNvPr id="9" name="Picture 8" descr="tnc.resiliency.ner.jpg"/>
          <p:cNvPicPr>
            <a:picLocks noChangeAspect="1"/>
          </p:cNvPicPr>
          <p:nvPr/>
        </p:nvPicPr>
        <p:blipFill>
          <a:blip r:embed="rId3" cstate="print"/>
          <a:stretch>
            <a:fillRect/>
          </a:stretch>
        </p:blipFill>
        <p:spPr>
          <a:xfrm>
            <a:off x="4983097" y="549161"/>
            <a:ext cx="4191199" cy="5423905"/>
          </a:xfrm>
          <a:prstGeom prst="rect">
            <a:avLst/>
          </a:prstGeom>
        </p:spPr>
      </p:pic>
      <p:pic>
        <p:nvPicPr>
          <p:cNvPr id="11" name="Picture 10" descr="tnc.resiliency.ner.jpg"/>
          <p:cNvPicPr>
            <a:picLocks noChangeAspect="1"/>
          </p:cNvPicPr>
          <p:nvPr/>
        </p:nvPicPr>
        <p:blipFill>
          <a:blip r:embed="rId4" cstate="print"/>
          <a:stretch>
            <a:fillRect/>
          </a:stretch>
        </p:blipFill>
        <p:spPr>
          <a:xfrm>
            <a:off x="4950046" y="550080"/>
            <a:ext cx="4191199" cy="5423904"/>
          </a:xfrm>
          <a:prstGeom prst="rect">
            <a:avLst/>
          </a:prstGeom>
        </p:spPr>
      </p:pic>
      <p:pic>
        <p:nvPicPr>
          <p:cNvPr id="12" name="Picture 11" descr="tnc.resiliency.ner.jpg"/>
          <p:cNvPicPr>
            <a:picLocks noChangeAspect="1"/>
          </p:cNvPicPr>
          <p:nvPr/>
        </p:nvPicPr>
        <p:blipFill>
          <a:blip r:embed="rId5" cstate="print"/>
          <a:stretch>
            <a:fillRect/>
          </a:stretch>
        </p:blipFill>
        <p:spPr>
          <a:xfrm>
            <a:off x="4950047" y="539981"/>
            <a:ext cx="4191199" cy="5423904"/>
          </a:xfrm>
          <a:prstGeom prst="rect">
            <a:avLst/>
          </a:prstGeom>
        </p:spPr>
      </p:pic>
      <p:sp>
        <p:nvSpPr>
          <p:cNvPr id="8" name="Rectangle 7"/>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33</a:t>
            </a:fld>
            <a:endParaRPr lang="en-US" dirty="0">
              <a:solidFill>
                <a:prstClr val="black"/>
              </a:solidFill>
              <a:latin typeface="Times New Roman"/>
            </a:endParaRPr>
          </a:p>
        </p:txBody>
      </p:sp>
    </p:spTree>
    <p:extLst>
      <p:ext uri="{BB962C8B-B14F-4D97-AF65-F5344CB8AC3E}">
        <p14:creationId xmlns:p14="http://schemas.microsoft.com/office/powerpoint/2010/main" val="27122899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0"/>
            <a:ext cx="7543800" cy="1143000"/>
          </a:xfrm>
          <a:prstGeom prst="rect">
            <a:avLst/>
          </a:prstGeom>
        </p:spPr>
        <p:txBody>
          <a:bodyPr>
            <a:noAutofit/>
          </a:bodyPr>
          <a:lstStyle>
            <a:lvl1pPr algn="ctr" defTabSz="914400" rtl="0" eaLnBrk="1" latinLnBrk="0" hangingPunct="1">
              <a:spcBef>
                <a:spcPct val="0"/>
              </a:spcBef>
              <a:buNone/>
              <a:defRPr sz="4400" kern="1200">
                <a:solidFill>
                  <a:srgbClr val="002060"/>
                </a:solidFill>
                <a:latin typeface="+mj-lt"/>
                <a:ea typeface="+mj-ea"/>
                <a:cs typeface="+mj-cs"/>
              </a:defRPr>
            </a:lvl1pPr>
          </a:lstStyle>
          <a:p>
            <a:pPr>
              <a:spcAft>
                <a:spcPts val="600"/>
              </a:spcAft>
            </a:pPr>
            <a:r>
              <a:rPr lang="en-US" sz="2800" dirty="0" smtClean="0"/>
              <a:t>Aquatic Counterparts to </a:t>
            </a:r>
            <a:r>
              <a:rPr lang="en-US" sz="2800" i="1" dirty="0" smtClean="0"/>
              <a:t>Designing Sustainable Landscapes: </a:t>
            </a:r>
          </a:p>
          <a:p>
            <a:pPr>
              <a:spcAft>
                <a:spcPts val="600"/>
              </a:spcAft>
            </a:pPr>
            <a:r>
              <a:rPr lang="en-US" sz="2800" dirty="0" smtClean="0"/>
              <a:t>Examples from USGS Forecasting Changes in Aquatic Systems and Brook Trout</a:t>
            </a:r>
            <a:endParaRPr lang="en-US" sz="2800" dirty="0"/>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34</a:t>
            </a:fld>
            <a:endParaRPr lang="en-US" dirty="0">
              <a:solidFill>
                <a:prstClr val="black"/>
              </a:solidFill>
              <a:latin typeface="Times New Roman"/>
            </a:endParaRPr>
          </a:p>
        </p:txBody>
      </p:sp>
      <p:pic>
        <p:nvPicPr>
          <p:cNvPr id="8" name="Picture 2" descr="H:\Steering Committee\2013_11_05 meeting\OccCurrentPlus4KPO_PPTversion.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0" y="1817488"/>
            <a:ext cx="6300504" cy="50405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Representative Species\Species photos\Brook trout - E. Engbretson, U.S. FWS.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6200" y="2819716"/>
            <a:ext cx="1985383" cy="114268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2279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43466" y="2180488"/>
            <a:ext cx="4900534" cy="376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09" y="1451738"/>
            <a:ext cx="4252991" cy="342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152400"/>
            <a:ext cx="8229600" cy="1143000"/>
          </a:xfrm>
        </p:spPr>
        <p:txBody>
          <a:bodyPr>
            <a:noAutofit/>
          </a:bodyPr>
          <a:lstStyle/>
          <a:p>
            <a:r>
              <a:rPr lang="en-US" sz="3000" dirty="0" smtClean="0"/>
              <a:t>Aquatic Counterparts to </a:t>
            </a:r>
            <a:r>
              <a:rPr lang="en-US" sz="3000" i="1" dirty="0" smtClean="0"/>
              <a:t>Designing Sustainable Landscapes: </a:t>
            </a:r>
            <a:r>
              <a:rPr lang="en-US" sz="3000" dirty="0" smtClean="0"/>
              <a:t>Examples from </a:t>
            </a:r>
            <a:r>
              <a:rPr lang="en-US" sz="3000" i="1" dirty="0" smtClean="0"/>
              <a:t>Downstream Strategies</a:t>
            </a:r>
            <a:endParaRPr lang="en-US" sz="3000" dirty="0"/>
          </a:p>
        </p:txBody>
      </p:sp>
      <p:sp>
        <p:nvSpPr>
          <p:cNvPr id="5" name="TextBox 4"/>
          <p:cNvSpPr txBox="1"/>
          <p:nvPr/>
        </p:nvSpPr>
        <p:spPr>
          <a:xfrm>
            <a:off x="285135" y="4819471"/>
            <a:ext cx="3581401" cy="1200329"/>
          </a:xfrm>
          <a:prstGeom prst="rect">
            <a:avLst/>
          </a:prstGeom>
          <a:noFill/>
        </p:spPr>
        <p:txBody>
          <a:bodyPr wrap="square" rtlCol="0">
            <a:spAutoFit/>
          </a:bodyPr>
          <a:lstStyle/>
          <a:p>
            <a:endParaRPr lang="en-US" sz="2400" dirty="0" smtClean="0">
              <a:solidFill>
                <a:schemeClr val="accent1">
                  <a:lumMod val="50000"/>
                </a:schemeClr>
              </a:solidFill>
              <a:latin typeface="+mj-lt"/>
            </a:endParaRPr>
          </a:p>
          <a:p>
            <a:r>
              <a:rPr lang="en-US" sz="2400" dirty="0" smtClean="0">
                <a:solidFill>
                  <a:schemeClr val="accent1">
                    <a:lumMod val="50000"/>
                  </a:schemeClr>
                </a:solidFill>
                <a:latin typeface="+mj-lt"/>
              </a:rPr>
              <a:t>Brook Trout</a:t>
            </a:r>
            <a:endParaRPr lang="en-US" sz="2400" dirty="0">
              <a:solidFill>
                <a:schemeClr val="accent1">
                  <a:lumMod val="50000"/>
                </a:schemeClr>
              </a:solidFill>
              <a:latin typeface="+mj-lt"/>
            </a:endParaRPr>
          </a:p>
          <a:p>
            <a:r>
              <a:rPr lang="en-US" sz="2400" dirty="0" smtClean="0">
                <a:solidFill>
                  <a:schemeClr val="accent1">
                    <a:lumMod val="50000"/>
                  </a:schemeClr>
                </a:solidFill>
                <a:latin typeface="+mj-lt"/>
              </a:rPr>
              <a:t>		Walleye</a:t>
            </a:r>
          </a:p>
        </p:txBody>
      </p:sp>
      <p:sp>
        <p:nvSpPr>
          <p:cNvPr id="3" name="Right Arrow 2"/>
          <p:cNvSpPr/>
          <p:nvPr/>
        </p:nvSpPr>
        <p:spPr>
          <a:xfrm rot="17057977">
            <a:off x="1018659" y="4982228"/>
            <a:ext cx="396772" cy="241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20583286">
            <a:off x="3338184" y="5437787"/>
            <a:ext cx="753020" cy="274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Picture 5" descr="http://3.bp.blogspot.com/-upZwcstBfvc/UHRBKpQhdtI/AAAAAAAACFY/i0ZS0dKyCPI/s320/Walleye-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70830" y="1371600"/>
            <a:ext cx="2209800" cy="13189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35</a:t>
            </a:fld>
            <a:endParaRPr lang="en-US" dirty="0">
              <a:solidFill>
                <a:prstClr val="black"/>
              </a:solidFill>
              <a:latin typeface="Times New Roman"/>
            </a:endParaRPr>
          </a:p>
        </p:txBody>
      </p:sp>
    </p:spTree>
    <p:extLst>
      <p:ext uri="{BB962C8B-B14F-4D97-AF65-F5344CB8AC3E}">
        <p14:creationId xmlns:p14="http://schemas.microsoft.com/office/powerpoint/2010/main" val="24776176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13" name="Rectangle 12"/>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What </a:t>
            </a:r>
            <a:r>
              <a:rPr lang="en-US" sz="2800" b="1" dirty="0" smtClean="0">
                <a:solidFill>
                  <a:schemeClr val="tx2"/>
                </a:solidFill>
                <a:latin typeface="Georgia" pitchFamily="18" charset="0"/>
              </a:rPr>
              <a:t>Distinguishes it?</a:t>
            </a:r>
            <a:endParaRPr kumimoji="0" lang="en-US" sz="2800" b="1" u="none" strike="noStrike" cap="none" normalizeH="0" baseline="0" dirty="0" smtClean="0">
              <a:ln>
                <a:noFill/>
              </a:ln>
              <a:solidFill>
                <a:schemeClr val="tx2"/>
              </a:solidFill>
              <a:effectLst/>
              <a:latin typeface="Georgia" pitchFamily="18" charset="0"/>
            </a:endParaRPr>
          </a:p>
        </p:txBody>
      </p:sp>
      <p:sp>
        <p:nvSpPr>
          <p:cNvPr id="16" name="TextBox 15"/>
          <p:cNvSpPr txBox="1"/>
          <p:nvPr/>
        </p:nvSpPr>
        <p:spPr>
          <a:xfrm>
            <a:off x="309107" y="1371600"/>
            <a:ext cx="4034293" cy="3970318"/>
          </a:xfrm>
          <a:prstGeom prst="rect">
            <a:avLst/>
          </a:prstGeom>
          <a:noFill/>
          <a:effectLst>
            <a:outerShdw blurRad="25400" dist="12700" dir="5400000" algn="ctr" rotWithShape="0">
              <a:srgbClr val="000000">
                <a:alpha val="43137"/>
              </a:srgbClr>
            </a:outerShdw>
          </a:effectLst>
        </p:spPr>
        <p:txBody>
          <a:bodyPr wrap="square" rtlCol="0">
            <a:spAutoFit/>
          </a:bodyPr>
          <a:lstStyle/>
          <a:p>
            <a:pPr marL="233363" indent="-233363">
              <a:buClr>
                <a:srgbClr val="002060"/>
              </a:buClr>
              <a:buFont typeface="Arial" pitchFamily="34" charset="0"/>
              <a:buChar char="•"/>
            </a:pPr>
            <a:r>
              <a:rPr lang="en-US" sz="2800" b="1" dirty="0" smtClean="0">
                <a:solidFill>
                  <a:srgbClr val="002060"/>
                </a:solidFill>
                <a:latin typeface="Garamond" pitchFamily="18" charset="0"/>
              </a:rPr>
              <a:t>Landscape change model (e.g., urban growth, climate change)</a:t>
            </a:r>
            <a:endParaRPr lang="en-US" sz="2800" dirty="0" smtClean="0">
              <a:solidFill>
                <a:schemeClr val="bg1"/>
              </a:solidFill>
              <a:latin typeface="Garamond" pitchFamily="18" charset="0"/>
            </a:endParaRPr>
          </a:p>
          <a:p>
            <a:pPr marL="233363" indent="-233363">
              <a:buClr>
                <a:schemeClr val="bg1"/>
              </a:buClr>
              <a:buFont typeface="Arial" pitchFamily="34" charset="0"/>
              <a:buChar char="•"/>
            </a:pPr>
            <a:r>
              <a:rPr lang="en-US" sz="2800" dirty="0" smtClean="0">
                <a:solidFill>
                  <a:srgbClr val="B2B2B2"/>
                </a:solidFill>
                <a:latin typeface="Garamond" pitchFamily="18" charset="0"/>
              </a:rPr>
              <a:t>Multi-scale regional scope</a:t>
            </a:r>
          </a:p>
          <a:p>
            <a:pPr marL="233363" indent="-233363">
              <a:buClr>
                <a:schemeClr val="bg1"/>
              </a:buClr>
              <a:buFont typeface="Arial" pitchFamily="34" charset="0"/>
              <a:buChar char="•"/>
            </a:pPr>
            <a:r>
              <a:rPr lang="en-US" sz="2800" dirty="0" smtClean="0">
                <a:solidFill>
                  <a:srgbClr val="B2B2B2"/>
                </a:solidFill>
                <a:latin typeface="Garamond" pitchFamily="18" charset="0"/>
              </a:rPr>
              <a:t>Combined ecosystem and focal species approach</a:t>
            </a:r>
          </a:p>
          <a:p>
            <a:pPr marL="233363" indent="-233363">
              <a:buClr>
                <a:schemeClr val="bg1"/>
              </a:buClr>
              <a:buFont typeface="Arial" pitchFamily="34" charset="0"/>
              <a:buChar char="•"/>
            </a:pPr>
            <a:r>
              <a:rPr lang="en-US" sz="2800" dirty="0" smtClean="0">
                <a:solidFill>
                  <a:srgbClr val="B2B2B2"/>
                </a:solidFill>
                <a:latin typeface="Garamond" pitchFamily="18" charset="0"/>
              </a:rPr>
              <a:t>Systematic framework for landscape conservation!</a:t>
            </a:r>
            <a:endParaRPr lang="en-US" sz="2800" dirty="0">
              <a:solidFill>
                <a:srgbClr val="B2B2B2"/>
              </a:solidFill>
              <a:latin typeface="Garamond" pitchFamily="18" charset="0"/>
            </a:endParaRPr>
          </a:p>
        </p:txBody>
      </p:sp>
      <p:pic>
        <p:nvPicPr>
          <p:cNvPr id="47" name="Picture 46" descr="biomass2010.jpg"/>
          <p:cNvPicPr>
            <a:picLocks noChangeAspect="1"/>
          </p:cNvPicPr>
          <p:nvPr/>
        </p:nvPicPr>
        <p:blipFill>
          <a:blip r:embed="rId3" cstate="print"/>
          <a:stretch>
            <a:fillRect/>
          </a:stretch>
        </p:blipFill>
        <p:spPr>
          <a:xfrm>
            <a:off x="4593038" y="1075764"/>
            <a:ext cx="4404785" cy="5700309"/>
          </a:xfrm>
          <a:prstGeom prst="rect">
            <a:avLst/>
          </a:prstGeom>
        </p:spPr>
      </p:pic>
      <p:pic>
        <p:nvPicPr>
          <p:cNvPr id="49" name="Picture 48" descr="biomass2020.jpg"/>
          <p:cNvPicPr>
            <a:picLocks noChangeAspect="1"/>
          </p:cNvPicPr>
          <p:nvPr/>
        </p:nvPicPr>
        <p:blipFill>
          <a:blip r:embed="rId4" cstate="print"/>
          <a:stretch>
            <a:fillRect/>
          </a:stretch>
        </p:blipFill>
        <p:spPr>
          <a:xfrm>
            <a:off x="4593038" y="1075764"/>
            <a:ext cx="4404785" cy="5700309"/>
          </a:xfrm>
          <a:prstGeom prst="rect">
            <a:avLst/>
          </a:prstGeom>
        </p:spPr>
      </p:pic>
      <p:pic>
        <p:nvPicPr>
          <p:cNvPr id="50" name="Picture 49" descr="biomass2030.jpg"/>
          <p:cNvPicPr>
            <a:picLocks noChangeAspect="1"/>
          </p:cNvPicPr>
          <p:nvPr/>
        </p:nvPicPr>
        <p:blipFill>
          <a:blip r:embed="rId5" cstate="print"/>
          <a:stretch>
            <a:fillRect/>
          </a:stretch>
        </p:blipFill>
        <p:spPr>
          <a:xfrm>
            <a:off x="4593038" y="1075764"/>
            <a:ext cx="4404785" cy="5700309"/>
          </a:xfrm>
          <a:prstGeom prst="rect">
            <a:avLst/>
          </a:prstGeom>
        </p:spPr>
      </p:pic>
      <p:pic>
        <p:nvPicPr>
          <p:cNvPr id="52" name="Picture 51" descr="biomass2040.jpg"/>
          <p:cNvPicPr>
            <a:picLocks noChangeAspect="1"/>
          </p:cNvPicPr>
          <p:nvPr/>
        </p:nvPicPr>
        <p:blipFill>
          <a:blip r:embed="rId6" cstate="print"/>
          <a:stretch>
            <a:fillRect/>
          </a:stretch>
        </p:blipFill>
        <p:spPr>
          <a:xfrm>
            <a:off x="4593038" y="1075764"/>
            <a:ext cx="4404785" cy="5700309"/>
          </a:xfrm>
          <a:prstGeom prst="rect">
            <a:avLst/>
          </a:prstGeom>
        </p:spPr>
      </p:pic>
      <p:pic>
        <p:nvPicPr>
          <p:cNvPr id="54" name="Picture 53" descr="biomass2050.jpg"/>
          <p:cNvPicPr>
            <a:picLocks noChangeAspect="1"/>
          </p:cNvPicPr>
          <p:nvPr/>
        </p:nvPicPr>
        <p:blipFill>
          <a:blip r:embed="rId7" cstate="print"/>
          <a:stretch>
            <a:fillRect/>
          </a:stretch>
        </p:blipFill>
        <p:spPr>
          <a:xfrm>
            <a:off x="4593038" y="1075764"/>
            <a:ext cx="4404785" cy="5700309"/>
          </a:xfrm>
          <a:prstGeom prst="rect">
            <a:avLst/>
          </a:prstGeom>
        </p:spPr>
      </p:pic>
      <p:pic>
        <p:nvPicPr>
          <p:cNvPr id="56" name="Picture 55" descr="biomass2060.jpg"/>
          <p:cNvPicPr>
            <a:picLocks noChangeAspect="1"/>
          </p:cNvPicPr>
          <p:nvPr/>
        </p:nvPicPr>
        <p:blipFill>
          <a:blip r:embed="rId8" cstate="print"/>
          <a:stretch>
            <a:fillRect/>
          </a:stretch>
        </p:blipFill>
        <p:spPr>
          <a:xfrm>
            <a:off x="4593038" y="1075764"/>
            <a:ext cx="4404785" cy="5700309"/>
          </a:xfrm>
          <a:prstGeom prst="rect">
            <a:avLst/>
          </a:prstGeom>
        </p:spPr>
      </p:pic>
      <p:pic>
        <p:nvPicPr>
          <p:cNvPr id="58" name="Picture 57" descr="biomass2070.jpg"/>
          <p:cNvPicPr>
            <a:picLocks noChangeAspect="1"/>
          </p:cNvPicPr>
          <p:nvPr/>
        </p:nvPicPr>
        <p:blipFill>
          <a:blip r:embed="rId9" cstate="print"/>
          <a:stretch>
            <a:fillRect/>
          </a:stretch>
        </p:blipFill>
        <p:spPr>
          <a:xfrm>
            <a:off x="4593038" y="1075764"/>
            <a:ext cx="4404785" cy="5700309"/>
          </a:xfrm>
          <a:prstGeom prst="rect">
            <a:avLst/>
          </a:prstGeom>
        </p:spPr>
      </p:pic>
      <p:pic>
        <p:nvPicPr>
          <p:cNvPr id="63" name="Picture 62" descr="biomass2080.jpg"/>
          <p:cNvPicPr>
            <a:picLocks noChangeAspect="1"/>
          </p:cNvPicPr>
          <p:nvPr/>
        </p:nvPicPr>
        <p:blipFill>
          <a:blip r:embed="rId10" cstate="print"/>
          <a:stretch>
            <a:fillRect/>
          </a:stretch>
        </p:blipFill>
        <p:spPr>
          <a:xfrm>
            <a:off x="4593038" y="1075764"/>
            <a:ext cx="4404785" cy="5700309"/>
          </a:xfrm>
          <a:prstGeom prst="rect">
            <a:avLst/>
          </a:prstGeom>
        </p:spPr>
      </p:pic>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36</a:t>
            </a:fld>
            <a:endParaRPr lang="en-US" dirty="0">
              <a:solidFill>
                <a:prstClr val="black"/>
              </a:solidFill>
              <a:latin typeface="Times New Roman"/>
            </a:endParaRPr>
          </a:p>
        </p:txBody>
      </p:sp>
    </p:spTree>
    <p:extLst>
      <p:ext uri="{BB962C8B-B14F-4D97-AF65-F5344CB8AC3E}">
        <p14:creationId xmlns:p14="http://schemas.microsoft.com/office/powerpoint/2010/main" val="2876877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nodeType="clickEffect">
                                  <p:stCondLst>
                                    <p:cond delay="0"/>
                                  </p:stCondLst>
                                  <p:childTnLst>
                                    <p:set>
                                      <p:cBhvr>
                                        <p:cTn id="6" dur="1000">
                                          <p:stCondLst>
                                            <p:cond delay="0"/>
                                          </p:stCondLst>
                                        </p:cTn>
                                        <p:tgtEl>
                                          <p:spTgt spid="49"/>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nodeType="afterEffect">
                                  <p:stCondLst>
                                    <p:cond delay="0"/>
                                  </p:stCondLst>
                                  <p:childTnLst>
                                    <p:set>
                                      <p:cBhvr>
                                        <p:cTn id="9" dur="1000">
                                          <p:stCondLst>
                                            <p:cond delay="0"/>
                                          </p:stCondLst>
                                        </p:cTn>
                                        <p:tgtEl>
                                          <p:spTgt spid="50"/>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nodeType="afterEffect">
                                  <p:stCondLst>
                                    <p:cond delay="0"/>
                                  </p:stCondLst>
                                  <p:childTnLst>
                                    <p:set>
                                      <p:cBhvr>
                                        <p:cTn id="12" dur="1000">
                                          <p:stCondLst>
                                            <p:cond delay="0"/>
                                          </p:stCondLst>
                                        </p:cTn>
                                        <p:tgtEl>
                                          <p:spTgt spid="52"/>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nodeType="afterEffect">
                                  <p:stCondLst>
                                    <p:cond delay="0"/>
                                  </p:stCondLst>
                                  <p:childTnLst>
                                    <p:set>
                                      <p:cBhvr>
                                        <p:cTn id="15" dur="1000">
                                          <p:stCondLst>
                                            <p:cond delay="0"/>
                                          </p:stCondLst>
                                        </p:cTn>
                                        <p:tgtEl>
                                          <p:spTgt spid="54"/>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nodeType="afterEffect">
                                  <p:stCondLst>
                                    <p:cond delay="0"/>
                                  </p:stCondLst>
                                  <p:childTnLst>
                                    <p:set>
                                      <p:cBhvr>
                                        <p:cTn id="18" dur="1000">
                                          <p:stCondLst>
                                            <p:cond delay="0"/>
                                          </p:stCondLst>
                                        </p:cTn>
                                        <p:tgtEl>
                                          <p:spTgt spid="56"/>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nodeType="afterEffect">
                                  <p:stCondLst>
                                    <p:cond delay="0"/>
                                  </p:stCondLst>
                                  <p:childTnLst>
                                    <p:set>
                                      <p:cBhvr>
                                        <p:cTn id="21" dur="1000">
                                          <p:stCondLst>
                                            <p:cond delay="0"/>
                                          </p:stCondLst>
                                        </p:cTn>
                                        <p:tgtEl>
                                          <p:spTgt spid="58"/>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repeatCount="indefinite" fill="hold" nodeType="afterEffect">
                                  <p:stCondLst>
                                    <p:cond delay="0"/>
                                  </p:stCondLst>
                                  <p:childTnLst>
                                    <p:set>
                                      <p:cBhvr>
                                        <p:cTn id="24" dur="1000">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374780" y="1272730"/>
            <a:ext cx="2701836" cy="3496494"/>
            <a:chOff x="4374780" y="1272730"/>
            <a:chExt cx="2701836" cy="3496494"/>
          </a:xfrm>
        </p:grpSpPr>
        <p:pic>
          <p:nvPicPr>
            <p:cNvPr id="11" name="Picture 10" descr="tnc.resiliency.ner.jpg"/>
            <p:cNvPicPr>
              <a:picLocks noChangeAspect="1"/>
            </p:cNvPicPr>
            <p:nvPr/>
          </p:nvPicPr>
          <p:blipFill>
            <a:blip r:embed="rId3" cstate="print"/>
            <a:stretch>
              <a:fillRect/>
            </a:stretch>
          </p:blipFill>
          <p:spPr>
            <a:xfrm>
              <a:off x="4374780" y="1272730"/>
              <a:ext cx="2701836" cy="3496494"/>
            </a:xfrm>
            <a:prstGeom prst="rect">
              <a:avLst/>
            </a:prstGeom>
          </p:spPr>
        </p:pic>
        <p:sp>
          <p:nvSpPr>
            <p:cNvPr id="12" name="TextBox 11"/>
            <p:cNvSpPr txBox="1"/>
            <p:nvPr/>
          </p:nvSpPr>
          <p:spPr>
            <a:xfrm>
              <a:off x="4455458" y="1326776"/>
              <a:ext cx="1210235" cy="369332"/>
            </a:xfrm>
            <a:prstGeom prst="rect">
              <a:avLst/>
            </a:prstGeom>
            <a:solidFill>
              <a:schemeClr val="bg2"/>
            </a:solidFill>
            <a:effectLst>
              <a:softEdge rad="63500"/>
            </a:effectLst>
          </p:spPr>
          <p:txBody>
            <a:bodyPr wrap="square" rtlCol="0">
              <a:spAutoFit/>
            </a:bodyPr>
            <a:lstStyle/>
            <a:p>
              <a:r>
                <a:rPr lang="en-US" dirty="0" smtClean="0">
                  <a:solidFill>
                    <a:srgbClr val="A50021"/>
                  </a:solidFill>
                  <a:latin typeface="Georgia" pitchFamily="18" charset="0"/>
                </a:rPr>
                <a:t>Northeast</a:t>
              </a:r>
              <a:endParaRPr lang="en-US" dirty="0">
                <a:solidFill>
                  <a:srgbClr val="A50021"/>
                </a:solidFill>
                <a:latin typeface="Georgia" pitchFamily="18" charset="0"/>
              </a:endParaRPr>
            </a:p>
          </p:txBody>
        </p:sp>
      </p:grpSp>
      <p:grpSp>
        <p:nvGrpSpPr>
          <p:cNvPr id="24" name="Group 23"/>
          <p:cNvGrpSpPr/>
          <p:nvPr/>
        </p:nvGrpSpPr>
        <p:grpSpPr>
          <a:xfrm>
            <a:off x="5334000" y="2438400"/>
            <a:ext cx="2312893" cy="2931458"/>
            <a:chOff x="5651636" y="2936468"/>
            <a:chExt cx="2434528" cy="3150566"/>
          </a:xfrm>
        </p:grpSpPr>
        <p:pic>
          <p:nvPicPr>
            <p:cNvPr id="20" name="Picture 19" descr="conductance.ct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51636" y="2936468"/>
              <a:ext cx="2434528" cy="3150566"/>
            </a:xfrm>
            <a:prstGeom prst="rect">
              <a:avLst/>
            </a:prstGeom>
          </p:spPr>
        </p:pic>
        <p:sp>
          <p:nvSpPr>
            <p:cNvPr id="21" name="TextBox 20"/>
            <p:cNvSpPr txBox="1"/>
            <p:nvPr/>
          </p:nvSpPr>
          <p:spPr>
            <a:xfrm>
              <a:off x="5674658" y="2976280"/>
              <a:ext cx="1505637" cy="992343"/>
            </a:xfrm>
            <a:prstGeom prst="rect">
              <a:avLst/>
            </a:prstGeom>
            <a:solidFill>
              <a:schemeClr val="bg2"/>
            </a:solidFill>
            <a:effectLst>
              <a:softEdge rad="63500"/>
            </a:effectLst>
          </p:spPr>
          <p:txBody>
            <a:bodyPr wrap="square" rtlCol="0">
              <a:spAutoFit/>
            </a:bodyPr>
            <a:lstStyle/>
            <a:p>
              <a:r>
                <a:rPr lang="en-US" dirty="0" smtClean="0">
                  <a:solidFill>
                    <a:srgbClr val="A50021"/>
                  </a:solidFill>
                  <a:latin typeface="Georgia" pitchFamily="18" charset="0"/>
                </a:rPr>
                <a:t>Connecticut River watershed</a:t>
              </a:r>
              <a:endParaRPr lang="en-US" dirty="0">
                <a:solidFill>
                  <a:srgbClr val="A50021"/>
                </a:solidFill>
                <a:latin typeface="Georgia" pitchFamily="18" charset="0"/>
              </a:endParaRPr>
            </a:p>
          </p:txBody>
        </p:sp>
      </p:grpSp>
      <p:grpSp>
        <p:nvGrpSpPr>
          <p:cNvPr id="27" name="Group 26"/>
          <p:cNvGrpSpPr/>
          <p:nvPr/>
        </p:nvGrpSpPr>
        <p:grpSpPr>
          <a:xfrm>
            <a:off x="6989619" y="3581400"/>
            <a:ext cx="2078181" cy="2716304"/>
            <a:chOff x="6886525" y="3962400"/>
            <a:chExt cx="2078181" cy="2716304"/>
          </a:xfrm>
        </p:grpSpPr>
        <p:pic>
          <p:nvPicPr>
            <p:cNvPr id="26" name="Picture 25" descr="westfield.jpg"/>
            <p:cNvPicPr>
              <a:picLocks noChangeAspect="1"/>
            </p:cNvPicPr>
            <p:nvPr/>
          </p:nvPicPr>
          <p:blipFill>
            <a:blip r:embed="rId5" cstate="print"/>
            <a:stretch>
              <a:fillRect/>
            </a:stretch>
          </p:blipFill>
          <p:spPr>
            <a:xfrm>
              <a:off x="6886525" y="3989294"/>
              <a:ext cx="2078181" cy="2689410"/>
            </a:xfrm>
            <a:prstGeom prst="rect">
              <a:avLst/>
            </a:prstGeom>
          </p:spPr>
        </p:pic>
        <p:sp>
          <p:nvSpPr>
            <p:cNvPr id="23" name="TextBox 22"/>
            <p:cNvSpPr txBox="1"/>
            <p:nvPr/>
          </p:nvSpPr>
          <p:spPr>
            <a:xfrm>
              <a:off x="6902823" y="3962400"/>
              <a:ext cx="1210235" cy="923330"/>
            </a:xfrm>
            <a:prstGeom prst="rect">
              <a:avLst/>
            </a:prstGeom>
            <a:solidFill>
              <a:schemeClr val="bg2"/>
            </a:solidFill>
            <a:effectLst>
              <a:softEdge rad="63500"/>
            </a:effectLst>
          </p:spPr>
          <p:txBody>
            <a:bodyPr wrap="square" rtlCol="0">
              <a:spAutoFit/>
            </a:bodyPr>
            <a:lstStyle/>
            <a:p>
              <a:r>
                <a:rPr lang="en-US" dirty="0" err="1" smtClean="0">
                  <a:solidFill>
                    <a:srgbClr val="A50021"/>
                  </a:solidFill>
                  <a:latin typeface="Georgia" pitchFamily="18" charset="0"/>
                </a:rPr>
                <a:t>WestfieldRiver</a:t>
              </a:r>
              <a:r>
                <a:rPr lang="en-US" dirty="0" smtClean="0">
                  <a:solidFill>
                    <a:srgbClr val="A50021"/>
                  </a:solidFill>
                  <a:latin typeface="Georgia" pitchFamily="18" charset="0"/>
                </a:rPr>
                <a:t> </a:t>
              </a:r>
              <a:r>
                <a:rPr lang="en-US" dirty="0" err="1" smtClean="0">
                  <a:solidFill>
                    <a:srgbClr val="A50021"/>
                  </a:solidFill>
                  <a:latin typeface="Georgia" pitchFamily="18" charset="0"/>
                </a:rPr>
                <a:t>subbasin</a:t>
              </a:r>
              <a:endParaRPr lang="en-US" dirty="0">
                <a:solidFill>
                  <a:srgbClr val="A50021"/>
                </a:solidFill>
                <a:latin typeface="Georgia" pitchFamily="18" charset="0"/>
              </a:endParaRPr>
            </a:p>
          </p:txBody>
        </p:sp>
      </p:grpSp>
      <p:sp>
        <p:nvSpPr>
          <p:cNvPr id="14" name="TextBox 13"/>
          <p:cNvSpPr txBox="1"/>
          <p:nvPr/>
        </p:nvSpPr>
        <p:spPr>
          <a:xfrm>
            <a:off x="309107" y="1371600"/>
            <a:ext cx="3958093" cy="3970318"/>
          </a:xfrm>
          <a:prstGeom prst="rect">
            <a:avLst/>
          </a:prstGeom>
          <a:noFill/>
          <a:effectLst>
            <a:outerShdw blurRad="25400" dist="12700" dir="5400000" algn="ctr" rotWithShape="0">
              <a:srgbClr val="000000">
                <a:alpha val="43137"/>
              </a:srgbClr>
            </a:outerShdw>
          </a:effectLst>
        </p:spPr>
        <p:txBody>
          <a:bodyPr wrap="square" rtlCol="0">
            <a:spAutoFit/>
          </a:bodyPr>
          <a:lstStyle/>
          <a:p>
            <a:pPr marL="233363" indent="-233363">
              <a:buClr>
                <a:schemeClr val="bg1"/>
              </a:buClr>
              <a:buFont typeface="Arial" pitchFamily="34" charset="0"/>
              <a:buChar char="•"/>
            </a:pPr>
            <a:r>
              <a:rPr lang="en-US" sz="2800" dirty="0" smtClean="0">
                <a:solidFill>
                  <a:srgbClr val="B2B2B2"/>
                </a:solidFill>
                <a:latin typeface="Garamond" pitchFamily="18" charset="0"/>
              </a:rPr>
              <a:t>Landscape change model (e.g., urban growth, climate change)</a:t>
            </a:r>
          </a:p>
          <a:p>
            <a:pPr marL="233363" indent="-233363">
              <a:buClr>
                <a:srgbClr val="002060"/>
              </a:buClr>
              <a:buFont typeface="Arial" pitchFamily="34" charset="0"/>
              <a:buChar char="•"/>
            </a:pPr>
            <a:r>
              <a:rPr lang="en-US" sz="2800" b="1" dirty="0" smtClean="0">
                <a:solidFill>
                  <a:srgbClr val="002060"/>
                </a:solidFill>
                <a:latin typeface="Garamond" pitchFamily="18" charset="0"/>
              </a:rPr>
              <a:t>Multi-scale regional scope</a:t>
            </a:r>
          </a:p>
          <a:p>
            <a:pPr marL="233363" indent="-233363">
              <a:buClr>
                <a:schemeClr val="bg1"/>
              </a:buClr>
              <a:buFont typeface="Arial" pitchFamily="34" charset="0"/>
              <a:buChar char="•"/>
            </a:pPr>
            <a:r>
              <a:rPr lang="en-US" sz="2800" dirty="0" smtClean="0">
                <a:solidFill>
                  <a:srgbClr val="B2B2B2"/>
                </a:solidFill>
                <a:latin typeface="Garamond" pitchFamily="18" charset="0"/>
              </a:rPr>
              <a:t>Combined ecosystem and focal species approach</a:t>
            </a:r>
          </a:p>
          <a:p>
            <a:pPr marL="233363" indent="-233363">
              <a:buClr>
                <a:schemeClr val="bg1"/>
              </a:buClr>
              <a:buFont typeface="Arial" pitchFamily="34" charset="0"/>
              <a:buChar char="•"/>
            </a:pPr>
            <a:r>
              <a:rPr lang="en-US" sz="2800" dirty="0" smtClean="0">
                <a:solidFill>
                  <a:srgbClr val="B2B2B2"/>
                </a:solidFill>
                <a:latin typeface="Garamond" pitchFamily="18" charset="0"/>
              </a:rPr>
              <a:t>Systematic framework for landscape conservation!</a:t>
            </a:r>
            <a:endParaRPr lang="en-US" sz="2800" dirty="0">
              <a:solidFill>
                <a:srgbClr val="B2B2B2"/>
              </a:solidFill>
              <a:latin typeface="Garamond" pitchFamily="18" charset="0"/>
            </a:endParaRPr>
          </a:p>
        </p:txBody>
      </p:sp>
      <p:sp>
        <p:nvSpPr>
          <p:cNvPr id="15" name="Rectangle 14"/>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16" name="Rectangle 15"/>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What </a:t>
            </a:r>
            <a:r>
              <a:rPr lang="en-US" sz="2800" b="1" dirty="0" smtClean="0">
                <a:solidFill>
                  <a:schemeClr val="tx2"/>
                </a:solidFill>
                <a:latin typeface="Georgia" pitchFamily="18" charset="0"/>
              </a:rPr>
              <a:t>Distinguishes it?</a:t>
            </a:r>
            <a:endParaRPr kumimoji="0" lang="en-US" sz="2800" b="1" u="none" strike="noStrike" cap="none" normalizeH="0" baseline="0" dirty="0" smtClean="0">
              <a:ln>
                <a:noFill/>
              </a:ln>
              <a:solidFill>
                <a:schemeClr val="tx2"/>
              </a:solidFill>
              <a:effectLst/>
              <a:latin typeface="Georgia" pitchFamily="18" charset="0"/>
            </a:endParaRPr>
          </a:p>
        </p:txBody>
      </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37</a:t>
            </a:fld>
            <a:endParaRPr lang="en-US" dirty="0">
              <a:solidFill>
                <a:prstClr val="black"/>
              </a:solidFill>
              <a:latin typeface="Times New Roman"/>
            </a:endParaRPr>
          </a:p>
        </p:txBody>
      </p:sp>
    </p:spTree>
    <p:extLst>
      <p:ext uri="{BB962C8B-B14F-4D97-AF65-F5344CB8AC3E}">
        <p14:creationId xmlns:p14="http://schemas.microsoft.com/office/powerpoint/2010/main" val="1927681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ed_shouldered_hawk_sim_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55608" y="4694077"/>
            <a:ext cx="1405263" cy="1296149"/>
          </a:xfrm>
          <a:prstGeom prst="rect">
            <a:avLst/>
          </a:prstGeom>
          <a:ln>
            <a:solidFill>
              <a:schemeClr val="tx1"/>
            </a:solidFill>
          </a:ln>
          <a:effectLst>
            <a:outerShdw blurRad="50800" dist="38100" dir="16200000" rotWithShape="0">
              <a:prstClr val="black">
                <a:alpha val="40000"/>
              </a:prstClr>
            </a:outerShdw>
          </a:effectLst>
        </p:spPr>
      </p:pic>
      <p:pic>
        <p:nvPicPr>
          <p:cNvPr id="14" name="Picture 3"/>
          <p:cNvPicPr>
            <a:picLocks noChangeAspect="1" noChangeArrowheads="1"/>
          </p:cNvPicPr>
          <p:nvPr/>
        </p:nvPicPr>
        <p:blipFill>
          <a:blip r:embed="rId4" cstate="print"/>
          <a:srcRect/>
          <a:stretch>
            <a:fillRect/>
          </a:stretch>
        </p:blipFill>
        <p:spPr bwMode="auto">
          <a:xfrm>
            <a:off x="5749064" y="3392310"/>
            <a:ext cx="1747041" cy="1314441"/>
          </a:xfrm>
          <a:prstGeom prst="rect">
            <a:avLst/>
          </a:prstGeom>
          <a:noFill/>
          <a:ln w="9525">
            <a:solidFill>
              <a:schemeClr val="tx2"/>
            </a:solidFill>
            <a:miter lim="800000"/>
            <a:headEnd/>
            <a:tailEnd/>
          </a:ln>
        </p:spPr>
      </p:pic>
      <p:pic>
        <p:nvPicPr>
          <p:cNvPr id="15"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48195" y="3390783"/>
            <a:ext cx="994237" cy="1300462"/>
          </a:xfrm>
          <a:prstGeom prst="rect">
            <a:avLst/>
          </a:prstGeom>
          <a:noFill/>
          <a:ln w="9525">
            <a:solidFill>
              <a:schemeClr val="tx1"/>
            </a:solidFill>
            <a:miter lim="800000"/>
            <a:headEnd/>
            <a:tailEnd/>
          </a:ln>
          <a:effectLst/>
        </p:spPr>
      </p:pic>
      <p:pic>
        <p:nvPicPr>
          <p:cNvPr id="17" name="Picture 16" descr="Woodcock.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45165" y="4693849"/>
            <a:ext cx="1742359" cy="1280869"/>
          </a:xfrm>
          <a:prstGeom prst="rect">
            <a:avLst/>
          </a:prstGeom>
          <a:ln>
            <a:solidFill>
              <a:schemeClr val="tx1"/>
            </a:solidFill>
          </a:ln>
        </p:spPr>
      </p:pic>
      <p:pic>
        <p:nvPicPr>
          <p:cNvPr id="19" name="Picture 18" descr="Black_Bear2.jpg"/>
          <p:cNvPicPr>
            <a:picLocks noChangeAspect="1"/>
          </p:cNvPicPr>
          <p:nvPr/>
        </p:nvPicPr>
        <p:blipFill>
          <a:blip r:embed="rId7" cstate="print"/>
          <a:stretch>
            <a:fillRect/>
          </a:stretch>
        </p:blipFill>
        <p:spPr>
          <a:xfrm>
            <a:off x="7494476" y="3384781"/>
            <a:ext cx="1417876" cy="1678765"/>
          </a:xfrm>
          <a:prstGeom prst="rect">
            <a:avLst/>
          </a:prstGeom>
          <a:ln>
            <a:solidFill>
              <a:schemeClr val="tx1"/>
            </a:solidFill>
          </a:ln>
        </p:spPr>
      </p:pic>
      <p:sp>
        <p:nvSpPr>
          <p:cNvPr id="22" name="Rectangle 21"/>
          <p:cNvSpPr/>
          <p:nvPr/>
        </p:nvSpPr>
        <p:spPr bwMode="auto">
          <a:xfrm>
            <a:off x="4751294" y="3387863"/>
            <a:ext cx="4177553" cy="260873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24" name="TextBox 23"/>
          <p:cNvSpPr txBox="1"/>
          <p:nvPr/>
        </p:nvSpPr>
        <p:spPr>
          <a:xfrm>
            <a:off x="5638045" y="4444425"/>
            <a:ext cx="2537682" cy="584775"/>
          </a:xfrm>
          <a:prstGeom prst="rect">
            <a:avLst/>
          </a:prstGeom>
          <a:noFill/>
        </p:spPr>
        <p:txBody>
          <a:bodyPr wrap="none" rtlCol="0">
            <a:spAutoFit/>
          </a:bodyPr>
          <a:lstStyle/>
          <a:p>
            <a:r>
              <a:rPr lang="en-US" sz="3200" b="1" dirty="0" smtClean="0">
                <a:solidFill>
                  <a:schemeClr val="bg1"/>
                </a:solidFill>
                <a:latin typeface="Garamond" pitchFamily="18" charset="0"/>
              </a:rPr>
              <a:t>Focal Species</a:t>
            </a:r>
            <a:endParaRPr lang="en-US" sz="3200" b="1" dirty="0">
              <a:solidFill>
                <a:schemeClr val="bg1"/>
              </a:solidFill>
              <a:latin typeface="Garamond" pitchFamily="18" charset="0"/>
            </a:endParaRPr>
          </a:p>
        </p:txBody>
      </p:sp>
      <p:pic>
        <p:nvPicPr>
          <p:cNvPr id="25" name="Picture 24" descr="timber. rattlesnake.jpg"/>
          <p:cNvPicPr>
            <a:picLocks noChangeAspect="1"/>
          </p:cNvPicPr>
          <p:nvPr/>
        </p:nvPicPr>
        <p:blipFill>
          <a:blip r:embed="rId8" cstate="print"/>
          <a:stretch>
            <a:fillRect/>
          </a:stretch>
        </p:blipFill>
        <p:spPr>
          <a:xfrm>
            <a:off x="7491922" y="4920829"/>
            <a:ext cx="1418997" cy="1062878"/>
          </a:xfrm>
          <a:prstGeom prst="rect">
            <a:avLst/>
          </a:prstGeom>
          <a:ln>
            <a:solidFill>
              <a:schemeClr val="tx1"/>
            </a:solidFill>
          </a:ln>
        </p:spPr>
      </p:pic>
      <p:sp>
        <p:nvSpPr>
          <p:cNvPr id="21" name="TextBox 20"/>
          <p:cNvSpPr txBox="1"/>
          <p:nvPr/>
        </p:nvSpPr>
        <p:spPr>
          <a:xfrm>
            <a:off x="309107" y="1371600"/>
            <a:ext cx="4034293" cy="3970318"/>
          </a:xfrm>
          <a:prstGeom prst="rect">
            <a:avLst/>
          </a:prstGeom>
          <a:noFill/>
          <a:effectLst>
            <a:outerShdw blurRad="25400" dist="12700" dir="5400000" algn="ctr" rotWithShape="0">
              <a:srgbClr val="000000">
                <a:alpha val="43137"/>
              </a:srgbClr>
            </a:outerShdw>
          </a:effectLst>
        </p:spPr>
        <p:txBody>
          <a:bodyPr wrap="square" rtlCol="0">
            <a:spAutoFit/>
          </a:bodyPr>
          <a:lstStyle/>
          <a:p>
            <a:pPr marL="233363" indent="-233363">
              <a:buClr>
                <a:schemeClr val="bg1"/>
              </a:buClr>
              <a:buFont typeface="Arial" pitchFamily="34" charset="0"/>
              <a:buChar char="•"/>
            </a:pPr>
            <a:r>
              <a:rPr lang="en-US" sz="2800" dirty="0" smtClean="0">
                <a:solidFill>
                  <a:srgbClr val="B2B2B2"/>
                </a:solidFill>
                <a:latin typeface="Garamond" pitchFamily="18" charset="0"/>
              </a:rPr>
              <a:t>Landscape change model (e.g., urban growth, climate change)</a:t>
            </a:r>
          </a:p>
          <a:p>
            <a:pPr marL="233363" indent="-233363">
              <a:buClr>
                <a:schemeClr val="bg1"/>
              </a:buClr>
              <a:buFont typeface="Arial" pitchFamily="34" charset="0"/>
              <a:buChar char="•"/>
            </a:pPr>
            <a:r>
              <a:rPr lang="en-US" sz="2800" dirty="0" smtClean="0">
                <a:solidFill>
                  <a:srgbClr val="B2B2B2"/>
                </a:solidFill>
                <a:latin typeface="Garamond" pitchFamily="18" charset="0"/>
              </a:rPr>
              <a:t>Multi-scale regional scope</a:t>
            </a:r>
          </a:p>
          <a:p>
            <a:pPr marL="233363" indent="-233363">
              <a:buClr>
                <a:srgbClr val="002060"/>
              </a:buClr>
              <a:buFont typeface="Arial" pitchFamily="34" charset="0"/>
              <a:buChar char="•"/>
            </a:pPr>
            <a:r>
              <a:rPr lang="en-US" sz="2800" b="1" dirty="0" smtClean="0">
                <a:solidFill>
                  <a:srgbClr val="002060"/>
                </a:solidFill>
                <a:latin typeface="Garamond" pitchFamily="18" charset="0"/>
              </a:rPr>
              <a:t>Combined ecosystem and focal species approach</a:t>
            </a:r>
          </a:p>
          <a:p>
            <a:pPr marL="233363" indent="-233363">
              <a:buClr>
                <a:schemeClr val="bg1"/>
              </a:buClr>
              <a:buFont typeface="Arial" pitchFamily="34" charset="0"/>
              <a:buChar char="•"/>
            </a:pPr>
            <a:r>
              <a:rPr lang="en-US" sz="2800" dirty="0" smtClean="0">
                <a:solidFill>
                  <a:srgbClr val="B2B2B2"/>
                </a:solidFill>
                <a:latin typeface="Garamond" pitchFamily="18" charset="0"/>
              </a:rPr>
              <a:t>Systematic framework for landscape conservation!</a:t>
            </a:r>
            <a:endParaRPr lang="en-US" sz="2800" dirty="0">
              <a:solidFill>
                <a:srgbClr val="B2B2B2"/>
              </a:solidFill>
              <a:latin typeface="Garamond" pitchFamily="18" charset="0"/>
            </a:endParaRPr>
          </a:p>
        </p:txBody>
      </p:sp>
      <p:sp>
        <p:nvSpPr>
          <p:cNvPr id="23" name="Rectangle 22"/>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grpSp>
        <p:nvGrpSpPr>
          <p:cNvPr id="3" name="Group 2"/>
          <p:cNvGrpSpPr/>
          <p:nvPr/>
        </p:nvGrpSpPr>
        <p:grpSpPr>
          <a:xfrm>
            <a:off x="4789583" y="1518705"/>
            <a:ext cx="4094470" cy="1524755"/>
            <a:chOff x="4789583" y="1518705"/>
            <a:chExt cx="4094470" cy="1524755"/>
          </a:xfrm>
        </p:grpSpPr>
        <p:pic>
          <p:nvPicPr>
            <p:cNvPr id="28" name="Picture 2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18382" y="1518705"/>
              <a:ext cx="2265671" cy="1524755"/>
            </a:xfrm>
            <a:prstGeom prst="rect">
              <a:avLst/>
            </a:prstGeom>
            <a:ln>
              <a:solidFill>
                <a:schemeClr val="tx1"/>
              </a:solidFill>
            </a:ln>
          </p:spPr>
        </p:pic>
        <p:pic>
          <p:nvPicPr>
            <p:cNvPr id="30" name="Picture 6"/>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20206"/>
            <a:stretch/>
          </p:blipFill>
          <p:spPr bwMode="auto">
            <a:xfrm>
              <a:off x="4789583" y="1518705"/>
              <a:ext cx="1806766" cy="1517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616266" y="2139703"/>
              <a:ext cx="2082621" cy="584775"/>
            </a:xfrm>
            <a:prstGeom prst="rect">
              <a:avLst/>
            </a:prstGeom>
            <a:noFill/>
          </p:spPr>
          <p:txBody>
            <a:bodyPr wrap="none" rtlCol="0">
              <a:spAutoFit/>
            </a:bodyPr>
            <a:lstStyle/>
            <a:p>
              <a:r>
                <a:rPr lang="en-US" sz="3200" b="1" dirty="0" smtClean="0">
                  <a:solidFill>
                    <a:schemeClr val="bg1"/>
                  </a:solidFill>
                  <a:latin typeface="Garamond" pitchFamily="18" charset="0"/>
                </a:rPr>
                <a:t>Ecosystem</a:t>
              </a:r>
              <a:endParaRPr lang="en-US" sz="3200" b="1" dirty="0">
                <a:solidFill>
                  <a:schemeClr val="bg1"/>
                </a:solidFill>
                <a:latin typeface="Garamond" pitchFamily="18" charset="0"/>
              </a:endParaRPr>
            </a:p>
          </p:txBody>
        </p:sp>
      </p:grpSp>
      <p:sp>
        <p:nvSpPr>
          <p:cNvPr id="26" name="Rectangle 25"/>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What </a:t>
            </a:r>
            <a:r>
              <a:rPr lang="en-US" sz="2800" b="1" dirty="0" smtClean="0">
                <a:solidFill>
                  <a:schemeClr val="tx2"/>
                </a:solidFill>
                <a:latin typeface="Georgia" pitchFamily="18" charset="0"/>
              </a:rPr>
              <a:t>Distinguishes it?</a:t>
            </a:r>
            <a:endParaRPr kumimoji="0" lang="en-US" sz="2800" b="1" u="none" strike="noStrike" cap="none" normalizeH="0" baseline="0" dirty="0" smtClean="0">
              <a:ln>
                <a:noFill/>
              </a:ln>
              <a:solidFill>
                <a:schemeClr val="tx2"/>
              </a:solidFill>
              <a:effectLst/>
              <a:latin typeface="Georgia" pitchFamily="18" charset="0"/>
            </a:endParaRPr>
          </a:p>
        </p:txBody>
      </p:sp>
      <p:cxnSp>
        <p:nvCxnSpPr>
          <p:cNvPr id="27" name="Straight Arrow Connector 26"/>
          <p:cNvCxnSpPr/>
          <p:nvPr/>
        </p:nvCxnSpPr>
        <p:spPr bwMode="auto">
          <a:xfrm>
            <a:off x="5988424" y="2724478"/>
            <a:ext cx="8964" cy="1120588"/>
          </a:xfrm>
          <a:prstGeom prst="straightConnector1">
            <a:avLst/>
          </a:prstGeom>
          <a:solidFill>
            <a:schemeClr val="accent1"/>
          </a:solidFill>
          <a:ln w="76200" cap="flat" cmpd="sng" algn="ctr">
            <a:solidFill>
              <a:srgbClr val="FF0000"/>
            </a:solidFill>
            <a:prstDash val="solid"/>
            <a:round/>
            <a:headEnd type="arrow"/>
            <a:tailEnd type="arrow"/>
          </a:ln>
          <a:effectLst/>
        </p:spPr>
      </p:cxnSp>
      <p:cxnSp>
        <p:nvCxnSpPr>
          <p:cNvPr id="29" name="Straight Arrow Connector 28"/>
          <p:cNvCxnSpPr/>
          <p:nvPr/>
        </p:nvCxnSpPr>
        <p:spPr bwMode="auto">
          <a:xfrm>
            <a:off x="7458636" y="2724478"/>
            <a:ext cx="8964" cy="1120588"/>
          </a:xfrm>
          <a:prstGeom prst="straightConnector1">
            <a:avLst/>
          </a:prstGeom>
          <a:solidFill>
            <a:schemeClr val="accent1"/>
          </a:solidFill>
          <a:ln w="76200" cap="flat" cmpd="sng" algn="ctr">
            <a:solidFill>
              <a:srgbClr val="FF0000"/>
            </a:solidFill>
            <a:prstDash val="solid"/>
            <a:round/>
            <a:headEnd type="arrow"/>
            <a:tailEnd type="arrow"/>
          </a:ln>
          <a:effectLst/>
        </p:spPr>
      </p:cxn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38</a:t>
            </a:fld>
            <a:endParaRPr lang="en-US" dirty="0">
              <a:solidFill>
                <a:prstClr val="black"/>
              </a:solidFill>
              <a:latin typeface="Times New Roman"/>
            </a:endParaRPr>
          </a:p>
        </p:txBody>
      </p:sp>
    </p:spTree>
    <p:extLst>
      <p:ext uri="{BB962C8B-B14F-4D97-AF65-F5344CB8AC3E}">
        <p14:creationId xmlns:p14="http://schemas.microsoft.com/office/powerpoint/2010/main" val="552004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What </a:t>
            </a:r>
            <a:r>
              <a:rPr lang="en-US" sz="2800" b="1" dirty="0" smtClean="0">
                <a:solidFill>
                  <a:schemeClr val="tx2"/>
                </a:solidFill>
                <a:latin typeface="Georgia" pitchFamily="18" charset="0"/>
              </a:rPr>
              <a:t>Distinguishes it?</a:t>
            </a:r>
            <a:endParaRPr kumimoji="0" lang="en-US" sz="2800" b="1" u="none" strike="noStrike" cap="none" normalizeH="0" baseline="0" dirty="0" smtClean="0">
              <a:ln>
                <a:noFill/>
              </a:ln>
              <a:solidFill>
                <a:schemeClr val="tx2"/>
              </a:solidFill>
              <a:effectLst/>
              <a:latin typeface="Georgia" pitchFamily="18" charset="0"/>
            </a:endParaRPr>
          </a:p>
        </p:txBody>
      </p:sp>
      <p:pic>
        <p:nvPicPr>
          <p:cNvPr id="64515" name="Picture 3"/>
          <p:cNvPicPr>
            <a:picLocks noChangeAspect="1" noChangeArrowheads="1"/>
          </p:cNvPicPr>
          <p:nvPr/>
        </p:nvPicPr>
        <p:blipFill>
          <a:blip r:embed="rId3" cstate="print"/>
          <a:srcRect/>
          <a:stretch>
            <a:fillRect/>
          </a:stretch>
        </p:blipFill>
        <p:spPr bwMode="auto">
          <a:xfrm>
            <a:off x="5715000" y="3355623"/>
            <a:ext cx="2667000" cy="2587977"/>
          </a:xfrm>
          <a:prstGeom prst="rect">
            <a:avLst/>
          </a:prstGeom>
          <a:noFill/>
          <a:ln w="9525">
            <a:noFill/>
            <a:miter lim="800000"/>
            <a:headEnd/>
            <a:tailEnd/>
          </a:ln>
        </p:spPr>
      </p:pic>
      <p:sp>
        <p:nvSpPr>
          <p:cNvPr id="8" name="TextBox 7"/>
          <p:cNvSpPr txBox="1"/>
          <p:nvPr/>
        </p:nvSpPr>
        <p:spPr>
          <a:xfrm>
            <a:off x="309107" y="1371600"/>
            <a:ext cx="4034293" cy="3970318"/>
          </a:xfrm>
          <a:prstGeom prst="rect">
            <a:avLst/>
          </a:prstGeom>
          <a:noFill/>
          <a:effectLst>
            <a:outerShdw blurRad="25400" dist="12700" dir="5400000" algn="ctr" rotWithShape="0">
              <a:srgbClr val="000000">
                <a:alpha val="43137"/>
              </a:srgbClr>
            </a:outerShdw>
          </a:effectLst>
        </p:spPr>
        <p:txBody>
          <a:bodyPr wrap="square" rtlCol="0">
            <a:spAutoFit/>
          </a:bodyPr>
          <a:lstStyle/>
          <a:p>
            <a:pPr marL="233363" indent="-233363">
              <a:buClr>
                <a:schemeClr val="bg1"/>
              </a:buClr>
              <a:buFont typeface="Arial" pitchFamily="34" charset="0"/>
              <a:buChar char="•"/>
            </a:pPr>
            <a:r>
              <a:rPr lang="en-US" sz="2800" dirty="0" smtClean="0">
                <a:solidFill>
                  <a:srgbClr val="B2B2B2"/>
                </a:solidFill>
                <a:latin typeface="Garamond" pitchFamily="18" charset="0"/>
              </a:rPr>
              <a:t>Landscape change model (e.g., urban growth, climate change)</a:t>
            </a:r>
          </a:p>
          <a:p>
            <a:pPr marL="233363" indent="-233363">
              <a:buClr>
                <a:schemeClr val="bg1"/>
              </a:buClr>
              <a:buFont typeface="Arial" pitchFamily="34" charset="0"/>
              <a:buChar char="•"/>
            </a:pPr>
            <a:r>
              <a:rPr lang="en-US" sz="2800" dirty="0" smtClean="0">
                <a:solidFill>
                  <a:srgbClr val="B2B2B2"/>
                </a:solidFill>
                <a:latin typeface="Garamond" pitchFamily="18" charset="0"/>
              </a:rPr>
              <a:t>Multi-scale regional scope</a:t>
            </a:r>
          </a:p>
          <a:p>
            <a:pPr marL="233363" indent="-233363">
              <a:buClr>
                <a:schemeClr val="bg1"/>
              </a:buClr>
              <a:buFont typeface="Arial" pitchFamily="34" charset="0"/>
              <a:buChar char="•"/>
            </a:pPr>
            <a:r>
              <a:rPr lang="en-US" sz="2800" dirty="0" smtClean="0">
                <a:solidFill>
                  <a:srgbClr val="B2B2B2"/>
                </a:solidFill>
                <a:latin typeface="Garamond" pitchFamily="18" charset="0"/>
              </a:rPr>
              <a:t>Combined ecosystem and focal species approach</a:t>
            </a:r>
          </a:p>
          <a:p>
            <a:pPr marL="233363" indent="-233363">
              <a:buClr>
                <a:srgbClr val="002060"/>
              </a:buClr>
              <a:buFont typeface="Arial" pitchFamily="34" charset="0"/>
              <a:buChar char="•"/>
            </a:pPr>
            <a:r>
              <a:rPr lang="en-US" sz="2800" b="1" dirty="0" smtClean="0">
                <a:solidFill>
                  <a:srgbClr val="002060"/>
                </a:solidFill>
                <a:latin typeface="Garamond" pitchFamily="18" charset="0"/>
              </a:rPr>
              <a:t>Systematic framework for landscape conservation!</a:t>
            </a:r>
            <a:endParaRPr lang="en-US" sz="2800" b="1" dirty="0">
              <a:solidFill>
                <a:srgbClr val="002060"/>
              </a:solidFill>
              <a:latin typeface="Garamond"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9662" y="523333"/>
            <a:ext cx="4224338" cy="273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39</a:t>
            </a:fld>
            <a:endParaRPr lang="en-US" dirty="0">
              <a:solidFill>
                <a:prstClr val="black"/>
              </a:solidFill>
              <a:latin typeface="Times New Roman"/>
            </a:endParaRPr>
          </a:p>
        </p:txBody>
      </p:sp>
    </p:spTree>
    <p:extLst>
      <p:ext uri="{BB962C8B-B14F-4D97-AF65-F5344CB8AC3E}">
        <p14:creationId xmlns:p14="http://schemas.microsoft.com/office/powerpoint/2010/main" val="1481719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Key Questions to be answered by Landscape Conservation Design</a:t>
            </a:r>
            <a:endParaRPr lang="en-US" sz="3600" dirty="0"/>
          </a:p>
        </p:txBody>
      </p:sp>
      <p:sp>
        <p:nvSpPr>
          <p:cNvPr id="3" name="Content Placeholder 2"/>
          <p:cNvSpPr>
            <a:spLocks noGrp="1"/>
          </p:cNvSpPr>
          <p:nvPr>
            <p:ph idx="1"/>
          </p:nvPr>
        </p:nvSpPr>
        <p:spPr>
          <a:xfrm>
            <a:off x="152400" y="1524000"/>
            <a:ext cx="6858000" cy="4419600"/>
          </a:xfrm>
        </p:spPr>
        <p:txBody>
          <a:bodyPr/>
          <a:lstStyle/>
          <a:p>
            <a:pPr marL="0" indent="0">
              <a:spcAft>
                <a:spcPts val="600"/>
              </a:spcAft>
              <a:buNone/>
            </a:pPr>
            <a:r>
              <a:rPr lang="en-US" i="1" dirty="0" smtClean="0"/>
              <a:t>Given regional priorities and context,</a:t>
            </a:r>
          </a:p>
          <a:p>
            <a:pPr>
              <a:spcAft>
                <a:spcPts val="600"/>
              </a:spcAft>
            </a:pPr>
            <a:r>
              <a:rPr lang="en-US" dirty="0" smtClean="0"/>
              <a:t>Where should we invest in </a:t>
            </a:r>
            <a:r>
              <a:rPr lang="en-US" dirty="0" smtClean="0">
                <a:solidFill>
                  <a:schemeClr val="tx2"/>
                </a:solidFill>
              </a:rPr>
              <a:t>land protection</a:t>
            </a:r>
            <a:r>
              <a:rPr lang="en-US" dirty="0" smtClean="0"/>
              <a:t>, and how much?</a:t>
            </a:r>
          </a:p>
          <a:p>
            <a:pPr>
              <a:spcAft>
                <a:spcPts val="600"/>
              </a:spcAft>
            </a:pPr>
            <a:r>
              <a:rPr lang="en-US" dirty="0" smtClean="0"/>
              <a:t>How should we </a:t>
            </a:r>
            <a:r>
              <a:rPr lang="en-US" dirty="0" smtClean="0">
                <a:solidFill>
                  <a:schemeClr val="tx2"/>
                </a:solidFill>
              </a:rPr>
              <a:t>manage</a:t>
            </a:r>
            <a:r>
              <a:rPr lang="en-US" dirty="0" smtClean="0"/>
              <a:t> protected lands?</a:t>
            </a:r>
          </a:p>
          <a:p>
            <a:pPr>
              <a:spcAft>
                <a:spcPts val="600"/>
              </a:spcAft>
            </a:pPr>
            <a:r>
              <a:rPr lang="en-US" dirty="0" smtClean="0"/>
              <a:t>Where should we invest in ecological </a:t>
            </a:r>
            <a:r>
              <a:rPr lang="en-US" dirty="0" smtClean="0">
                <a:solidFill>
                  <a:schemeClr val="tx2"/>
                </a:solidFill>
              </a:rPr>
              <a:t>restoration</a:t>
            </a:r>
            <a:r>
              <a:rPr lang="en-US" dirty="0" smtClean="0"/>
              <a:t>?</a:t>
            </a:r>
            <a:endParaRPr lang="en-US" dirty="0"/>
          </a:p>
        </p:txBody>
      </p:sp>
      <p:pic>
        <p:nvPicPr>
          <p:cNvPr id="2052" name="Picture 4" descr="http://www.mass.gov/eea/images/dfg/der/images/perched-culver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48400" y="4648200"/>
            <a:ext cx="1785138" cy="12853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northernwoodlands.org/images/gallery/clearcut8.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22841" y="3241040"/>
            <a:ext cx="1840159" cy="1380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lide 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830379" y="1841525"/>
            <a:ext cx="2313621" cy="136870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4</a:t>
            </a:fld>
            <a:endParaRPr lang="en-US" dirty="0">
              <a:solidFill>
                <a:prstClr val="black"/>
              </a:solidFill>
              <a:latin typeface="Times New Roman"/>
            </a:endParaRPr>
          </a:p>
        </p:txBody>
      </p:sp>
    </p:spTree>
    <p:extLst>
      <p:ext uri="{BB962C8B-B14F-4D97-AF65-F5344CB8AC3E}">
        <p14:creationId xmlns:p14="http://schemas.microsoft.com/office/powerpoint/2010/main" val="95424298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10" name="TextBox 9"/>
          <p:cNvSpPr txBox="1"/>
          <p:nvPr/>
        </p:nvSpPr>
        <p:spPr>
          <a:xfrm>
            <a:off x="76200" y="1143000"/>
            <a:ext cx="6172200" cy="4832092"/>
          </a:xfrm>
          <a:prstGeom prst="rect">
            <a:avLst/>
          </a:prstGeom>
          <a:noFill/>
          <a:effectLst>
            <a:outerShdw blurRad="50800" dist="25400" dir="2700000" algn="tl" rotWithShape="0">
              <a:prstClr val="black">
                <a:alpha val="30000"/>
              </a:prstClr>
            </a:outerShdw>
            <a:softEdge rad="63500"/>
          </a:effectLst>
        </p:spPr>
        <p:txBody>
          <a:bodyPr wrap="square" rtlCol="0">
            <a:spAutoFit/>
          </a:bodyPr>
          <a:lstStyle/>
          <a:p>
            <a:pPr marL="287338" indent="-287338">
              <a:buFont typeface="Wingdings" pitchFamily="2" charset="2"/>
              <a:buChar char="§"/>
            </a:pPr>
            <a:r>
              <a:rPr lang="en-US" sz="2800" dirty="0" smtClean="0">
                <a:solidFill>
                  <a:srgbClr val="002060"/>
                </a:solidFill>
                <a:latin typeface="+mj-lt"/>
              </a:rPr>
              <a:t>Choosing landscape extent</a:t>
            </a:r>
          </a:p>
          <a:p>
            <a:pPr marL="287338" indent="-287338">
              <a:buFont typeface="Wingdings" pitchFamily="2" charset="2"/>
              <a:buChar char="§"/>
            </a:pPr>
            <a:r>
              <a:rPr lang="en-US" sz="2800" dirty="0" smtClean="0">
                <a:solidFill>
                  <a:srgbClr val="002060"/>
                </a:solidFill>
                <a:latin typeface="+mj-lt"/>
              </a:rPr>
              <a:t>Establishing conservation goals &amp; objectives</a:t>
            </a:r>
          </a:p>
          <a:p>
            <a:pPr marL="287338" indent="-287338">
              <a:buFont typeface="Wingdings" pitchFamily="2" charset="2"/>
              <a:buChar char="§"/>
            </a:pPr>
            <a:r>
              <a:rPr lang="en-US" sz="2800" dirty="0" smtClean="0">
                <a:solidFill>
                  <a:srgbClr val="002060"/>
                </a:solidFill>
                <a:latin typeface="+mj-lt"/>
              </a:rPr>
              <a:t>Weighting ecological systems and focal species</a:t>
            </a:r>
          </a:p>
          <a:p>
            <a:pPr marL="287338" indent="-287338">
              <a:buFont typeface="Wingdings" pitchFamily="2" charset="2"/>
              <a:buChar char="§"/>
            </a:pPr>
            <a:r>
              <a:rPr lang="en-US" sz="2800" dirty="0" smtClean="0">
                <a:solidFill>
                  <a:srgbClr val="002060"/>
                </a:solidFill>
                <a:latin typeface="+mj-lt"/>
              </a:rPr>
              <a:t>Determining how much area to include in the conservation network</a:t>
            </a:r>
          </a:p>
          <a:p>
            <a:pPr marL="287338" indent="-287338">
              <a:buFont typeface="Wingdings" pitchFamily="2" charset="2"/>
              <a:buChar char="§"/>
            </a:pPr>
            <a:r>
              <a:rPr lang="en-US" sz="2800" dirty="0" smtClean="0">
                <a:solidFill>
                  <a:srgbClr val="002060"/>
                </a:solidFill>
                <a:latin typeface="+mj-lt"/>
              </a:rPr>
              <a:t>Deciding on what other socio-cultural and economic factors to consider</a:t>
            </a:r>
          </a:p>
          <a:p>
            <a:pPr marL="287338" indent="-287338">
              <a:buFont typeface="Wingdings" pitchFamily="2" charset="2"/>
              <a:buChar char="§"/>
            </a:pPr>
            <a:r>
              <a:rPr lang="en-US" sz="2800" dirty="0" smtClean="0">
                <a:solidFill>
                  <a:srgbClr val="002060"/>
                </a:solidFill>
                <a:latin typeface="+mj-lt"/>
              </a:rPr>
              <a:t>Monitoring and evaluation?</a:t>
            </a:r>
            <a:endParaRPr lang="en-US" sz="2800" dirty="0">
              <a:solidFill>
                <a:srgbClr val="002060"/>
              </a:solidFill>
              <a:latin typeface="+mj-lt"/>
            </a:endParaRPr>
          </a:p>
        </p:txBody>
      </p:sp>
      <p:sp>
        <p:nvSpPr>
          <p:cNvPr id="8" name="Rectangle 7"/>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Major Decision Points</a:t>
            </a:r>
            <a:endParaRPr kumimoji="0" lang="en-US" sz="2800" b="1" u="none" strike="noStrike" cap="none" normalizeH="0" baseline="0" dirty="0" smtClean="0">
              <a:ln>
                <a:noFill/>
              </a:ln>
              <a:solidFill>
                <a:schemeClr val="tx2"/>
              </a:solidFill>
              <a:effectLst/>
              <a:latin typeface="Georgia" pitchFamily="18" charset="0"/>
            </a:endParaRPr>
          </a:p>
        </p:txBody>
      </p:sp>
      <p:grpSp>
        <p:nvGrpSpPr>
          <p:cNvPr id="9" name="Group 8"/>
          <p:cNvGrpSpPr/>
          <p:nvPr/>
        </p:nvGrpSpPr>
        <p:grpSpPr>
          <a:xfrm>
            <a:off x="6352032" y="1143000"/>
            <a:ext cx="2468425" cy="4706009"/>
            <a:chOff x="6457203" y="3752463"/>
            <a:chExt cx="1400086" cy="2977416"/>
          </a:xfrm>
        </p:grpSpPr>
        <p:pic>
          <p:nvPicPr>
            <p:cNvPr id="11" name="Picture 10" descr="question.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flipH="1">
              <a:off x="6457203" y="4249270"/>
              <a:ext cx="1400086" cy="2480609"/>
            </a:xfrm>
            <a:prstGeom prst="rect">
              <a:avLst/>
            </a:prstGeom>
          </p:spPr>
        </p:pic>
        <p:sp>
          <p:nvSpPr>
            <p:cNvPr id="12" name="TextBox 11"/>
            <p:cNvSpPr txBox="1"/>
            <p:nvPr/>
          </p:nvSpPr>
          <p:spPr>
            <a:xfrm>
              <a:off x="6809794" y="3752463"/>
              <a:ext cx="366598" cy="759429"/>
            </a:xfrm>
            <a:prstGeom prst="rect">
              <a:avLst/>
            </a:prstGeom>
            <a:noFill/>
          </p:spPr>
          <p:txBody>
            <a:bodyPr wrap="none" rtlCol="0">
              <a:spAutoFit/>
            </a:bodyPr>
            <a:lstStyle/>
            <a:p>
              <a:r>
                <a:rPr lang="en-US" sz="7200" b="1" dirty="0" smtClean="0"/>
                <a:t>?</a:t>
              </a:r>
              <a:endParaRPr lang="en-US" sz="7200" b="1" dirty="0"/>
            </a:p>
          </p:txBody>
        </p:sp>
      </p:gr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40</a:t>
            </a:fld>
            <a:endParaRPr lang="en-US" dirty="0">
              <a:solidFill>
                <a:prstClr val="black"/>
              </a:solidFill>
              <a:latin typeface="Times New Roman"/>
            </a:endParaRPr>
          </a:p>
        </p:txBody>
      </p:sp>
    </p:spTree>
    <p:extLst>
      <p:ext uri="{BB962C8B-B14F-4D97-AF65-F5344CB8AC3E}">
        <p14:creationId xmlns:p14="http://schemas.microsoft.com/office/powerpoint/2010/main" val="1623597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 y="-1"/>
            <a:ext cx="9144001" cy="526211"/>
          </a:xfrm>
          <a:prstGeom prst="rect">
            <a:avLst/>
          </a:prstGeom>
          <a:solidFill>
            <a:srgbClr val="808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Georgia" pitchFamily="18" charset="0"/>
              </a:rPr>
              <a:t> Landscape Conservation Design</a:t>
            </a:r>
          </a:p>
        </p:txBody>
      </p:sp>
      <p:sp>
        <p:nvSpPr>
          <p:cNvPr id="8" name="Rectangle 7"/>
          <p:cNvSpPr/>
          <p:nvPr/>
        </p:nvSpPr>
        <p:spPr bwMode="auto">
          <a:xfrm>
            <a:off x="-2" y="523333"/>
            <a:ext cx="6436661" cy="529090"/>
          </a:xfrm>
          <a:prstGeom prst="rect">
            <a:avLst/>
          </a:prstGeom>
          <a:gradFill>
            <a:gsLst>
              <a:gs pos="27000">
                <a:srgbClr val="CCCC00"/>
              </a:gs>
              <a:gs pos="100000">
                <a:srgbClr val="FFC9CA">
                  <a:alpha val="0"/>
                </a:srgbClr>
              </a:gs>
            </a:gsLst>
            <a:lin ang="0" scaled="0"/>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u="none" strike="noStrike" cap="none" normalizeH="0" dirty="0" smtClean="0">
                <a:ln>
                  <a:noFill/>
                </a:ln>
                <a:solidFill>
                  <a:schemeClr val="tx2"/>
                </a:solidFill>
                <a:effectLst/>
                <a:latin typeface="Georgia" pitchFamily="18" charset="0"/>
              </a:rPr>
              <a:t> Partnership</a:t>
            </a:r>
            <a:endParaRPr kumimoji="0" lang="en-US" sz="2800" b="1" u="none" strike="noStrike" cap="none" normalizeH="0" baseline="0" dirty="0" smtClean="0">
              <a:ln>
                <a:noFill/>
              </a:ln>
              <a:solidFill>
                <a:schemeClr val="tx2"/>
              </a:solidFill>
              <a:effectLst/>
              <a:latin typeface="Georgia" pitchFamily="18" charset="0"/>
            </a:endParaRPr>
          </a:p>
        </p:txBody>
      </p:sp>
      <p:pic>
        <p:nvPicPr>
          <p:cNvPr id="39" name="Picture 38" descr="partnership.jpg"/>
          <p:cNvPicPr>
            <a:picLocks noChangeAspect="1"/>
          </p:cNvPicPr>
          <p:nvPr/>
        </p:nvPicPr>
        <p:blipFill>
          <a:blip r:embed="rId3" cstate="print"/>
          <a:stretch>
            <a:fillRect/>
          </a:stretch>
        </p:blipFill>
        <p:spPr>
          <a:xfrm>
            <a:off x="5996408" y="787878"/>
            <a:ext cx="3147592" cy="2357656"/>
          </a:xfrm>
          <a:prstGeom prst="rect">
            <a:avLst/>
          </a:prstGeom>
        </p:spPr>
      </p:pic>
      <p:pic>
        <p:nvPicPr>
          <p:cNvPr id="40" name="Picture 39" descr="collaboration.jpg"/>
          <p:cNvPicPr>
            <a:picLocks noChangeAspect="1"/>
          </p:cNvPicPr>
          <p:nvPr/>
        </p:nvPicPr>
        <p:blipFill>
          <a:blip r:embed="rId4" cstate="print"/>
          <a:stretch>
            <a:fillRect/>
          </a:stretch>
        </p:blipFill>
        <p:spPr>
          <a:xfrm>
            <a:off x="6096000" y="3545918"/>
            <a:ext cx="3047999" cy="2245282"/>
          </a:xfrm>
          <a:prstGeom prst="rect">
            <a:avLst/>
          </a:prstGeom>
        </p:spPr>
      </p:pic>
      <p:sp>
        <p:nvSpPr>
          <p:cNvPr id="10" name="TextBox 9"/>
          <p:cNvSpPr txBox="1"/>
          <p:nvPr/>
        </p:nvSpPr>
        <p:spPr>
          <a:xfrm>
            <a:off x="76200" y="1143000"/>
            <a:ext cx="6172200" cy="4832092"/>
          </a:xfrm>
          <a:prstGeom prst="rect">
            <a:avLst/>
          </a:prstGeom>
          <a:noFill/>
          <a:effectLst>
            <a:outerShdw blurRad="50800" dist="25400" dir="2700000" algn="tl" rotWithShape="0">
              <a:prstClr val="black">
                <a:alpha val="30000"/>
              </a:prstClr>
            </a:outerShdw>
            <a:softEdge rad="63500"/>
          </a:effectLst>
        </p:spPr>
        <p:txBody>
          <a:bodyPr wrap="square" rtlCol="0">
            <a:spAutoFit/>
          </a:bodyPr>
          <a:lstStyle/>
          <a:p>
            <a:pPr marL="287338" indent="-287338">
              <a:buFont typeface="Wingdings" pitchFamily="2" charset="2"/>
              <a:buChar char="§"/>
            </a:pPr>
            <a:r>
              <a:rPr lang="en-US" sz="2800" dirty="0" smtClean="0">
                <a:solidFill>
                  <a:srgbClr val="002060"/>
                </a:solidFill>
                <a:latin typeface="+mj-lt"/>
              </a:rPr>
              <a:t>Choosing landscape extent</a:t>
            </a:r>
          </a:p>
          <a:p>
            <a:pPr marL="287338" indent="-287338">
              <a:buFont typeface="Wingdings" pitchFamily="2" charset="2"/>
              <a:buChar char="§"/>
            </a:pPr>
            <a:r>
              <a:rPr lang="en-US" sz="2800" dirty="0" smtClean="0">
                <a:solidFill>
                  <a:srgbClr val="002060"/>
                </a:solidFill>
                <a:latin typeface="+mj-lt"/>
              </a:rPr>
              <a:t>Establishing conservation goals &amp; objectives</a:t>
            </a:r>
          </a:p>
          <a:p>
            <a:pPr marL="287338" indent="-287338">
              <a:buFont typeface="Wingdings" pitchFamily="2" charset="2"/>
              <a:buChar char="§"/>
            </a:pPr>
            <a:r>
              <a:rPr lang="en-US" sz="2800" dirty="0" smtClean="0">
                <a:solidFill>
                  <a:srgbClr val="002060"/>
                </a:solidFill>
                <a:latin typeface="+mj-lt"/>
              </a:rPr>
              <a:t>Weighting ecological systems and focal species</a:t>
            </a:r>
          </a:p>
          <a:p>
            <a:pPr marL="287338" indent="-287338">
              <a:buFont typeface="Wingdings" pitchFamily="2" charset="2"/>
              <a:buChar char="§"/>
            </a:pPr>
            <a:r>
              <a:rPr lang="en-US" sz="2800" dirty="0" smtClean="0">
                <a:solidFill>
                  <a:srgbClr val="002060"/>
                </a:solidFill>
                <a:latin typeface="+mj-lt"/>
              </a:rPr>
              <a:t>Determining how much area to include in the conservation network</a:t>
            </a:r>
          </a:p>
          <a:p>
            <a:pPr marL="287338" indent="-287338">
              <a:buFont typeface="Wingdings" pitchFamily="2" charset="2"/>
              <a:buChar char="§"/>
            </a:pPr>
            <a:r>
              <a:rPr lang="en-US" sz="2800" dirty="0" smtClean="0">
                <a:solidFill>
                  <a:srgbClr val="002060"/>
                </a:solidFill>
                <a:latin typeface="+mj-lt"/>
              </a:rPr>
              <a:t>Deciding on what other socio-cultural and economic factors to consider</a:t>
            </a:r>
          </a:p>
          <a:p>
            <a:pPr marL="287338" indent="-287338">
              <a:buFont typeface="Wingdings" pitchFamily="2" charset="2"/>
              <a:buChar char="§"/>
            </a:pPr>
            <a:r>
              <a:rPr lang="en-US" sz="2800" dirty="0" smtClean="0">
                <a:solidFill>
                  <a:srgbClr val="002060"/>
                </a:solidFill>
                <a:latin typeface="+mj-lt"/>
              </a:rPr>
              <a:t>Monitoring and evaluation?</a:t>
            </a:r>
            <a:endParaRPr lang="en-US" sz="2800" dirty="0">
              <a:solidFill>
                <a:srgbClr val="002060"/>
              </a:solidFill>
              <a:latin typeface="+mj-lt"/>
            </a:endParaRPr>
          </a:p>
        </p:txBody>
      </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41</a:t>
            </a:fld>
            <a:endParaRPr lang="en-US" dirty="0">
              <a:solidFill>
                <a:prstClr val="black"/>
              </a:solidFill>
              <a:latin typeface="Times New Roman"/>
            </a:endParaRPr>
          </a:p>
        </p:txBody>
      </p:sp>
    </p:spTree>
    <p:extLst>
      <p:ext uri="{BB962C8B-B14F-4D97-AF65-F5344CB8AC3E}">
        <p14:creationId xmlns:p14="http://schemas.microsoft.com/office/powerpoint/2010/main" val="1453189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normAutofit/>
          </a:bodyPr>
          <a:lstStyle/>
          <a:p>
            <a:r>
              <a:rPr lang="en-US" sz="4000" dirty="0" smtClean="0"/>
              <a:t>Next Steps and Timing</a:t>
            </a:r>
            <a:endParaRPr lang="en-US" sz="4000" dirty="0"/>
          </a:p>
        </p:txBody>
      </p:sp>
      <p:sp>
        <p:nvSpPr>
          <p:cNvPr id="4" name="Content Placeholder 3"/>
          <p:cNvSpPr>
            <a:spLocks noGrp="1"/>
          </p:cNvSpPr>
          <p:nvPr>
            <p:ph idx="1"/>
          </p:nvPr>
        </p:nvSpPr>
        <p:spPr>
          <a:xfrm>
            <a:off x="457200" y="1143000"/>
            <a:ext cx="8229600" cy="4572000"/>
          </a:xfrm>
        </p:spPr>
        <p:txBody>
          <a:bodyPr>
            <a:normAutofit fontScale="92500" lnSpcReduction="20000"/>
          </a:bodyPr>
          <a:lstStyle/>
          <a:p>
            <a:r>
              <a:rPr lang="en-US" dirty="0" smtClean="0"/>
              <a:t>Develop the conservation design process in a pilot area, Connecticut River Watershed</a:t>
            </a:r>
          </a:p>
          <a:p>
            <a:pPr lvl="1"/>
            <a:r>
              <a:rPr lang="en-US" dirty="0" smtClean="0"/>
              <a:t>Partnership involvement</a:t>
            </a:r>
          </a:p>
          <a:p>
            <a:pPr lvl="1"/>
            <a:r>
              <a:rPr lang="en-US" dirty="0" smtClean="0"/>
              <a:t>Technical components</a:t>
            </a:r>
          </a:p>
          <a:p>
            <a:r>
              <a:rPr lang="en-US" dirty="0"/>
              <a:t>Complete DSL Phase 2, June 2013</a:t>
            </a:r>
          </a:p>
          <a:p>
            <a:r>
              <a:rPr lang="en-US" dirty="0" smtClean="0"/>
              <a:t>Expand to other areas?</a:t>
            </a:r>
          </a:p>
          <a:p>
            <a:r>
              <a:rPr lang="en-US" dirty="0" smtClean="0"/>
              <a:t>Expand to a </a:t>
            </a:r>
            <a:r>
              <a:rPr lang="en-US" dirty="0" err="1" smtClean="0"/>
              <a:t>regionwide</a:t>
            </a:r>
            <a:r>
              <a:rPr lang="en-US" dirty="0" smtClean="0"/>
              <a:t> design?</a:t>
            </a:r>
          </a:p>
          <a:p>
            <a:r>
              <a:rPr lang="en-US" dirty="0" smtClean="0"/>
              <a:t>Continue testing, refining, and expanding (e.g., sea-level rise, stream projections)</a:t>
            </a:r>
          </a:p>
          <a:p>
            <a:r>
              <a:rPr lang="en-US" dirty="0" smtClean="0"/>
              <a:t>Your organization’s role?</a:t>
            </a:r>
          </a:p>
        </p:txBody>
      </p:sp>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42</a:t>
            </a:fld>
            <a:endParaRPr lang="en-US" dirty="0">
              <a:solidFill>
                <a:prstClr val="black"/>
              </a:solidFill>
              <a:latin typeface="Times New Roman"/>
            </a:endParaRPr>
          </a:p>
        </p:txBody>
      </p:sp>
    </p:spTree>
    <p:extLst>
      <p:ext uri="{BB962C8B-B14F-4D97-AF65-F5344CB8AC3E}">
        <p14:creationId xmlns:p14="http://schemas.microsoft.com/office/powerpoint/2010/main" val="2185662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Second Discussion Session</a:t>
            </a:r>
            <a:endParaRPr lang="en-US" sz="3600" dirty="0"/>
          </a:p>
        </p:txBody>
      </p:sp>
      <p:sp>
        <p:nvSpPr>
          <p:cNvPr id="3" name="Content Placeholder 2"/>
          <p:cNvSpPr>
            <a:spLocks noGrp="1"/>
          </p:cNvSpPr>
          <p:nvPr>
            <p:ph idx="1"/>
          </p:nvPr>
        </p:nvSpPr>
        <p:spPr>
          <a:xfrm>
            <a:off x="457200" y="1219200"/>
            <a:ext cx="8229600" cy="4724401"/>
          </a:xfrm>
        </p:spPr>
        <p:txBody>
          <a:bodyPr>
            <a:normAutofit fontScale="85000" lnSpcReduction="20000"/>
          </a:bodyPr>
          <a:lstStyle/>
          <a:p>
            <a:pPr marL="514350" indent="-514350">
              <a:buFont typeface="+mj-lt"/>
              <a:buAutoNum type="arabicPeriod"/>
            </a:pPr>
            <a:r>
              <a:rPr lang="en-US" dirty="0">
                <a:solidFill>
                  <a:schemeClr val="accent1"/>
                </a:solidFill>
              </a:rPr>
              <a:t>M</a:t>
            </a:r>
            <a:r>
              <a:rPr lang="en-US" dirty="0" smtClean="0">
                <a:solidFill>
                  <a:schemeClr val="accent1"/>
                </a:solidFill>
              </a:rPr>
              <a:t>erits </a:t>
            </a:r>
            <a:r>
              <a:rPr lang="en-US" dirty="0">
                <a:solidFill>
                  <a:schemeClr val="accent1"/>
                </a:solidFill>
              </a:rPr>
              <a:t>and </a:t>
            </a:r>
            <a:r>
              <a:rPr lang="en-US" dirty="0" smtClean="0">
                <a:solidFill>
                  <a:schemeClr val="accent1"/>
                </a:solidFill>
              </a:rPr>
              <a:t>challenges: large-scale </a:t>
            </a:r>
            <a:r>
              <a:rPr lang="en-US" dirty="0">
                <a:solidFill>
                  <a:schemeClr val="accent1"/>
                </a:solidFill>
              </a:rPr>
              <a:t>landscape conservation designs in the </a:t>
            </a:r>
            <a:r>
              <a:rPr lang="en-US" dirty="0" smtClean="0">
                <a:solidFill>
                  <a:schemeClr val="accent1"/>
                </a:solidFill>
              </a:rPr>
              <a:t>Northeast?</a:t>
            </a:r>
            <a:endParaRPr lang="en-US" dirty="0">
              <a:solidFill>
                <a:schemeClr val="accent1"/>
              </a:solidFill>
            </a:endParaRPr>
          </a:p>
          <a:p>
            <a:pPr marL="514350" indent="-514350">
              <a:buFont typeface="+mj-lt"/>
              <a:buAutoNum type="arabicPeriod"/>
            </a:pPr>
            <a:r>
              <a:rPr lang="en-US" dirty="0" smtClean="0">
                <a:solidFill>
                  <a:schemeClr val="accent1"/>
                </a:solidFill>
              </a:rPr>
              <a:t>Endorse </a:t>
            </a:r>
            <a:r>
              <a:rPr lang="en-US" dirty="0">
                <a:solidFill>
                  <a:schemeClr val="accent1"/>
                </a:solidFill>
              </a:rPr>
              <a:t>or commit to a single regional </a:t>
            </a:r>
            <a:r>
              <a:rPr lang="en-US" dirty="0" smtClean="0">
                <a:solidFill>
                  <a:schemeClr val="accent1"/>
                </a:solidFill>
              </a:rPr>
              <a:t>or </a:t>
            </a:r>
            <a:r>
              <a:rPr lang="en-US" dirty="0">
                <a:solidFill>
                  <a:schemeClr val="accent1"/>
                </a:solidFill>
              </a:rPr>
              <a:t>multiple </a:t>
            </a:r>
            <a:r>
              <a:rPr lang="en-US" dirty="0" err="1">
                <a:solidFill>
                  <a:schemeClr val="accent1"/>
                </a:solidFill>
              </a:rPr>
              <a:t>subregional</a:t>
            </a:r>
            <a:r>
              <a:rPr lang="en-US" dirty="0">
                <a:solidFill>
                  <a:schemeClr val="accent1"/>
                </a:solidFill>
              </a:rPr>
              <a:t> </a:t>
            </a:r>
            <a:r>
              <a:rPr lang="en-US" dirty="0" smtClean="0">
                <a:solidFill>
                  <a:schemeClr val="accent1"/>
                </a:solidFill>
              </a:rPr>
              <a:t>conservation designs</a:t>
            </a:r>
            <a:r>
              <a:rPr lang="en-US" dirty="0">
                <a:solidFill>
                  <a:schemeClr val="accent1"/>
                </a:solidFill>
              </a:rPr>
              <a:t>?</a:t>
            </a:r>
          </a:p>
          <a:p>
            <a:pPr marL="514350" indent="-514350">
              <a:buFont typeface="+mj-lt"/>
              <a:buAutoNum type="arabicPeriod"/>
            </a:pPr>
            <a:r>
              <a:rPr lang="en-US" dirty="0"/>
              <a:t>How do partners wish to be </a:t>
            </a:r>
            <a:r>
              <a:rPr lang="en-US" dirty="0" smtClean="0"/>
              <a:t>involved?</a:t>
            </a:r>
            <a:endParaRPr lang="en-US" dirty="0"/>
          </a:p>
          <a:p>
            <a:pPr marL="514350" indent="-514350">
              <a:buFont typeface="+mj-lt"/>
              <a:buAutoNum type="arabicPeriod"/>
            </a:pPr>
            <a:r>
              <a:rPr lang="en-US" dirty="0"/>
              <a:t>How can a pilot design effort for the Connecticut River Watershed best </a:t>
            </a:r>
            <a:r>
              <a:rPr lang="en-US" dirty="0" smtClean="0"/>
              <a:t>inform </a:t>
            </a:r>
            <a:r>
              <a:rPr lang="en-US" dirty="0"/>
              <a:t>region-wide designs?</a:t>
            </a:r>
          </a:p>
          <a:p>
            <a:pPr marL="514350" indent="-514350">
              <a:buFont typeface="+mj-lt"/>
              <a:buAutoNum type="arabicPeriod"/>
            </a:pPr>
            <a:r>
              <a:rPr lang="en-US" dirty="0"/>
              <a:t>What are realistic timelines and </a:t>
            </a:r>
            <a:r>
              <a:rPr lang="en-US" dirty="0" smtClean="0"/>
              <a:t>milestones?</a:t>
            </a:r>
            <a:endParaRPr lang="en-US" dirty="0"/>
          </a:p>
          <a:p>
            <a:pPr marL="514350" indent="-514350">
              <a:buFont typeface="+mj-lt"/>
              <a:buAutoNum type="arabicPeriod"/>
            </a:pPr>
            <a:r>
              <a:rPr lang="en-US" dirty="0"/>
              <a:t>How should future LCC science projects and science delivery activities reflect </a:t>
            </a:r>
            <a:r>
              <a:rPr lang="en-US" dirty="0" smtClean="0"/>
              <a:t>landscape </a:t>
            </a:r>
            <a:r>
              <a:rPr lang="en-US" dirty="0"/>
              <a:t>conservation design?</a:t>
            </a:r>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43</a:t>
            </a:fld>
            <a:endParaRPr lang="en-US" dirty="0">
              <a:solidFill>
                <a:prstClr val="black"/>
              </a:solidFill>
              <a:latin typeface="Times New Roman"/>
            </a:endParaRPr>
          </a:p>
        </p:txBody>
      </p:sp>
    </p:spTree>
    <p:extLst>
      <p:ext uri="{BB962C8B-B14F-4D97-AF65-F5344CB8AC3E}">
        <p14:creationId xmlns:p14="http://schemas.microsoft.com/office/powerpoint/2010/main" val="17215761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600" dirty="0" smtClean="0"/>
              <a:t>How Could Shared Landscape Conservation Design be Used?</a:t>
            </a:r>
            <a:endParaRPr lang="en-US" sz="3600" dirty="0"/>
          </a:p>
        </p:txBody>
      </p:sp>
      <p:sp>
        <p:nvSpPr>
          <p:cNvPr id="3" name="Content Placeholder 2"/>
          <p:cNvSpPr>
            <a:spLocks noGrp="1"/>
          </p:cNvSpPr>
          <p:nvPr>
            <p:ph idx="1"/>
          </p:nvPr>
        </p:nvSpPr>
        <p:spPr>
          <a:xfrm>
            <a:off x="457200" y="1447800"/>
            <a:ext cx="8229600" cy="4343400"/>
          </a:xfrm>
        </p:spPr>
        <p:txBody>
          <a:bodyPr/>
          <a:lstStyle/>
          <a:p>
            <a:r>
              <a:rPr lang="en-US" dirty="0" smtClean="0">
                <a:solidFill>
                  <a:srgbClr val="002060"/>
                </a:solidFill>
              </a:rPr>
              <a:t>Use Case 1: regional context for priority setting</a:t>
            </a:r>
            <a:endParaRPr lang="en-US" dirty="0">
              <a:solidFill>
                <a:srgbClr val="002060"/>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73851" y="3501726"/>
            <a:ext cx="2793949" cy="2137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5</a:t>
            </a:fld>
            <a:endParaRPr lang="en-US" dirty="0">
              <a:solidFill>
                <a:prstClr val="black"/>
              </a:solidFill>
              <a:latin typeface="Times New Roman"/>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2056640"/>
            <a:ext cx="3048000" cy="381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3025676"/>
            <a:ext cx="2895600" cy="2308324"/>
          </a:xfrm>
          <a:prstGeom prst="rect">
            <a:avLst/>
          </a:prstGeom>
          <a:noFill/>
        </p:spPr>
        <p:txBody>
          <a:bodyPr wrap="square" rtlCol="0">
            <a:spAutoFit/>
          </a:bodyPr>
          <a:lstStyle/>
          <a:p>
            <a:r>
              <a:rPr lang="en-US" sz="2400" dirty="0" smtClean="0">
                <a:latin typeface="+mj-lt"/>
              </a:rPr>
              <a:t>e.g., inform </a:t>
            </a:r>
            <a:r>
              <a:rPr lang="en-US" sz="2400" i="1" dirty="0" smtClean="0">
                <a:latin typeface="+mj-lt"/>
              </a:rPr>
              <a:t>Conservation Opportunity Areas</a:t>
            </a:r>
            <a:r>
              <a:rPr lang="en-US" sz="2400" dirty="0" smtClean="0">
                <a:latin typeface="+mj-lt"/>
              </a:rPr>
              <a:t> for State Wildlife Action Plan updates</a:t>
            </a:r>
            <a:endParaRPr lang="en-US" sz="2400" dirty="0">
              <a:latin typeface="+mj-lt"/>
            </a:endParaRPr>
          </a:p>
        </p:txBody>
      </p:sp>
      <p:sp>
        <p:nvSpPr>
          <p:cNvPr id="6" name="Curved Down Arrow 5"/>
          <p:cNvSpPr/>
          <p:nvPr/>
        </p:nvSpPr>
        <p:spPr>
          <a:xfrm>
            <a:off x="4495800" y="2057400"/>
            <a:ext cx="3886200" cy="1600200"/>
          </a:xfrm>
          <a:prstGeom prst="curvedDownArrow">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507867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848600" cy="1143000"/>
          </a:xfrm>
        </p:spPr>
        <p:txBody>
          <a:bodyPr>
            <a:noAutofit/>
          </a:bodyPr>
          <a:lstStyle/>
          <a:p>
            <a:r>
              <a:rPr lang="en-US" sz="3600" dirty="0" smtClean="0"/>
              <a:t>Use Case 2 – Regional Prioritization by Federal Agencies</a:t>
            </a:r>
            <a:endParaRPr lang="en-US" sz="36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1770065"/>
            <a:ext cx="5562600" cy="417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38800" y="2594510"/>
            <a:ext cx="3424238" cy="3272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1676400"/>
            <a:ext cx="3505199" cy="923330"/>
          </a:xfrm>
          <a:prstGeom prst="rect">
            <a:avLst/>
          </a:prstGeom>
          <a:noFill/>
        </p:spPr>
        <p:txBody>
          <a:bodyPr wrap="square" rtlCol="0">
            <a:spAutoFit/>
          </a:bodyPr>
          <a:lstStyle/>
          <a:p>
            <a:r>
              <a:rPr lang="en-US" i="1" dirty="0" smtClean="0">
                <a:latin typeface="+mj-lt"/>
              </a:rPr>
              <a:t>New Landscape Conservation Planning by National Wildlife Refuge System</a:t>
            </a:r>
            <a:endParaRPr lang="en-US" i="1" dirty="0">
              <a:latin typeface="+mj-lt"/>
            </a:endParaRPr>
          </a:p>
        </p:txBody>
      </p:sp>
      <p:sp>
        <p:nvSpPr>
          <p:cNvPr id="3" name="Slide Number Placeholder 2"/>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6</a:t>
            </a:fld>
            <a:endParaRPr lang="en-US" dirty="0">
              <a:solidFill>
                <a:prstClr val="black"/>
              </a:solidFill>
              <a:latin typeface="Times New Roman"/>
            </a:endParaRPr>
          </a:p>
        </p:txBody>
      </p:sp>
    </p:spTree>
    <p:extLst>
      <p:ext uri="{BB962C8B-B14F-4D97-AF65-F5344CB8AC3E}">
        <p14:creationId xmlns:p14="http://schemas.microsoft.com/office/powerpoint/2010/main" val="4146547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Use </a:t>
            </a:r>
            <a:r>
              <a:rPr lang="en-US" sz="3600" dirty="0" smtClean="0"/>
              <a:t>Case 3 – Guiding Infrastructure Development</a:t>
            </a:r>
            <a:endParaRPr lang="en-US" sz="3600" dirty="0"/>
          </a:p>
        </p:txBody>
      </p:sp>
      <p:pic>
        <p:nvPicPr>
          <p:cNvPr id="3" name="Picture 4" descr="http://reganearly.files.wordpress.com/2012/10/green_infrastructure.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14975" y="1676400"/>
            <a:ext cx="3248025"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i.imgur.com/ksrrfjh.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2122" y="1676400"/>
            <a:ext cx="5384799"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7</a:t>
            </a:fld>
            <a:endParaRPr lang="en-US" dirty="0">
              <a:solidFill>
                <a:prstClr val="black"/>
              </a:solidFill>
              <a:latin typeface="Times New Roman"/>
            </a:endParaRPr>
          </a:p>
        </p:txBody>
      </p:sp>
    </p:spTree>
    <p:extLst>
      <p:ext uri="{BB962C8B-B14F-4D97-AF65-F5344CB8AC3E}">
        <p14:creationId xmlns:p14="http://schemas.microsoft.com/office/powerpoint/2010/main" val="41676201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Use Case 4 – Bringing in New Conservation Dollars</a:t>
            </a:r>
            <a:endParaRPr lang="en-US" sz="3600" dirty="0"/>
          </a:p>
        </p:txBody>
      </p:sp>
      <p:sp>
        <p:nvSpPr>
          <p:cNvPr id="3" name="Slide Number Placeholder 2"/>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8</a:t>
            </a:fld>
            <a:endParaRPr lang="en-US" dirty="0">
              <a:solidFill>
                <a:prstClr val="black"/>
              </a:solidFill>
              <a:latin typeface="Times New Roman"/>
            </a:endParaRPr>
          </a:p>
        </p:txBody>
      </p:sp>
      <p:pic>
        <p:nvPicPr>
          <p:cNvPr id="2050" name="Picture 2" descr="http://www.brandaidcreative.com/images/Work_Images/NFWF_Log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803073"/>
            <a:ext cx="2667000" cy="31315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grownyc.org/images/growtolearn/doris_duke_logo.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64294" y="1981200"/>
            <a:ext cx="4170106" cy="17264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h.constantcontact.com/fs175/1101087153414/img/1541.jpg?a=11131680148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76600" y="4191000"/>
            <a:ext cx="4266088" cy="148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6033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543800" cy="1143000"/>
          </a:xfrm>
        </p:spPr>
        <p:txBody>
          <a:bodyPr>
            <a:noAutofit/>
          </a:bodyPr>
          <a:lstStyle/>
          <a:p>
            <a:r>
              <a:rPr lang="en-US" sz="3600" dirty="0"/>
              <a:t>Use Case </a:t>
            </a:r>
            <a:r>
              <a:rPr lang="en-US" sz="3600" dirty="0" smtClean="0"/>
              <a:t>5 – National / International Planning </a:t>
            </a:r>
            <a:endParaRPr lang="en-US" sz="3600" dirty="0"/>
          </a:p>
        </p:txBody>
      </p:sp>
      <p:sp>
        <p:nvSpPr>
          <p:cNvPr id="3" name="TextBox 2"/>
          <p:cNvSpPr txBox="1"/>
          <p:nvPr/>
        </p:nvSpPr>
        <p:spPr>
          <a:xfrm>
            <a:off x="304800" y="1752600"/>
            <a:ext cx="4876800" cy="4154984"/>
          </a:xfrm>
          <a:prstGeom prst="rect">
            <a:avLst/>
          </a:prstGeom>
          <a:noFill/>
        </p:spPr>
        <p:txBody>
          <a:bodyPr wrap="square" rtlCol="0">
            <a:spAutoFit/>
          </a:bodyPr>
          <a:lstStyle/>
          <a:p>
            <a:r>
              <a:rPr lang="en-US" sz="2400" i="1" dirty="0">
                <a:latin typeface="+mj-lt"/>
              </a:rPr>
              <a:t>National Fish, Wildlife and </a:t>
            </a:r>
            <a:r>
              <a:rPr lang="en-US" sz="2400" i="1" dirty="0" smtClean="0">
                <a:latin typeface="+mj-lt"/>
              </a:rPr>
              <a:t>Plants </a:t>
            </a:r>
            <a:r>
              <a:rPr lang="en-US" sz="2400" i="1" dirty="0">
                <a:latin typeface="+mj-lt"/>
              </a:rPr>
              <a:t>Conservation Adaptation </a:t>
            </a:r>
            <a:r>
              <a:rPr lang="en-US" sz="2400" i="1" dirty="0" smtClean="0">
                <a:latin typeface="+mj-lt"/>
              </a:rPr>
              <a:t>Strategy</a:t>
            </a:r>
          </a:p>
          <a:p>
            <a:endParaRPr lang="en-US" sz="2400" dirty="0" smtClean="0">
              <a:latin typeface="+mj-lt"/>
            </a:endParaRPr>
          </a:p>
          <a:p>
            <a:r>
              <a:rPr lang="en-US" sz="2400" dirty="0" smtClean="0">
                <a:latin typeface="+mj-lt"/>
              </a:rPr>
              <a:t>“identify areas for an </a:t>
            </a:r>
            <a:r>
              <a:rPr lang="en-US" sz="2400" u="sng" dirty="0" smtClean="0">
                <a:latin typeface="+mj-lt"/>
              </a:rPr>
              <a:t>ecologically-connected network</a:t>
            </a:r>
            <a:r>
              <a:rPr lang="en-US" sz="2400" dirty="0" smtClean="0">
                <a:latin typeface="+mj-lt"/>
              </a:rPr>
              <a:t> of terrestrial, freshwater, coastal, and marine conservation areas that are likely to be </a:t>
            </a:r>
            <a:r>
              <a:rPr lang="en-US" sz="2400" u="sng" dirty="0" smtClean="0">
                <a:latin typeface="+mj-lt"/>
              </a:rPr>
              <a:t>resilient to climate change</a:t>
            </a:r>
            <a:r>
              <a:rPr lang="en-US" sz="2400" dirty="0" smtClean="0">
                <a:latin typeface="+mj-lt"/>
              </a:rPr>
              <a:t> and to support a broad range of fish, wildlife, and plants under changed conditions”</a:t>
            </a:r>
            <a:endParaRPr lang="en-US" sz="2400" dirty="0">
              <a:latin typeface="+mj-lt"/>
            </a:endParaRPr>
          </a:p>
        </p:txBody>
      </p:sp>
      <p:pic>
        <p:nvPicPr>
          <p:cNvPr id="1026" name="Picture 2"/>
          <p:cNvPicPr>
            <a:picLocks noChangeAspect="1" noChangeArrowheads="1"/>
          </p:cNvPicPr>
          <p:nvPr/>
        </p:nvPicPr>
        <p:blipFill>
          <a:blip r:embed="rId2" cstate="print"/>
          <a:srcRect/>
          <a:stretch>
            <a:fillRect/>
          </a:stretch>
        </p:blipFill>
        <p:spPr bwMode="auto">
          <a:xfrm>
            <a:off x="5562600" y="1447800"/>
            <a:ext cx="3387683" cy="43815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9</a:t>
            </a:fld>
            <a:endParaRPr lang="en-US" dirty="0">
              <a:solidFill>
                <a:prstClr val="black"/>
              </a:solidFill>
              <a:latin typeface="Times New Roman"/>
            </a:endParaRPr>
          </a:p>
        </p:txBody>
      </p:sp>
    </p:spTree>
    <p:extLst>
      <p:ext uri="{BB962C8B-B14F-4D97-AF65-F5344CB8AC3E}">
        <p14:creationId xmlns:p14="http://schemas.microsoft.com/office/powerpoint/2010/main" val="1543329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10456</TotalTime>
  <Words>1924</Words>
  <Application>Microsoft Macintosh PowerPoint</Application>
  <PresentationFormat>On-screen Show (4:3)</PresentationFormat>
  <Paragraphs>339</Paragraphs>
  <Slides>43</Slides>
  <Notes>29</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Landscape Conservation Design and the North Atlantic LCC</vt:lpstr>
      <vt:lpstr>Landscape Conservation Design: A Fundamental LCC Mission</vt:lpstr>
      <vt:lpstr>What is Landscape  Conservation Design?</vt:lpstr>
      <vt:lpstr>Key Questions to be answered by Landscape Conservation Design</vt:lpstr>
      <vt:lpstr>How Could Shared Landscape Conservation Design be Used?</vt:lpstr>
      <vt:lpstr>Use Case 2 – Regional Prioritization by Federal Agencies</vt:lpstr>
      <vt:lpstr>Use Case 3 – Guiding Infrastructure Development</vt:lpstr>
      <vt:lpstr>Use Case 4 – Bringing in New Conservation Dollars</vt:lpstr>
      <vt:lpstr>Use Case 5 – National / International Planning </vt:lpstr>
      <vt:lpstr>Landscape Conservation Design in the South Atlantic LCC</vt:lpstr>
      <vt:lpstr>What are we designing conservation for?</vt:lpstr>
      <vt:lpstr>New Conservation Design Paradigm Accounting for Change</vt:lpstr>
      <vt:lpstr>Multi-species Multi-ecosystem</vt:lpstr>
      <vt:lpstr>What about cultural resources?</vt:lpstr>
      <vt:lpstr>What Do Landscape Conservation Designs Look Like?</vt:lpstr>
      <vt:lpstr>What Do Landscape Conservation Designs Look Like?</vt:lpstr>
      <vt:lpstr>First Discussion Session</vt:lpstr>
      <vt:lpstr>Proof of Concept: Designing Sustainable Landscapes in the Northeast (Kevin McGarigal, UMass Amherst)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Aquatic Counterparts to Designing Sustainable Landscapes: Examples from Downstream Strategies</vt:lpstr>
      <vt:lpstr>PowerPoint Presentation</vt:lpstr>
      <vt:lpstr>PowerPoint Presentation</vt:lpstr>
      <vt:lpstr>PowerPoint Presentation</vt:lpstr>
      <vt:lpstr>PowerPoint Presentation</vt:lpstr>
      <vt:lpstr>PowerPoint Presentation</vt:lpstr>
      <vt:lpstr>PowerPoint Presentation</vt:lpstr>
      <vt:lpstr>Next Steps and Timing</vt:lpstr>
      <vt:lpstr>Second Discussion Session</vt:lpstr>
    </vt:vector>
  </TitlesOfParts>
  <Company>U.S. Fish and Wildlife Service - Region 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Eisenhauer, David</cp:lastModifiedBy>
  <cp:revision>1857</cp:revision>
  <cp:lastPrinted>2013-11-04T22:46:52Z</cp:lastPrinted>
  <dcterms:created xsi:type="dcterms:W3CDTF">2012-09-17T18:11:31Z</dcterms:created>
  <dcterms:modified xsi:type="dcterms:W3CDTF">2013-11-05T17:48:27Z</dcterms:modified>
</cp:coreProperties>
</file>