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vml" ContentType="application/vnd.openxmlformats-officedocument.vmlDrawi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embeddings/oleObject1.bin" ContentType="application/vnd.openxmlformats-officedocument.oleObject"/>
  <Override PartName="/ppt/notesSlides/notesSlide4.xml" ContentType="application/vnd.openxmlformats-officedocument.presentationml.notesSlide+xml"/>
  <Override PartName="/ppt/notesSlides/notesSlide5.xml" ContentType="application/vnd.openxmlformats-officedocument.presentationml.notesSlide+xml"/>
  <Override PartName="/ppt/embeddings/oleObject2.bin" ContentType="application/vnd.openxmlformats-officedocument.oleObject"/>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Lst>
  <p:notesMasterIdLst>
    <p:notesMasterId r:id="rId21"/>
  </p:notesMasterIdLst>
  <p:handoutMasterIdLst>
    <p:handoutMasterId r:id="rId22"/>
  </p:handoutMasterIdLst>
  <p:sldIdLst>
    <p:sldId id="525" r:id="rId2"/>
    <p:sldId id="462" r:id="rId3"/>
    <p:sldId id="460" r:id="rId4"/>
    <p:sldId id="500" r:id="rId5"/>
    <p:sldId id="542" r:id="rId6"/>
    <p:sldId id="441" r:id="rId7"/>
    <p:sldId id="539" r:id="rId8"/>
    <p:sldId id="526" r:id="rId9"/>
    <p:sldId id="506" r:id="rId10"/>
    <p:sldId id="511" r:id="rId11"/>
    <p:sldId id="515" r:id="rId12"/>
    <p:sldId id="501" r:id="rId13"/>
    <p:sldId id="528" r:id="rId14"/>
    <p:sldId id="544" r:id="rId15"/>
    <p:sldId id="532" r:id="rId16"/>
    <p:sldId id="543" r:id="rId17"/>
    <p:sldId id="522" r:id="rId18"/>
    <p:sldId id="540" r:id="rId19"/>
    <p:sldId id="541" r:id="rId20"/>
  </p:sldIdLst>
  <p:sldSz cx="9144000" cy="6858000" type="screen4x3"/>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184BA"/>
    <a:srgbClr val="6699FF"/>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44" autoAdjust="0"/>
    <p:restoredTop sz="79633" autoAdjust="0"/>
  </p:normalViewPr>
  <p:slideViewPr>
    <p:cSldViewPr>
      <p:cViewPr>
        <p:scale>
          <a:sx n="66" d="100"/>
          <a:sy n="66" d="100"/>
        </p:scale>
        <p:origin x="-3072" y="-92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handoutMaster" Target="handoutMasters/handoutMaster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11488" cy="461963"/>
          </a:xfrm>
          <a:prstGeom prst="rect">
            <a:avLst/>
          </a:prstGeom>
        </p:spPr>
        <p:txBody>
          <a:bodyPr vert="horz" lIns="91430" tIns="45715" rIns="91430" bIns="45715" rtlCol="0"/>
          <a:lstStyle>
            <a:lvl1pPr algn="l">
              <a:defRPr sz="1200"/>
            </a:lvl1pPr>
          </a:lstStyle>
          <a:p>
            <a:endParaRPr lang="en-US"/>
          </a:p>
        </p:txBody>
      </p:sp>
      <p:sp>
        <p:nvSpPr>
          <p:cNvPr id="3" name="Date Placeholder 2"/>
          <p:cNvSpPr>
            <a:spLocks noGrp="1"/>
          </p:cNvSpPr>
          <p:nvPr>
            <p:ph type="dt" sz="quarter" idx="1"/>
          </p:nvPr>
        </p:nvSpPr>
        <p:spPr>
          <a:xfrm>
            <a:off x="3937000" y="1"/>
            <a:ext cx="3011488" cy="461963"/>
          </a:xfrm>
          <a:prstGeom prst="rect">
            <a:avLst/>
          </a:prstGeom>
        </p:spPr>
        <p:txBody>
          <a:bodyPr vert="horz" lIns="91430" tIns="45715" rIns="91430" bIns="45715" rtlCol="0"/>
          <a:lstStyle>
            <a:lvl1pPr algn="r">
              <a:defRPr sz="1200"/>
            </a:lvl1pPr>
          </a:lstStyle>
          <a:p>
            <a:fld id="{82284317-4585-44BA-844A-7F6AC06F1893}" type="datetimeFigureOut">
              <a:rPr lang="en-US" smtClean="0"/>
              <a:pPr/>
              <a:t>11/5/13</a:t>
            </a:fld>
            <a:endParaRPr lang="en-US"/>
          </a:p>
        </p:txBody>
      </p:sp>
      <p:sp>
        <p:nvSpPr>
          <p:cNvPr id="4" name="Footer Placeholder 3"/>
          <p:cNvSpPr>
            <a:spLocks noGrp="1"/>
          </p:cNvSpPr>
          <p:nvPr>
            <p:ph type="ftr" sz="quarter" idx="2"/>
          </p:nvPr>
        </p:nvSpPr>
        <p:spPr>
          <a:xfrm>
            <a:off x="0" y="8772526"/>
            <a:ext cx="3011488" cy="461963"/>
          </a:xfrm>
          <a:prstGeom prst="rect">
            <a:avLst/>
          </a:prstGeom>
        </p:spPr>
        <p:txBody>
          <a:bodyPr vert="horz" lIns="91430" tIns="45715" rIns="91430" bIns="45715" rtlCol="0" anchor="b"/>
          <a:lstStyle>
            <a:lvl1pPr algn="l">
              <a:defRPr sz="1200"/>
            </a:lvl1pPr>
          </a:lstStyle>
          <a:p>
            <a:endParaRPr lang="en-US"/>
          </a:p>
        </p:txBody>
      </p:sp>
      <p:sp>
        <p:nvSpPr>
          <p:cNvPr id="5" name="Slide Number Placeholder 4"/>
          <p:cNvSpPr>
            <a:spLocks noGrp="1"/>
          </p:cNvSpPr>
          <p:nvPr>
            <p:ph type="sldNum" sz="quarter" idx="3"/>
          </p:nvPr>
        </p:nvSpPr>
        <p:spPr>
          <a:xfrm>
            <a:off x="3937000" y="8772526"/>
            <a:ext cx="3011488" cy="461963"/>
          </a:xfrm>
          <a:prstGeom prst="rect">
            <a:avLst/>
          </a:prstGeom>
        </p:spPr>
        <p:txBody>
          <a:bodyPr vert="horz" lIns="91430" tIns="45715" rIns="91430" bIns="45715" rtlCol="0" anchor="b"/>
          <a:lstStyle>
            <a:lvl1pPr algn="r">
              <a:defRPr sz="1200"/>
            </a:lvl1pPr>
          </a:lstStyle>
          <a:p>
            <a:fld id="{4A2F2AF3-DDA1-4D47-A7AD-009E8D8621DB}" type="slidenum">
              <a:rPr lang="en-US" smtClean="0"/>
              <a:pPr/>
              <a:t>‹#›</a:t>
            </a:fld>
            <a:endParaRPr lang="en-US"/>
          </a:p>
        </p:txBody>
      </p:sp>
    </p:spTree>
    <p:extLst>
      <p:ext uri="{BB962C8B-B14F-4D97-AF65-F5344CB8AC3E}">
        <p14:creationId xmlns:p14="http://schemas.microsoft.com/office/powerpoint/2010/main" val="310211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83" tIns="46242" rIns="92483" bIns="46242" rtlCol="0"/>
          <a:lstStyle>
            <a:lvl1pPr algn="l">
              <a:defRPr sz="1200"/>
            </a:lvl1pPr>
          </a:lstStyle>
          <a:p>
            <a:endParaRPr lang="en-US"/>
          </a:p>
        </p:txBody>
      </p:sp>
      <p:sp>
        <p:nvSpPr>
          <p:cNvPr id="3" name="Date Placeholder 2"/>
          <p:cNvSpPr>
            <a:spLocks noGrp="1"/>
          </p:cNvSpPr>
          <p:nvPr>
            <p:ph type="dt" idx="1"/>
          </p:nvPr>
        </p:nvSpPr>
        <p:spPr>
          <a:xfrm>
            <a:off x="3936768" y="0"/>
            <a:ext cx="3011699" cy="461804"/>
          </a:xfrm>
          <a:prstGeom prst="rect">
            <a:avLst/>
          </a:prstGeom>
        </p:spPr>
        <p:txBody>
          <a:bodyPr vert="horz" lIns="92483" tIns="46242" rIns="92483" bIns="46242" rtlCol="0"/>
          <a:lstStyle>
            <a:lvl1pPr algn="r">
              <a:defRPr sz="1200"/>
            </a:lvl1pPr>
          </a:lstStyle>
          <a:p>
            <a:fld id="{BB4A2D35-2D86-4D06-A36C-1652E02FB56E}" type="datetimeFigureOut">
              <a:rPr lang="en-US" smtClean="0"/>
              <a:pPr/>
              <a:t>11/5/13</a:t>
            </a:fld>
            <a:endParaRPr lang="en-US"/>
          </a:p>
        </p:txBody>
      </p:sp>
      <p:sp>
        <p:nvSpPr>
          <p:cNvPr id="4" name="Slide Image Placeholder 3"/>
          <p:cNvSpPr>
            <a:spLocks noGrp="1" noRot="1" noChangeAspect="1"/>
          </p:cNvSpPr>
          <p:nvPr>
            <p:ph type="sldImg" idx="2"/>
          </p:nvPr>
        </p:nvSpPr>
        <p:spPr>
          <a:xfrm>
            <a:off x="1165225" y="692150"/>
            <a:ext cx="4619625" cy="3463925"/>
          </a:xfrm>
          <a:prstGeom prst="rect">
            <a:avLst/>
          </a:prstGeom>
          <a:noFill/>
          <a:ln w="12700">
            <a:solidFill>
              <a:prstClr val="black"/>
            </a:solidFill>
          </a:ln>
        </p:spPr>
        <p:txBody>
          <a:bodyPr vert="horz" lIns="92483" tIns="46242" rIns="92483" bIns="46242" rtlCol="0" anchor="ctr"/>
          <a:lstStyle/>
          <a:p>
            <a:endParaRPr lang="en-US"/>
          </a:p>
        </p:txBody>
      </p:sp>
      <p:sp>
        <p:nvSpPr>
          <p:cNvPr id="5" name="Notes Placeholder 4"/>
          <p:cNvSpPr>
            <a:spLocks noGrp="1"/>
          </p:cNvSpPr>
          <p:nvPr>
            <p:ph type="body" sz="quarter" idx="3"/>
          </p:nvPr>
        </p:nvSpPr>
        <p:spPr>
          <a:xfrm>
            <a:off x="695008" y="4387137"/>
            <a:ext cx="5560060" cy="4156234"/>
          </a:xfrm>
          <a:prstGeom prst="rect">
            <a:avLst/>
          </a:prstGeom>
        </p:spPr>
        <p:txBody>
          <a:bodyPr vert="horz" lIns="92483" tIns="46242" rIns="92483" bIns="4624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8"/>
            <a:ext cx="3011699" cy="461804"/>
          </a:xfrm>
          <a:prstGeom prst="rect">
            <a:avLst/>
          </a:prstGeom>
        </p:spPr>
        <p:txBody>
          <a:bodyPr vert="horz" lIns="92483" tIns="46242" rIns="92483" bIns="46242"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lIns="92483" tIns="46242" rIns="92483" bIns="46242" rtlCol="0" anchor="b"/>
          <a:lstStyle>
            <a:lvl1pPr algn="r">
              <a:defRPr sz="1200"/>
            </a:lvl1pPr>
          </a:lstStyle>
          <a:p>
            <a:fld id="{593417E1-B593-431D-9F1A-21E1CAB1A4AA}" type="slidenum">
              <a:rPr lang="en-US" smtClean="0"/>
              <a:pPr/>
              <a:t>‹#›</a:t>
            </a:fld>
            <a:endParaRPr lang="en-US"/>
          </a:p>
        </p:txBody>
      </p:sp>
    </p:spTree>
    <p:extLst>
      <p:ext uri="{BB962C8B-B14F-4D97-AF65-F5344CB8AC3E}">
        <p14:creationId xmlns:p14="http://schemas.microsoft.com/office/powerpoint/2010/main" val="19612119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48DDBEEC-E319-46DA-8B96-12348AD2AE9F}" type="slidenum">
              <a:rPr lang="en-US"/>
              <a:pPr/>
              <a:t>1</a:t>
            </a:fld>
            <a:endParaRPr lang="en-US" dirty="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r>
              <a:rPr lang="en-US" dirty="0" smtClean="0"/>
              <a:t>Where are we today and where do we need to go.  Recognizing that where we are today is the result of strategic discussions, decisions and investments of this group and the larger partnership over the last few years I wanted to frame these discussions about conservation design, science delivery, and communications by reviewing the goals, progress, products of the LCC relative to Conservation Framework and Strategic Plan</a:t>
            </a:r>
          </a:p>
          <a:p>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second specific</a:t>
            </a:r>
            <a:r>
              <a:rPr lang="en-US" baseline="0" dirty="0" smtClean="0"/>
              <a:t> category of needs addressed were regional vulnerability assessments to climate change such as this recently completed regional species vulnerability report for 64 high regional concern, foundational and representative species by </a:t>
            </a:r>
            <a:r>
              <a:rPr lang="en-US" baseline="0" dirty="0" err="1" smtClean="0"/>
              <a:t>NatureServe</a:t>
            </a:r>
            <a:r>
              <a:rPr lang="en-US" baseline="0" dirty="0" smtClean="0"/>
              <a:t>.  The LCC also supported additional phases of the regional habitat vulnerability assessment and specific assessments for piping plovers and brook trout.</a:t>
            </a:r>
            <a:endParaRPr lang="en-US" dirty="0"/>
          </a:p>
        </p:txBody>
      </p:sp>
      <p:sp>
        <p:nvSpPr>
          <p:cNvPr id="4" name="Slide Number Placeholder 3"/>
          <p:cNvSpPr>
            <a:spLocks noGrp="1"/>
          </p:cNvSpPr>
          <p:nvPr>
            <p:ph type="sldNum" sz="quarter" idx="10"/>
          </p:nvPr>
        </p:nvSpPr>
        <p:spPr/>
        <p:txBody>
          <a:bodyPr/>
          <a:lstStyle/>
          <a:p>
            <a:pPr>
              <a:defRPr/>
            </a:pPr>
            <a:fld id="{FB689BAF-D30C-4EAE-A25E-041994219381}"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area of greatest emphasis in LCC projects</a:t>
            </a:r>
            <a:r>
              <a:rPr lang="en-US" baseline="0" dirty="0" smtClean="0"/>
              <a:t> has been on the development of conservation design and decision support tools </a:t>
            </a:r>
            <a:r>
              <a:rPr lang="en-US" dirty="0" smtClean="0"/>
              <a:t>specifically addressing the questions how much of what conservation actions are needed where to sustain natural and cultural resources under both</a:t>
            </a:r>
            <a:r>
              <a:rPr lang="en-US" baseline="0" dirty="0" smtClean="0"/>
              <a:t> current and projected future conditions</a:t>
            </a:r>
            <a:r>
              <a:rPr lang="en-US" dirty="0" smtClean="0"/>
              <a:t> including the Designing Sustainable Landscapes project being led by the University of Massachusetts that links together projections of landscape change with species and habitat assessments and landscape</a:t>
            </a:r>
            <a:r>
              <a:rPr lang="en-US" baseline="0" dirty="0" smtClean="0"/>
              <a:t> conservation </a:t>
            </a:r>
            <a:r>
              <a:rPr lang="en-US" dirty="0" smtClean="0"/>
              <a:t>design.  Two</a:t>
            </a:r>
            <a:r>
              <a:rPr lang="en-US" baseline="0" dirty="0" smtClean="0"/>
              <a:t> aquatic equivalent projects are underway as is and amphibian and reptile and marine bird project</a:t>
            </a:r>
            <a:endParaRPr lang="en-US" dirty="0"/>
          </a:p>
        </p:txBody>
      </p:sp>
      <p:sp>
        <p:nvSpPr>
          <p:cNvPr id="4" name="Slide Number Placeholder 3"/>
          <p:cNvSpPr>
            <a:spLocks noGrp="1"/>
          </p:cNvSpPr>
          <p:nvPr>
            <p:ph type="sldNum" sz="quarter" idx="10"/>
          </p:nvPr>
        </p:nvSpPr>
        <p:spPr/>
        <p:txBody>
          <a:bodyPr/>
          <a:lstStyle/>
          <a:p>
            <a:pPr>
              <a:defRPr/>
            </a:pPr>
            <a:fld id="{FB689BAF-D30C-4EAE-A25E-041994219381}"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b="0" dirty="0" smtClean="0"/>
              <a:t>As</a:t>
            </a:r>
            <a:r>
              <a:rPr lang="en-US" b="0" baseline="0" dirty="0" smtClean="0"/>
              <a:t> the Northeast Conservation Partners agreed </a:t>
            </a:r>
            <a:r>
              <a:rPr lang="en-US" b="0" dirty="0" smtClean="0"/>
              <a:t>on this overall framework to ensure that the science fits together, they also emphasized three themes which are consistent with subsequent discussions by this steering committee  They include the</a:t>
            </a:r>
            <a:r>
              <a:rPr lang="en-US" b="0" baseline="0" dirty="0" smtClean="0"/>
              <a:t> need for </a:t>
            </a:r>
          </a:p>
          <a:p>
            <a:pPr lvl="0"/>
            <a:endParaRPr lang="en-US" b="0" baseline="0" dirty="0" smtClean="0"/>
          </a:p>
          <a:p>
            <a:pPr lvl="0"/>
            <a:endParaRPr lang="en-US" b="0" dirty="0" smtClean="0"/>
          </a:p>
          <a:p>
            <a:pPr lvl="0"/>
            <a:r>
              <a:rPr lang="en-US" b="1" dirty="0" smtClean="0"/>
              <a:t>Develop an effective information management system</a:t>
            </a:r>
            <a:r>
              <a:rPr lang="en-US" dirty="0" smtClean="0"/>
              <a:t>:  A set of immediate needs were identified related to the development of an information management system that will provide easy access for states, LCCs and other partners to conservation information and tools produced by or compiled in support of regional projects</a:t>
            </a:r>
          </a:p>
          <a:p>
            <a:pPr lvl="1"/>
            <a:r>
              <a:rPr lang="en-US" dirty="0" smtClean="0"/>
              <a:t>Result - LCC Information Management Assessment and development of Data Basin and Synthesis of RCN and LCC products </a:t>
            </a:r>
          </a:p>
          <a:p>
            <a:pPr lvl="0"/>
            <a:endParaRPr lang="en-US" b="1" dirty="0" smtClean="0"/>
          </a:p>
          <a:p>
            <a:pPr lvl="0"/>
            <a:r>
              <a:rPr lang="en-US" b="1" dirty="0" smtClean="0"/>
              <a:t>Immediate focus on communications, dissemination and adoption: </a:t>
            </a:r>
            <a:r>
              <a:rPr lang="en-US" dirty="0" smtClean="0"/>
              <a:t>There was consensus on an immediate need to better communicate regional projects and disseminate the results in a way that is meaningful</a:t>
            </a:r>
          </a:p>
          <a:p>
            <a:pPr lvl="1"/>
            <a:r>
              <a:rPr lang="en-US" dirty="0" smtClean="0"/>
              <a:t>Result  - LCC Science Delivery and Communications science delivery</a:t>
            </a:r>
            <a:r>
              <a:rPr lang="en-US" baseline="0" dirty="0" smtClean="0"/>
              <a:t> is focusing communications (discussion tomorrow)</a:t>
            </a:r>
          </a:p>
          <a:p>
            <a:pPr lvl="1"/>
            <a:endParaRPr lang="en-US" baseline="0" dirty="0" smtClean="0"/>
          </a:p>
          <a:p>
            <a:pPr lvl="0"/>
            <a:r>
              <a:rPr lang="en-US" b="1" dirty="0" smtClean="0"/>
              <a:t>Expediting delivery of the right actions in the right places</a:t>
            </a:r>
            <a:r>
              <a:rPr lang="en-US" dirty="0" smtClean="0"/>
              <a:t>:  There was a set of immediate needs identified related to finishing and validating mapping of species and habitats and identifying conservation focus areas based on a variety of approaches.  </a:t>
            </a:r>
          </a:p>
          <a:p>
            <a:pPr lvl="1"/>
            <a:r>
              <a:rPr lang="en-US" dirty="0" smtClean="0"/>
              <a:t>Result - LCC projects to complete mapping and assessments, develop conservation design approaches</a:t>
            </a:r>
          </a:p>
          <a:p>
            <a:r>
              <a:rPr lang="en-US" dirty="0" smtClean="0"/>
              <a:t> </a:t>
            </a:r>
          </a:p>
          <a:p>
            <a:r>
              <a:rPr lang="en-US" dirty="0" smtClean="0"/>
              <a:t> </a:t>
            </a:r>
          </a:p>
          <a:p>
            <a:endParaRPr lang="en-US" dirty="0"/>
          </a:p>
        </p:txBody>
      </p:sp>
      <p:sp>
        <p:nvSpPr>
          <p:cNvPr id="4" name="Slide Number Placeholder 3"/>
          <p:cNvSpPr>
            <a:spLocks noGrp="1"/>
          </p:cNvSpPr>
          <p:nvPr>
            <p:ph type="sldNum" sz="quarter" idx="10"/>
          </p:nvPr>
        </p:nvSpPr>
        <p:spPr/>
        <p:txBody>
          <a:bodyPr/>
          <a:lstStyle/>
          <a:p>
            <a:fld id="{593417E1-B593-431D-9F1A-21E1CAB1A4AA}"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a:t>
            </a:r>
            <a:r>
              <a:rPr lang="en-US" baseline="0" dirty="0" smtClean="0"/>
              <a:t> I mentioned, t</a:t>
            </a:r>
            <a:r>
              <a:rPr lang="en-US" dirty="0" smtClean="0"/>
              <a:t>he LCC also responded</a:t>
            </a:r>
            <a:r>
              <a:rPr lang="en-US" baseline="0" dirty="0" smtClean="0"/>
              <a:t> to the need for effective management of the increasing amount of information coming our of various partner and LCC projects by conducting an extensive information management needs assessment and with the approval of the board in July, the development of an information management system on </a:t>
            </a:r>
            <a:r>
              <a:rPr lang="en-US" baseline="0" dirty="0" err="1" smtClean="0"/>
              <a:t>Databasin</a:t>
            </a:r>
            <a:r>
              <a:rPr lang="en-US" baseline="0" dirty="0" smtClean="0"/>
              <a:t> where there is now a North Atlantic LCC Conservation Planning Atlas Site that allows for </a:t>
            </a:r>
            <a:r>
              <a:rPr lang="en-US" baseline="0" dirty="0" err="1" smtClean="0"/>
              <a:t>querys</a:t>
            </a:r>
            <a:r>
              <a:rPr lang="en-US" baseline="0" dirty="0" smtClean="0"/>
              <a:t> and downloading of spatial data as well as on-line visualizations and mapping</a:t>
            </a:r>
          </a:p>
          <a:p>
            <a:endParaRPr lang="en-US" baseline="0" dirty="0" smtClean="0"/>
          </a:p>
          <a:p>
            <a:r>
              <a:rPr lang="en-US" dirty="0" smtClean="0"/>
              <a:t>The LCC has now compiled regionally consistent information, maps, tools and other products from these LCC projects along with NEAFWA (RCN) and other sources and are making this information available through an information management system for partners in the Northeast Region</a:t>
            </a:r>
          </a:p>
          <a:p>
            <a:r>
              <a:rPr lang="en-US" dirty="0" smtClean="0"/>
              <a:t>	Conservation Planning Atlas (</a:t>
            </a:r>
            <a:r>
              <a:rPr lang="en-US" dirty="0" err="1" smtClean="0"/>
              <a:t>Databasin</a:t>
            </a:r>
            <a:r>
              <a:rPr lang="en-US" dirty="0" smtClean="0"/>
              <a:t>) - Download or Visualization</a:t>
            </a:r>
          </a:p>
          <a:p>
            <a:r>
              <a:rPr lang="en-US" dirty="0" smtClean="0"/>
              <a:t>	TNC and LCC positions - assemble, synthesize and make information available </a:t>
            </a:r>
            <a:endParaRPr lang="en-US" dirty="0"/>
          </a:p>
        </p:txBody>
      </p:sp>
      <p:sp>
        <p:nvSpPr>
          <p:cNvPr id="4" name="Slide Number Placeholder 3"/>
          <p:cNvSpPr>
            <a:spLocks noGrp="1"/>
          </p:cNvSpPr>
          <p:nvPr>
            <p:ph type="sldNum" sz="quarter" idx="10"/>
          </p:nvPr>
        </p:nvSpPr>
        <p:spPr/>
        <p:txBody>
          <a:bodyPr/>
          <a:lstStyle/>
          <a:p>
            <a:fld id="{593417E1-B593-431D-9F1A-21E1CAB1A4AA}"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Development of regionally consistent data layers are a huge part of several of the conservation design projects and an important resource or conservation planners by</a:t>
            </a:r>
            <a:r>
              <a:rPr lang="en-US" baseline="0" dirty="0" smtClean="0"/>
              <a:t> themselves as well as part of their projects. Such as this example of downscaled climate data under two scenarios which is available for various uses.</a:t>
            </a:r>
          </a:p>
        </p:txBody>
      </p:sp>
      <p:sp>
        <p:nvSpPr>
          <p:cNvPr id="4" name="Slide Number Placeholder 3"/>
          <p:cNvSpPr>
            <a:spLocks noGrp="1"/>
          </p:cNvSpPr>
          <p:nvPr>
            <p:ph type="sldNum" sz="quarter" idx="10"/>
          </p:nvPr>
        </p:nvSpPr>
        <p:spPr/>
        <p:txBody>
          <a:bodyPr/>
          <a:lstStyle/>
          <a:p>
            <a:fld id="{593417E1-B593-431D-9F1A-21E1CAB1A4AA}" type="slidenum">
              <a:rPr lang="en-US" smtClean="0"/>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And as this</a:t>
            </a:r>
            <a:r>
              <a:rPr lang="en-US" baseline="0" dirty="0" smtClean="0"/>
              <a:t> committee has recognized, </a:t>
            </a:r>
            <a:r>
              <a:rPr lang="en-US" dirty="0" smtClean="0"/>
              <a:t>Making information and tools available is not enough, need a commitment to translating and providing technical assistance to partners to help them adopt and use this information</a:t>
            </a:r>
          </a:p>
          <a:p>
            <a:endParaRPr lang="en-US" baseline="0" dirty="0" smtClean="0"/>
          </a:p>
          <a:p>
            <a:r>
              <a:rPr lang="en-US" dirty="0" smtClean="0"/>
              <a:t>LCC began demonstration projects last year, this year have stepped back to get the bigger picture of what is needed for science delivery. You will hear</a:t>
            </a:r>
            <a:r>
              <a:rPr lang="en-US" baseline="0" dirty="0" smtClean="0"/>
              <a:t> from the </a:t>
            </a:r>
            <a:r>
              <a:rPr lang="en-US" dirty="0" smtClean="0"/>
              <a:t>science delivery team during the Wednesday morning session.</a:t>
            </a:r>
          </a:p>
          <a:p>
            <a:endParaRPr lang="en-US" dirty="0" smtClean="0"/>
          </a:p>
          <a:p>
            <a:r>
              <a:rPr lang="en-US" dirty="0" smtClean="0"/>
              <a:t>They will talk to you about how the LCC needs to make decisions about how to best deliver the information and conservation designs through information management, science translation, conservation adoption and communications.</a:t>
            </a:r>
          </a:p>
        </p:txBody>
      </p:sp>
      <p:sp>
        <p:nvSpPr>
          <p:cNvPr id="4" name="Slide Number Placeholder 3"/>
          <p:cNvSpPr>
            <a:spLocks noGrp="1"/>
          </p:cNvSpPr>
          <p:nvPr>
            <p:ph type="sldNum" sz="quarter" idx="10"/>
          </p:nvPr>
        </p:nvSpPr>
        <p:spPr/>
        <p:txBody>
          <a:bodyPr/>
          <a:lstStyle/>
          <a:p>
            <a:fld id="{593417E1-B593-431D-9F1A-21E1CAB1A4AA}" type="slidenum">
              <a:rPr lang="en-US" smtClean="0"/>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a:t>
            </a:r>
            <a:r>
              <a:rPr lang="en-US" baseline="0" dirty="0" smtClean="0"/>
              <a:t> important as developing science and tools, making information available and delivering science to partners in the scales and formats that they need is a clear plan for communications and set of communications tools such as the LCC website.  David </a:t>
            </a:r>
            <a:r>
              <a:rPr lang="en-US" baseline="0" dirty="0" err="1" smtClean="0"/>
              <a:t>Eisenhauer</a:t>
            </a:r>
            <a:r>
              <a:rPr lang="en-US" baseline="0" dirty="0" smtClean="0"/>
              <a:t> will be leading a discussion on communications tomorrow morning.</a:t>
            </a:r>
            <a:endParaRPr lang="en-US" dirty="0"/>
          </a:p>
        </p:txBody>
      </p:sp>
      <p:sp>
        <p:nvSpPr>
          <p:cNvPr id="4" name="Slide Number Placeholder 3"/>
          <p:cNvSpPr>
            <a:spLocks noGrp="1"/>
          </p:cNvSpPr>
          <p:nvPr>
            <p:ph type="sldNum" sz="quarter" idx="10"/>
          </p:nvPr>
        </p:nvSpPr>
        <p:spPr/>
        <p:txBody>
          <a:bodyPr/>
          <a:lstStyle/>
          <a:p>
            <a:fld id="{593417E1-B593-431D-9F1A-21E1CAB1A4AA}" type="slidenum">
              <a:rPr lang="en-US" smtClean="0"/>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a:t>
            </a:r>
            <a:r>
              <a:rPr lang="en-US" baseline="0" dirty="0" smtClean="0"/>
              <a:t> summarize where we are:</a:t>
            </a:r>
          </a:p>
          <a:p>
            <a:endParaRPr lang="en-US" baseline="0" dirty="0" smtClean="0"/>
          </a:p>
        </p:txBody>
      </p:sp>
      <p:sp>
        <p:nvSpPr>
          <p:cNvPr id="4" name="Slide Number Placeholder 3"/>
          <p:cNvSpPr>
            <a:spLocks noGrp="1"/>
          </p:cNvSpPr>
          <p:nvPr>
            <p:ph type="sldNum" sz="quarter" idx="10"/>
          </p:nvPr>
        </p:nvSpPr>
        <p:spPr/>
        <p:txBody>
          <a:bodyPr/>
          <a:lstStyle/>
          <a:p>
            <a:fld id="{593417E1-B593-431D-9F1A-21E1CAB1A4AA}" type="slidenum">
              <a:rPr lang="en-US" smtClean="0"/>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5406">
              <a:defRPr/>
            </a:pPr>
            <a:r>
              <a:rPr lang="en-US" dirty="0" smtClean="0"/>
              <a:t>A</a:t>
            </a:r>
            <a:r>
              <a:rPr lang="en-US" baseline="0" dirty="0" smtClean="0"/>
              <a:t> critical set of next steps for the LCC to achieve its mission is to collaboratively put the information and science together </a:t>
            </a:r>
            <a:r>
              <a:rPr lang="en-US" dirty="0" smtClean="0"/>
              <a:t>for effectively prioritizing decisions about where we as a set of partners need to do how much of what conservation actions to sustain natural resources across the region and landscapes within the region, we need to utilize the regional information for landscape conservation assessments and designs or (conservation blueprints) that tell us where to focus</a:t>
            </a:r>
          </a:p>
          <a:p>
            <a:endParaRPr lang="en-US" dirty="0"/>
          </a:p>
        </p:txBody>
      </p:sp>
      <p:sp>
        <p:nvSpPr>
          <p:cNvPr id="4" name="Slide Number Placeholder 3"/>
          <p:cNvSpPr>
            <a:spLocks noGrp="1"/>
          </p:cNvSpPr>
          <p:nvPr>
            <p:ph type="sldNum" sz="quarter" idx="10"/>
          </p:nvPr>
        </p:nvSpPr>
        <p:spPr/>
        <p:txBody>
          <a:bodyPr/>
          <a:lstStyle/>
          <a:p>
            <a:fld id="{593417E1-B593-431D-9F1A-21E1CAB1A4AA}"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657279C0-AD56-4C36-82BA-350E19CCEE53}" type="slidenum">
              <a:rPr lang="en-US"/>
              <a:pPr/>
              <a:t>2</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r>
              <a:rPr lang="en-US" dirty="0" smtClean="0"/>
              <a:t>We set about to achieve a</a:t>
            </a:r>
            <a:r>
              <a:rPr lang="en-US" baseline="0" dirty="0" smtClean="0"/>
              <a:t> </a:t>
            </a:r>
            <a:r>
              <a:rPr lang="en-US" dirty="0" smtClean="0"/>
              <a:t>vision</a:t>
            </a:r>
            <a:r>
              <a:rPr lang="en-US" baseline="0" dirty="0" smtClean="0"/>
              <a:t> of sustainable landscapes for natural and cultural resources by agreeing on a mission, developing a partnership, agreeing on a framework and strategic plan to guide our work, investing in science projects to address priority needs and more recently by recognizing the increased importance of delivering and communicating about the science information and tools.</a:t>
            </a:r>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 two part mission is first about coming together as a partnership to address landscape scale threats and issues that no one agency or organization can address alone.</a:t>
            </a:r>
          </a:p>
          <a:p>
            <a:endParaRPr lang="en-US" dirty="0" smtClean="0"/>
          </a:p>
        </p:txBody>
      </p:sp>
      <p:sp>
        <p:nvSpPr>
          <p:cNvPr id="4" name="Slide Number Placeholder 3"/>
          <p:cNvSpPr>
            <a:spLocks noGrp="1"/>
          </p:cNvSpPr>
          <p:nvPr>
            <p:ph type="sldNum" sz="quarter" idx="10"/>
          </p:nvPr>
        </p:nvSpPr>
        <p:spPr/>
        <p:txBody>
          <a:bodyPr/>
          <a:lstStyle/>
          <a:p>
            <a:pPr>
              <a:defRPr/>
            </a:pPr>
            <a:fld id="{FB689BAF-D30C-4EAE-A25E-041994219381}" type="slidenum">
              <a:rPr lang="en-US" smtClean="0"/>
              <a:pPr>
                <a:defRPr/>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noFill/>
          <a:ln/>
        </p:spPr>
        <p:txBody>
          <a:bodyPr/>
          <a:lstStyle/>
          <a:p>
            <a:r>
              <a:rPr lang="en-US" dirty="0" smtClean="0"/>
              <a:t>And we now have over 100 partners in the region directly involved in the cooperative</a:t>
            </a:r>
            <a:r>
              <a:rPr lang="en-US" baseline="0" dirty="0" smtClean="0"/>
              <a:t> </a:t>
            </a:r>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5406">
              <a:defRPr/>
            </a:pPr>
            <a:r>
              <a:rPr lang="en-US" dirty="0" smtClean="0"/>
              <a:t>And the second part of our mission is about jointly developing and delivering scientific information and tools needed to prioritize and guide more effective conservation actions by partners toward common goals working towards the vision of sustainable landscapes</a:t>
            </a:r>
          </a:p>
          <a:p>
            <a:endParaRPr lang="en-US" dirty="0"/>
          </a:p>
        </p:txBody>
      </p:sp>
      <p:sp>
        <p:nvSpPr>
          <p:cNvPr id="4" name="Slide Number Placeholder 3"/>
          <p:cNvSpPr>
            <a:spLocks noGrp="1"/>
          </p:cNvSpPr>
          <p:nvPr>
            <p:ph type="sldNum" sz="quarter" idx="10"/>
          </p:nvPr>
        </p:nvSpPr>
        <p:spPr/>
        <p:txBody>
          <a:bodyPr/>
          <a:lstStyle/>
          <a:p>
            <a:pPr>
              <a:defRPr/>
            </a:pPr>
            <a:fld id="{FB689BAF-D30C-4EAE-A25E-041994219381}" type="slidenum">
              <a:rPr lang="en-US" smtClean="0"/>
              <a:pPr>
                <a:defRPr/>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5406">
              <a:defRPr/>
            </a:pPr>
            <a:r>
              <a:rPr lang="en-US" dirty="0" smtClean="0"/>
              <a:t>And recognizing that to be strategic about our science investments we need a common framework that links together planning,</a:t>
            </a:r>
            <a:r>
              <a:rPr lang="en-US" baseline="0" dirty="0" smtClean="0"/>
              <a:t> design, delivery and evaluation, </a:t>
            </a:r>
            <a:r>
              <a:rPr lang="en-US" dirty="0" smtClean="0"/>
              <a:t>Northeast conservation partners agreed on a common regional conservation framework at the Albany II meeting, June 2011.  </a:t>
            </a:r>
          </a:p>
          <a:p>
            <a:pPr defTabSz="915406">
              <a:defRPr/>
            </a:pPr>
            <a:endParaRPr lang="en-US" dirty="0" smtClean="0"/>
          </a:p>
          <a:p>
            <a:pPr defTabSz="915406">
              <a:defRPr/>
            </a:pPr>
            <a:r>
              <a:rPr lang="en-US" dirty="0" smtClean="0"/>
              <a:t>The components of this framework became the basis for our strategic plan.</a:t>
            </a:r>
          </a:p>
          <a:p>
            <a:endParaRPr lang="en-US" dirty="0" smtClean="0"/>
          </a:p>
        </p:txBody>
      </p:sp>
      <p:sp>
        <p:nvSpPr>
          <p:cNvPr id="4" name="Slide Number Placeholder 3"/>
          <p:cNvSpPr>
            <a:spLocks noGrp="1"/>
          </p:cNvSpPr>
          <p:nvPr>
            <p:ph type="sldNum" sz="quarter" idx="10"/>
          </p:nvPr>
        </p:nvSpPr>
        <p:spPr/>
        <p:txBody>
          <a:bodyPr/>
          <a:lstStyle/>
          <a:p>
            <a:pPr>
              <a:defRPr/>
            </a:pPr>
            <a:fld id="{FB689BAF-D30C-4EAE-A25E-041994219381}" type="slidenum">
              <a:rPr lang="en-US" smtClean="0"/>
              <a:pPr>
                <a:defRPr/>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strategic</a:t>
            </a:r>
            <a:r>
              <a:rPr lang="en-US" baseline="0" dirty="0" smtClean="0"/>
              <a:t> plan also set out criteria for focusing our work to achieve our mission by addressing foundational needs, addressing major threats and uncertainties, considering needs that address multiple species, habitats, ecosystems or other features and most importantly targeting science to inform conservation decisions and actions.  The strategic plan also recognized the importance of building off of existing priorities and work particularly off of existing regional partnerships.</a:t>
            </a:r>
            <a:endParaRPr lang="en-US" dirty="0"/>
          </a:p>
        </p:txBody>
      </p:sp>
      <p:sp>
        <p:nvSpPr>
          <p:cNvPr id="4" name="Slide Number Placeholder 3"/>
          <p:cNvSpPr>
            <a:spLocks noGrp="1"/>
          </p:cNvSpPr>
          <p:nvPr>
            <p:ph type="sldNum" sz="quarter" idx="10"/>
          </p:nvPr>
        </p:nvSpPr>
        <p:spPr/>
        <p:txBody>
          <a:bodyPr/>
          <a:lstStyle/>
          <a:p>
            <a:fld id="{593417E1-B593-431D-9F1A-21E1CAB1A4AA}"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5406">
              <a:defRPr/>
            </a:pPr>
            <a:r>
              <a:rPr lang="en-US" dirty="0" smtClean="0"/>
              <a:t>Focus or niche of LCC in this framework in order to support conservation decision making has been on conservation design - the science needed to guide conservation decisions towards a vision of sustainable landscapes – specifically addressing the questions how much of what conservation actions are needed where to sustain natural and cultural resources, more specifically how much of what conservation actions are needed where to sustain fish, wildlife and plant species and the ecosystems upon which they depend</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FB689BAF-D30C-4EAE-A25E-041994219381}" type="slidenum">
              <a:rPr lang="en-US" smtClean="0"/>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5406">
              <a:defRPr/>
            </a:pPr>
            <a:r>
              <a:rPr lang="en-US" dirty="0" smtClean="0"/>
              <a:t>One key part of delivering actions in the right places has </a:t>
            </a:r>
            <a:r>
              <a:rPr lang="en-US" baseline="0" dirty="0" smtClean="0"/>
              <a:t>been addressing foundational needs particularly regionally consistent mapping to set the stage for regional assessments and design, an example of which is the Northeast Terrestrial Habitat Classification and Map developed for </a:t>
            </a:r>
            <a:r>
              <a:rPr lang="en-US" baseline="0" dirty="0" err="1" smtClean="0"/>
              <a:t>NatureServe</a:t>
            </a:r>
            <a:r>
              <a:rPr lang="en-US" baseline="0" dirty="0" smtClean="0"/>
              <a:t> and The Nature Conservancy for NEAFWA and revised, added to and updated through LCC projects.  Other foundational mapping projects are listed here including the proposed culvert mapping.  (Handout on projects)</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FB689BAF-D30C-4EAE-A25E-041994219381}" type="slidenum">
              <a:rPr lang="en-US"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0129"/>
            <a:ext cx="7772400" cy="1427672"/>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1600200"/>
            <a:ext cx="6400800" cy="1752600"/>
          </a:xfrm>
        </p:spPr>
        <p:txBody>
          <a:bodyPr/>
          <a:lstStyle>
            <a:lvl1pPr marL="0" indent="0" algn="ctr">
              <a:buNone/>
              <a:defRPr>
                <a:solidFill>
                  <a:schemeClr val="accent5">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dirty="0">
              <a:solidFill>
                <a:prstClr val="black"/>
              </a:solidFill>
              <a:latin typeface="Times New Roman"/>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latin typeface="Times New Roman"/>
            </a:endParaRPr>
          </a:p>
        </p:txBody>
      </p:sp>
      <p:sp>
        <p:nvSpPr>
          <p:cNvPr id="6" name="Slide Number Placeholder 5"/>
          <p:cNvSpPr>
            <a:spLocks noGrp="1"/>
          </p:cNvSpPr>
          <p:nvPr>
            <p:ph type="sldNum" sz="quarter" idx="12"/>
          </p:nvPr>
        </p:nvSpPr>
        <p:spPr>
          <a:xfrm>
            <a:off x="8382000" y="6248400"/>
            <a:ext cx="533400" cy="365125"/>
          </a:xfrm>
          <a:prstGeom prst="rect">
            <a:avLst/>
          </a:prstGeom>
        </p:spPr>
        <p:txBody>
          <a:bodyPr/>
          <a:lstStyle/>
          <a:p>
            <a:fld id="{024BC43F-AAE5-481E-827F-B28F73C6CC9C}" type="slidenum">
              <a:rPr lang="en-US" smtClean="0">
                <a:solidFill>
                  <a:prstClr val="black"/>
                </a:solidFill>
                <a:latin typeface="Times New Roman"/>
              </a:rPr>
              <a:pPr/>
              <a:t>‹#›</a:t>
            </a:fld>
            <a:endParaRPr lang="en-US" dirty="0">
              <a:solidFill>
                <a:prstClr val="black"/>
              </a:solidFill>
              <a:latin typeface="Times New Roman"/>
            </a:endParaRPr>
          </a:p>
        </p:txBody>
      </p:sp>
    </p:spTree>
    <p:extLst>
      <p:ext uri="{BB962C8B-B14F-4D97-AF65-F5344CB8AC3E}">
        <p14:creationId xmlns:p14="http://schemas.microsoft.com/office/powerpoint/2010/main" val="1085913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dirty="0">
              <a:solidFill>
                <a:prstClr val="black"/>
              </a:solidFill>
              <a:latin typeface="Times New Roman"/>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latin typeface="Times New Roman"/>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24BC43F-AAE5-481E-827F-B28F73C6CC9C}" type="slidenum">
              <a:rPr lang="en-US" smtClean="0">
                <a:solidFill>
                  <a:prstClr val="black"/>
                </a:solidFill>
                <a:latin typeface="Times New Roman"/>
              </a:rPr>
              <a:pPr/>
              <a:t>‹#›</a:t>
            </a:fld>
            <a:endParaRPr lang="en-US" dirty="0">
              <a:solidFill>
                <a:prstClr val="black"/>
              </a:solidFill>
              <a:latin typeface="Times New Roman"/>
            </a:endParaRPr>
          </a:p>
        </p:txBody>
      </p:sp>
    </p:spTree>
    <p:extLst>
      <p:ext uri="{BB962C8B-B14F-4D97-AF65-F5344CB8AC3E}">
        <p14:creationId xmlns:p14="http://schemas.microsoft.com/office/powerpoint/2010/main" val="9784511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dirty="0">
              <a:solidFill>
                <a:prstClr val="black"/>
              </a:solidFill>
              <a:latin typeface="Times New Roman"/>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latin typeface="Times New Roman"/>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24BC43F-AAE5-481E-827F-B28F73C6CC9C}" type="slidenum">
              <a:rPr lang="en-US" smtClean="0">
                <a:solidFill>
                  <a:prstClr val="black"/>
                </a:solidFill>
                <a:latin typeface="Times New Roman"/>
              </a:rPr>
              <a:pPr/>
              <a:t>‹#›</a:t>
            </a:fld>
            <a:endParaRPr lang="en-US" dirty="0">
              <a:solidFill>
                <a:prstClr val="black"/>
              </a:solidFill>
              <a:latin typeface="Times New Roman"/>
            </a:endParaRPr>
          </a:p>
        </p:txBody>
      </p:sp>
    </p:spTree>
    <p:extLst>
      <p:ext uri="{BB962C8B-B14F-4D97-AF65-F5344CB8AC3E}">
        <p14:creationId xmlns:p14="http://schemas.microsoft.com/office/powerpoint/2010/main" val="4260962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solidFill>
                  <a:schemeClr val="tx1"/>
                </a:solidFill>
              </a:defRPr>
            </a:lvl1pPr>
            <a:lvl2pPr>
              <a:defRPr>
                <a:solidFill>
                  <a:schemeClr val="tx2"/>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dirty="0">
              <a:solidFill>
                <a:prstClr val="black"/>
              </a:solidFill>
              <a:latin typeface="Times New Roman"/>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latin typeface="Times New Roman"/>
            </a:endParaRPr>
          </a:p>
        </p:txBody>
      </p:sp>
      <p:sp>
        <p:nvSpPr>
          <p:cNvPr id="6" name="Slide Number Placeholder 5"/>
          <p:cNvSpPr>
            <a:spLocks noGrp="1"/>
          </p:cNvSpPr>
          <p:nvPr>
            <p:ph type="sldNum" sz="quarter" idx="12"/>
          </p:nvPr>
        </p:nvSpPr>
        <p:spPr>
          <a:xfrm>
            <a:off x="8382000" y="6248400"/>
            <a:ext cx="533400" cy="501650"/>
          </a:xfrm>
          <a:prstGeom prst="rect">
            <a:avLst/>
          </a:prstGeom>
        </p:spPr>
        <p:txBody>
          <a:bodyPr/>
          <a:lstStyle/>
          <a:p>
            <a:fld id="{024BC43F-AAE5-481E-827F-B28F73C6CC9C}" type="slidenum">
              <a:rPr lang="en-US" smtClean="0">
                <a:solidFill>
                  <a:prstClr val="black"/>
                </a:solidFill>
                <a:latin typeface="Times New Roman"/>
              </a:rPr>
              <a:pPr/>
              <a:t>‹#›</a:t>
            </a:fld>
            <a:endParaRPr lang="en-US" dirty="0">
              <a:solidFill>
                <a:prstClr val="black"/>
              </a:solidFill>
              <a:latin typeface="Times New Roman"/>
            </a:endParaRPr>
          </a:p>
        </p:txBody>
      </p:sp>
    </p:spTree>
    <p:extLst>
      <p:ext uri="{BB962C8B-B14F-4D97-AF65-F5344CB8AC3E}">
        <p14:creationId xmlns:p14="http://schemas.microsoft.com/office/powerpoint/2010/main" val="331620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dirty="0">
              <a:solidFill>
                <a:prstClr val="black"/>
              </a:solidFill>
              <a:latin typeface="Times New Roman"/>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latin typeface="Times New Roman"/>
            </a:endParaRPr>
          </a:p>
        </p:txBody>
      </p:sp>
      <p:sp>
        <p:nvSpPr>
          <p:cNvPr id="6" name="Slide Number Placeholder 5"/>
          <p:cNvSpPr>
            <a:spLocks noGrp="1"/>
          </p:cNvSpPr>
          <p:nvPr>
            <p:ph type="sldNum" sz="quarter" idx="12"/>
          </p:nvPr>
        </p:nvSpPr>
        <p:spPr>
          <a:xfrm>
            <a:off x="8305800" y="6248400"/>
            <a:ext cx="533400" cy="501650"/>
          </a:xfrm>
          <a:prstGeom prst="rect">
            <a:avLst/>
          </a:prstGeom>
        </p:spPr>
        <p:txBody>
          <a:bodyPr/>
          <a:lstStyle/>
          <a:p>
            <a:fld id="{024BC43F-AAE5-481E-827F-B28F73C6CC9C}" type="slidenum">
              <a:rPr lang="en-US" smtClean="0">
                <a:solidFill>
                  <a:prstClr val="black"/>
                </a:solidFill>
                <a:latin typeface="Times New Roman"/>
              </a:rPr>
              <a:pPr/>
              <a:t>‹#›</a:t>
            </a:fld>
            <a:endParaRPr lang="en-US" dirty="0">
              <a:solidFill>
                <a:prstClr val="black"/>
              </a:solidFill>
              <a:latin typeface="Times New Roman"/>
            </a:endParaRPr>
          </a:p>
        </p:txBody>
      </p:sp>
    </p:spTree>
    <p:extLst>
      <p:ext uri="{BB962C8B-B14F-4D97-AF65-F5344CB8AC3E}">
        <p14:creationId xmlns:p14="http://schemas.microsoft.com/office/powerpoint/2010/main" val="2522950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solidFill>
                  <a:schemeClr val="tx2"/>
                </a:solidFil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solidFill>
                  <a:schemeClr val="tx2"/>
                </a:solidFil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dirty="0">
              <a:solidFill>
                <a:prstClr val="black"/>
              </a:solidFill>
              <a:latin typeface="Times New Roman"/>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latin typeface="Times New Roman"/>
            </a:endParaRPr>
          </a:p>
        </p:txBody>
      </p:sp>
      <p:sp>
        <p:nvSpPr>
          <p:cNvPr id="7" name="Slide Number Placeholder 6"/>
          <p:cNvSpPr>
            <a:spLocks noGrp="1"/>
          </p:cNvSpPr>
          <p:nvPr>
            <p:ph type="sldNum" sz="quarter" idx="12"/>
          </p:nvPr>
        </p:nvSpPr>
        <p:spPr>
          <a:xfrm>
            <a:off x="8382000" y="6248400"/>
            <a:ext cx="533400" cy="501650"/>
          </a:xfrm>
          <a:prstGeom prst="rect">
            <a:avLst/>
          </a:prstGeom>
        </p:spPr>
        <p:txBody>
          <a:bodyPr/>
          <a:lstStyle/>
          <a:p>
            <a:fld id="{024BC43F-AAE5-481E-827F-B28F73C6CC9C}" type="slidenum">
              <a:rPr lang="en-US" smtClean="0">
                <a:solidFill>
                  <a:prstClr val="black"/>
                </a:solidFill>
                <a:latin typeface="Times New Roman"/>
              </a:rPr>
              <a:pPr/>
              <a:t>‹#›</a:t>
            </a:fld>
            <a:endParaRPr lang="en-US" dirty="0">
              <a:solidFill>
                <a:prstClr val="black"/>
              </a:solidFill>
              <a:latin typeface="Times New Roman"/>
            </a:endParaRPr>
          </a:p>
        </p:txBody>
      </p:sp>
    </p:spTree>
    <p:extLst>
      <p:ext uri="{BB962C8B-B14F-4D97-AF65-F5344CB8AC3E}">
        <p14:creationId xmlns:p14="http://schemas.microsoft.com/office/powerpoint/2010/main" val="703624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solidFill>
                  <a:schemeClr val="tx2"/>
                </a:solidFill>
              </a:defRPr>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solidFill>
                  <a:schemeClr val="tx2"/>
                </a:solidFill>
              </a:defRPr>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en-US" dirty="0">
              <a:solidFill>
                <a:prstClr val="black"/>
              </a:solidFill>
              <a:latin typeface="Times New Roman"/>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latin typeface="Times New Roman"/>
            </a:endParaRPr>
          </a:p>
        </p:txBody>
      </p:sp>
      <p:sp>
        <p:nvSpPr>
          <p:cNvPr id="9" name="Slide Number Placeholder 8"/>
          <p:cNvSpPr>
            <a:spLocks noGrp="1"/>
          </p:cNvSpPr>
          <p:nvPr>
            <p:ph type="sldNum" sz="quarter" idx="12"/>
          </p:nvPr>
        </p:nvSpPr>
        <p:spPr>
          <a:xfrm>
            <a:off x="8458200" y="6248400"/>
            <a:ext cx="533400" cy="501650"/>
          </a:xfrm>
          <a:prstGeom prst="rect">
            <a:avLst/>
          </a:prstGeom>
        </p:spPr>
        <p:txBody>
          <a:bodyPr/>
          <a:lstStyle/>
          <a:p>
            <a:fld id="{024BC43F-AAE5-481E-827F-B28F73C6CC9C}" type="slidenum">
              <a:rPr lang="en-US" smtClean="0">
                <a:solidFill>
                  <a:prstClr val="black"/>
                </a:solidFill>
                <a:latin typeface="Times New Roman"/>
              </a:rPr>
              <a:pPr/>
              <a:t>‹#›</a:t>
            </a:fld>
            <a:endParaRPr lang="en-US" dirty="0">
              <a:solidFill>
                <a:prstClr val="black"/>
              </a:solidFill>
              <a:latin typeface="Times New Roman"/>
            </a:endParaRPr>
          </a:p>
        </p:txBody>
      </p:sp>
    </p:spTree>
    <p:extLst>
      <p:ext uri="{BB962C8B-B14F-4D97-AF65-F5344CB8AC3E}">
        <p14:creationId xmlns:p14="http://schemas.microsoft.com/office/powerpoint/2010/main" val="23630651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en-US" dirty="0">
              <a:solidFill>
                <a:prstClr val="black"/>
              </a:solidFill>
              <a:latin typeface="Times New Roman"/>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latin typeface="Times New Roman"/>
            </a:endParaRPr>
          </a:p>
        </p:txBody>
      </p:sp>
      <p:sp>
        <p:nvSpPr>
          <p:cNvPr id="5" name="Slide Number Placeholder 4"/>
          <p:cNvSpPr>
            <a:spLocks noGrp="1"/>
          </p:cNvSpPr>
          <p:nvPr>
            <p:ph type="sldNum" sz="quarter" idx="12"/>
          </p:nvPr>
        </p:nvSpPr>
        <p:spPr>
          <a:xfrm>
            <a:off x="8382000" y="6248400"/>
            <a:ext cx="533400" cy="501650"/>
          </a:xfrm>
          <a:prstGeom prst="rect">
            <a:avLst/>
          </a:prstGeom>
        </p:spPr>
        <p:txBody>
          <a:bodyPr/>
          <a:lstStyle/>
          <a:p>
            <a:fld id="{024BC43F-AAE5-481E-827F-B28F73C6CC9C}" type="slidenum">
              <a:rPr lang="en-US" smtClean="0">
                <a:solidFill>
                  <a:prstClr val="black"/>
                </a:solidFill>
                <a:latin typeface="Times New Roman"/>
              </a:rPr>
              <a:pPr/>
              <a:t>‹#›</a:t>
            </a:fld>
            <a:endParaRPr lang="en-US" dirty="0">
              <a:solidFill>
                <a:prstClr val="black"/>
              </a:solidFill>
              <a:latin typeface="Times New Roman"/>
            </a:endParaRPr>
          </a:p>
        </p:txBody>
      </p:sp>
    </p:spTree>
    <p:extLst>
      <p:ext uri="{BB962C8B-B14F-4D97-AF65-F5344CB8AC3E}">
        <p14:creationId xmlns:p14="http://schemas.microsoft.com/office/powerpoint/2010/main" val="328713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en-US" dirty="0">
              <a:solidFill>
                <a:prstClr val="black"/>
              </a:solidFill>
              <a:latin typeface="Times New Roman"/>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latin typeface="Times New Roman"/>
            </a:endParaRPr>
          </a:p>
        </p:txBody>
      </p:sp>
      <p:sp>
        <p:nvSpPr>
          <p:cNvPr id="4" name="Slide Number Placeholder 3"/>
          <p:cNvSpPr>
            <a:spLocks noGrp="1"/>
          </p:cNvSpPr>
          <p:nvPr>
            <p:ph type="sldNum" sz="quarter" idx="12"/>
          </p:nvPr>
        </p:nvSpPr>
        <p:spPr>
          <a:xfrm>
            <a:off x="8229600" y="6248401"/>
            <a:ext cx="533400" cy="457199"/>
          </a:xfrm>
          <a:prstGeom prst="rect">
            <a:avLst/>
          </a:prstGeom>
        </p:spPr>
        <p:txBody>
          <a:bodyPr/>
          <a:lstStyle/>
          <a:p>
            <a:fld id="{024BC43F-AAE5-481E-827F-B28F73C6CC9C}" type="slidenum">
              <a:rPr lang="en-US" smtClean="0">
                <a:solidFill>
                  <a:prstClr val="black"/>
                </a:solidFill>
                <a:latin typeface="Times New Roman"/>
              </a:rPr>
              <a:pPr/>
              <a:t>‹#›</a:t>
            </a:fld>
            <a:endParaRPr lang="en-US" dirty="0">
              <a:solidFill>
                <a:prstClr val="black"/>
              </a:solidFill>
              <a:latin typeface="Times New Roman"/>
            </a:endParaRPr>
          </a:p>
        </p:txBody>
      </p:sp>
    </p:spTree>
    <p:extLst>
      <p:ext uri="{BB962C8B-B14F-4D97-AF65-F5344CB8AC3E}">
        <p14:creationId xmlns:p14="http://schemas.microsoft.com/office/powerpoint/2010/main" val="1626746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dirty="0">
              <a:solidFill>
                <a:prstClr val="black"/>
              </a:solidFill>
              <a:latin typeface="Times New Roman"/>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latin typeface="Times New Roman"/>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24BC43F-AAE5-481E-827F-B28F73C6CC9C}" type="slidenum">
              <a:rPr lang="en-US" smtClean="0">
                <a:solidFill>
                  <a:prstClr val="black"/>
                </a:solidFill>
                <a:latin typeface="Times New Roman"/>
              </a:rPr>
              <a:pPr/>
              <a:t>‹#›</a:t>
            </a:fld>
            <a:endParaRPr lang="en-US" dirty="0">
              <a:solidFill>
                <a:prstClr val="black"/>
              </a:solidFill>
              <a:latin typeface="Times New Roman"/>
            </a:endParaRPr>
          </a:p>
        </p:txBody>
      </p:sp>
    </p:spTree>
    <p:extLst>
      <p:ext uri="{BB962C8B-B14F-4D97-AF65-F5344CB8AC3E}">
        <p14:creationId xmlns:p14="http://schemas.microsoft.com/office/powerpoint/2010/main" val="4128478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dirty="0">
              <a:solidFill>
                <a:prstClr val="black"/>
              </a:solidFill>
              <a:latin typeface="Times New Roman"/>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latin typeface="Times New Roman"/>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24BC43F-AAE5-481E-827F-B28F73C6CC9C}" type="slidenum">
              <a:rPr lang="en-US" smtClean="0">
                <a:solidFill>
                  <a:prstClr val="black"/>
                </a:solidFill>
                <a:latin typeface="Times New Roman"/>
              </a:rPr>
              <a:pPr/>
              <a:t>‹#›</a:t>
            </a:fld>
            <a:endParaRPr lang="en-US" dirty="0">
              <a:solidFill>
                <a:prstClr val="black"/>
              </a:solidFill>
              <a:latin typeface="Times New Roman"/>
            </a:endParaRPr>
          </a:p>
        </p:txBody>
      </p:sp>
    </p:spTree>
    <p:extLst>
      <p:ext uri="{BB962C8B-B14F-4D97-AF65-F5344CB8AC3E}">
        <p14:creationId xmlns:p14="http://schemas.microsoft.com/office/powerpoint/2010/main" val="404102545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4"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8" name="Rectangle 7"/>
          <p:cNvSpPr/>
          <p:nvPr/>
        </p:nvSpPr>
        <p:spPr>
          <a:xfrm>
            <a:off x="0" y="5943600"/>
            <a:ext cx="9144000" cy="914400"/>
          </a:xfrm>
          <a:prstGeom prst="rect">
            <a:avLst/>
          </a:prstGeom>
          <a:solidFill>
            <a:srgbClr val="6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Times New Roman"/>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1"/>
            <a:ext cx="8229600" cy="43434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2" name="Picture 11" descr="long logo.jpg"/>
          <p:cNvPicPr>
            <a:picLocks noChangeAspect="1"/>
          </p:cNvPicPr>
          <p:nvPr/>
        </p:nvPicPr>
        <p:blipFill>
          <a:blip r:embed="rId14" cstate="print"/>
          <a:stretch>
            <a:fillRect/>
          </a:stretch>
        </p:blipFill>
        <p:spPr>
          <a:xfrm>
            <a:off x="1524000" y="6011539"/>
            <a:ext cx="6096000" cy="776444"/>
          </a:xfrm>
          <a:prstGeom prst="rect">
            <a:avLst/>
          </a:prstGeom>
        </p:spPr>
      </p:pic>
    </p:spTree>
    <p:extLst>
      <p:ext uri="{BB962C8B-B14F-4D97-AF65-F5344CB8AC3E}">
        <p14:creationId xmlns:p14="http://schemas.microsoft.com/office/powerpoint/2010/main" val="3656747941"/>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hf hdr="0" ftr="0" dt="0"/>
  <p:txStyles>
    <p:titleStyle>
      <a:lvl1pPr algn="ctr" defTabSz="914400" rtl="0" eaLnBrk="1" latinLnBrk="0" hangingPunct="1">
        <a:spcBef>
          <a:spcPct val="0"/>
        </a:spcBef>
        <a:buNone/>
        <a:defRPr sz="4400" kern="1200">
          <a:solidFill>
            <a:srgbClr val="00206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j-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j-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j-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j-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6.jpeg"/><Relationship Id="rId7" Type="http://schemas.openxmlformats.org/officeDocument/2006/relationships/image" Target="../media/image7.png"/><Relationship Id="rId8"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jpeg"/><Relationship Id="rId5" Type="http://schemas.openxmlformats.org/officeDocument/2006/relationships/image" Target="../media/image23.jpeg"/><Relationship Id="rId6" Type="http://schemas.openxmlformats.org/officeDocument/2006/relationships/image" Target="../media/image24.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hyperlink" Target="http://nalcc.databasin.org/" TargetMode="External"/><Relationship Id="rId4" Type="http://schemas.openxmlformats.org/officeDocument/2006/relationships/image" Target="../media/image27.jpeg"/><Relationship Id="rId5" Type="http://schemas.openxmlformats.org/officeDocument/2006/relationships/image" Target="../media/image28.jpe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11.jpeg"/><Relationship Id="rId5" Type="http://schemas.openxmlformats.org/officeDocument/2006/relationships/image" Target="../media/image12.jpeg"/><Relationship Id="rId6" Type="http://schemas.openxmlformats.org/officeDocument/2006/relationships/image" Target="../media/image13.jpeg"/><Relationship Id="rId7" Type="http://schemas.openxmlformats.org/officeDocument/2006/relationships/image" Target="../media/image14.jpeg"/><Relationship Id="rId8" Type="http://schemas.openxmlformats.org/officeDocument/2006/relationships/image" Target="../media/image15.jpeg"/><Relationship Id="rId9" Type="http://schemas.openxmlformats.org/officeDocument/2006/relationships/image" Target="../media/image16.jpeg"/><Relationship Id="rId10" Type="http://schemas.openxmlformats.org/officeDocument/2006/relationships/oleObject" Target="../embeddings/oleObject1.bin"/><Relationship Id="rId11" Type="http://schemas.openxmlformats.org/officeDocument/2006/relationships/image" Target="../media/image10.png"/><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11.jpeg"/><Relationship Id="rId5" Type="http://schemas.openxmlformats.org/officeDocument/2006/relationships/image" Target="../media/image12.jpeg"/><Relationship Id="rId6" Type="http://schemas.openxmlformats.org/officeDocument/2006/relationships/image" Target="../media/image13.jpeg"/><Relationship Id="rId7" Type="http://schemas.openxmlformats.org/officeDocument/2006/relationships/image" Target="../media/image14.jpeg"/><Relationship Id="rId8" Type="http://schemas.openxmlformats.org/officeDocument/2006/relationships/image" Target="../media/image15.jpeg"/><Relationship Id="rId9" Type="http://schemas.openxmlformats.org/officeDocument/2006/relationships/image" Target="../media/image16.jpeg"/><Relationship Id="rId10" Type="http://schemas.openxmlformats.org/officeDocument/2006/relationships/oleObject" Target="../embeddings/oleObject2.bin"/><Relationship Id="rId11" Type="http://schemas.openxmlformats.org/officeDocument/2006/relationships/image" Target="../media/image10.png"/><Relationship Id="rId1" Type="http://schemas.openxmlformats.org/officeDocument/2006/relationships/vmlDrawing" Target="../drawings/vmlDrawing2.vml"/><Relationship Id="rId2"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0" y="1905000"/>
            <a:ext cx="9144000" cy="685800"/>
          </a:xfrm>
        </p:spPr>
        <p:txBody>
          <a:bodyPr>
            <a:noAutofit/>
          </a:bodyPr>
          <a:lstStyle/>
          <a:p>
            <a:pPr>
              <a:lnSpc>
                <a:spcPct val="85000"/>
              </a:lnSpc>
            </a:pPr>
            <a:r>
              <a:rPr lang="en-US" sz="3200" dirty="0" smtClean="0"/>
              <a:t>Progress Relative to the Northeast Conservation Framework and Strategic Plan</a:t>
            </a:r>
            <a:r>
              <a:rPr lang="en-US" sz="4000" dirty="0" smtClean="0"/>
              <a:t/>
            </a:r>
            <a:br>
              <a:rPr lang="en-US" sz="4000" dirty="0" smtClean="0"/>
            </a:br>
            <a:r>
              <a:rPr lang="en-US" sz="2800" i="1" dirty="0" smtClean="0"/>
              <a:t>Setting the Stage for Conservation Design and Delivery</a:t>
            </a:r>
          </a:p>
        </p:txBody>
      </p:sp>
      <p:sp>
        <p:nvSpPr>
          <p:cNvPr id="3075" name="Rectangle 3"/>
          <p:cNvSpPr>
            <a:spLocks noGrp="1" noChangeArrowheads="1"/>
          </p:cNvSpPr>
          <p:nvPr>
            <p:ph type="subTitle" idx="1"/>
          </p:nvPr>
        </p:nvSpPr>
        <p:spPr>
          <a:xfrm>
            <a:off x="304800" y="3200400"/>
            <a:ext cx="8763000" cy="2743200"/>
          </a:xfrm>
        </p:spPr>
        <p:txBody>
          <a:bodyPr>
            <a:normAutofit fontScale="85000" lnSpcReduction="20000"/>
          </a:bodyPr>
          <a:lstStyle/>
          <a:p>
            <a:pPr eaLnBrk="1" hangingPunct="1">
              <a:lnSpc>
                <a:spcPct val="80000"/>
              </a:lnSpc>
            </a:pPr>
            <a:r>
              <a:rPr lang="en-US" sz="2800" dirty="0" smtClean="0">
                <a:solidFill>
                  <a:schemeClr val="tx1"/>
                </a:solidFill>
              </a:rPr>
              <a:t>Andrew Milliken</a:t>
            </a:r>
          </a:p>
          <a:p>
            <a:pPr eaLnBrk="1" hangingPunct="1">
              <a:lnSpc>
                <a:spcPct val="80000"/>
              </a:lnSpc>
            </a:pPr>
            <a:r>
              <a:rPr lang="en-US" sz="2800" dirty="0" smtClean="0">
                <a:solidFill>
                  <a:schemeClr val="tx1"/>
                </a:solidFill>
              </a:rPr>
              <a:t>North Atlantic Landscape Conservation Coordinator</a:t>
            </a:r>
          </a:p>
          <a:p>
            <a:pPr eaLnBrk="1" hangingPunct="1">
              <a:lnSpc>
                <a:spcPct val="80000"/>
              </a:lnSpc>
            </a:pPr>
            <a:r>
              <a:rPr lang="en-US" sz="2800" dirty="0" smtClean="0">
                <a:solidFill>
                  <a:schemeClr val="tx1"/>
                </a:solidFill>
              </a:rPr>
              <a:t>U.S. Fish and Wildlife Service</a:t>
            </a:r>
          </a:p>
          <a:p>
            <a:pPr eaLnBrk="1" hangingPunct="1">
              <a:lnSpc>
                <a:spcPct val="80000"/>
              </a:lnSpc>
            </a:pPr>
            <a:r>
              <a:rPr lang="en-US" sz="2800" dirty="0" smtClean="0"/>
              <a:t> </a:t>
            </a:r>
            <a:endParaRPr lang="en-US" sz="2800" dirty="0" smtClean="0">
              <a:solidFill>
                <a:schemeClr val="tx2"/>
              </a:solidFill>
            </a:endParaRPr>
          </a:p>
          <a:p>
            <a:pPr eaLnBrk="1" hangingPunct="1">
              <a:lnSpc>
                <a:spcPct val="120000"/>
              </a:lnSpc>
              <a:spcBef>
                <a:spcPts val="300"/>
              </a:spcBef>
              <a:spcAft>
                <a:spcPts val="300"/>
              </a:spcAft>
            </a:pPr>
            <a:r>
              <a:rPr lang="en-US" sz="3300" dirty="0" smtClean="0"/>
              <a:t>North Atlantic LCC Steering Committee Meeting</a:t>
            </a:r>
            <a:br>
              <a:rPr lang="en-US" sz="3300" dirty="0" smtClean="0"/>
            </a:br>
            <a:r>
              <a:rPr lang="en-US" sz="3300" dirty="0" smtClean="0"/>
              <a:t>Gardiner, New York</a:t>
            </a:r>
          </a:p>
          <a:p>
            <a:pPr eaLnBrk="1" hangingPunct="1">
              <a:lnSpc>
                <a:spcPct val="120000"/>
              </a:lnSpc>
              <a:spcBef>
                <a:spcPts val="300"/>
              </a:spcBef>
              <a:spcAft>
                <a:spcPts val="300"/>
              </a:spcAft>
            </a:pPr>
            <a:r>
              <a:rPr lang="en-US" sz="3300" dirty="0" smtClean="0"/>
              <a:t>November 5, 2013</a:t>
            </a:r>
          </a:p>
        </p:txBody>
      </p:sp>
      <p:pic>
        <p:nvPicPr>
          <p:cNvPr id="3076" name="Picture 4" descr="ternfl"/>
          <p:cNvPicPr>
            <a:picLocks noChangeAspect="1" noChangeArrowheads="1"/>
          </p:cNvPicPr>
          <p:nvPr/>
        </p:nvPicPr>
        <p:blipFill>
          <a:blip r:embed="rId3" cstate="print"/>
          <a:srcRect/>
          <a:stretch>
            <a:fillRect/>
          </a:stretch>
        </p:blipFill>
        <p:spPr bwMode="auto">
          <a:xfrm>
            <a:off x="6781800" y="152400"/>
            <a:ext cx="2133600" cy="1028700"/>
          </a:xfrm>
          <a:prstGeom prst="rect">
            <a:avLst/>
          </a:prstGeom>
          <a:noFill/>
          <a:ln w="9525">
            <a:noFill/>
            <a:miter lim="800000"/>
            <a:headEnd/>
            <a:tailEnd/>
          </a:ln>
        </p:spPr>
      </p:pic>
      <p:pic>
        <p:nvPicPr>
          <p:cNvPr id="3078" name="Picture 13" descr="spadefoot_suzanne_collins"/>
          <p:cNvPicPr>
            <a:picLocks noChangeAspect="1" noChangeArrowheads="1"/>
          </p:cNvPicPr>
          <p:nvPr/>
        </p:nvPicPr>
        <p:blipFill>
          <a:blip r:embed="rId4" cstate="print"/>
          <a:srcRect/>
          <a:stretch>
            <a:fillRect/>
          </a:stretch>
        </p:blipFill>
        <p:spPr bwMode="auto">
          <a:xfrm>
            <a:off x="4724400" y="152400"/>
            <a:ext cx="1447800" cy="1092200"/>
          </a:xfrm>
          <a:prstGeom prst="rect">
            <a:avLst/>
          </a:prstGeom>
          <a:noFill/>
          <a:ln w="9525">
            <a:noFill/>
            <a:miter lim="800000"/>
            <a:headEnd/>
            <a:tailEnd/>
          </a:ln>
        </p:spPr>
      </p:pic>
      <p:pic>
        <p:nvPicPr>
          <p:cNvPr id="3079" name="Picture 14" descr="karner_blue_usfws_sm"/>
          <p:cNvPicPr>
            <a:picLocks noChangeAspect="1" noChangeArrowheads="1"/>
          </p:cNvPicPr>
          <p:nvPr/>
        </p:nvPicPr>
        <p:blipFill>
          <a:blip r:embed="rId5" cstate="print"/>
          <a:srcRect/>
          <a:stretch>
            <a:fillRect/>
          </a:stretch>
        </p:blipFill>
        <p:spPr bwMode="auto">
          <a:xfrm>
            <a:off x="304800" y="152399"/>
            <a:ext cx="1524000" cy="1102431"/>
          </a:xfrm>
          <a:prstGeom prst="rect">
            <a:avLst/>
          </a:prstGeom>
          <a:noFill/>
          <a:ln w="9525">
            <a:noFill/>
            <a:miter lim="800000"/>
            <a:headEnd/>
            <a:tailEnd/>
          </a:ln>
        </p:spPr>
      </p:pic>
      <p:pic>
        <p:nvPicPr>
          <p:cNvPr id="3080" name="Picture 15" descr="Atlantic salmon pre-smolt @ Bgr WWTP aquarium"/>
          <p:cNvPicPr>
            <a:picLocks noChangeAspect="1" noChangeArrowheads="1"/>
          </p:cNvPicPr>
          <p:nvPr/>
        </p:nvPicPr>
        <p:blipFill>
          <a:blip r:embed="rId6" cstate="print"/>
          <a:srcRect/>
          <a:stretch>
            <a:fillRect/>
          </a:stretch>
        </p:blipFill>
        <p:spPr bwMode="auto">
          <a:xfrm>
            <a:off x="2362200" y="152400"/>
            <a:ext cx="1636713" cy="1095375"/>
          </a:xfrm>
          <a:prstGeom prst="rect">
            <a:avLst/>
          </a:prstGeom>
          <a:noFill/>
          <a:ln w="9525">
            <a:noFill/>
            <a:miter lim="800000"/>
            <a:headEnd/>
            <a:tailEnd/>
          </a:ln>
        </p:spPr>
      </p:pic>
      <p:pic>
        <p:nvPicPr>
          <p:cNvPr id="16" name="Picture 2"/>
          <p:cNvPicPr>
            <a:picLocks noChangeAspect="1" noChangeArrowheads="1"/>
          </p:cNvPicPr>
          <p:nvPr/>
        </p:nvPicPr>
        <p:blipFill>
          <a:blip r:embed="rId7" cstate="print"/>
          <a:srcRect/>
          <a:stretch>
            <a:fillRect/>
          </a:stretch>
        </p:blipFill>
        <p:spPr bwMode="auto">
          <a:xfrm>
            <a:off x="7273927" y="5029199"/>
            <a:ext cx="1641473" cy="838201"/>
          </a:xfrm>
          <a:prstGeom prst="rect">
            <a:avLst/>
          </a:prstGeom>
          <a:noFill/>
          <a:ln w="9525">
            <a:noFill/>
            <a:miter lim="800000"/>
            <a:headEnd/>
            <a:tailEnd/>
          </a:ln>
        </p:spPr>
      </p:pic>
      <p:pic>
        <p:nvPicPr>
          <p:cNvPr id="17" name="Picture 16" descr="usfws.png"/>
          <p:cNvPicPr>
            <a:picLocks noChangeAspect="1"/>
          </p:cNvPicPr>
          <p:nvPr/>
        </p:nvPicPr>
        <p:blipFill>
          <a:blip r:embed="rId8" cstate="print"/>
          <a:stretch>
            <a:fillRect/>
          </a:stretch>
        </p:blipFill>
        <p:spPr>
          <a:xfrm>
            <a:off x="533400" y="5040922"/>
            <a:ext cx="762000" cy="902678"/>
          </a:xfrm>
          <a:prstGeom prst="rect">
            <a:avLst/>
          </a:prstGeom>
        </p:spPr>
      </p:pic>
      <p:sp>
        <p:nvSpPr>
          <p:cNvPr id="10" name="Slide Number Placeholder 9"/>
          <p:cNvSpPr>
            <a:spLocks noGrp="1"/>
          </p:cNvSpPr>
          <p:nvPr>
            <p:ph type="sldNum" sz="quarter" idx="12"/>
          </p:nvPr>
        </p:nvSpPr>
        <p:spPr/>
        <p:txBody>
          <a:bodyPr/>
          <a:lstStyle/>
          <a:p>
            <a:fld id="{024BC43F-AAE5-481E-827F-B28F73C6CC9C}" type="slidenum">
              <a:rPr lang="en-US" smtClean="0">
                <a:solidFill>
                  <a:prstClr val="black"/>
                </a:solidFill>
                <a:latin typeface="Times New Roman"/>
              </a:rPr>
              <a:pPr/>
              <a:t>1</a:t>
            </a:fld>
            <a:endParaRPr lang="en-US" dirty="0">
              <a:solidFill>
                <a:prstClr val="black"/>
              </a:solidFill>
              <a:latin typeface="Times New Roman"/>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056" y="152400"/>
            <a:ext cx="8458200" cy="1143000"/>
          </a:xfrm>
        </p:spPr>
        <p:txBody>
          <a:bodyPr>
            <a:noAutofit/>
          </a:bodyPr>
          <a:lstStyle/>
          <a:p>
            <a:r>
              <a:rPr lang="en-US" sz="3200" dirty="0" smtClean="0"/>
              <a:t>Vulnerability Assessments Example:</a:t>
            </a:r>
            <a:br>
              <a:rPr lang="en-US" sz="3200" dirty="0" smtClean="0"/>
            </a:br>
            <a:r>
              <a:rPr lang="en-US" sz="3200" dirty="0" smtClean="0"/>
              <a:t>Species Vulnerability to Climate Change</a:t>
            </a:r>
            <a:endParaRPr lang="en-US" sz="32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05246051"/>
              </p:ext>
            </p:extLst>
          </p:nvPr>
        </p:nvGraphicFramePr>
        <p:xfrm>
          <a:off x="152400" y="1447800"/>
          <a:ext cx="8839200" cy="2392680"/>
        </p:xfrm>
        <a:graphic>
          <a:graphicData uri="http://schemas.openxmlformats.org/drawingml/2006/table">
            <a:tbl>
              <a:tblPr firstRow="1" bandRow="1">
                <a:tableStyleId>{22838BEF-8BB2-4498-84A7-C5851F593DF1}</a:tableStyleId>
              </a:tblPr>
              <a:tblGrid>
                <a:gridCol w="3581400"/>
                <a:gridCol w="5257800"/>
              </a:tblGrid>
              <a:tr h="370840">
                <a:tc>
                  <a:txBody>
                    <a:bodyPr/>
                    <a:lstStyle/>
                    <a:p>
                      <a:r>
                        <a:rPr lang="en-US" i="1" dirty="0" smtClean="0">
                          <a:solidFill>
                            <a:srgbClr val="002060"/>
                          </a:solidFill>
                          <a:latin typeface="+mj-lt"/>
                        </a:rPr>
                        <a:t>North Atlantic LCC Role</a:t>
                      </a:r>
                      <a:endParaRPr lang="en-US" b="0" i="1" dirty="0">
                        <a:solidFill>
                          <a:srgbClr val="002060"/>
                        </a:solidFill>
                        <a:latin typeface="+mj-lt"/>
                      </a:endParaRPr>
                    </a:p>
                  </a:txBody>
                  <a:tcPr/>
                </a:tc>
                <a:tc>
                  <a:txBody>
                    <a:bodyPr/>
                    <a:lstStyle/>
                    <a:p>
                      <a:r>
                        <a:rPr lang="en-US" b="0" dirty="0" smtClean="0">
                          <a:solidFill>
                            <a:schemeClr val="accent1">
                              <a:lumMod val="75000"/>
                            </a:schemeClr>
                          </a:solidFill>
                          <a:latin typeface="+mj-lt"/>
                        </a:rPr>
                        <a:t>Supporting assessment by NatureServe using Climate Change Vulnerability</a:t>
                      </a:r>
                      <a:r>
                        <a:rPr lang="en-US" b="0" baseline="0" dirty="0" smtClean="0">
                          <a:solidFill>
                            <a:schemeClr val="accent1">
                              <a:lumMod val="75000"/>
                            </a:schemeClr>
                          </a:solidFill>
                          <a:latin typeface="+mj-lt"/>
                        </a:rPr>
                        <a:t> </a:t>
                      </a:r>
                      <a:r>
                        <a:rPr lang="en-US" b="0" dirty="0" smtClean="0">
                          <a:solidFill>
                            <a:schemeClr val="accent1">
                              <a:lumMod val="75000"/>
                            </a:schemeClr>
                          </a:solidFill>
                          <a:latin typeface="+mj-lt"/>
                        </a:rPr>
                        <a:t>Index (CCVI)</a:t>
                      </a:r>
                      <a:endParaRPr lang="en-US" b="0" dirty="0">
                        <a:solidFill>
                          <a:schemeClr val="accent1">
                            <a:lumMod val="75000"/>
                          </a:schemeClr>
                        </a:solidFill>
                        <a:latin typeface="+mj-lt"/>
                      </a:endParaRPr>
                    </a:p>
                  </a:txBody>
                  <a:tcPr/>
                </a:tc>
              </a:tr>
              <a:tr h="370840">
                <a:tc>
                  <a:txBody>
                    <a:bodyPr/>
                    <a:lstStyle/>
                    <a:p>
                      <a:r>
                        <a:rPr lang="en-US" b="1" i="0" dirty="0" smtClean="0">
                          <a:solidFill>
                            <a:srgbClr val="002060"/>
                          </a:solidFill>
                          <a:latin typeface="+mj-lt"/>
                        </a:rPr>
                        <a:t>Products</a:t>
                      </a:r>
                      <a:endParaRPr lang="en-US" b="1" i="0" dirty="0">
                        <a:solidFill>
                          <a:srgbClr val="002060"/>
                        </a:solidFill>
                        <a:latin typeface="+mj-lt"/>
                      </a:endParaRPr>
                    </a:p>
                  </a:txBody>
                  <a:tcPr/>
                </a:tc>
                <a:tc>
                  <a:txBody>
                    <a:bodyPr/>
                    <a:lstStyle/>
                    <a:p>
                      <a:r>
                        <a:rPr lang="en-US" b="0" dirty="0" smtClean="0">
                          <a:solidFill>
                            <a:schemeClr val="accent1">
                              <a:lumMod val="75000"/>
                            </a:schemeClr>
                          </a:solidFill>
                          <a:latin typeface="+mj-lt"/>
                        </a:rPr>
                        <a:t>Report on vulnerability</a:t>
                      </a:r>
                      <a:r>
                        <a:rPr lang="en-US" b="0" baseline="0" dirty="0" smtClean="0">
                          <a:solidFill>
                            <a:schemeClr val="accent1">
                              <a:lumMod val="75000"/>
                            </a:schemeClr>
                          </a:solidFill>
                          <a:latin typeface="+mj-lt"/>
                        </a:rPr>
                        <a:t> of 64 high regional concern, representative, and foundational species</a:t>
                      </a:r>
                      <a:endParaRPr lang="en-US" b="0" dirty="0">
                        <a:solidFill>
                          <a:schemeClr val="accent1">
                            <a:lumMod val="75000"/>
                          </a:schemeClr>
                        </a:solidFill>
                        <a:latin typeface="+mj-lt"/>
                      </a:endParaRPr>
                    </a:p>
                  </a:txBody>
                  <a:tcPr/>
                </a:tc>
              </a:tr>
              <a:tr h="370840">
                <a:tc>
                  <a:txBody>
                    <a:bodyPr/>
                    <a:lstStyle/>
                    <a:p>
                      <a:r>
                        <a:rPr lang="en-US" b="1" dirty="0" smtClean="0">
                          <a:solidFill>
                            <a:srgbClr val="002060"/>
                          </a:solidFill>
                          <a:latin typeface="+mj-lt"/>
                        </a:rPr>
                        <a:t>Available Now</a:t>
                      </a:r>
                      <a:endParaRPr lang="en-US" b="1" dirty="0">
                        <a:solidFill>
                          <a:srgbClr val="002060"/>
                        </a:solidFill>
                        <a:latin typeface="+mj-lt"/>
                      </a:endParaRPr>
                    </a:p>
                  </a:txBody>
                  <a:tcPr/>
                </a:tc>
                <a:tc>
                  <a:txBody>
                    <a:bodyPr/>
                    <a:lstStyle/>
                    <a:p>
                      <a:r>
                        <a:rPr lang="en-US" dirty="0" smtClean="0">
                          <a:solidFill>
                            <a:schemeClr val="accent1">
                              <a:lumMod val="75000"/>
                            </a:schemeClr>
                          </a:solidFill>
                          <a:latin typeface="+mj-lt"/>
                        </a:rPr>
                        <a:t>Draft report in review (Aug. 2013)</a:t>
                      </a:r>
                      <a:endParaRPr lang="en-US" dirty="0">
                        <a:solidFill>
                          <a:schemeClr val="accent1">
                            <a:lumMod val="75000"/>
                          </a:schemeClr>
                        </a:solidFill>
                        <a:latin typeface="+mj-lt"/>
                      </a:endParaRPr>
                    </a:p>
                  </a:txBody>
                  <a:tcPr/>
                </a:tc>
              </a:tr>
              <a:tr h="370840">
                <a:tc>
                  <a:txBody>
                    <a:bodyPr/>
                    <a:lstStyle/>
                    <a:p>
                      <a:r>
                        <a:rPr lang="en-US" b="1" dirty="0" smtClean="0">
                          <a:solidFill>
                            <a:srgbClr val="002060"/>
                          </a:solidFill>
                          <a:latin typeface="+mj-lt"/>
                        </a:rPr>
                        <a:t>Available</a:t>
                      </a:r>
                      <a:r>
                        <a:rPr lang="en-US" b="1" baseline="0" dirty="0" smtClean="0">
                          <a:solidFill>
                            <a:srgbClr val="002060"/>
                          </a:solidFill>
                          <a:latin typeface="+mj-lt"/>
                        </a:rPr>
                        <a:t> within 3-6 months</a:t>
                      </a:r>
                      <a:endParaRPr lang="en-US" b="1" dirty="0">
                        <a:solidFill>
                          <a:srgbClr val="002060"/>
                        </a:solidFill>
                        <a:latin typeface="+mj-lt"/>
                      </a:endParaRPr>
                    </a:p>
                  </a:txBody>
                  <a:tcPr/>
                </a:tc>
                <a:tc>
                  <a:txBody>
                    <a:bodyPr/>
                    <a:lstStyle/>
                    <a:p>
                      <a:pPr marL="0" indent="0">
                        <a:buFont typeface="Arial" pitchFamily="34" charset="0"/>
                        <a:buNone/>
                      </a:pPr>
                      <a:r>
                        <a:rPr lang="en-US" dirty="0" smtClean="0">
                          <a:solidFill>
                            <a:schemeClr val="accent1">
                              <a:lumMod val="75000"/>
                            </a:schemeClr>
                          </a:solidFill>
                          <a:latin typeface="+mj-lt"/>
                        </a:rPr>
                        <a:t>Final report</a:t>
                      </a:r>
                      <a:endParaRPr lang="en-US" dirty="0">
                        <a:solidFill>
                          <a:schemeClr val="accent1">
                            <a:lumMod val="75000"/>
                          </a:schemeClr>
                        </a:solidFill>
                        <a:latin typeface="+mj-lt"/>
                      </a:endParaRPr>
                    </a:p>
                  </a:txBody>
                  <a:tcPr/>
                </a:tc>
              </a:tr>
              <a:tr h="370840">
                <a:tc>
                  <a:txBody>
                    <a:bodyPr/>
                    <a:lstStyle/>
                    <a:p>
                      <a:r>
                        <a:rPr lang="en-US" b="1" dirty="0" smtClean="0">
                          <a:solidFill>
                            <a:srgbClr val="002060"/>
                          </a:solidFill>
                          <a:latin typeface="+mj-lt"/>
                        </a:rPr>
                        <a:t>Longer Term</a:t>
                      </a:r>
                      <a:endParaRPr lang="en-US" b="1" dirty="0">
                        <a:solidFill>
                          <a:srgbClr val="002060"/>
                        </a:solidFill>
                        <a:latin typeface="+mj-lt"/>
                      </a:endParaRPr>
                    </a:p>
                  </a:txBody>
                  <a:tcPr/>
                </a:tc>
                <a:tc>
                  <a:txBody>
                    <a:bodyPr/>
                    <a:lstStyle/>
                    <a:p>
                      <a:endParaRPr lang="en-US" dirty="0">
                        <a:solidFill>
                          <a:schemeClr val="accent1">
                            <a:lumMod val="75000"/>
                          </a:schemeClr>
                        </a:solidFill>
                        <a:latin typeface="+mj-lt"/>
                      </a:endParaRPr>
                    </a:p>
                  </a:txBody>
                  <a:tcPr/>
                </a:tc>
              </a:tr>
            </a:tbl>
          </a:graphicData>
        </a:graphic>
      </p:graphicFrame>
      <p:pic>
        <p:nvPicPr>
          <p:cNvPr id="4098" name="Picture 2" descr="H:\NALCC Projects\FY 11 North Atlantic LCC Projects\Climate change vulnerability index\Avg_annual_precip.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57399" y="3896822"/>
            <a:ext cx="2624201" cy="2028306"/>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H:\Representative Species\Species photos\New England cottontail - U.S. FWS.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52400" y="3962398"/>
            <a:ext cx="2134674" cy="184463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Representative Species\Species photos\Brook trout - E. Engbretson, U.S. FWS.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329437" y="4038600"/>
            <a:ext cx="2138163" cy="168558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www.treenames.net/ti/picea/picea_abies.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696200" y="3896822"/>
            <a:ext cx="1184112" cy="202830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0" y="1219200"/>
            <a:ext cx="9144000" cy="472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914400" y="1524000"/>
            <a:ext cx="8077200" cy="4327338"/>
          </a:xfrm>
          <a:prstGeom prst="rect">
            <a:avLst/>
          </a:prstGeom>
        </p:spPr>
        <p:txBody>
          <a:bodyPr wrap="square">
            <a:spAutoFit/>
          </a:bodyPr>
          <a:lstStyle/>
          <a:p>
            <a:pPr marL="342900" lvl="0" indent="-342900">
              <a:spcBef>
                <a:spcPct val="20000"/>
              </a:spcBef>
            </a:pPr>
            <a:r>
              <a:rPr lang="en-US" sz="3200" dirty="0" smtClean="0">
                <a:solidFill>
                  <a:prstClr val="black"/>
                </a:solidFill>
                <a:latin typeface="Arial"/>
              </a:rPr>
              <a:t>Other Vulnerability Assessments:</a:t>
            </a:r>
          </a:p>
          <a:p>
            <a:pPr marL="342900" lvl="0" indent="-342900">
              <a:spcBef>
                <a:spcPct val="20000"/>
              </a:spcBef>
              <a:buFont typeface="Arial" pitchFamily="34" charset="0"/>
              <a:buChar char="•"/>
            </a:pPr>
            <a:r>
              <a:rPr lang="en-US" sz="3200" dirty="0" smtClean="0">
                <a:solidFill>
                  <a:prstClr val="black"/>
                </a:solidFill>
                <a:latin typeface="Arial"/>
              </a:rPr>
              <a:t>Regional Habitat Vulnerabilities to Climate Change</a:t>
            </a:r>
          </a:p>
          <a:p>
            <a:pPr marL="342900" lvl="0" indent="-342900">
              <a:spcBef>
                <a:spcPct val="20000"/>
              </a:spcBef>
              <a:buFont typeface="Arial" pitchFamily="34" charset="0"/>
              <a:buChar char="•"/>
            </a:pPr>
            <a:r>
              <a:rPr lang="en-US" sz="3200" dirty="0" smtClean="0">
                <a:solidFill>
                  <a:prstClr val="black"/>
                </a:solidFill>
                <a:latin typeface="Arial"/>
              </a:rPr>
              <a:t>Piping Plover-Beaches Vulnerability to  Sea Level Rise &amp; Increased Storms</a:t>
            </a:r>
          </a:p>
          <a:p>
            <a:pPr marL="342900" lvl="0" indent="-342900">
              <a:spcBef>
                <a:spcPct val="20000"/>
              </a:spcBef>
              <a:buFont typeface="Arial" pitchFamily="34" charset="0"/>
              <a:buChar char="•"/>
            </a:pPr>
            <a:r>
              <a:rPr lang="en-US" sz="3200" dirty="0" smtClean="0">
                <a:solidFill>
                  <a:prstClr val="black"/>
                </a:solidFill>
                <a:latin typeface="Arial"/>
              </a:rPr>
              <a:t>Brook Trout-Cold Water Streams Vulnerability to Changing Flow and Temperature</a:t>
            </a:r>
          </a:p>
        </p:txBody>
      </p:sp>
      <p:sp>
        <p:nvSpPr>
          <p:cNvPr id="10" name="Slide Number Placeholder 9"/>
          <p:cNvSpPr>
            <a:spLocks noGrp="1"/>
          </p:cNvSpPr>
          <p:nvPr>
            <p:ph type="sldNum" sz="quarter" idx="12"/>
          </p:nvPr>
        </p:nvSpPr>
        <p:spPr/>
        <p:txBody>
          <a:bodyPr/>
          <a:lstStyle/>
          <a:p>
            <a:fld id="{024BC43F-AAE5-481E-827F-B28F73C6CC9C}" type="slidenum">
              <a:rPr lang="en-US" smtClean="0">
                <a:solidFill>
                  <a:prstClr val="black"/>
                </a:solidFill>
                <a:latin typeface="Times New Roman"/>
              </a:rPr>
              <a:pPr/>
              <a:t>10</a:t>
            </a:fld>
            <a:endParaRPr lang="en-US" dirty="0">
              <a:solidFill>
                <a:prstClr val="black"/>
              </a:solidFill>
              <a:latin typeface="Times New Roman"/>
            </a:endParaRPr>
          </a:p>
        </p:txBody>
      </p:sp>
    </p:spTree>
    <p:extLst>
      <p:ext uri="{BB962C8B-B14F-4D97-AF65-F5344CB8AC3E}">
        <p14:creationId xmlns:p14="http://schemas.microsoft.com/office/powerpoint/2010/main" val="39832712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432" y="152400"/>
            <a:ext cx="8458200" cy="1143000"/>
          </a:xfrm>
        </p:spPr>
        <p:txBody>
          <a:bodyPr>
            <a:noAutofit/>
          </a:bodyPr>
          <a:lstStyle/>
          <a:p>
            <a:r>
              <a:rPr lang="en-US" sz="3200" dirty="0" smtClean="0"/>
              <a:t>Conservation Design Example:</a:t>
            </a:r>
            <a:br>
              <a:rPr lang="en-US" sz="3200" dirty="0" smtClean="0"/>
            </a:br>
            <a:r>
              <a:rPr lang="en-US" sz="3200" i="1" dirty="0" smtClean="0"/>
              <a:t>Designing Sustainable Landscapes</a:t>
            </a:r>
            <a:endParaRPr lang="en-US" sz="32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362553631"/>
              </p:ext>
            </p:extLst>
          </p:nvPr>
        </p:nvGraphicFramePr>
        <p:xfrm>
          <a:off x="76201" y="1295400"/>
          <a:ext cx="6705600" cy="4571999"/>
        </p:xfrm>
        <a:graphic>
          <a:graphicData uri="http://schemas.openxmlformats.org/drawingml/2006/table">
            <a:tbl>
              <a:tblPr firstRow="1" bandRow="1">
                <a:tableStyleId>{22838BEF-8BB2-4498-84A7-C5851F593DF1}</a:tableStyleId>
              </a:tblPr>
              <a:tblGrid>
                <a:gridCol w="2514599"/>
                <a:gridCol w="4191001"/>
              </a:tblGrid>
              <a:tr h="370840">
                <a:tc>
                  <a:txBody>
                    <a:bodyPr/>
                    <a:lstStyle/>
                    <a:p>
                      <a:r>
                        <a:rPr lang="en-US" i="1" dirty="0" smtClean="0">
                          <a:solidFill>
                            <a:srgbClr val="002060"/>
                          </a:solidFill>
                          <a:latin typeface="+mj-lt"/>
                        </a:rPr>
                        <a:t>North Atlantic LCC Role</a:t>
                      </a:r>
                      <a:endParaRPr lang="en-US" b="0" i="1" dirty="0">
                        <a:solidFill>
                          <a:srgbClr val="002060"/>
                        </a:solidFill>
                        <a:latin typeface="+mj-lt"/>
                      </a:endParaRPr>
                    </a:p>
                  </a:txBody>
                  <a:tcPr/>
                </a:tc>
                <a:tc>
                  <a:txBody>
                    <a:bodyPr/>
                    <a:lstStyle/>
                    <a:p>
                      <a:r>
                        <a:rPr lang="en-US" b="0" dirty="0" smtClean="0">
                          <a:solidFill>
                            <a:schemeClr val="accent1">
                              <a:lumMod val="75000"/>
                            </a:schemeClr>
                          </a:solidFill>
                          <a:latin typeface="+mj-lt"/>
                        </a:rPr>
                        <a:t>Sponsoring project led by UMass Amherst</a:t>
                      </a:r>
                      <a:endParaRPr lang="en-US" b="0" dirty="0">
                        <a:solidFill>
                          <a:schemeClr val="accent1">
                            <a:lumMod val="75000"/>
                          </a:schemeClr>
                        </a:solidFill>
                        <a:latin typeface="+mj-lt"/>
                      </a:endParaRPr>
                    </a:p>
                  </a:txBody>
                  <a:tcPr/>
                </a:tc>
              </a:tr>
              <a:tr h="370840">
                <a:tc>
                  <a:txBody>
                    <a:bodyPr/>
                    <a:lstStyle/>
                    <a:p>
                      <a:r>
                        <a:rPr lang="en-US" b="1" i="0" dirty="0" smtClean="0">
                          <a:solidFill>
                            <a:srgbClr val="002060"/>
                          </a:solidFill>
                          <a:latin typeface="+mj-lt"/>
                        </a:rPr>
                        <a:t>Products</a:t>
                      </a:r>
                      <a:endParaRPr lang="en-US" b="1" i="0" dirty="0">
                        <a:solidFill>
                          <a:srgbClr val="002060"/>
                        </a:solidFill>
                        <a:latin typeface="+mj-lt"/>
                      </a:endParaRPr>
                    </a:p>
                  </a:txBody>
                  <a:tcPr/>
                </a:tc>
                <a:tc>
                  <a:txBody>
                    <a:bodyPr/>
                    <a:lstStyle/>
                    <a:p>
                      <a:r>
                        <a:rPr lang="en-US" b="0" dirty="0" smtClean="0">
                          <a:solidFill>
                            <a:schemeClr val="accent1">
                              <a:lumMod val="75000"/>
                            </a:schemeClr>
                          </a:solidFill>
                          <a:latin typeface="+mj-lt"/>
                        </a:rPr>
                        <a:t>Extensive spatial datasets, current and future species capability and ecological</a:t>
                      </a:r>
                      <a:r>
                        <a:rPr lang="en-US" b="0" baseline="0" dirty="0" smtClean="0">
                          <a:solidFill>
                            <a:schemeClr val="accent1">
                              <a:lumMod val="75000"/>
                            </a:schemeClr>
                          </a:solidFill>
                          <a:latin typeface="+mj-lt"/>
                        </a:rPr>
                        <a:t> integrity</a:t>
                      </a:r>
                      <a:r>
                        <a:rPr lang="en-US" b="0" dirty="0" smtClean="0">
                          <a:solidFill>
                            <a:schemeClr val="accent1">
                              <a:lumMod val="75000"/>
                            </a:schemeClr>
                          </a:solidFill>
                          <a:latin typeface="+mj-lt"/>
                        </a:rPr>
                        <a:t>, decision support tool for landscape design</a:t>
                      </a:r>
                      <a:endParaRPr lang="en-US" b="0" dirty="0">
                        <a:solidFill>
                          <a:schemeClr val="accent1">
                            <a:lumMod val="75000"/>
                          </a:schemeClr>
                        </a:solidFill>
                        <a:latin typeface="+mj-lt"/>
                      </a:endParaRPr>
                    </a:p>
                  </a:txBody>
                  <a:tcPr/>
                </a:tc>
              </a:tr>
              <a:tr h="370840">
                <a:tc>
                  <a:txBody>
                    <a:bodyPr/>
                    <a:lstStyle/>
                    <a:p>
                      <a:r>
                        <a:rPr lang="en-US" b="1" dirty="0" smtClean="0">
                          <a:solidFill>
                            <a:srgbClr val="002060"/>
                          </a:solidFill>
                          <a:latin typeface="+mj-lt"/>
                        </a:rPr>
                        <a:t>Available Now</a:t>
                      </a:r>
                      <a:endParaRPr lang="en-US" b="1" dirty="0">
                        <a:solidFill>
                          <a:srgbClr val="002060"/>
                        </a:solidFill>
                        <a:latin typeface="+mj-lt"/>
                      </a:endParaRPr>
                    </a:p>
                  </a:txBody>
                  <a:tcPr/>
                </a:tc>
                <a:tc>
                  <a:txBody>
                    <a:bodyPr/>
                    <a:lstStyle/>
                    <a:p>
                      <a:r>
                        <a:rPr lang="en-US" dirty="0" smtClean="0">
                          <a:solidFill>
                            <a:schemeClr val="accent1">
                              <a:lumMod val="75000"/>
                            </a:schemeClr>
                          </a:solidFill>
                          <a:latin typeface="+mj-lt"/>
                        </a:rPr>
                        <a:t>Selected spatial</a:t>
                      </a:r>
                      <a:r>
                        <a:rPr lang="en-US" baseline="0" dirty="0" smtClean="0">
                          <a:solidFill>
                            <a:schemeClr val="accent1">
                              <a:lumMod val="75000"/>
                            </a:schemeClr>
                          </a:solidFill>
                          <a:latin typeface="+mj-lt"/>
                        </a:rPr>
                        <a:t> data for entire Northeast, including climate</a:t>
                      </a:r>
                      <a:endParaRPr lang="en-US" dirty="0">
                        <a:solidFill>
                          <a:schemeClr val="accent1">
                            <a:lumMod val="75000"/>
                          </a:schemeClr>
                        </a:solidFill>
                        <a:latin typeface="+mj-lt"/>
                      </a:endParaRPr>
                    </a:p>
                  </a:txBody>
                  <a:tcPr/>
                </a:tc>
              </a:tr>
              <a:tr h="370840">
                <a:tc>
                  <a:txBody>
                    <a:bodyPr/>
                    <a:lstStyle/>
                    <a:p>
                      <a:r>
                        <a:rPr lang="en-US" b="1" dirty="0" smtClean="0">
                          <a:solidFill>
                            <a:srgbClr val="002060"/>
                          </a:solidFill>
                          <a:latin typeface="+mj-lt"/>
                        </a:rPr>
                        <a:t>Available</a:t>
                      </a:r>
                      <a:r>
                        <a:rPr lang="en-US" b="1" baseline="0" dirty="0" smtClean="0">
                          <a:solidFill>
                            <a:srgbClr val="002060"/>
                          </a:solidFill>
                          <a:latin typeface="+mj-lt"/>
                        </a:rPr>
                        <a:t> within 3-6 months</a:t>
                      </a:r>
                      <a:endParaRPr lang="en-US" b="1" dirty="0">
                        <a:solidFill>
                          <a:srgbClr val="002060"/>
                        </a:solidFill>
                        <a:latin typeface="+mj-lt"/>
                      </a:endParaRPr>
                    </a:p>
                  </a:txBody>
                  <a:tcPr/>
                </a:tc>
                <a:tc>
                  <a:txBody>
                    <a:bodyPr/>
                    <a:lstStyle/>
                    <a:p>
                      <a:pPr marL="285750" indent="-285750">
                        <a:buFont typeface="Arial" pitchFamily="34" charset="0"/>
                        <a:buChar char="•"/>
                      </a:pPr>
                      <a:r>
                        <a:rPr lang="en-US" dirty="0" smtClean="0">
                          <a:solidFill>
                            <a:schemeClr val="accent1">
                              <a:lumMod val="75000"/>
                            </a:schemeClr>
                          </a:solidFill>
                          <a:latin typeface="+mj-lt"/>
                        </a:rPr>
                        <a:t>Additional regional spatial data</a:t>
                      </a:r>
                    </a:p>
                    <a:p>
                      <a:pPr marL="285750" indent="-285750">
                        <a:buFont typeface="Arial" pitchFamily="34" charset="0"/>
                        <a:buChar char="•"/>
                      </a:pPr>
                      <a:r>
                        <a:rPr lang="en-US" dirty="0" smtClean="0">
                          <a:solidFill>
                            <a:schemeClr val="accent1">
                              <a:lumMod val="75000"/>
                            </a:schemeClr>
                          </a:solidFill>
                          <a:latin typeface="+mj-lt"/>
                        </a:rPr>
                        <a:t>Regional models for 10 rep. species</a:t>
                      </a:r>
                    </a:p>
                    <a:p>
                      <a:pPr marL="285750" indent="-285750">
                        <a:buFont typeface="Arial" pitchFamily="34" charset="0"/>
                        <a:buChar char="•"/>
                      </a:pPr>
                      <a:r>
                        <a:rPr lang="en-US" dirty="0" smtClean="0">
                          <a:solidFill>
                            <a:schemeClr val="accent1">
                              <a:lumMod val="75000"/>
                            </a:schemeClr>
                          </a:solidFill>
                          <a:latin typeface="+mj-lt"/>
                        </a:rPr>
                        <a:t>Pilot design effort</a:t>
                      </a:r>
                      <a:r>
                        <a:rPr lang="en-US" baseline="0" dirty="0" smtClean="0">
                          <a:solidFill>
                            <a:schemeClr val="accent1">
                              <a:lumMod val="75000"/>
                            </a:schemeClr>
                          </a:solidFill>
                          <a:latin typeface="+mj-lt"/>
                        </a:rPr>
                        <a:t> in CT River watershed</a:t>
                      </a:r>
                      <a:endParaRPr lang="en-US" dirty="0">
                        <a:solidFill>
                          <a:schemeClr val="accent1">
                            <a:lumMod val="75000"/>
                          </a:schemeClr>
                        </a:solidFill>
                        <a:latin typeface="+mj-lt"/>
                      </a:endParaRPr>
                    </a:p>
                  </a:txBody>
                  <a:tcPr/>
                </a:tc>
              </a:tr>
              <a:tr h="370840">
                <a:tc>
                  <a:txBody>
                    <a:bodyPr/>
                    <a:lstStyle/>
                    <a:p>
                      <a:r>
                        <a:rPr lang="en-US" b="1" dirty="0" smtClean="0">
                          <a:solidFill>
                            <a:srgbClr val="002060"/>
                          </a:solidFill>
                          <a:latin typeface="+mj-lt"/>
                        </a:rPr>
                        <a:t>Longer Term</a:t>
                      </a:r>
                      <a:endParaRPr lang="en-US" b="1" dirty="0">
                        <a:solidFill>
                          <a:srgbClr val="002060"/>
                        </a:solidFill>
                        <a:latin typeface="+mj-lt"/>
                      </a:endParaRPr>
                    </a:p>
                  </a:txBody>
                  <a:tcPr/>
                </a:tc>
                <a:tc>
                  <a:txBody>
                    <a:bodyPr/>
                    <a:lstStyle/>
                    <a:p>
                      <a:r>
                        <a:rPr lang="en-US" dirty="0" smtClean="0">
                          <a:solidFill>
                            <a:schemeClr val="accent1">
                              <a:lumMod val="75000"/>
                            </a:schemeClr>
                          </a:solidFill>
                          <a:latin typeface="+mj-lt"/>
                        </a:rPr>
                        <a:t>Complete datasets, regional &amp; </a:t>
                      </a:r>
                      <a:r>
                        <a:rPr lang="en-US" dirty="0" err="1" smtClean="0">
                          <a:solidFill>
                            <a:schemeClr val="accent1">
                              <a:lumMod val="75000"/>
                            </a:schemeClr>
                          </a:solidFill>
                          <a:latin typeface="+mj-lt"/>
                        </a:rPr>
                        <a:t>subregional</a:t>
                      </a:r>
                      <a:r>
                        <a:rPr lang="en-US" dirty="0" smtClean="0">
                          <a:solidFill>
                            <a:schemeClr val="accent1">
                              <a:lumMod val="75000"/>
                            </a:schemeClr>
                          </a:solidFill>
                          <a:latin typeface="+mj-lt"/>
                        </a:rPr>
                        <a:t> landscape conservation design tools (June 2014)</a:t>
                      </a:r>
                      <a:endParaRPr lang="en-US" dirty="0">
                        <a:solidFill>
                          <a:schemeClr val="accent1">
                            <a:lumMod val="75000"/>
                          </a:schemeClr>
                        </a:solidFill>
                        <a:latin typeface="+mj-lt"/>
                      </a:endParaRPr>
                    </a:p>
                  </a:txBody>
                  <a:tcPr/>
                </a:tc>
              </a:tr>
            </a:tbl>
          </a:graphicData>
        </a:graphic>
      </p:graphicFrame>
      <p:pic>
        <p:nvPicPr>
          <p:cNvPr id="6147" name="Picture 3" descr="H:\Representative Species\Species photos\Black duck - U.S. FWS.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13418" y="4343400"/>
            <a:ext cx="2043761" cy="136250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NERandNALCC.jpg"/>
          <p:cNvPicPr>
            <a:picLocks noChangeAspect="1"/>
          </p:cNvPicPr>
          <p:nvPr/>
        </p:nvPicPr>
        <p:blipFill>
          <a:blip r:embed="rId4" cstate="print"/>
          <a:stretch>
            <a:fillRect/>
          </a:stretch>
        </p:blipFill>
        <p:spPr>
          <a:xfrm>
            <a:off x="6906490" y="1295400"/>
            <a:ext cx="2237510" cy="2895600"/>
          </a:xfrm>
          <a:prstGeom prst="rect">
            <a:avLst/>
          </a:prstGeom>
        </p:spPr>
      </p:pic>
      <p:sp>
        <p:nvSpPr>
          <p:cNvPr id="7" name="Rectangle 6"/>
          <p:cNvSpPr/>
          <p:nvPr/>
        </p:nvSpPr>
        <p:spPr>
          <a:xfrm>
            <a:off x="0" y="1219200"/>
            <a:ext cx="9144000" cy="472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609600" y="1371600"/>
            <a:ext cx="8534400" cy="4425827"/>
          </a:xfrm>
          <a:prstGeom prst="rect">
            <a:avLst/>
          </a:prstGeom>
        </p:spPr>
        <p:txBody>
          <a:bodyPr wrap="square">
            <a:spAutoFit/>
          </a:bodyPr>
          <a:lstStyle/>
          <a:p>
            <a:pPr marL="342900" indent="-342900">
              <a:spcBef>
                <a:spcPct val="20000"/>
              </a:spcBef>
            </a:pPr>
            <a:r>
              <a:rPr lang="en-US" sz="3200" dirty="0" smtClean="0">
                <a:solidFill>
                  <a:prstClr val="black"/>
                </a:solidFill>
                <a:latin typeface="Arial"/>
              </a:rPr>
              <a:t>Other Conservation Design </a:t>
            </a:r>
          </a:p>
          <a:p>
            <a:pPr marL="342900" lvl="0" indent="-342900">
              <a:spcBef>
                <a:spcPct val="20000"/>
              </a:spcBef>
              <a:buFont typeface="Arial" pitchFamily="34" charset="0"/>
              <a:buChar char="•"/>
            </a:pPr>
            <a:r>
              <a:rPr lang="en-US" sz="3200" dirty="0" smtClean="0">
                <a:solidFill>
                  <a:prstClr val="black"/>
                </a:solidFill>
                <a:latin typeface="Arial"/>
              </a:rPr>
              <a:t>Decision Support Tool to Assess Aquatic Habitats and Threats </a:t>
            </a:r>
          </a:p>
          <a:p>
            <a:pPr marL="342900" lvl="0" indent="-342900">
              <a:spcBef>
                <a:spcPct val="20000"/>
              </a:spcBef>
              <a:buFont typeface="Arial" pitchFamily="34" charset="0"/>
              <a:buChar char="•"/>
            </a:pPr>
            <a:r>
              <a:rPr lang="en-US" sz="3200" dirty="0" smtClean="0">
                <a:solidFill>
                  <a:prstClr val="black"/>
                </a:solidFill>
                <a:latin typeface="Arial"/>
              </a:rPr>
              <a:t>Forecasting Changes in Aquatic Systems and Resilience of Brook Trout</a:t>
            </a:r>
          </a:p>
          <a:p>
            <a:pPr marL="342900" indent="-342900">
              <a:spcBef>
                <a:spcPct val="20000"/>
              </a:spcBef>
              <a:buFont typeface="Arial" pitchFamily="34" charset="0"/>
              <a:buChar char="•"/>
            </a:pPr>
            <a:r>
              <a:rPr lang="en-US" sz="3200" dirty="0" smtClean="0">
                <a:solidFill>
                  <a:prstClr val="black"/>
                </a:solidFill>
                <a:latin typeface="Arial"/>
              </a:rPr>
              <a:t>Priority Amphibian and Reptile Conservation Areas (PARCAs)</a:t>
            </a:r>
          </a:p>
          <a:p>
            <a:pPr marL="342900" indent="-342900">
              <a:spcBef>
                <a:spcPct val="20000"/>
              </a:spcBef>
              <a:buFont typeface="Arial" pitchFamily="34" charset="0"/>
              <a:buChar char="•"/>
            </a:pPr>
            <a:r>
              <a:rPr lang="en-US" sz="3200" dirty="0" smtClean="0">
                <a:solidFill>
                  <a:prstClr val="black"/>
                </a:solidFill>
                <a:latin typeface="Arial"/>
              </a:rPr>
              <a:t>Marine Bird Mapping and Risk Assessment</a:t>
            </a:r>
          </a:p>
        </p:txBody>
      </p:sp>
      <p:sp>
        <p:nvSpPr>
          <p:cNvPr id="8" name="Slide Number Placeholder 7"/>
          <p:cNvSpPr>
            <a:spLocks noGrp="1"/>
          </p:cNvSpPr>
          <p:nvPr>
            <p:ph type="sldNum" sz="quarter" idx="12"/>
          </p:nvPr>
        </p:nvSpPr>
        <p:spPr/>
        <p:txBody>
          <a:bodyPr/>
          <a:lstStyle/>
          <a:p>
            <a:fld id="{024BC43F-AAE5-481E-827F-B28F73C6CC9C}" type="slidenum">
              <a:rPr lang="en-US" smtClean="0">
                <a:solidFill>
                  <a:prstClr val="black"/>
                </a:solidFill>
                <a:latin typeface="Times New Roman"/>
              </a:rPr>
              <a:pPr/>
              <a:t>11</a:t>
            </a:fld>
            <a:endParaRPr lang="en-US" dirty="0">
              <a:solidFill>
                <a:prstClr val="black"/>
              </a:solidFill>
              <a:latin typeface="Times New Roman"/>
            </a:endParaRPr>
          </a:p>
        </p:txBody>
      </p:sp>
    </p:spTree>
    <p:extLst>
      <p:ext uri="{BB962C8B-B14F-4D97-AF65-F5344CB8AC3E}">
        <p14:creationId xmlns:p14="http://schemas.microsoft.com/office/powerpoint/2010/main" val="39832712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t>Northeast Conservation Framework Workshop (Albany II) Results</a:t>
            </a:r>
            <a:endParaRPr lang="en-US" dirty="0"/>
          </a:p>
        </p:txBody>
      </p:sp>
      <p:sp>
        <p:nvSpPr>
          <p:cNvPr id="3" name="Content Placeholder 2"/>
          <p:cNvSpPr>
            <a:spLocks noGrp="1"/>
          </p:cNvSpPr>
          <p:nvPr>
            <p:ph idx="1"/>
          </p:nvPr>
        </p:nvSpPr>
        <p:spPr>
          <a:xfrm>
            <a:off x="457200" y="1295400"/>
            <a:ext cx="8305800" cy="4495800"/>
          </a:xfrm>
        </p:spPr>
        <p:txBody>
          <a:bodyPr>
            <a:normAutofit fontScale="92500" lnSpcReduction="10000"/>
          </a:bodyPr>
          <a:lstStyle/>
          <a:p>
            <a:r>
              <a:rPr lang="en-US" dirty="0" smtClean="0"/>
              <a:t>Overall priorities</a:t>
            </a:r>
          </a:p>
          <a:p>
            <a:pPr lvl="1"/>
            <a:r>
              <a:rPr lang="en-US" dirty="0" smtClean="0"/>
              <a:t>Effective information management</a:t>
            </a:r>
          </a:p>
          <a:p>
            <a:pPr lvl="2"/>
            <a:r>
              <a:rPr lang="en-US" dirty="0" smtClean="0"/>
              <a:t>LCC Information Management Needs Assessment and development of Data Basin and Synthesis of RCN and LCC products </a:t>
            </a:r>
          </a:p>
          <a:p>
            <a:pPr lvl="1"/>
            <a:r>
              <a:rPr lang="en-US" dirty="0" smtClean="0"/>
              <a:t>Communications, dissemination and adoption</a:t>
            </a:r>
          </a:p>
          <a:p>
            <a:pPr lvl="2"/>
            <a:r>
              <a:rPr lang="en-US" dirty="0" smtClean="0"/>
              <a:t>LCC Communications and Science Delivery</a:t>
            </a:r>
          </a:p>
          <a:p>
            <a:pPr lvl="1"/>
            <a:r>
              <a:rPr lang="en-US" dirty="0" smtClean="0"/>
              <a:t>Expedited delivery of the right actions in the right places (focus areas, landscape design)</a:t>
            </a:r>
          </a:p>
          <a:p>
            <a:pPr lvl="2"/>
            <a:r>
              <a:rPr lang="en-US" dirty="0" smtClean="0"/>
              <a:t>LCC projects to complete mapping and assessments, develop conservation design approaches and deliver them to partners at various scales</a:t>
            </a:r>
          </a:p>
          <a:p>
            <a:pPr lvl="1"/>
            <a:endParaRPr lang="en-US" dirty="0" smtClean="0"/>
          </a:p>
          <a:p>
            <a:pPr>
              <a:buNone/>
            </a:pPr>
            <a:endParaRPr lang="en-US" dirty="0"/>
          </a:p>
        </p:txBody>
      </p:sp>
      <p:sp>
        <p:nvSpPr>
          <p:cNvPr id="4" name="Slide Number Placeholder 3"/>
          <p:cNvSpPr>
            <a:spLocks noGrp="1"/>
          </p:cNvSpPr>
          <p:nvPr>
            <p:ph type="sldNum" sz="quarter" idx="12"/>
          </p:nvPr>
        </p:nvSpPr>
        <p:spPr/>
        <p:txBody>
          <a:bodyPr/>
          <a:lstStyle/>
          <a:p>
            <a:fld id="{024BC43F-AAE5-481E-827F-B28F73C6CC9C}" type="slidenum">
              <a:rPr lang="en-US" smtClean="0">
                <a:solidFill>
                  <a:prstClr val="black"/>
                </a:solidFill>
                <a:latin typeface="Times New Roman"/>
              </a:rPr>
              <a:pPr/>
              <a:t>12</a:t>
            </a:fld>
            <a:endParaRPr lang="en-US" dirty="0">
              <a:solidFill>
                <a:prstClr val="black"/>
              </a:solidFill>
              <a:latin typeface="Times New Roman"/>
            </a:endParaRP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3153" y="115669"/>
            <a:ext cx="3209647" cy="646331"/>
          </a:xfrm>
          <a:prstGeom prst="rect">
            <a:avLst/>
          </a:prstGeom>
        </p:spPr>
        <p:txBody>
          <a:bodyPr wrap="square">
            <a:spAutoFit/>
          </a:bodyPr>
          <a:lstStyle/>
          <a:p>
            <a:r>
              <a:rPr lang="en-US" dirty="0" smtClean="0">
                <a:hlinkClick r:id="rId3"/>
              </a:rPr>
              <a:t>LCC Information Management</a:t>
            </a:r>
          </a:p>
          <a:p>
            <a:r>
              <a:rPr lang="en-US" dirty="0" smtClean="0">
                <a:hlinkClick r:id="rId3"/>
              </a:rPr>
              <a:t>http</a:t>
            </a:r>
            <a:r>
              <a:rPr lang="en-US" dirty="0">
                <a:hlinkClick r:id="rId3"/>
              </a:rPr>
              <a:t>://nalcc.databasin.org/</a:t>
            </a:r>
            <a:endParaRPr lang="en-US" dirty="0"/>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276600" y="0"/>
            <a:ext cx="6248400" cy="413645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N:\SA\Lori\DataBasin20130923\mainpag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838200"/>
            <a:ext cx="6216650" cy="6019800"/>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p:cNvSpPr>
            <a:spLocks noGrp="1"/>
          </p:cNvSpPr>
          <p:nvPr>
            <p:ph type="sldNum" sz="quarter" idx="12"/>
          </p:nvPr>
        </p:nvSpPr>
        <p:spPr/>
        <p:txBody>
          <a:bodyPr/>
          <a:lstStyle/>
          <a:p>
            <a:fld id="{024BC43F-AAE5-481E-827F-B28F73C6CC9C}" type="slidenum">
              <a:rPr lang="en-US" smtClean="0">
                <a:solidFill>
                  <a:prstClr val="black"/>
                </a:solidFill>
                <a:latin typeface="Times New Roman"/>
              </a:rPr>
              <a:pPr/>
              <a:t>13</a:t>
            </a:fld>
            <a:endParaRPr lang="en-US" dirty="0">
              <a:solidFill>
                <a:prstClr val="black"/>
              </a:solidFill>
              <a:latin typeface="Times New Roman"/>
            </a:endParaRPr>
          </a:p>
        </p:txBody>
      </p:sp>
    </p:spTree>
    <p:extLst>
      <p:ext uri="{BB962C8B-B14F-4D97-AF65-F5344CB8AC3E}">
        <p14:creationId xmlns:p14="http://schemas.microsoft.com/office/powerpoint/2010/main" val="179210186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24BC43F-AAE5-481E-827F-B28F73C6CC9C}" type="slidenum">
              <a:rPr lang="en-US" smtClean="0">
                <a:solidFill>
                  <a:prstClr val="black"/>
                </a:solidFill>
                <a:latin typeface="Times New Roman"/>
              </a:rPr>
              <a:pPr/>
              <a:t>14</a:t>
            </a:fld>
            <a:endParaRPr lang="en-US" dirty="0">
              <a:solidFill>
                <a:prstClr val="black"/>
              </a:solidFill>
              <a:latin typeface="Times New Roman"/>
            </a:endParaRPr>
          </a:p>
        </p:txBody>
      </p:sp>
      <p:pic>
        <p:nvPicPr>
          <p:cNvPr id="3" name="Picture 2" descr="databasin_tmax10_45.JPG"/>
          <p:cNvPicPr>
            <a:picLocks noChangeAspect="1"/>
          </p:cNvPicPr>
          <p:nvPr/>
        </p:nvPicPr>
        <p:blipFill>
          <a:blip r:embed="rId2" cstate="print"/>
          <a:stretch>
            <a:fillRect/>
          </a:stretch>
        </p:blipFill>
        <p:spPr>
          <a:xfrm>
            <a:off x="304800" y="0"/>
            <a:ext cx="8357983"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p2.jpg"/>
          <p:cNvPicPr/>
          <p:nvPr/>
        </p:nvPicPr>
        <p:blipFill>
          <a:blip r:embed="rId3" cstate="print"/>
          <a:stretch>
            <a:fillRect/>
          </a:stretch>
        </p:blipFill>
        <p:spPr>
          <a:xfrm>
            <a:off x="3844662" y="0"/>
            <a:ext cx="5299338" cy="6858000"/>
          </a:xfrm>
          <a:prstGeom prst="rect">
            <a:avLst/>
          </a:prstGeom>
        </p:spPr>
      </p:pic>
      <p:sp>
        <p:nvSpPr>
          <p:cNvPr id="2" name="Title 1"/>
          <p:cNvSpPr>
            <a:spLocks noGrp="1"/>
          </p:cNvSpPr>
          <p:nvPr>
            <p:ph type="title"/>
          </p:nvPr>
        </p:nvSpPr>
        <p:spPr>
          <a:xfrm>
            <a:off x="-76200" y="304800"/>
            <a:ext cx="3505200" cy="1143000"/>
          </a:xfrm>
        </p:spPr>
        <p:txBody>
          <a:bodyPr>
            <a:normAutofit fontScale="90000"/>
          </a:bodyPr>
          <a:lstStyle/>
          <a:p>
            <a:r>
              <a:rPr lang="en-US" dirty="0" smtClean="0"/>
              <a:t>Consistent data layers</a:t>
            </a:r>
            <a:endParaRPr lang="en-US" dirty="0"/>
          </a:p>
        </p:txBody>
      </p:sp>
      <p:sp>
        <p:nvSpPr>
          <p:cNvPr id="3" name="Content Placeholder 2"/>
          <p:cNvSpPr>
            <a:spLocks noGrp="1"/>
          </p:cNvSpPr>
          <p:nvPr>
            <p:ph idx="1"/>
          </p:nvPr>
        </p:nvSpPr>
        <p:spPr>
          <a:xfrm>
            <a:off x="228600" y="1524000"/>
            <a:ext cx="3124200" cy="4343400"/>
          </a:xfrm>
        </p:spPr>
        <p:txBody>
          <a:bodyPr>
            <a:normAutofit fontScale="85000" lnSpcReduction="10000"/>
          </a:bodyPr>
          <a:lstStyle/>
          <a:p>
            <a:r>
              <a:rPr lang="en-US" dirty="0" smtClean="0"/>
              <a:t>As a result of LCC, RCN and other regional conservation science projects There are now </a:t>
            </a:r>
            <a:br>
              <a:rPr lang="en-US" dirty="0" smtClean="0"/>
            </a:br>
            <a:r>
              <a:rPr lang="en-US" dirty="0" smtClean="0"/>
              <a:t>&gt; 100 regionally consistent spatial data layers available</a:t>
            </a:r>
          </a:p>
        </p:txBody>
      </p:sp>
      <p:pic>
        <p:nvPicPr>
          <p:cNvPr id="6"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79749" y="0"/>
            <a:ext cx="5164251" cy="6880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96906" y="0"/>
            <a:ext cx="514709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descr="ClimateTmax_poster.jpg"/>
          <p:cNvPicPr>
            <a:picLocks noChangeAspect="1"/>
          </p:cNvPicPr>
          <p:nvPr/>
        </p:nvPicPr>
        <p:blipFill>
          <a:blip r:embed="rId6" cstate="print"/>
          <a:stretch>
            <a:fillRect/>
          </a:stretch>
        </p:blipFill>
        <p:spPr>
          <a:xfrm>
            <a:off x="3496235" y="0"/>
            <a:ext cx="5647765" cy="6858000"/>
          </a:xfrm>
          <a:prstGeom prst="rect">
            <a:avLst/>
          </a:prstGeom>
        </p:spPr>
      </p:pic>
      <p:sp>
        <p:nvSpPr>
          <p:cNvPr id="9" name="Slide Number Placeholder 8"/>
          <p:cNvSpPr>
            <a:spLocks noGrp="1"/>
          </p:cNvSpPr>
          <p:nvPr>
            <p:ph type="sldNum" sz="quarter" idx="12"/>
          </p:nvPr>
        </p:nvSpPr>
        <p:spPr/>
        <p:txBody>
          <a:bodyPr/>
          <a:lstStyle/>
          <a:p>
            <a:fld id="{024BC43F-AAE5-481E-827F-B28F73C6CC9C}" type="slidenum">
              <a:rPr lang="en-US" smtClean="0">
                <a:solidFill>
                  <a:prstClr val="black"/>
                </a:solidFill>
                <a:latin typeface="Times New Roman"/>
              </a:rPr>
              <a:pPr/>
              <a:t>15</a:t>
            </a:fld>
            <a:endParaRPr lang="en-US" dirty="0">
              <a:solidFill>
                <a:prstClr val="black"/>
              </a:solidFill>
              <a:latin typeface="Times New Roman"/>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Science Delivery</a:t>
            </a:r>
            <a:endParaRPr lang="en-US" dirty="0"/>
          </a:p>
        </p:txBody>
      </p:sp>
      <p:sp>
        <p:nvSpPr>
          <p:cNvPr id="3" name="Content Placeholder 2"/>
          <p:cNvSpPr>
            <a:spLocks noGrp="1"/>
          </p:cNvSpPr>
          <p:nvPr>
            <p:ph idx="1"/>
          </p:nvPr>
        </p:nvSpPr>
        <p:spPr>
          <a:xfrm>
            <a:off x="457200" y="1219200"/>
            <a:ext cx="8458200" cy="4343400"/>
          </a:xfrm>
        </p:spPr>
        <p:txBody>
          <a:bodyPr/>
          <a:lstStyle/>
          <a:p>
            <a:pPr lvl="0"/>
            <a:r>
              <a:rPr lang="en-US" dirty="0" smtClean="0"/>
              <a:t>LCC is supporting demonstration projects</a:t>
            </a:r>
          </a:p>
          <a:p>
            <a:pPr lvl="0"/>
            <a:r>
              <a:rPr lang="en-US" dirty="0" smtClean="0"/>
              <a:t>LCC Science Delivery Team has developed initial plan for Science Delivery</a:t>
            </a:r>
          </a:p>
          <a:p>
            <a:pPr lvl="1"/>
            <a:r>
              <a:rPr lang="en-US" dirty="0" smtClean="0"/>
              <a:t>Program Development and Capacity </a:t>
            </a:r>
          </a:p>
          <a:p>
            <a:pPr lvl="1"/>
            <a:r>
              <a:rPr lang="en-US" dirty="0" smtClean="0"/>
              <a:t>Partner Support Grants and Demonstration Projects</a:t>
            </a:r>
          </a:p>
          <a:p>
            <a:pPr lvl="1"/>
            <a:r>
              <a:rPr lang="en-US" dirty="0" smtClean="0"/>
              <a:t>Information Support and Access Needs</a:t>
            </a:r>
          </a:p>
          <a:p>
            <a:pPr>
              <a:buNone/>
            </a:pPr>
            <a:endParaRPr lang="en-US" dirty="0"/>
          </a:p>
        </p:txBody>
      </p:sp>
      <p:sp>
        <p:nvSpPr>
          <p:cNvPr id="4" name="Slide Number Placeholder 3"/>
          <p:cNvSpPr>
            <a:spLocks noGrp="1"/>
          </p:cNvSpPr>
          <p:nvPr>
            <p:ph type="sldNum" sz="quarter" idx="12"/>
          </p:nvPr>
        </p:nvSpPr>
        <p:spPr/>
        <p:txBody>
          <a:bodyPr/>
          <a:lstStyle/>
          <a:p>
            <a:fld id="{024BC43F-AAE5-481E-827F-B28F73C6CC9C}" type="slidenum">
              <a:rPr lang="en-US" smtClean="0">
                <a:solidFill>
                  <a:prstClr val="black"/>
                </a:solidFill>
                <a:latin typeface="Times New Roman"/>
              </a:rPr>
              <a:pPr/>
              <a:t>16</a:t>
            </a:fld>
            <a:endParaRPr lang="en-US" dirty="0">
              <a:solidFill>
                <a:prstClr val="black"/>
              </a:solidFill>
              <a:latin typeface="Times New Roman"/>
            </a:endParaRP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Communications</a:t>
            </a:r>
            <a:endParaRPr lang="en-US" dirty="0"/>
          </a:p>
        </p:txBody>
      </p:sp>
      <p:sp>
        <p:nvSpPr>
          <p:cNvPr id="3" name="Content Placeholder 2"/>
          <p:cNvSpPr>
            <a:spLocks noGrp="1"/>
          </p:cNvSpPr>
          <p:nvPr>
            <p:ph idx="1"/>
          </p:nvPr>
        </p:nvSpPr>
        <p:spPr>
          <a:xfrm>
            <a:off x="457200" y="1219200"/>
            <a:ext cx="8458200" cy="4343400"/>
          </a:xfrm>
        </p:spPr>
        <p:txBody>
          <a:bodyPr>
            <a:normAutofit lnSpcReduction="10000"/>
          </a:bodyPr>
          <a:lstStyle/>
          <a:p>
            <a:pPr lvl="0"/>
            <a:r>
              <a:rPr lang="en-US" dirty="0" smtClean="0"/>
              <a:t>Provide consistent, clear and comprehensive communications demonstrating</a:t>
            </a:r>
          </a:p>
          <a:p>
            <a:pPr lvl="1"/>
            <a:r>
              <a:rPr lang="en-US" dirty="0" smtClean="0"/>
              <a:t>the North Atlantic LCC’s relevance and value to the communities it serves; </a:t>
            </a:r>
          </a:p>
          <a:p>
            <a:pPr lvl="1"/>
            <a:r>
              <a:rPr lang="en-US" dirty="0" smtClean="0"/>
              <a:t>transparency and accountability to partners, Congress and the American public; and </a:t>
            </a:r>
          </a:p>
          <a:p>
            <a:pPr lvl="1"/>
            <a:r>
              <a:rPr lang="en-US" dirty="0" smtClean="0"/>
              <a:t>the capability to help meet the conservation challenges of the 21st century.</a:t>
            </a:r>
          </a:p>
          <a:p>
            <a:pPr>
              <a:buNone/>
            </a:pPr>
            <a:endParaRPr lang="en-US" dirty="0"/>
          </a:p>
        </p:txBody>
      </p:sp>
      <p:pic>
        <p:nvPicPr>
          <p:cNvPr id="25602" name="Picture 2"/>
          <p:cNvPicPr>
            <a:picLocks noChangeAspect="1" noChangeArrowheads="1"/>
          </p:cNvPicPr>
          <p:nvPr/>
        </p:nvPicPr>
        <p:blipFill>
          <a:blip r:embed="rId3" cstate="print"/>
          <a:srcRect l="6250" t="11000" r="8125" b="10000"/>
          <a:stretch>
            <a:fillRect/>
          </a:stretch>
        </p:blipFill>
        <p:spPr bwMode="auto">
          <a:xfrm>
            <a:off x="0" y="1219200"/>
            <a:ext cx="9144000" cy="5272818"/>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024BC43F-AAE5-481E-827F-B28F73C6CC9C}" type="slidenum">
              <a:rPr lang="en-US" smtClean="0">
                <a:solidFill>
                  <a:prstClr val="black"/>
                </a:solidFill>
                <a:latin typeface="Times New Roman"/>
              </a:rPr>
              <a:pPr/>
              <a:t>17</a:t>
            </a:fld>
            <a:endParaRPr lang="en-US" dirty="0">
              <a:solidFill>
                <a:prstClr val="black"/>
              </a:solidFill>
              <a:latin typeface="Times New Roman"/>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Autofit/>
          </a:bodyPr>
          <a:lstStyle/>
          <a:p>
            <a:r>
              <a:rPr lang="en-US" sz="3600" dirty="0" smtClean="0"/>
              <a:t>Summary: Where We Are</a:t>
            </a:r>
            <a:endParaRPr lang="en-US" sz="3600" dirty="0"/>
          </a:p>
        </p:txBody>
      </p:sp>
      <p:sp>
        <p:nvSpPr>
          <p:cNvPr id="3" name="Content Placeholder 2"/>
          <p:cNvSpPr>
            <a:spLocks noGrp="1"/>
          </p:cNvSpPr>
          <p:nvPr>
            <p:ph idx="1"/>
          </p:nvPr>
        </p:nvSpPr>
        <p:spPr>
          <a:xfrm>
            <a:off x="457200" y="1143000"/>
            <a:ext cx="8229600" cy="4648200"/>
          </a:xfrm>
        </p:spPr>
        <p:txBody>
          <a:bodyPr>
            <a:normAutofit fontScale="85000" lnSpcReduction="20000"/>
          </a:bodyPr>
          <a:lstStyle/>
          <a:p>
            <a:pPr lvl="0"/>
            <a:r>
              <a:rPr lang="en-US" dirty="0" smtClean="0"/>
              <a:t>LCC had developed the partnership and capacity to achieve its mission</a:t>
            </a:r>
          </a:p>
          <a:p>
            <a:pPr lvl="0"/>
            <a:r>
              <a:rPr lang="en-US" dirty="0" smtClean="0"/>
              <a:t>LCC and partners have supported projects consistent with the northeast conservation framework and strategic plan</a:t>
            </a:r>
          </a:p>
          <a:p>
            <a:pPr lvl="0"/>
            <a:r>
              <a:rPr lang="en-US" dirty="0" smtClean="0"/>
              <a:t>Projects are at the stage where information and tools are becoming available</a:t>
            </a:r>
          </a:p>
          <a:p>
            <a:pPr lvl="0"/>
            <a:r>
              <a:rPr lang="en-US" dirty="0" smtClean="0"/>
              <a:t>Information and tools being made available through information management system</a:t>
            </a:r>
          </a:p>
          <a:p>
            <a:pPr lvl="0"/>
            <a:r>
              <a:rPr lang="en-US" dirty="0" smtClean="0"/>
              <a:t>We are increasing our communications capability</a:t>
            </a:r>
          </a:p>
          <a:p>
            <a:pPr lvl="0"/>
            <a:r>
              <a:rPr lang="en-US" dirty="0" smtClean="0"/>
              <a:t>We are focusing on the best ways to deliver the information through Science Delivery Team</a:t>
            </a:r>
            <a:endParaRPr lang="en-US" dirty="0"/>
          </a:p>
        </p:txBody>
      </p:sp>
      <p:sp>
        <p:nvSpPr>
          <p:cNvPr id="4" name="Slide Number Placeholder 3"/>
          <p:cNvSpPr>
            <a:spLocks noGrp="1"/>
          </p:cNvSpPr>
          <p:nvPr>
            <p:ph type="sldNum" sz="quarter" idx="12"/>
          </p:nvPr>
        </p:nvSpPr>
        <p:spPr/>
        <p:txBody>
          <a:bodyPr/>
          <a:lstStyle/>
          <a:p>
            <a:fld id="{024BC43F-AAE5-481E-827F-B28F73C6CC9C}" type="slidenum">
              <a:rPr lang="en-US" smtClean="0">
                <a:solidFill>
                  <a:prstClr val="black"/>
                </a:solidFill>
                <a:latin typeface="Times New Roman"/>
              </a:rPr>
              <a:pPr/>
              <a:t>18</a:t>
            </a:fld>
            <a:endParaRPr lang="en-US" dirty="0">
              <a:solidFill>
                <a:prstClr val="black"/>
              </a:solidFill>
              <a:latin typeface="Times New Roman"/>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Autofit/>
          </a:bodyPr>
          <a:lstStyle/>
          <a:p>
            <a:r>
              <a:rPr lang="en-US" sz="3600" dirty="0" smtClean="0"/>
              <a:t>Where We Need to Go  </a:t>
            </a:r>
            <a:br>
              <a:rPr lang="en-US" sz="3600" dirty="0" smtClean="0"/>
            </a:br>
            <a:r>
              <a:rPr lang="en-US" sz="2800" dirty="0" smtClean="0"/>
              <a:t>Putting the Tools Together and Delivering Them</a:t>
            </a:r>
            <a:endParaRPr lang="en-US" sz="2800" dirty="0"/>
          </a:p>
        </p:txBody>
      </p:sp>
      <p:sp>
        <p:nvSpPr>
          <p:cNvPr id="3" name="Content Placeholder 2"/>
          <p:cNvSpPr>
            <a:spLocks noGrp="1"/>
          </p:cNvSpPr>
          <p:nvPr>
            <p:ph idx="1"/>
          </p:nvPr>
        </p:nvSpPr>
        <p:spPr>
          <a:xfrm>
            <a:off x="457200" y="1143000"/>
            <a:ext cx="8458200" cy="4648200"/>
          </a:xfrm>
        </p:spPr>
        <p:txBody>
          <a:bodyPr>
            <a:normAutofit fontScale="92500"/>
          </a:bodyPr>
          <a:lstStyle/>
          <a:p>
            <a:pPr>
              <a:buNone/>
            </a:pPr>
            <a:r>
              <a:rPr lang="en-US" dirty="0" smtClean="0"/>
              <a:t>Science Development, Information Management, Science Delivery, Communications and…</a:t>
            </a:r>
          </a:p>
          <a:p>
            <a:pPr>
              <a:buNone/>
            </a:pPr>
            <a:r>
              <a:rPr lang="en-US" u="sng" dirty="0" smtClean="0"/>
              <a:t>Landscape Conservation Design</a:t>
            </a:r>
          </a:p>
          <a:p>
            <a:pPr lvl="1"/>
            <a:r>
              <a:rPr lang="en-US" dirty="0" smtClean="0"/>
              <a:t>How much of what conservation actions are needed where to sustain natural and cultural resources across the region and landscapes within the region?</a:t>
            </a:r>
          </a:p>
          <a:p>
            <a:pPr lvl="1"/>
            <a:r>
              <a:rPr lang="en-US" dirty="0" smtClean="0"/>
              <a:t>Collaborative process for agreeing on common goals and </a:t>
            </a:r>
            <a:r>
              <a:rPr lang="en-US" smtClean="0"/>
              <a:t>developing landscape </a:t>
            </a:r>
            <a:r>
              <a:rPr lang="en-US" dirty="0" smtClean="0"/>
              <a:t>conservation designs (conservation blueprints)</a:t>
            </a:r>
          </a:p>
        </p:txBody>
      </p:sp>
      <p:sp>
        <p:nvSpPr>
          <p:cNvPr id="4" name="Slide Number Placeholder 3"/>
          <p:cNvSpPr>
            <a:spLocks noGrp="1"/>
          </p:cNvSpPr>
          <p:nvPr>
            <p:ph type="sldNum" sz="quarter" idx="12"/>
          </p:nvPr>
        </p:nvSpPr>
        <p:spPr/>
        <p:txBody>
          <a:bodyPr/>
          <a:lstStyle/>
          <a:p>
            <a:fld id="{024BC43F-AAE5-481E-827F-B28F73C6CC9C}" type="slidenum">
              <a:rPr lang="en-US" smtClean="0">
                <a:solidFill>
                  <a:prstClr val="black"/>
                </a:solidFill>
                <a:latin typeface="Times New Roman"/>
              </a:rPr>
              <a:pPr/>
              <a:t>19</a:t>
            </a:fld>
            <a:endParaRPr lang="en-US" dirty="0">
              <a:solidFill>
                <a:prstClr val="black"/>
              </a:solidFill>
              <a:latin typeface="Times New Roman"/>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0" y="0"/>
            <a:ext cx="8991600" cy="1143000"/>
          </a:xfrm>
        </p:spPr>
        <p:txBody>
          <a:bodyPr>
            <a:normAutofit/>
          </a:bodyPr>
          <a:lstStyle/>
          <a:p>
            <a:pPr eaLnBrk="1" hangingPunct="1"/>
            <a:r>
              <a:rPr lang="en-US" sz="4000" dirty="0" smtClean="0"/>
              <a:t>North Atlantic LCC</a:t>
            </a:r>
          </a:p>
        </p:txBody>
      </p:sp>
      <p:sp>
        <p:nvSpPr>
          <p:cNvPr id="10243" name="Rectangle 3"/>
          <p:cNvSpPr>
            <a:spLocks noGrp="1" noChangeArrowheads="1"/>
          </p:cNvSpPr>
          <p:nvPr>
            <p:ph type="body" idx="1"/>
          </p:nvPr>
        </p:nvSpPr>
        <p:spPr>
          <a:xfrm>
            <a:off x="152400" y="1143000"/>
            <a:ext cx="5181600" cy="4648200"/>
          </a:xfrm>
        </p:spPr>
        <p:txBody>
          <a:bodyPr>
            <a:normAutofit fontScale="92500" lnSpcReduction="20000"/>
          </a:bodyPr>
          <a:lstStyle/>
          <a:p>
            <a:pPr>
              <a:spcAft>
                <a:spcPts val="300"/>
              </a:spcAft>
              <a:buNone/>
            </a:pPr>
            <a:r>
              <a:rPr lang="en-US" sz="2800" dirty="0" smtClean="0"/>
              <a:t>	Vision: </a:t>
            </a:r>
            <a:r>
              <a:rPr lang="en-US" sz="2800" i="1" dirty="0" smtClean="0"/>
              <a:t>Landscapes that sustain our natural resources and cultural heritage maintained in a healthy state through active collaboration of conservation partners and partnerships in the North Atlantic region </a:t>
            </a:r>
          </a:p>
          <a:p>
            <a:pPr lvl="1"/>
            <a:r>
              <a:rPr lang="en-US" sz="2400" dirty="0" smtClean="0"/>
              <a:t>Mission</a:t>
            </a:r>
          </a:p>
          <a:p>
            <a:pPr lvl="1"/>
            <a:r>
              <a:rPr lang="en-US" sz="2400" dirty="0" smtClean="0"/>
              <a:t>Partnership</a:t>
            </a:r>
          </a:p>
          <a:p>
            <a:pPr lvl="1"/>
            <a:r>
              <a:rPr lang="en-US" sz="2400" dirty="0" smtClean="0"/>
              <a:t>Conservation Framework and Strategic Plan</a:t>
            </a:r>
          </a:p>
          <a:p>
            <a:pPr lvl="1"/>
            <a:r>
              <a:rPr lang="en-US" sz="2400" dirty="0" smtClean="0"/>
              <a:t>Science Needs and Projects</a:t>
            </a:r>
          </a:p>
          <a:p>
            <a:pPr lvl="1"/>
            <a:r>
              <a:rPr lang="en-US" sz="2400" dirty="0" smtClean="0"/>
              <a:t>Science Delivery</a:t>
            </a:r>
          </a:p>
          <a:p>
            <a:pPr lvl="1"/>
            <a:r>
              <a:rPr lang="en-US" sz="2400" dirty="0" smtClean="0"/>
              <a:t>Communications</a:t>
            </a:r>
          </a:p>
        </p:txBody>
      </p:sp>
      <p:pic>
        <p:nvPicPr>
          <p:cNvPr id="5" name="Picture 4" descr="LCCsInTheNortheast.jpg"/>
          <p:cNvPicPr>
            <a:picLocks noChangeAspect="1"/>
          </p:cNvPicPr>
          <p:nvPr/>
        </p:nvPicPr>
        <p:blipFill>
          <a:blip r:embed="rId3" cstate="print"/>
          <a:stretch>
            <a:fillRect/>
          </a:stretch>
        </p:blipFill>
        <p:spPr>
          <a:xfrm>
            <a:off x="5392882" y="1066800"/>
            <a:ext cx="3733800" cy="4831976"/>
          </a:xfrm>
          <a:prstGeom prst="rect">
            <a:avLst/>
          </a:prstGeom>
        </p:spPr>
      </p:pic>
      <p:sp>
        <p:nvSpPr>
          <p:cNvPr id="6" name="Slide Number Placeholder 5"/>
          <p:cNvSpPr>
            <a:spLocks noGrp="1"/>
          </p:cNvSpPr>
          <p:nvPr>
            <p:ph type="sldNum" sz="quarter" idx="12"/>
          </p:nvPr>
        </p:nvSpPr>
        <p:spPr/>
        <p:txBody>
          <a:bodyPr/>
          <a:lstStyle/>
          <a:p>
            <a:fld id="{024BC43F-AAE5-481E-827F-B28F73C6CC9C}" type="slidenum">
              <a:rPr lang="en-US" smtClean="0">
                <a:solidFill>
                  <a:prstClr val="black"/>
                </a:solidFill>
                <a:latin typeface="Times New Roman"/>
              </a:rPr>
              <a:pPr/>
              <a:t>2</a:t>
            </a:fld>
            <a:endParaRPr lang="en-US" dirty="0">
              <a:solidFill>
                <a:prstClr val="black"/>
              </a:solidFill>
              <a:latin typeface="Times New Roman"/>
            </a:endParaRP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63562"/>
          </a:xfrm>
        </p:spPr>
        <p:txBody>
          <a:bodyPr>
            <a:normAutofit fontScale="90000"/>
          </a:bodyPr>
          <a:lstStyle/>
          <a:p>
            <a:r>
              <a:rPr lang="en-US" sz="4000" dirty="0" smtClean="0"/>
              <a:t>North Atlantic LCC - Mission</a:t>
            </a:r>
            <a:endParaRPr lang="en-US" sz="4000" dirty="0"/>
          </a:p>
        </p:txBody>
      </p:sp>
      <p:sp>
        <p:nvSpPr>
          <p:cNvPr id="3" name="TextBox 2"/>
          <p:cNvSpPr txBox="1"/>
          <p:nvPr/>
        </p:nvSpPr>
        <p:spPr>
          <a:xfrm>
            <a:off x="0" y="609600"/>
            <a:ext cx="9144000" cy="2246769"/>
          </a:xfrm>
          <a:prstGeom prst="rect">
            <a:avLst/>
          </a:prstGeom>
          <a:noFill/>
        </p:spPr>
        <p:txBody>
          <a:bodyPr wrap="square" rtlCol="0">
            <a:spAutoFit/>
          </a:bodyPr>
          <a:lstStyle/>
          <a:p>
            <a:r>
              <a:rPr lang="en-US" sz="2800" dirty="0" smtClean="0"/>
              <a:t>The North Atlantic Landscape Conservation Cooperative provides a partnership in which the conservation community works together to address increasing land use pressures and widespread resource threats and uncertainties amplified by a rapidly changing climate.  </a:t>
            </a:r>
            <a:endParaRPr lang="en-US" sz="2800" dirty="0"/>
          </a:p>
        </p:txBody>
      </p:sp>
      <p:pic>
        <p:nvPicPr>
          <p:cNvPr id="10" name="Picture 9" descr="Cross_Islandnew.jpg"/>
          <p:cNvPicPr>
            <a:picLocks noChangeAspect="1"/>
          </p:cNvPicPr>
          <p:nvPr/>
        </p:nvPicPr>
        <p:blipFill>
          <a:blip r:embed="rId4" cstate="print"/>
          <a:srcRect/>
          <a:stretch>
            <a:fillRect/>
          </a:stretch>
        </p:blipFill>
        <p:spPr bwMode="auto">
          <a:xfrm>
            <a:off x="0" y="5559083"/>
            <a:ext cx="1219200" cy="1298917"/>
          </a:xfrm>
          <a:prstGeom prst="rect">
            <a:avLst/>
          </a:prstGeom>
          <a:noFill/>
          <a:ln w="9525">
            <a:noFill/>
            <a:miter lim="800000"/>
            <a:headEnd/>
            <a:tailEnd/>
          </a:ln>
        </p:spPr>
      </p:pic>
      <p:pic>
        <p:nvPicPr>
          <p:cNvPr id="11" name="Picture 11" descr="Puffin%20on%20rocknew.jpg"/>
          <p:cNvPicPr>
            <a:picLocks noChangeAspect="1"/>
          </p:cNvPicPr>
          <p:nvPr/>
        </p:nvPicPr>
        <p:blipFill>
          <a:blip r:embed="rId5" cstate="print"/>
          <a:srcRect/>
          <a:stretch>
            <a:fillRect/>
          </a:stretch>
        </p:blipFill>
        <p:spPr bwMode="auto">
          <a:xfrm>
            <a:off x="1219200" y="5562600"/>
            <a:ext cx="1326242" cy="1295400"/>
          </a:xfrm>
          <a:prstGeom prst="rect">
            <a:avLst/>
          </a:prstGeom>
          <a:noFill/>
          <a:ln w="9525">
            <a:noFill/>
            <a:miter lim="800000"/>
            <a:headEnd/>
            <a:tailEnd/>
          </a:ln>
        </p:spPr>
      </p:pic>
      <p:pic>
        <p:nvPicPr>
          <p:cNvPr id="14" name="Picture 7" descr="grassinsand_nathan_bacheler.jpg"/>
          <p:cNvPicPr>
            <a:picLocks noChangeAspect="1"/>
          </p:cNvPicPr>
          <p:nvPr/>
        </p:nvPicPr>
        <p:blipFill>
          <a:blip r:embed="rId6" cstate="print"/>
          <a:srcRect l="6667" r="20000"/>
          <a:stretch>
            <a:fillRect/>
          </a:stretch>
        </p:blipFill>
        <p:spPr bwMode="auto">
          <a:xfrm>
            <a:off x="2514600" y="5562600"/>
            <a:ext cx="1424940" cy="1295400"/>
          </a:xfrm>
          <a:prstGeom prst="rect">
            <a:avLst/>
          </a:prstGeom>
          <a:noFill/>
          <a:ln w="9525">
            <a:noFill/>
            <a:miter lim="800000"/>
            <a:headEnd/>
            <a:tailEnd/>
          </a:ln>
        </p:spPr>
      </p:pic>
      <p:pic>
        <p:nvPicPr>
          <p:cNvPr id="15" name="Picture 12" descr="amoy_w_chick_jack_rogers.jpg"/>
          <p:cNvPicPr>
            <a:picLocks noChangeAspect="1"/>
          </p:cNvPicPr>
          <p:nvPr/>
        </p:nvPicPr>
        <p:blipFill>
          <a:blip r:embed="rId7" cstate="print"/>
          <a:srcRect l="7095" r="7771"/>
          <a:stretch>
            <a:fillRect/>
          </a:stretch>
        </p:blipFill>
        <p:spPr bwMode="auto">
          <a:xfrm>
            <a:off x="3886200" y="5562600"/>
            <a:ext cx="1532136" cy="1295400"/>
          </a:xfrm>
          <a:prstGeom prst="rect">
            <a:avLst/>
          </a:prstGeom>
          <a:noFill/>
          <a:ln w="9525">
            <a:noFill/>
            <a:miter lim="800000"/>
            <a:headEnd/>
            <a:tailEnd/>
          </a:ln>
        </p:spPr>
      </p:pic>
      <p:pic>
        <p:nvPicPr>
          <p:cNvPr id="16" name="Picture 5" descr="Delaware Bay Bayside_michael_hogan.jpg"/>
          <p:cNvPicPr>
            <a:picLocks noChangeAspect="1"/>
          </p:cNvPicPr>
          <p:nvPr/>
        </p:nvPicPr>
        <p:blipFill>
          <a:blip r:embed="rId8" cstate="print"/>
          <a:srcRect r="24138"/>
          <a:stretch>
            <a:fillRect/>
          </a:stretch>
        </p:blipFill>
        <p:spPr bwMode="auto">
          <a:xfrm>
            <a:off x="5410200" y="5562600"/>
            <a:ext cx="1231271" cy="1295400"/>
          </a:xfrm>
          <a:prstGeom prst="rect">
            <a:avLst/>
          </a:prstGeom>
          <a:noFill/>
          <a:ln w="9525">
            <a:noFill/>
            <a:miter lim="800000"/>
            <a:headEnd/>
            <a:tailEnd/>
          </a:ln>
        </p:spPr>
      </p:pic>
      <p:pic>
        <p:nvPicPr>
          <p:cNvPr id="17" name="Picture 13" descr="saltmarsh_sharp-tailed_sparrow_ed_sigda.jpg"/>
          <p:cNvPicPr>
            <a:picLocks noChangeAspect="1"/>
          </p:cNvPicPr>
          <p:nvPr/>
        </p:nvPicPr>
        <p:blipFill>
          <a:blip r:embed="rId9" cstate="print"/>
          <a:srcRect l="13045" r="8696"/>
          <a:stretch>
            <a:fillRect/>
          </a:stretch>
        </p:blipFill>
        <p:spPr bwMode="auto">
          <a:xfrm>
            <a:off x="6629401" y="5562600"/>
            <a:ext cx="1351722" cy="1295400"/>
          </a:xfrm>
          <a:prstGeom prst="rect">
            <a:avLst/>
          </a:prstGeom>
          <a:noFill/>
          <a:ln w="9525">
            <a:noFill/>
            <a:miter lim="800000"/>
            <a:headEnd/>
            <a:tailEnd/>
          </a:ln>
        </p:spPr>
      </p:pic>
      <p:graphicFrame>
        <p:nvGraphicFramePr>
          <p:cNvPr id="180225" name="Object 1"/>
          <p:cNvGraphicFramePr>
            <a:graphicFrameLocks noChangeAspect="1"/>
          </p:cNvGraphicFramePr>
          <p:nvPr/>
        </p:nvGraphicFramePr>
        <p:xfrm>
          <a:off x="7783513" y="5562600"/>
          <a:ext cx="1382513" cy="1295400"/>
        </p:xfrm>
        <a:graphic>
          <a:graphicData uri="http://schemas.openxmlformats.org/presentationml/2006/ole">
            <mc:AlternateContent xmlns:mc="http://schemas.openxmlformats.org/markup-compatibility/2006">
              <mc:Choice xmlns:v="urn:schemas-microsoft-com:vml" Requires="v">
                <p:oleObj spid="_x0000_s1029" name="CorelPhotoPaint.Image.8" r:id="rId10" imgW="6819048" imgH="6387302" progId="">
                  <p:embed/>
                </p:oleObj>
              </mc:Choice>
              <mc:Fallback>
                <p:oleObj name="CorelPhotoPaint.Image.8" r:id="rId10" imgW="6819048" imgH="6387302" progId="">
                  <p:embed/>
                  <p:pic>
                    <p:nvPicPr>
                      <p:cNvPr id="0"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83513" y="5562600"/>
                        <a:ext cx="1382513"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2" name="Slide Number Placeholder 11"/>
          <p:cNvSpPr>
            <a:spLocks noGrp="1"/>
          </p:cNvSpPr>
          <p:nvPr>
            <p:ph type="sldNum" sz="quarter" idx="12"/>
          </p:nvPr>
        </p:nvSpPr>
        <p:spPr/>
        <p:txBody>
          <a:bodyPr/>
          <a:lstStyle/>
          <a:p>
            <a:fld id="{024BC43F-AAE5-481E-827F-B28F73C6CC9C}" type="slidenum">
              <a:rPr lang="en-US" smtClean="0">
                <a:solidFill>
                  <a:prstClr val="black"/>
                </a:solidFill>
                <a:latin typeface="Times New Roman"/>
              </a:rPr>
              <a:pPr/>
              <a:t>3</a:t>
            </a:fld>
            <a:endParaRPr lang="en-US" dirty="0">
              <a:solidFill>
                <a:prstClr val="black"/>
              </a:solidFill>
              <a:latin typeface="Times New Roman"/>
            </a:endParaRP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6"/>
          <p:cNvSpPr txBox="1">
            <a:spLocks noChangeArrowheads="1"/>
          </p:cNvSpPr>
          <p:nvPr/>
        </p:nvSpPr>
        <p:spPr bwMode="auto">
          <a:xfrm>
            <a:off x="-228600" y="152400"/>
            <a:ext cx="4343400" cy="1877437"/>
          </a:xfrm>
          <a:prstGeom prst="rect">
            <a:avLst/>
          </a:prstGeom>
          <a:noFill/>
          <a:ln w="9525">
            <a:noFill/>
            <a:miter lim="800000"/>
            <a:headEnd/>
            <a:tailEnd/>
          </a:ln>
        </p:spPr>
        <p:txBody>
          <a:bodyPr wrap="square">
            <a:spAutoFit/>
          </a:bodyPr>
          <a:lstStyle/>
          <a:p>
            <a:pPr algn="ctr"/>
            <a:r>
              <a:rPr lang="en-US" sz="4000" dirty="0" smtClean="0">
                <a:solidFill>
                  <a:srgbClr val="002060"/>
                </a:solidFill>
              </a:rPr>
              <a:t>North Atlantic </a:t>
            </a:r>
            <a:br>
              <a:rPr lang="en-US" sz="4000" dirty="0" smtClean="0">
                <a:solidFill>
                  <a:srgbClr val="002060"/>
                </a:solidFill>
              </a:rPr>
            </a:br>
            <a:r>
              <a:rPr lang="en-US" sz="4000" dirty="0" smtClean="0">
                <a:solidFill>
                  <a:srgbClr val="002060"/>
                </a:solidFill>
              </a:rPr>
              <a:t>LCC Partnership</a:t>
            </a:r>
          </a:p>
          <a:p>
            <a:pPr algn="ctr"/>
            <a:endParaRPr lang="en-US" sz="3600" dirty="0" smtClean="0">
              <a:solidFill>
                <a:srgbClr val="CCFF33"/>
              </a:solidFill>
            </a:endParaRPr>
          </a:p>
        </p:txBody>
      </p:sp>
      <p:sp>
        <p:nvSpPr>
          <p:cNvPr id="5" name="Content Placeholder 2"/>
          <p:cNvSpPr txBox="1">
            <a:spLocks/>
          </p:cNvSpPr>
          <p:nvPr/>
        </p:nvSpPr>
        <p:spPr>
          <a:xfrm>
            <a:off x="0" y="1600200"/>
            <a:ext cx="9144000" cy="4114800"/>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Tx/>
              <a:buSzTx/>
              <a:tabLst/>
              <a:defRPr/>
            </a:pPr>
            <a:r>
              <a:rPr kumimoji="0" lang="en-US" sz="3200" b="0" i="0" u="none" strike="noStrike" kern="0" cap="none" spc="0" normalizeH="0" baseline="0" noProof="0" dirty="0" smtClean="0">
                <a:ln>
                  <a:noFill/>
                </a:ln>
                <a:solidFill>
                  <a:schemeClr val="tx1"/>
                </a:solidFill>
                <a:effectLst/>
                <a:uLnTx/>
                <a:uFillTx/>
                <a:latin typeface="+mn-lt"/>
                <a:ea typeface="+mn-ea"/>
                <a:cs typeface="+mn-cs"/>
              </a:rPr>
              <a:t>Steering Committee</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2400" b="0" i="0" u="none" strike="noStrike" kern="0" cap="none" spc="0" normalizeH="0" baseline="0" noProof="0" dirty="0" smtClean="0">
                <a:ln>
                  <a:noFill/>
                </a:ln>
                <a:solidFill>
                  <a:schemeClr val="tx1"/>
                </a:solidFill>
                <a:effectLst/>
                <a:uLnTx/>
                <a:uFillTx/>
                <a:latin typeface="+mn-lt"/>
              </a:rPr>
              <a:t>32 Members (14 State, 1 Tribal, 8 Fed., 2 Canadian, 8 NGO, CSC)</a:t>
            </a:r>
          </a:p>
          <a:p>
            <a:pPr marL="285750" indent="-285750" eaLnBrk="0" fontAlgn="base" hangingPunct="0">
              <a:spcBef>
                <a:spcPct val="20000"/>
              </a:spcBef>
              <a:spcAft>
                <a:spcPct val="0"/>
              </a:spcAft>
              <a:defRPr/>
            </a:pPr>
            <a:r>
              <a:rPr lang="en-US" sz="3200" kern="0" dirty="0" smtClean="0"/>
              <a:t>Technical Committees</a:t>
            </a:r>
          </a:p>
          <a:p>
            <a:pPr marL="742950" lvl="1" indent="-285750" eaLnBrk="0" hangingPunct="0">
              <a:spcBef>
                <a:spcPct val="20000"/>
              </a:spcBef>
              <a:buFontTx/>
              <a:buChar char="–"/>
              <a:defRPr/>
            </a:pPr>
            <a:r>
              <a:rPr lang="en-US" sz="2400" kern="0" dirty="0" smtClean="0"/>
              <a:t>43 members (7 State, 24 Fed., 1 Can., 8 NGO, 3 LCC) aquatic, terrestrial/wetland and coastal/marine </a:t>
            </a:r>
            <a:r>
              <a:rPr lang="en-US" sz="2400" kern="0" dirty="0" err="1" smtClean="0"/>
              <a:t>subteams</a:t>
            </a:r>
            <a:endParaRPr lang="en-US" sz="2400" kern="0" dirty="0" smtClean="0"/>
          </a:p>
          <a:p>
            <a:pPr marL="742950" lvl="1" indent="-285750" eaLnBrk="0" hangingPunct="0">
              <a:spcBef>
                <a:spcPct val="20000"/>
              </a:spcBef>
              <a:buFontTx/>
              <a:buChar char="–"/>
              <a:defRPr/>
            </a:pPr>
            <a:r>
              <a:rPr lang="en-US" sz="2400" kern="0" dirty="0" smtClean="0"/>
              <a:t>Multiple project oversight teams</a:t>
            </a:r>
          </a:p>
          <a:p>
            <a:pPr marL="285750" indent="-285750" eaLnBrk="0" hangingPunct="0">
              <a:spcBef>
                <a:spcPct val="20000"/>
              </a:spcBef>
              <a:defRPr/>
            </a:pPr>
            <a:r>
              <a:rPr lang="en-US" sz="3200" kern="0" dirty="0" smtClean="0"/>
              <a:t>Science Delivery Team</a:t>
            </a:r>
          </a:p>
          <a:p>
            <a:pPr marL="742950" lvl="1" indent="-285750" eaLnBrk="0" hangingPunct="0">
              <a:spcBef>
                <a:spcPct val="20000"/>
              </a:spcBef>
              <a:buFontTx/>
              <a:buChar char="–"/>
              <a:defRPr/>
            </a:pPr>
            <a:r>
              <a:rPr lang="en-US" sz="2400" kern="0" dirty="0" smtClean="0"/>
              <a:t>30 members (8 State, 10 Fed., 9 NGO, 3 LCC)</a:t>
            </a:r>
          </a:p>
          <a:p>
            <a:pPr marL="285750" indent="-285750" eaLnBrk="0" hangingPunct="0">
              <a:spcBef>
                <a:spcPct val="20000"/>
              </a:spcBef>
              <a:defRPr/>
            </a:pPr>
            <a:r>
              <a:rPr lang="en-US" sz="3200" kern="0" dirty="0" smtClean="0"/>
              <a:t>LCC Staff  </a:t>
            </a:r>
            <a:r>
              <a:rPr lang="en-US" sz="2400" kern="0" dirty="0" smtClean="0"/>
              <a:t>-</a:t>
            </a:r>
            <a:r>
              <a:rPr lang="en-US" sz="3200" kern="0" dirty="0" smtClean="0"/>
              <a:t> </a:t>
            </a:r>
            <a:r>
              <a:rPr lang="en-US" sz="2400" kern="0" dirty="0" smtClean="0"/>
              <a:t>(4 full time, 3 part time)</a:t>
            </a:r>
          </a:p>
          <a:p>
            <a:pPr marL="742950" lvl="1" indent="-285750" eaLnBrk="0" hangingPunct="0">
              <a:spcBef>
                <a:spcPct val="20000"/>
              </a:spcBef>
              <a:buFontTx/>
              <a:buChar char="–"/>
              <a:defRPr/>
            </a:pPr>
            <a:endParaRPr lang="en-US" sz="2400" kern="0" dirty="0" smtClean="0"/>
          </a:p>
          <a:p>
            <a:pPr marL="285750" indent="-285750" eaLnBrk="0" hangingPunct="0">
              <a:spcBef>
                <a:spcPct val="20000"/>
              </a:spcBef>
              <a:defRPr/>
            </a:pPr>
            <a:r>
              <a:rPr lang="en-US" sz="2400" kern="0" dirty="0" smtClean="0"/>
              <a:t>	</a:t>
            </a:r>
          </a:p>
          <a:p>
            <a:pPr marL="285750" indent="-285750" eaLnBrk="0" hangingPunct="0">
              <a:spcBef>
                <a:spcPct val="20000"/>
              </a:spcBef>
              <a:defRPr/>
            </a:pPr>
            <a:r>
              <a:rPr lang="en-US" sz="2400" kern="0" dirty="0" smtClean="0"/>
              <a:t> </a:t>
            </a:r>
          </a:p>
          <a:p>
            <a:pPr marL="742950" lvl="1" indent="-285750" eaLnBrk="0" hangingPunct="0">
              <a:spcBef>
                <a:spcPct val="20000"/>
              </a:spcBef>
              <a:buFontTx/>
              <a:buChar char="–"/>
              <a:defRPr/>
            </a:pPr>
            <a:endParaRPr lang="en-US" sz="2400" kern="0" dirty="0" smtClean="0"/>
          </a:p>
          <a:p>
            <a:pPr marL="285750" indent="-285750" eaLnBrk="0" fontAlgn="base" hangingPunct="0">
              <a:spcBef>
                <a:spcPct val="20000"/>
              </a:spcBef>
              <a:spcAft>
                <a:spcPct val="0"/>
              </a:spcAft>
              <a:defRPr/>
            </a:pPr>
            <a:endParaRPr kumimoji="0" lang="en-US" sz="2800" b="0" i="0" u="none" strike="noStrike" kern="0" cap="none" spc="0" normalizeH="0" baseline="0" noProof="0" dirty="0" smtClean="0">
              <a:ln>
                <a:noFill/>
              </a:ln>
              <a:solidFill>
                <a:schemeClr val="tx1"/>
              </a:solidFill>
              <a:effectLst/>
              <a:uLnTx/>
              <a:uFillTx/>
              <a:latin typeface="+mn-lt"/>
            </a:endParaRPr>
          </a:p>
        </p:txBody>
      </p:sp>
      <p:sp>
        <p:nvSpPr>
          <p:cNvPr id="7" name="Slide Number Placeholder 6"/>
          <p:cNvSpPr>
            <a:spLocks noGrp="1"/>
          </p:cNvSpPr>
          <p:nvPr>
            <p:ph type="sldNum" sz="quarter" idx="12"/>
          </p:nvPr>
        </p:nvSpPr>
        <p:spPr/>
        <p:txBody>
          <a:bodyPr/>
          <a:lstStyle/>
          <a:p>
            <a:pPr>
              <a:defRPr/>
            </a:pPr>
            <a:fld id="{511458C7-EC1D-4A57-898D-558BC59B7D32}" type="slidenum">
              <a:rPr lang="en-US" smtClean="0">
                <a:solidFill>
                  <a:srgbClr val="FFFFCC"/>
                </a:solidFill>
              </a:rPr>
              <a:pPr>
                <a:defRPr/>
              </a:pPr>
              <a:t>4</a:t>
            </a:fld>
            <a:endParaRPr lang="en-US">
              <a:solidFill>
                <a:srgbClr val="FFFFCC"/>
              </a:solidFill>
            </a:endParaRPr>
          </a:p>
        </p:txBody>
      </p:sp>
      <p:pic>
        <p:nvPicPr>
          <p:cNvPr id="9" name="Picture 8" descr="NALCC logos.jpg"/>
          <p:cNvPicPr>
            <a:picLocks noChangeAspect="1"/>
          </p:cNvPicPr>
          <p:nvPr/>
        </p:nvPicPr>
        <p:blipFill>
          <a:blip r:embed="rId3" cstate="print"/>
          <a:stretch>
            <a:fillRect/>
          </a:stretch>
        </p:blipFill>
        <p:spPr>
          <a:xfrm>
            <a:off x="4876800" y="1"/>
            <a:ext cx="4267200" cy="2268638"/>
          </a:xfrm>
          <a:prstGeom prst="rect">
            <a:avLst/>
          </a:prstGeom>
        </p:spPr>
      </p:pic>
      <p:pic>
        <p:nvPicPr>
          <p:cNvPr id="6" name="Picture 2" descr="NALCC Steering Committee 2012"/>
          <p:cNvPicPr>
            <a:picLocks noChangeAspect="1" noChangeArrowheads="1"/>
          </p:cNvPicPr>
          <p:nvPr/>
        </p:nvPicPr>
        <p:blipFill>
          <a:blip r:embed="rId4" cstate="print"/>
          <a:srcRect/>
          <a:stretch>
            <a:fillRect/>
          </a:stretch>
        </p:blipFill>
        <p:spPr bwMode="auto">
          <a:xfrm>
            <a:off x="4114800" y="0"/>
            <a:ext cx="5029200" cy="2263141"/>
          </a:xfrm>
          <a:prstGeom prst="rect">
            <a:avLst/>
          </a:prstGeom>
          <a:noFill/>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63562"/>
          </a:xfrm>
        </p:spPr>
        <p:txBody>
          <a:bodyPr>
            <a:normAutofit fontScale="90000"/>
          </a:bodyPr>
          <a:lstStyle/>
          <a:p>
            <a:r>
              <a:rPr lang="en-US" sz="4000" dirty="0" smtClean="0"/>
              <a:t>North Atlantic LCC - Mission</a:t>
            </a:r>
            <a:endParaRPr lang="en-US" sz="4000" dirty="0"/>
          </a:p>
        </p:txBody>
      </p:sp>
      <p:sp>
        <p:nvSpPr>
          <p:cNvPr id="3" name="TextBox 2"/>
          <p:cNvSpPr txBox="1"/>
          <p:nvPr/>
        </p:nvSpPr>
        <p:spPr>
          <a:xfrm>
            <a:off x="0" y="609600"/>
            <a:ext cx="9144000" cy="2246769"/>
          </a:xfrm>
          <a:prstGeom prst="rect">
            <a:avLst/>
          </a:prstGeom>
          <a:noFill/>
        </p:spPr>
        <p:txBody>
          <a:bodyPr wrap="square" rtlCol="0">
            <a:spAutoFit/>
          </a:bodyPr>
          <a:lstStyle/>
          <a:p>
            <a:r>
              <a:rPr lang="en-US" sz="2800" dirty="0" smtClean="0">
                <a:solidFill>
                  <a:schemeClr val="bg1">
                    <a:lumMod val="50000"/>
                  </a:schemeClr>
                </a:solidFill>
              </a:rPr>
              <a:t>The North Atlantic Landscape Conservation Cooperative provides a partnership in which the conservation community works together to address increasing land use pressures and widespread resource threats and uncertainties amplified by a rapidly changing climate</a:t>
            </a:r>
            <a:r>
              <a:rPr lang="en-US" sz="2800" b="1" dirty="0" smtClean="0">
                <a:solidFill>
                  <a:schemeClr val="bg1">
                    <a:lumMod val="50000"/>
                  </a:schemeClr>
                </a:solidFill>
              </a:rPr>
              <a:t>.</a:t>
            </a:r>
            <a:r>
              <a:rPr lang="en-US" sz="2800" b="1" dirty="0" smtClean="0"/>
              <a:t>  </a:t>
            </a:r>
            <a:endParaRPr lang="en-US" sz="2800" b="1" dirty="0"/>
          </a:p>
        </p:txBody>
      </p:sp>
      <p:sp>
        <p:nvSpPr>
          <p:cNvPr id="9" name="TextBox 8"/>
          <p:cNvSpPr txBox="1"/>
          <p:nvPr/>
        </p:nvSpPr>
        <p:spPr>
          <a:xfrm>
            <a:off x="0" y="2895600"/>
            <a:ext cx="9067800" cy="2246769"/>
          </a:xfrm>
          <a:prstGeom prst="rect">
            <a:avLst/>
          </a:prstGeom>
          <a:noFill/>
        </p:spPr>
        <p:txBody>
          <a:bodyPr wrap="square" rtlCol="0">
            <a:spAutoFit/>
          </a:bodyPr>
          <a:lstStyle/>
          <a:p>
            <a:r>
              <a:rPr lang="en-US" sz="2800" dirty="0" smtClean="0"/>
              <a:t>The partners and partnerships in the cooperative address these regional threats and uncertainties by agreeing on common goals and jointly developing and delivering the scientific information and tools needed to prioritize and guide more effective conservation actions by partners toward those goals. </a:t>
            </a:r>
            <a:endParaRPr lang="en-US" sz="2800" dirty="0"/>
          </a:p>
        </p:txBody>
      </p:sp>
      <p:pic>
        <p:nvPicPr>
          <p:cNvPr id="10" name="Picture 9" descr="Cross_Islandnew.jpg"/>
          <p:cNvPicPr>
            <a:picLocks noChangeAspect="1"/>
          </p:cNvPicPr>
          <p:nvPr/>
        </p:nvPicPr>
        <p:blipFill>
          <a:blip r:embed="rId4" cstate="print"/>
          <a:srcRect/>
          <a:stretch>
            <a:fillRect/>
          </a:stretch>
        </p:blipFill>
        <p:spPr bwMode="auto">
          <a:xfrm>
            <a:off x="0" y="5559083"/>
            <a:ext cx="1219200" cy="1298917"/>
          </a:xfrm>
          <a:prstGeom prst="rect">
            <a:avLst/>
          </a:prstGeom>
          <a:noFill/>
          <a:ln w="9525">
            <a:noFill/>
            <a:miter lim="800000"/>
            <a:headEnd/>
            <a:tailEnd/>
          </a:ln>
        </p:spPr>
      </p:pic>
      <p:pic>
        <p:nvPicPr>
          <p:cNvPr id="11" name="Picture 11" descr="Puffin%20on%20rocknew.jpg"/>
          <p:cNvPicPr>
            <a:picLocks noChangeAspect="1"/>
          </p:cNvPicPr>
          <p:nvPr/>
        </p:nvPicPr>
        <p:blipFill>
          <a:blip r:embed="rId5" cstate="print"/>
          <a:srcRect/>
          <a:stretch>
            <a:fillRect/>
          </a:stretch>
        </p:blipFill>
        <p:spPr bwMode="auto">
          <a:xfrm>
            <a:off x="1219200" y="5562600"/>
            <a:ext cx="1326242" cy="1295400"/>
          </a:xfrm>
          <a:prstGeom prst="rect">
            <a:avLst/>
          </a:prstGeom>
          <a:noFill/>
          <a:ln w="9525">
            <a:noFill/>
            <a:miter lim="800000"/>
            <a:headEnd/>
            <a:tailEnd/>
          </a:ln>
        </p:spPr>
      </p:pic>
      <p:pic>
        <p:nvPicPr>
          <p:cNvPr id="14" name="Picture 7" descr="grassinsand_nathan_bacheler.jpg"/>
          <p:cNvPicPr>
            <a:picLocks noChangeAspect="1"/>
          </p:cNvPicPr>
          <p:nvPr/>
        </p:nvPicPr>
        <p:blipFill>
          <a:blip r:embed="rId6" cstate="print"/>
          <a:srcRect l="6667" r="20000"/>
          <a:stretch>
            <a:fillRect/>
          </a:stretch>
        </p:blipFill>
        <p:spPr bwMode="auto">
          <a:xfrm>
            <a:off x="2514600" y="5562600"/>
            <a:ext cx="1424940" cy="1295400"/>
          </a:xfrm>
          <a:prstGeom prst="rect">
            <a:avLst/>
          </a:prstGeom>
          <a:noFill/>
          <a:ln w="9525">
            <a:noFill/>
            <a:miter lim="800000"/>
            <a:headEnd/>
            <a:tailEnd/>
          </a:ln>
        </p:spPr>
      </p:pic>
      <p:pic>
        <p:nvPicPr>
          <p:cNvPr id="15" name="Picture 12" descr="amoy_w_chick_jack_rogers.jpg"/>
          <p:cNvPicPr>
            <a:picLocks noChangeAspect="1"/>
          </p:cNvPicPr>
          <p:nvPr/>
        </p:nvPicPr>
        <p:blipFill>
          <a:blip r:embed="rId7" cstate="print"/>
          <a:srcRect l="7095" r="7771"/>
          <a:stretch>
            <a:fillRect/>
          </a:stretch>
        </p:blipFill>
        <p:spPr bwMode="auto">
          <a:xfrm>
            <a:off x="3886200" y="5562600"/>
            <a:ext cx="1532136" cy="1295400"/>
          </a:xfrm>
          <a:prstGeom prst="rect">
            <a:avLst/>
          </a:prstGeom>
          <a:noFill/>
          <a:ln w="9525">
            <a:noFill/>
            <a:miter lim="800000"/>
            <a:headEnd/>
            <a:tailEnd/>
          </a:ln>
        </p:spPr>
      </p:pic>
      <p:pic>
        <p:nvPicPr>
          <p:cNvPr id="16" name="Picture 5" descr="Delaware Bay Bayside_michael_hogan.jpg"/>
          <p:cNvPicPr>
            <a:picLocks noChangeAspect="1"/>
          </p:cNvPicPr>
          <p:nvPr/>
        </p:nvPicPr>
        <p:blipFill>
          <a:blip r:embed="rId8" cstate="print"/>
          <a:srcRect r="24138"/>
          <a:stretch>
            <a:fillRect/>
          </a:stretch>
        </p:blipFill>
        <p:spPr bwMode="auto">
          <a:xfrm>
            <a:off x="5410200" y="5562600"/>
            <a:ext cx="1231271" cy="1295400"/>
          </a:xfrm>
          <a:prstGeom prst="rect">
            <a:avLst/>
          </a:prstGeom>
          <a:noFill/>
          <a:ln w="9525">
            <a:noFill/>
            <a:miter lim="800000"/>
            <a:headEnd/>
            <a:tailEnd/>
          </a:ln>
        </p:spPr>
      </p:pic>
      <p:pic>
        <p:nvPicPr>
          <p:cNvPr id="17" name="Picture 13" descr="saltmarsh_sharp-tailed_sparrow_ed_sigda.jpg"/>
          <p:cNvPicPr>
            <a:picLocks noChangeAspect="1"/>
          </p:cNvPicPr>
          <p:nvPr/>
        </p:nvPicPr>
        <p:blipFill>
          <a:blip r:embed="rId9" cstate="print"/>
          <a:srcRect l="13045" r="8696"/>
          <a:stretch>
            <a:fillRect/>
          </a:stretch>
        </p:blipFill>
        <p:spPr bwMode="auto">
          <a:xfrm>
            <a:off x="6629401" y="5562600"/>
            <a:ext cx="1351722" cy="1295400"/>
          </a:xfrm>
          <a:prstGeom prst="rect">
            <a:avLst/>
          </a:prstGeom>
          <a:noFill/>
          <a:ln w="9525">
            <a:noFill/>
            <a:miter lim="800000"/>
            <a:headEnd/>
            <a:tailEnd/>
          </a:ln>
        </p:spPr>
      </p:pic>
      <p:graphicFrame>
        <p:nvGraphicFramePr>
          <p:cNvPr id="180225" name="Object 1"/>
          <p:cNvGraphicFramePr>
            <a:graphicFrameLocks noChangeAspect="1"/>
          </p:cNvGraphicFramePr>
          <p:nvPr/>
        </p:nvGraphicFramePr>
        <p:xfrm>
          <a:off x="7783513" y="5562600"/>
          <a:ext cx="1382513" cy="1295400"/>
        </p:xfrm>
        <a:graphic>
          <a:graphicData uri="http://schemas.openxmlformats.org/presentationml/2006/ole">
            <mc:AlternateContent xmlns:mc="http://schemas.openxmlformats.org/markup-compatibility/2006">
              <mc:Choice xmlns:v="urn:schemas-microsoft-com:vml" Requires="v">
                <p:oleObj spid="_x0000_s21508" name="CorelPhotoPaint.Image.8" r:id="rId10" imgW="6819048" imgH="6387302" progId="">
                  <p:embed/>
                </p:oleObj>
              </mc:Choice>
              <mc:Fallback>
                <p:oleObj name="CorelPhotoPaint.Image.8" r:id="rId10" imgW="6819048" imgH="6387302" progId="">
                  <p:embed/>
                  <p:pic>
                    <p:nvPicPr>
                      <p:cNvPr id="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83513" y="5562600"/>
                        <a:ext cx="1382513"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2" name="Slide Number Placeholder 11"/>
          <p:cNvSpPr>
            <a:spLocks noGrp="1"/>
          </p:cNvSpPr>
          <p:nvPr>
            <p:ph type="sldNum" sz="quarter" idx="12"/>
          </p:nvPr>
        </p:nvSpPr>
        <p:spPr/>
        <p:txBody>
          <a:bodyPr/>
          <a:lstStyle/>
          <a:p>
            <a:fld id="{024BC43F-AAE5-481E-827F-B28F73C6CC9C}" type="slidenum">
              <a:rPr lang="en-US" smtClean="0">
                <a:solidFill>
                  <a:prstClr val="black"/>
                </a:solidFill>
                <a:latin typeface="Times New Roman"/>
              </a:rPr>
              <a:pPr/>
              <a:t>5</a:t>
            </a:fld>
            <a:endParaRPr lang="en-US" dirty="0">
              <a:solidFill>
                <a:prstClr val="black"/>
              </a:solidFill>
              <a:latin typeface="Times New Roman"/>
            </a:endParaRP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3"/>
          <p:cNvGrpSpPr/>
          <p:nvPr/>
        </p:nvGrpSpPr>
        <p:grpSpPr>
          <a:xfrm>
            <a:off x="381000" y="81171"/>
            <a:ext cx="8530208" cy="6572445"/>
            <a:chOff x="588688" y="725642"/>
            <a:chExt cx="11361763" cy="8754133"/>
          </a:xfrm>
          <a:noFill/>
        </p:grpSpPr>
        <p:grpSp>
          <p:nvGrpSpPr>
            <p:cNvPr id="3" name="Group 30"/>
            <p:cNvGrpSpPr/>
            <p:nvPr/>
          </p:nvGrpSpPr>
          <p:grpSpPr>
            <a:xfrm>
              <a:off x="4262707" y="759221"/>
              <a:ext cx="3938043" cy="1341659"/>
              <a:chOff x="3738995" y="145916"/>
              <a:chExt cx="8981900" cy="1341659"/>
            </a:xfrm>
            <a:grpFill/>
          </p:grpSpPr>
          <p:sp>
            <p:nvSpPr>
              <p:cNvPr id="20" name="TextBox 19"/>
              <p:cNvSpPr txBox="1"/>
              <p:nvPr/>
            </p:nvSpPr>
            <p:spPr>
              <a:xfrm>
                <a:off x="3738995" y="257751"/>
                <a:ext cx="8981900" cy="1229824"/>
              </a:xfrm>
              <a:prstGeom prst="rect">
                <a:avLst/>
              </a:prstGeom>
              <a:grpFill/>
            </p:spPr>
            <p:txBody>
              <a:bodyPr wrap="square" rtlCol="0">
                <a:spAutoFit/>
              </a:bodyPr>
              <a:lstStyle/>
              <a:p>
                <a:pPr algn="ctr"/>
                <a:endParaRPr lang="en-US" sz="900" dirty="0" smtClean="0">
                  <a:solidFill>
                    <a:prstClr val="black"/>
                  </a:solidFill>
                  <a:latin typeface="Arial" charset="0"/>
                </a:endParaRPr>
              </a:p>
              <a:p>
                <a:pPr algn="ctr"/>
                <a:r>
                  <a:rPr lang="en-US" sz="1200" b="1" i="1" dirty="0" smtClean="0">
                    <a:solidFill>
                      <a:prstClr val="black"/>
                    </a:solidFill>
                    <a:latin typeface="Arial" charset="0"/>
                  </a:rPr>
                  <a:t>Which species/habitats to conserve? At what levels?</a:t>
                </a:r>
              </a:p>
              <a:p>
                <a:pPr algn="ctr"/>
                <a:r>
                  <a:rPr lang="en-US" sz="1200" b="1" i="1" dirty="0" smtClean="0">
                    <a:solidFill>
                      <a:prstClr val="black"/>
                    </a:solidFill>
                    <a:latin typeface="Arial" charset="0"/>
                  </a:rPr>
                  <a:t>Who decides?</a:t>
                </a:r>
              </a:p>
              <a:p>
                <a:pPr algn="ctr"/>
                <a:endParaRPr lang="en-US" sz="900" dirty="0">
                  <a:solidFill>
                    <a:prstClr val="black"/>
                  </a:solidFill>
                  <a:latin typeface="Arial" charset="0"/>
                </a:endParaRPr>
              </a:p>
            </p:txBody>
          </p:sp>
          <p:sp>
            <p:nvSpPr>
              <p:cNvPr id="7" name="TextBox 6"/>
              <p:cNvSpPr txBox="1"/>
              <p:nvPr/>
            </p:nvSpPr>
            <p:spPr>
              <a:xfrm>
                <a:off x="5209805" y="145916"/>
                <a:ext cx="5295730" cy="450758"/>
              </a:xfrm>
              <a:prstGeom prst="rect">
                <a:avLst/>
              </a:prstGeom>
              <a:grpFill/>
            </p:spPr>
            <p:txBody>
              <a:bodyPr wrap="square" lIns="121789" tIns="60894" rIns="121789" bIns="60894" rtlCol="0">
                <a:spAutoFit/>
              </a:bodyPr>
              <a:lstStyle/>
              <a:p>
                <a:pPr algn="ctr"/>
                <a:r>
                  <a:rPr lang="en-US" sz="1400" b="1" u="sng" dirty="0" smtClean="0">
                    <a:solidFill>
                      <a:prstClr val="black"/>
                    </a:solidFill>
                    <a:latin typeface="Arial" charset="0"/>
                  </a:rPr>
                  <a:t>GOAL-SETTING</a:t>
                </a:r>
              </a:p>
            </p:txBody>
          </p:sp>
        </p:grpSp>
        <p:grpSp>
          <p:nvGrpSpPr>
            <p:cNvPr id="4" name="Group 31"/>
            <p:cNvGrpSpPr/>
            <p:nvPr/>
          </p:nvGrpSpPr>
          <p:grpSpPr>
            <a:xfrm>
              <a:off x="1197652" y="2251686"/>
              <a:ext cx="4098449" cy="958229"/>
              <a:chOff x="707008" y="2151327"/>
              <a:chExt cx="4098449" cy="958229"/>
            </a:xfrm>
            <a:grpFill/>
          </p:grpSpPr>
          <p:sp>
            <p:nvSpPr>
              <p:cNvPr id="25" name="TextBox 24"/>
              <p:cNvSpPr txBox="1"/>
              <p:nvPr/>
            </p:nvSpPr>
            <p:spPr>
              <a:xfrm>
                <a:off x="707008" y="2494644"/>
                <a:ext cx="3107488" cy="614912"/>
              </a:xfrm>
              <a:prstGeom prst="rect">
                <a:avLst/>
              </a:prstGeom>
              <a:grpFill/>
            </p:spPr>
            <p:txBody>
              <a:bodyPr wrap="square" rtlCol="0">
                <a:spAutoFit/>
              </a:bodyPr>
              <a:lstStyle/>
              <a:p>
                <a:pPr algn="ctr"/>
                <a:r>
                  <a:rPr lang="en-US" sz="1200" b="1" i="1" dirty="0" smtClean="0">
                    <a:solidFill>
                      <a:prstClr val="black"/>
                    </a:solidFill>
                    <a:latin typeface="Arial" charset="0"/>
                  </a:rPr>
                  <a:t>What do we know about the status of priority wildlife?</a:t>
                </a:r>
                <a:endParaRPr lang="en-US" sz="1200" dirty="0" smtClean="0">
                  <a:solidFill>
                    <a:prstClr val="black"/>
                  </a:solidFill>
                  <a:latin typeface="Arial" charset="0"/>
                </a:endParaRPr>
              </a:p>
            </p:txBody>
          </p:sp>
          <p:sp>
            <p:nvSpPr>
              <p:cNvPr id="8" name="TextBox 7"/>
              <p:cNvSpPr txBox="1"/>
              <p:nvPr/>
            </p:nvSpPr>
            <p:spPr>
              <a:xfrm>
                <a:off x="707009" y="2151327"/>
                <a:ext cx="4098448" cy="450758"/>
              </a:xfrm>
              <a:prstGeom prst="rect">
                <a:avLst/>
              </a:prstGeom>
              <a:grpFill/>
            </p:spPr>
            <p:txBody>
              <a:bodyPr wrap="square" lIns="121789" tIns="60894" rIns="121789" bIns="60894" rtlCol="0">
                <a:spAutoFit/>
              </a:bodyPr>
              <a:lstStyle/>
              <a:p>
                <a:r>
                  <a:rPr lang="en-US" sz="1400" b="1" u="sng" dirty="0" smtClean="0">
                    <a:solidFill>
                      <a:prstClr val="black"/>
                    </a:solidFill>
                    <a:latin typeface="Arial" charset="0"/>
                  </a:rPr>
                  <a:t>BIOLOGICAL ASSESSMENT</a:t>
                </a:r>
                <a:endParaRPr lang="en-US" sz="1400" b="1" u="sng" dirty="0">
                  <a:solidFill>
                    <a:prstClr val="black"/>
                  </a:solidFill>
                  <a:latin typeface="Arial" charset="0"/>
                </a:endParaRPr>
              </a:p>
            </p:txBody>
          </p:sp>
        </p:grpSp>
        <p:sp>
          <p:nvSpPr>
            <p:cNvPr id="12" name="Oval 11"/>
            <p:cNvSpPr/>
            <p:nvPr/>
          </p:nvSpPr>
          <p:spPr>
            <a:xfrm>
              <a:off x="4573069" y="3095277"/>
              <a:ext cx="3061026" cy="2752503"/>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1789" tIns="60894" rIns="121789" bIns="60894" rtlCol="0" anchor="ctr"/>
            <a:lstStyle/>
            <a:p>
              <a:pPr algn="ctr"/>
              <a:endParaRPr lang="en-US" sz="1800">
                <a:solidFill>
                  <a:prstClr val="white"/>
                </a:solidFill>
              </a:endParaRPr>
            </a:p>
          </p:txBody>
        </p:sp>
        <p:grpSp>
          <p:nvGrpSpPr>
            <p:cNvPr id="14" name="Group 28"/>
            <p:cNvGrpSpPr/>
            <p:nvPr/>
          </p:nvGrpSpPr>
          <p:grpSpPr>
            <a:xfrm>
              <a:off x="8620972" y="4155282"/>
              <a:ext cx="3329479" cy="902340"/>
              <a:chOff x="8687878" y="3831903"/>
              <a:chExt cx="3044825" cy="902340"/>
            </a:xfrm>
            <a:grpFill/>
          </p:grpSpPr>
          <p:sp>
            <p:nvSpPr>
              <p:cNvPr id="5" name="TextBox 4"/>
              <p:cNvSpPr txBox="1"/>
              <p:nvPr/>
            </p:nvSpPr>
            <p:spPr>
              <a:xfrm>
                <a:off x="8687878" y="3831903"/>
                <a:ext cx="3044825" cy="450758"/>
              </a:xfrm>
              <a:prstGeom prst="rect">
                <a:avLst/>
              </a:prstGeom>
              <a:grpFill/>
            </p:spPr>
            <p:txBody>
              <a:bodyPr wrap="square" lIns="121789" tIns="60894" rIns="121789" bIns="60894" rtlCol="0">
                <a:spAutoFit/>
              </a:bodyPr>
              <a:lstStyle/>
              <a:p>
                <a:pPr algn="ctr"/>
                <a:r>
                  <a:rPr lang="en-US" sz="1400" b="1" u="sng" dirty="0" smtClean="0">
                    <a:solidFill>
                      <a:prstClr val="black"/>
                    </a:solidFill>
                    <a:latin typeface="Arial" charset="0"/>
                  </a:rPr>
                  <a:t>SCIENCE TRANSLATION</a:t>
                </a:r>
                <a:endParaRPr lang="en-US" sz="1400" b="1" u="sng" dirty="0">
                  <a:solidFill>
                    <a:prstClr val="black"/>
                  </a:solidFill>
                  <a:latin typeface="Arial" charset="0"/>
                </a:endParaRPr>
              </a:p>
            </p:txBody>
          </p:sp>
          <p:sp>
            <p:nvSpPr>
              <p:cNvPr id="17" name="TextBox 16"/>
              <p:cNvSpPr txBox="1"/>
              <p:nvPr/>
            </p:nvSpPr>
            <p:spPr>
              <a:xfrm>
                <a:off x="8832850" y="4119331"/>
                <a:ext cx="2771620" cy="614912"/>
              </a:xfrm>
              <a:prstGeom prst="rect">
                <a:avLst/>
              </a:prstGeom>
              <a:grpFill/>
            </p:spPr>
            <p:txBody>
              <a:bodyPr wrap="square" rtlCol="0">
                <a:spAutoFit/>
              </a:bodyPr>
              <a:lstStyle/>
              <a:p>
                <a:pPr algn="ctr"/>
                <a:r>
                  <a:rPr lang="en-US" sz="1200" b="1" i="1" dirty="0" smtClean="0">
                    <a:solidFill>
                      <a:prstClr val="black"/>
                    </a:solidFill>
                    <a:latin typeface="Arial" charset="0"/>
                  </a:rPr>
                  <a:t>How do we make science solutions useful?</a:t>
                </a:r>
              </a:p>
            </p:txBody>
          </p:sp>
        </p:grpSp>
        <p:grpSp>
          <p:nvGrpSpPr>
            <p:cNvPr id="15" name="Group 27"/>
            <p:cNvGrpSpPr/>
            <p:nvPr/>
          </p:nvGrpSpPr>
          <p:grpSpPr>
            <a:xfrm>
              <a:off x="7910314" y="6457729"/>
              <a:ext cx="3741238" cy="1165359"/>
              <a:chOff x="8278297" y="5498743"/>
              <a:chExt cx="3741238" cy="1165359"/>
            </a:xfrm>
            <a:grpFill/>
          </p:grpSpPr>
          <p:sp>
            <p:nvSpPr>
              <p:cNvPr id="10" name="TextBox 9"/>
              <p:cNvSpPr txBox="1"/>
              <p:nvPr/>
            </p:nvSpPr>
            <p:spPr>
              <a:xfrm>
                <a:off x="8398260" y="5498743"/>
                <a:ext cx="3621275" cy="450758"/>
              </a:xfrm>
              <a:prstGeom prst="rect">
                <a:avLst/>
              </a:prstGeom>
              <a:grpFill/>
            </p:spPr>
            <p:txBody>
              <a:bodyPr wrap="square" lIns="121789" tIns="60894" rIns="121789" bIns="60894" rtlCol="0">
                <a:spAutoFit/>
              </a:bodyPr>
              <a:lstStyle/>
              <a:p>
                <a:r>
                  <a:rPr lang="en-US" sz="1400" b="1" u="sng" dirty="0" smtClean="0">
                    <a:solidFill>
                      <a:prstClr val="black"/>
                    </a:solidFill>
                    <a:latin typeface="Arial" charset="0"/>
                  </a:rPr>
                  <a:t>CONSERVATION ADOPTION</a:t>
                </a:r>
                <a:endParaRPr lang="en-US" sz="1400" b="1" u="sng" dirty="0">
                  <a:solidFill>
                    <a:prstClr val="black"/>
                  </a:solidFill>
                  <a:latin typeface="Arial" charset="0"/>
                </a:endParaRPr>
              </a:p>
            </p:txBody>
          </p:sp>
          <p:sp>
            <p:nvSpPr>
              <p:cNvPr id="18" name="TextBox 17"/>
              <p:cNvSpPr txBox="1"/>
              <p:nvPr/>
            </p:nvSpPr>
            <p:spPr>
              <a:xfrm>
                <a:off x="8278297" y="5803225"/>
                <a:ext cx="3741238" cy="860877"/>
              </a:xfrm>
              <a:prstGeom prst="rect">
                <a:avLst/>
              </a:prstGeom>
              <a:grpFill/>
            </p:spPr>
            <p:txBody>
              <a:bodyPr wrap="square" rtlCol="0">
                <a:spAutoFit/>
              </a:bodyPr>
              <a:lstStyle/>
              <a:p>
                <a:pPr algn="ctr"/>
                <a:r>
                  <a:rPr lang="en-US" sz="1200" b="1" i="1" dirty="0" smtClean="0">
                    <a:solidFill>
                      <a:prstClr val="black"/>
                    </a:solidFill>
                    <a:latin typeface="Arial" charset="0"/>
                  </a:rPr>
                  <a:t>How do we get communities and landowners engaged in conservation?</a:t>
                </a:r>
              </a:p>
            </p:txBody>
          </p:sp>
        </p:grpSp>
        <p:grpSp>
          <p:nvGrpSpPr>
            <p:cNvPr id="16" name="Group 30"/>
            <p:cNvGrpSpPr/>
            <p:nvPr/>
          </p:nvGrpSpPr>
          <p:grpSpPr>
            <a:xfrm>
              <a:off x="4366789" y="3818881"/>
              <a:ext cx="3450802" cy="1586931"/>
              <a:chOff x="4272001" y="3077326"/>
              <a:chExt cx="3450802" cy="1586931"/>
            </a:xfrm>
            <a:grpFill/>
          </p:grpSpPr>
          <p:sp>
            <p:nvSpPr>
              <p:cNvPr id="13" name="TextBox 12"/>
              <p:cNvSpPr txBox="1"/>
              <p:nvPr/>
            </p:nvSpPr>
            <p:spPr>
              <a:xfrm>
                <a:off x="4272001" y="3077326"/>
                <a:ext cx="3450802" cy="737718"/>
              </a:xfrm>
              <a:prstGeom prst="rect">
                <a:avLst/>
              </a:prstGeom>
              <a:grpFill/>
            </p:spPr>
            <p:txBody>
              <a:bodyPr wrap="square" lIns="121789" tIns="60894" rIns="121789" bIns="60894" rtlCol="0">
                <a:spAutoFit/>
              </a:bodyPr>
              <a:lstStyle/>
              <a:p>
                <a:pPr algn="ctr"/>
                <a:r>
                  <a:rPr lang="en-US" sz="1400" b="1" u="sng" dirty="0" smtClean="0">
                    <a:solidFill>
                      <a:prstClr val="black"/>
                    </a:solidFill>
                    <a:latin typeface="Arial" charset="0"/>
                  </a:rPr>
                  <a:t>INFORMATION MANAGEMENT</a:t>
                </a:r>
                <a:endParaRPr lang="en-US" sz="1400" b="1" u="sng" dirty="0">
                  <a:solidFill>
                    <a:prstClr val="black"/>
                  </a:solidFill>
                  <a:latin typeface="Arial" charset="0"/>
                </a:endParaRPr>
              </a:p>
            </p:txBody>
          </p:sp>
          <p:sp>
            <p:nvSpPr>
              <p:cNvPr id="19" name="TextBox 18"/>
              <p:cNvSpPr txBox="1"/>
              <p:nvPr/>
            </p:nvSpPr>
            <p:spPr>
              <a:xfrm>
                <a:off x="4623261" y="3803380"/>
                <a:ext cx="2804527" cy="860877"/>
              </a:xfrm>
              <a:prstGeom prst="rect">
                <a:avLst/>
              </a:prstGeom>
              <a:grpFill/>
            </p:spPr>
            <p:txBody>
              <a:bodyPr wrap="square" rtlCol="0">
                <a:spAutoFit/>
              </a:bodyPr>
              <a:lstStyle/>
              <a:p>
                <a:pPr algn="ctr"/>
                <a:r>
                  <a:rPr lang="en-US" sz="1200" b="1" i="1" dirty="0" smtClean="0">
                    <a:solidFill>
                      <a:prstClr val="black"/>
                    </a:solidFill>
                    <a:latin typeface="Arial" charset="0"/>
                  </a:rPr>
                  <a:t>How will we manage the demand for and creation of data?</a:t>
                </a:r>
              </a:p>
            </p:txBody>
          </p:sp>
        </p:grpSp>
        <p:grpSp>
          <p:nvGrpSpPr>
            <p:cNvPr id="26" name="Group 29"/>
            <p:cNvGrpSpPr/>
            <p:nvPr/>
          </p:nvGrpSpPr>
          <p:grpSpPr>
            <a:xfrm>
              <a:off x="7388797" y="2035897"/>
              <a:ext cx="3552296" cy="909262"/>
              <a:chOff x="7014244" y="1942282"/>
              <a:chExt cx="4885228" cy="909262"/>
            </a:xfrm>
            <a:grpFill/>
          </p:grpSpPr>
          <p:sp>
            <p:nvSpPr>
              <p:cNvPr id="6" name="TextBox 5"/>
              <p:cNvSpPr txBox="1"/>
              <p:nvPr/>
            </p:nvSpPr>
            <p:spPr>
              <a:xfrm>
                <a:off x="7293400" y="1942282"/>
                <a:ext cx="4494025" cy="450758"/>
              </a:xfrm>
              <a:prstGeom prst="rect">
                <a:avLst/>
              </a:prstGeom>
              <a:grpFill/>
            </p:spPr>
            <p:txBody>
              <a:bodyPr wrap="square" lIns="121789" tIns="60894" rIns="121789" bIns="60894" rtlCol="0">
                <a:spAutoFit/>
              </a:bodyPr>
              <a:lstStyle/>
              <a:p>
                <a:r>
                  <a:rPr lang="en-US" sz="1400" b="1" u="sng" dirty="0" smtClean="0">
                    <a:solidFill>
                      <a:prstClr val="black"/>
                    </a:solidFill>
                    <a:latin typeface="Arial" charset="0"/>
                  </a:rPr>
                  <a:t>CONSERVATION DESIGN</a:t>
                </a:r>
                <a:endParaRPr lang="en-US" sz="1400" b="1" u="sng" dirty="0">
                  <a:solidFill>
                    <a:prstClr val="black"/>
                  </a:solidFill>
                  <a:latin typeface="Arial" charset="0"/>
                </a:endParaRPr>
              </a:p>
            </p:txBody>
          </p:sp>
          <p:sp>
            <p:nvSpPr>
              <p:cNvPr id="21" name="TextBox 20"/>
              <p:cNvSpPr txBox="1"/>
              <p:nvPr/>
            </p:nvSpPr>
            <p:spPr>
              <a:xfrm>
                <a:off x="7014244" y="2236632"/>
                <a:ext cx="4885228" cy="614912"/>
              </a:xfrm>
              <a:prstGeom prst="rect">
                <a:avLst/>
              </a:prstGeom>
              <a:grpFill/>
            </p:spPr>
            <p:txBody>
              <a:bodyPr wrap="square" rtlCol="0">
                <a:spAutoFit/>
              </a:bodyPr>
              <a:lstStyle/>
              <a:p>
                <a:pPr algn="ctr"/>
                <a:r>
                  <a:rPr lang="en-US" sz="1200" b="1" i="1" dirty="0" smtClean="0">
                    <a:solidFill>
                      <a:prstClr val="black"/>
                    </a:solidFill>
                    <a:latin typeface="Arial" charset="0"/>
                  </a:rPr>
                  <a:t>What should landscapes look like to conserve species at goal levels</a:t>
                </a:r>
              </a:p>
            </p:txBody>
          </p:sp>
        </p:grpSp>
        <p:grpSp>
          <p:nvGrpSpPr>
            <p:cNvPr id="27" name="Group 35"/>
            <p:cNvGrpSpPr/>
            <p:nvPr/>
          </p:nvGrpSpPr>
          <p:grpSpPr>
            <a:xfrm>
              <a:off x="4535309" y="7574165"/>
              <a:ext cx="3766936" cy="1905610"/>
              <a:chOff x="4803590" y="6877214"/>
              <a:chExt cx="2624205" cy="1905610"/>
            </a:xfrm>
            <a:grpFill/>
          </p:grpSpPr>
          <p:sp>
            <p:nvSpPr>
              <p:cNvPr id="11" name="TextBox 10"/>
              <p:cNvSpPr txBox="1"/>
              <p:nvPr/>
            </p:nvSpPr>
            <p:spPr>
              <a:xfrm>
                <a:off x="4882412" y="6877214"/>
                <a:ext cx="2545383" cy="450758"/>
              </a:xfrm>
              <a:prstGeom prst="rect">
                <a:avLst/>
              </a:prstGeom>
              <a:grpFill/>
            </p:spPr>
            <p:txBody>
              <a:bodyPr wrap="square" lIns="121789" tIns="60894" rIns="121789" bIns="60894" rtlCol="0">
                <a:spAutoFit/>
              </a:bodyPr>
              <a:lstStyle/>
              <a:p>
                <a:r>
                  <a:rPr lang="en-US" sz="1400" b="1" u="sng" dirty="0" smtClean="0">
                    <a:solidFill>
                      <a:prstClr val="black"/>
                    </a:solidFill>
                    <a:latin typeface="Arial" charset="0"/>
                  </a:rPr>
                  <a:t>CONSERVATION DELIVERY</a:t>
                </a:r>
                <a:endParaRPr lang="en-US" sz="1400" b="1" u="sng" dirty="0">
                  <a:solidFill>
                    <a:prstClr val="black"/>
                  </a:solidFill>
                  <a:latin typeface="Arial" charset="0"/>
                </a:endParaRPr>
              </a:p>
            </p:txBody>
          </p:sp>
          <p:sp>
            <p:nvSpPr>
              <p:cNvPr id="22" name="TextBox 21"/>
              <p:cNvSpPr txBox="1"/>
              <p:nvPr/>
            </p:nvSpPr>
            <p:spPr>
              <a:xfrm>
                <a:off x="4803590" y="7184053"/>
                <a:ext cx="2412090" cy="1598771"/>
              </a:xfrm>
              <a:prstGeom prst="rect">
                <a:avLst/>
              </a:prstGeom>
              <a:grpFill/>
            </p:spPr>
            <p:txBody>
              <a:bodyPr wrap="square" rtlCol="0">
                <a:spAutoFit/>
              </a:bodyPr>
              <a:lstStyle/>
              <a:p>
                <a:pPr algn="ctr"/>
                <a:r>
                  <a:rPr lang="en-US" sz="1200" b="1" i="1" dirty="0" smtClean="0">
                    <a:solidFill>
                      <a:prstClr val="black"/>
                    </a:solidFill>
                    <a:latin typeface="Arial" charset="0"/>
                  </a:rPr>
                  <a:t>How will we most efficiently put conservation on the ground?</a:t>
                </a:r>
              </a:p>
              <a:p>
                <a:pPr algn="ctr"/>
                <a:endParaRPr lang="en-US" sz="1200" dirty="0" smtClean="0">
                  <a:solidFill>
                    <a:prstClr val="black"/>
                  </a:solidFill>
                  <a:latin typeface="Arial" charset="0"/>
                </a:endParaRPr>
              </a:p>
              <a:p>
                <a:pPr algn="ctr"/>
                <a:endParaRPr lang="en-US" sz="1200" dirty="0" smtClean="0">
                  <a:solidFill>
                    <a:prstClr val="black"/>
                  </a:solidFill>
                  <a:latin typeface="Arial" charset="0"/>
                </a:endParaRPr>
              </a:p>
              <a:p>
                <a:pPr algn="ctr"/>
                <a:endParaRPr lang="en-US" sz="1200" dirty="0" smtClean="0">
                  <a:solidFill>
                    <a:prstClr val="black"/>
                  </a:solidFill>
                  <a:latin typeface="Arial" charset="0"/>
                </a:endParaRPr>
              </a:p>
              <a:p>
                <a:pPr algn="ctr"/>
                <a:endParaRPr lang="en-US" sz="1200" dirty="0">
                  <a:solidFill>
                    <a:prstClr val="black"/>
                  </a:solidFill>
                  <a:latin typeface="Arial" charset="0"/>
                </a:endParaRPr>
              </a:p>
            </p:txBody>
          </p:sp>
        </p:grpSp>
        <p:sp>
          <p:nvSpPr>
            <p:cNvPr id="23" name="TextBox 22"/>
            <p:cNvSpPr txBox="1"/>
            <p:nvPr/>
          </p:nvSpPr>
          <p:spPr>
            <a:xfrm>
              <a:off x="913067" y="6765877"/>
              <a:ext cx="3207828" cy="860877"/>
            </a:xfrm>
            <a:prstGeom prst="rect">
              <a:avLst/>
            </a:prstGeom>
            <a:grpFill/>
          </p:spPr>
          <p:txBody>
            <a:bodyPr wrap="square" rtlCol="0">
              <a:spAutoFit/>
            </a:bodyPr>
            <a:lstStyle/>
            <a:p>
              <a:pPr algn="ctr"/>
              <a:r>
                <a:rPr lang="en-US" sz="1200" b="1" i="1" dirty="0" smtClean="0">
                  <a:solidFill>
                    <a:prstClr val="black"/>
                  </a:solidFill>
                  <a:latin typeface="Arial" charset="0"/>
                </a:rPr>
                <a:t>What new information will we gather to support conservation?</a:t>
              </a:r>
            </a:p>
          </p:txBody>
        </p:sp>
        <p:grpSp>
          <p:nvGrpSpPr>
            <p:cNvPr id="28" name="Group 32"/>
            <p:cNvGrpSpPr/>
            <p:nvPr/>
          </p:nvGrpSpPr>
          <p:grpSpPr>
            <a:xfrm>
              <a:off x="1118053" y="4168498"/>
              <a:ext cx="3834885" cy="1142535"/>
              <a:chOff x="549352" y="4491877"/>
              <a:chExt cx="3834885" cy="1142535"/>
            </a:xfrm>
            <a:grpFill/>
          </p:grpSpPr>
          <p:sp>
            <p:nvSpPr>
              <p:cNvPr id="9" name="TextBox 8"/>
              <p:cNvSpPr txBox="1"/>
              <p:nvPr/>
            </p:nvSpPr>
            <p:spPr>
              <a:xfrm>
                <a:off x="933434" y="4491877"/>
                <a:ext cx="3450803" cy="450758"/>
              </a:xfrm>
              <a:prstGeom prst="rect">
                <a:avLst/>
              </a:prstGeom>
              <a:grpFill/>
            </p:spPr>
            <p:txBody>
              <a:bodyPr wrap="square" lIns="121789" tIns="60894" rIns="121789" bIns="60894" rtlCol="0">
                <a:spAutoFit/>
              </a:bodyPr>
              <a:lstStyle/>
              <a:p>
                <a:r>
                  <a:rPr lang="en-US" sz="1400" b="1" u="sng" dirty="0" smtClean="0">
                    <a:solidFill>
                      <a:prstClr val="black"/>
                    </a:solidFill>
                    <a:latin typeface="Arial" charset="0"/>
                  </a:rPr>
                  <a:t>PRIORITIES</a:t>
                </a:r>
                <a:endParaRPr lang="en-US" sz="1400" b="1" u="sng" dirty="0">
                  <a:solidFill>
                    <a:prstClr val="black"/>
                  </a:solidFill>
                  <a:latin typeface="Arial" charset="0"/>
                </a:endParaRPr>
              </a:p>
            </p:txBody>
          </p:sp>
          <p:sp>
            <p:nvSpPr>
              <p:cNvPr id="24" name="TextBox 23"/>
              <p:cNvSpPr txBox="1"/>
              <p:nvPr/>
            </p:nvSpPr>
            <p:spPr>
              <a:xfrm>
                <a:off x="549352" y="4773535"/>
                <a:ext cx="2752486" cy="860877"/>
              </a:xfrm>
              <a:prstGeom prst="rect">
                <a:avLst/>
              </a:prstGeom>
              <a:grpFill/>
            </p:spPr>
            <p:txBody>
              <a:bodyPr wrap="square" rtlCol="0">
                <a:spAutoFit/>
              </a:bodyPr>
              <a:lstStyle/>
              <a:p>
                <a:r>
                  <a:rPr lang="en-US" sz="1200" b="1" i="1" dirty="0" smtClean="0">
                    <a:solidFill>
                      <a:prstClr val="black"/>
                    </a:solidFill>
                    <a:latin typeface="Arial" charset="0"/>
                  </a:rPr>
                  <a:t>Which species and issues demand immediate attention?</a:t>
                </a:r>
                <a:endParaRPr lang="en-US" sz="1200" dirty="0" smtClean="0">
                  <a:solidFill>
                    <a:prstClr val="black"/>
                  </a:solidFill>
                  <a:latin typeface="Arial" charset="0"/>
                </a:endParaRPr>
              </a:p>
            </p:txBody>
          </p:sp>
        </p:grpSp>
        <p:sp>
          <p:nvSpPr>
            <p:cNvPr id="37" name="TextBox 36"/>
            <p:cNvSpPr txBox="1"/>
            <p:nvPr/>
          </p:nvSpPr>
          <p:spPr>
            <a:xfrm>
              <a:off x="588688" y="725642"/>
              <a:ext cx="3200400" cy="1414297"/>
            </a:xfrm>
            <a:prstGeom prst="rect">
              <a:avLst/>
            </a:prstGeom>
            <a:grpFill/>
          </p:spPr>
          <p:txBody>
            <a:bodyPr wrap="square" rtlCol="0">
              <a:spAutoFit/>
            </a:bodyPr>
            <a:lstStyle/>
            <a:p>
              <a:r>
                <a:rPr lang="en-US" sz="2100" b="1" dirty="0" smtClean="0">
                  <a:solidFill>
                    <a:srgbClr val="002060"/>
                  </a:solidFill>
                  <a:latin typeface="Arial" charset="0"/>
                </a:rPr>
                <a:t>Northeast </a:t>
              </a:r>
            </a:p>
            <a:p>
              <a:r>
                <a:rPr lang="en-US" sz="2100" b="1" dirty="0" smtClean="0">
                  <a:solidFill>
                    <a:srgbClr val="002060"/>
                  </a:solidFill>
                  <a:latin typeface="Arial" charset="0"/>
                </a:rPr>
                <a:t>Conservation Framework</a:t>
              </a:r>
            </a:p>
          </p:txBody>
        </p:sp>
      </p:grpSp>
      <p:sp>
        <p:nvSpPr>
          <p:cNvPr id="32" name="TextBox 31"/>
          <p:cNvSpPr txBox="1"/>
          <p:nvPr/>
        </p:nvSpPr>
        <p:spPr>
          <a:xfrm>
            <a:off x="304800" y="4256534"/>
            <a:ext cx="3089318" cy="461651"/>
          </a:xfrm>
          <a:prstGeom prst="rect">
            <a:avLst/>
          </a:prstGeom>
          <a:noFill/>
        </p:spPr>
        <p:txBody>
          <a:bodyPr wrap="square" lIns="91427" tIns="45713" rIns="91427" bIns="45713" rtlCol="0">
            <a:spAutoFit/>
          </a:bodyPr>
          <a:lstStyle/>
          <a:p>
            <a:pPr algn="ctr"/>
            <a:r>
              <a:rPr lang="en-US" sz="1200" b="1" u="sng" dirty="0" smtClean="0">
                <a:solidFill>
                  <a:prstClr val="black"/>
                </a:solidFill>
                <a:latin typeface="Arial" charset="0"/>
              </a:rPr>
              <a:t>MONITORING, EVALUATION AND RESEARCH</a:t>
            </a:r>
            <a:endParaRPr lang="en-US" sz="1200" b="1" u="sng" dirty="0">
              <a:solidFill>
                <a:prstClr val="black"/>
              </a:solidFill>
              <a:latin typeface="Arial" charset="0"/>
            </a:endParaRPr>
          </a:p>
        </p:txBody>
      </p:sp>
      <p:sp>
        <p:nvSpPr>
          <p:cNvPr id="33" name="Curved Down Arrow 32"/>
          <p:cNvSpPr/>
          <p:nvPr/>
        </p:nvSpPr>
        <p:spPr>
          <a:xfrm rot="16420191">
            <a:off x="60874" y="3629777"/>
            <a:ext cx="990600" cy="3048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Curved Down Arrow 33"/>
          <p:cNvSpPr/>
          <p:nvPr/>
        </p:nvSpPr>
        <p:spPr>
          <a:xfrm rot="16420191">
            <a:off x="221891" y="2169772"/>
            <a:ext cx="990600" cy="3048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Curved Down Arrow 34"/>
          <p:cNvSpPr/>
          <p:nvPr/>
        </p:nvSpPr>
        <p:spPr>
          <a:xfrm rot="18236776">
            <a:off x="2126891" y="493374"/>
            <a:ext cx="990600" cy="3048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Curved Down Arrow 35"/>
          <p:cNvSpPr/>
          <p:nvPr/>
        </p:nvSpPr>
        <p:spPr>
          <a:xfrm rot="1939480">
            <a:off x="6176936" y="382962"/>
            <a:ext cx="990600" cy="3048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Curved Down Arrow 37"/>
          <p:cNvSpPr/>
          <p:nvPr/>
        </p:nvSpPr>
        <p:spPr>
          <a:xfrm rot="3053328">
            <a:off x="7936399" y="1993788"/>
            <a:ext cx="990600" cy="3048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Curved Down Arrow 38"/>
          <p:cNvSpPr/>
          <p:nvPr/>
        </p:nvSpPr>
        <p:spPr>
          <a:xfrm rot="5400000">
            <a:off x="8267700" y="3761234"/>
            <a:ext cx="990600" cy="3048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Curved Down Arrow 39"/>
          <p:cNvSpPr/>
          <p:nvPr/>
        </p:nvSpPr>
        <p:spPr>
          <a:xfrm rot="8889361">
            <a:off x="6482859" y="5561721"/>
            <a:ext cx="990600" cy="3048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Curved Down Arrow 40"/>
          <p:cNvSpPr/>
          <p:nvPr/>
        </p:nvSpPr>
        <p:spPr>
          <a:xfrm rot="12312416">
            <a:off x="2227540" y="5519764"/>
            <a:ext cx="990600" cy="3048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Up-Down Arrow 41"/>
          <p:cNvSpPr/>
          <p:nvPr/>
        </p:nvSpPr>
        <p:spPr>
          <a:xfrm>
            <a:off x="4495800" y="1360934"/>
            <a:ext cx="45719" cy="45720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Left-Right Arrow 43"/>
          <p:cNvSpPr/>
          <p:nvPr/>
        </p:nvSpPr>
        <p:spPr>
          <a:xfrm>
            <a:off x="5791200" y="2808734"/>
            <a:ext cx="457200" cy="4571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Up-Down Arrow 45"/>
          <p:cNvSpPr/>
          <p:nvPr/>
        </p:nvSpPr>
        <p:spPr>
          <a:xfrm>
            <a:off x="4495800" y="4027934"/>
            <a:ext cx="45719" cy="53340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Left-Right Arrow 47"/>
          <p:cNvSpPr/>
          <p:nvPr/>
        </p:nvSpPr>
        <p:spPr>
          <a:xfrm>
            <a:off x="2819400" y="2884934"/>
            <a:ext cx="457200" cy="4571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9" descr="NAFWA_Logo.jpg"/>
          <p:cNvPicPr>
            <a:picLocks noChangeAspect="1"/>
          </p:cNvPicPr>
          <p:nvPr/>
        </p:nvPicPr>
        <p:blipFill>
          <a:blip r:embed="rId3" cstate="print"/>
          <a:srcRect/>
          <a:stretch>
            <a:fillRect/>
          </a:stretch>
        </p:blipFill>
        <p:spPr bwMode="auto">
          <a:xfrm>
            <a:off x="8450560" y="0"/>
            <a:ext cx="693440" cy="762000"/>
          </a:xfrm>
          <a:prstGeom prst="rect">
            <a:avLst/>
          </a:prstGeom>
          <a:noFill/>
          <a:ln w="9525">
            <a:noFill/>
            <a:miter lim="800000"/>
            <a:headEnd/>
            <a:tailEnd/>
          </a:ln>
        </p:spPr>
      </p:pic>
      <p:sp>
        <p:nvSpPr>
          <p:cNvPr id="49" name="TextBox 48"/>
          <p:cNvSpPr txBox="1"/>
          <p:nvPr/>
        </p:nvSpPr>
        <p:spPr>
          <a:xfrm>
            <a:off x="7086600" y="0"/>
            <a:ext cx="1295400" cy="738664"/>
          </a:xfrm>
          <a:prstGeom prst="rect">
            <a:avLst/>
          </a:prstGeom>
          <a:noFill/>
        </p:spPr>
        <p:txBody>
          <a:bodyPr wrap="square" rtlCol="0">
            <a:spAutoFit/>
          </a:bodyPr>
          <a:lstStyle/>
          <a:p>
            <a:pPr algn="ctr"/>
            <a:r>
              <a:rPr lang="en-US" sz="2100" b="1" dirty="0" smtClean="0">
                <a:solidFill>
                  <a:srgbClr val="002060"/>
                </a:solidFill>
                <a:latin typeface="Arial" charset="0"/>
              </a:rPr>
              <a:t>Albany II</a:t>
            </a:r>
          </a:p>
        </p:txBody>
      </p:sp>
      <p:sp>
        <p:nvSpPr>
          <p:cNvPr id="47" name="Slide Number Placeholder 46"/>
          <p:cNvSpPr>
            <a:spLocks noGrp="1"/>
          </p:cNvSpPr>
          <p:nvPr>
            <p:ph type="sldNum" sz="quarter" idx="12"/>
          </p:nvPr>
        </p:nvSpPr>
        <p:spPr/>
        <p:txBody>
          <a:bodyPr/>
          <a:lstStyle/>
          <a:p>
            <a:fld id="{024BC43F-AAE5-481E-827F-B28F73C6CC9C}" type="slidenum">
              <a:rPr lang="en-US" smtClean="0">
                <a:solidFill>
                  <a:prstClr val="black"/>
                </a:solidFill>
                <a:latin typeface="Times New Roman"/>
              </a:rPr>
              <a:pPr/>
              <a:t>6</a:t>
            </a:fld>
            <a:endParaRPr lang="en-US" dirty="0">
              <a:solidFill>
                <a:prstClr val="black"/>
              </a:solidFill>
              <a:latin typeface="Times New Roman"/>
            </a:endParaRP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229600" cy="1143000"/>
          </a:xfrm>
        </p:spPr>
        <p:txBody>
          <a:bodyPr/>
          <a:lstStyle/>
          <a:p>
            <a:r>
              <a:rPr lang="en-US" dirty="0" smtClean="0"/>
              <a:t>Science Needs &amp; Projects</a:t>
            </a:r>
            <a:endParaRPr lang="en-US" dirty="0"/>
          </a:p>
        </p:txBody>
      </p:sp>
      <p:sp>
        <p:nvSpPr>
          <p:cNvPr id="3" name="Content Placeholder 2"/>
          <p:cNvSpPr>
            <a:spLocks noGrp="1"/>
          </p:cNvSpPr>
          <p:nvPr>
            <p:ph idx="1"/>
          </p:nvPr>
        </p:nvSpPr>
        <p:spPr>
          <a:xfrm>
            <a:off x="457200" y="990600"/>
            <a:ext cx="8458200" cy="4876800"/>
          </a:xfrm>
        </p:spPr>
        <p:txBody>
          <a:bodyPr>
            <a:noAutofit/>
          </a:bodyPr>
          <a:lstStyle/>
          <a:p>
            <a:pPr lvl="0">
              <a:buNone/>
            </a:pPr>
            <a:r>
              <a:rPr lang="en-US" sz="2800" u="sng" dirty="0" smtClean="0">
                <a:solidFill>
                  <a:schemeClr val="accent1">
                    <a:lumMod val="50000"/>
                  </a:schemeClr>
                </a:solidFill>
              </a:rPr>
              <a:t>Strategic Plan criteria for prioritizing needs</a:t>
            </a:r>
          </a:p>
          <a:p>
            <a:pPr lvl="0"/>
            <a:r>
              <a:rPr lang="en-US" sz="2400" b="1" dirty="0" smtClean="0"/>
              <a:t>Foundational needs </a:t>
            </a:r>
            <a:r>
              <a:rPr lang="en-US" sz="2400" dirty="0" smtClean="0"/>
              <a:t>for organizing landscape conservation (consistent mapping, decision frameworks)</a:t>
            </a:r>
          </a:p>
          <a:p>
            <a:pPr lvl="0"/>
            <a:r>
              <a:rPr lang="en-US" sz="2400" b="1" dirty="0" smtClean="0"/>
              <a:t>Needs that address major threats and uncertainties </a:t>
            </a:r>
            <a:r>
              <a:rPr lang="en-US" sz="2400" dirty="0" smtClean="0"/>
              <a:t>to sustaining natural or cultural resources in the North Atlantic LCC (land use change, climate impacts, energy) </a:t>
            </a:r>
          </a:p>
          <a:p>
            <a:pPr lvl="0"/>
            <a:r>
              <a:rPr lang="en-US" sz="2400" dirty="0" smtClean="0"/>
              <a:t>Needs that address </a:t>
            </a:r>
            <a:r>
              <a:rPr lang="en-US" sz="2400" smtClean="0"/>
              <a:t>conservation needs for </a:t>
            </a:r>
            <a:r>
              <a:rPr lang="en-US" sz="2400" b="1" smtClean="0"/>
              <a:t>multiple </a:t>
            </a:r>
            <a:r>
              <a:rPr lang="en-US" sz="2400" b="1" dirty="0" smtClean="0"/>
              <a:t>species, habitats, ecosystems or other features</a:t>
            </a:r>
            <a:r>
              <a:rPr lang="en-US" sz="2400" dirty="0" smtClean="0"/>
              <a:t>.</a:t>
            </a:r>
          </a:p>
          <a:p>
            <a:pPr lvl="0"/>
            <a:r>
              <a:rPr lang="en-US" sz="2400" dirty="0" smtClean="0"/>
              <a:t>Needs that will </a:t>
            </a:r>
            <a:r>
              <a:rPr lang="en-US" sz="2400" b="1" dirty="0" smtClean="0"/>
              <a:t>inform</a:t>
            </a:r>
            <a:r>
              <a:rPr lang="en-US" sz="2400" dirty="0" smtClean="0"/>
              <a:t> </a:t>
            </a:r>
            <a:r>
              <a:rPr lang="en-US" sz="2400" b="1" dirty="0" smtClean="0"/>
              <a:t>conservation decisions </a:t>
            </a:r>
            <a:r>
              <a:rPr lang="en-US" sz="2400" dirty="0" smtClean="0"/>
              <a:t>and actions</a:t>
            </a:r>
          </a:p>
          <a:p>
            <a:pPr lvl="0"/>
            <a:r>
              <a:rPr lang="en-US" sz="2400" dirty="0" smtClean="0"/>
              <a:t>Needs that are </a:t>
            </a:r>
            <a:r>
              <a:rPr lang="en-US" sz="2400" b="1" dirty="0" smtClean="0"/>
              <a:t>priorities for existing partnerships</a:t>
            </a:r>
            <a:r>
              <a:rPr lang="en-US" sz="2400" dirty="0" smtClean="0"/>
              <a:t> in the North Atlantic LCC (NEAFWA, JVs, FHPs, NEPARC etc.)</a:t>
            </a:r>
          </a:p>
          <a:p>
            <a:pPr lvl="1"/>
            <a:endParaRPr lang="en-US" sz="1100" dirty="0"/>
          </a:p>
        </p:txBody>
      </p:sp>
      <p:sp>
        <p:nvSpPr>
          <p:cNvPr id="4" name="Slide Number Placeholder 3"/>
          <p:cNvSpPr>
            <a:spLocks noGrp="1"/>
          </p:cNvSpPr>
          <p:nvPr>
            <p:ph type="sldNum" sz="quarter" idx="12"/>
          </p:nvPr>
        </p:nvSpPr>
        <p:spPr/>
        <p:txBody>
          <a:bodyPr/>
          <a:lstStyle/>
          <a:p>
            <a:fld id="{024BC43F-AAE5-481E-827F-B28F73C6CC9C}" type="slidenum">
              <a:rPr lang="en-US" smtClean="0">
                <a:solidFill>
                  <a:prstClr val="black"/>
                </a:solidFill>
                <a:latin typeface="Times New Roman"/>
              </a:rPr>
              <a:pPr/>
              <a:t>7</a:t>
            </a:fld>
            <a:endParaRPr lang="en-US" dirty="0">
              <a:solidFill>
                <a:prstClr val="black"/>
              </a:solidFill>
              <a:latin typeface="Times New Roman"/>
            </a:endParaRPr>
          </a:p>
        </p:txBody>
      </p:sp>
      <p:pic>
        <p:nvPicPr>
          <p:cNvPr id="5" name="Picture 7" descr="grassinsand_nathan_bacheler.jpg"/>
          <p:cNvPicPr>
            <a:picLocks noChangeAspect="1"/>
          </p:cNvPicPr>
          <p:nvPr/>
        </p:nvPicPr>
        <p:blipFill>
          <a:blip r:embed="rId3" cstate="print"/>
          <a:srcRect l="6667" r="20000"/>
          <a:stretch>
            <a:fillRect/>
          </a:stretch>
        </p:blipFill>
        <p:spPr bwMode="auto">
          <a:xfrm>
            <a:off x="7719060" y="0"/>
            <a:ext cx="1424940" cy="12954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3"/>
          <p:cNvGrpSpPr/>
          <p:nvPr/>
        </p:nvGrpSpPr>
        <p:grpSpPr>
          <a:xfrm>
            <a:off x="381000" y="81171"/>
            <a:ext cx="8530208" cy="6572445"/>
            <a:chOff x="588688" y="725642"/>
            <a:chExt cx="11361763" cy="8754133"/>
          </a:xfrm>
          <a:noFill/>
        </p:grpSpPr>
        <p:grpSp>
          <p:nvGrpSpPr>
            <p:cNvPr id="3" name="Group 30"/>
            <p:cNvGrpSpPr/>
            <p:nvPr/>
          </p:nvGrpSpPr>
          <p:grpSpPr>
            <a:xfrm>
              <a:off x="4262707" y="759221"/>
              <a:ext cx="3938043" cy="1341659"/>
              <a:chOff x="3738995" y="145916"/>
              <a:chExt cx="8981900" cy="1341659"/>
            </a:xfrm>
            <a:grpFill/>
          </p:grpSpPr>
          <p:sp>
            <p:nvSpPr>
              <p:cNvPr id="20" name="TextBox 19"/>
              <p:cNvSpPr txBox="1"/>
              <p:nvPr/>
            </p:nvSpPr>
            <p:spPr>
              <a:xfrm>
                <a:off x="3738995" y="257751"/>
                <a:ext cx="8981900" cy="1229824"/>
              </a:xfrm>
              <a:prstGeom prst="rect">
                <a:avLst/>
              </a:prstGeom>
              <a:grpFill/>
            </p:spPr>
            <p:txBody>
              <a:bodyPr wrap="square" rtlCol="0">
                <a:spAutoFit/>
              </a:bodyPr>
              <a:lstStyle/>
              <a:p>
                <a:pPr algn="ctr"/>
                <a:endParaRPr lang="en-US" sz="900" dirty="0" smtClean="0">
                  <a:solidFill>
                    <a:prstClr val="black"/>
                  </a:solidFill>
                  <a:latin typeface="Arial" charset="0"/>
                </a:endParaRPr>
              </a:p>
              <a:p>
                <a:pPr algn="ctr"/>
                <a:r>
                  <a:rPr lang="en-US" sz="1200" b="1" i="1" dirty="0" smtClean="0">
                    <a:solidFill>
                      <a:prstClr val="black"/>
                    </a:solidFill>
                    <a:latin typeface="Arial" charset="0"/>
                  </a:rPr>
                  <a:t>Which species/habitats to conserve? At what levels?</a:t>
                </a:r>
              </a:p>
              <a:p>
                <a:pPr algn="ctr"/>
                <a:r>
                  <a:rPr lang="en-US" sz="1200" b="1" i="1" dirty="0" smtClean="0">
                    <a:solidFill>
                      <a:prstClr val="black"/>
                    </a:solidFill>
                    <a:latin typeface="Arial" charset="0"/>
                  </a:rPr>
                  <a:t>Who decides?</a:t>
                </a:r>
              </a:p>
              <a:p>
                <a:pPr algn="ctr"/>
                <a:endParaRPr lang="en-US" sz="900" dirty="0">
                  <a:solidFill>
                    <a:prstClr val="black"/>
                  </a:solidFill>
                  <a:latin typeface="Arial" charset="0"/>
                </a:endParaRPr>
              </a:p>
            </p:txBody>
          </p:sp>
          <p:sp>
            <p:nvSpPr>
              <p:cNvPr id="7" name="TextBox 6"/>
              <p:cNvSpPr txBox="1"/>
              <p:nvPr/>
            </p:nvSpPr>
            <p:spPr>
              <a:xfrm>
                <a:off x="5209805" y="145916"/>
                <a:ext cx="5295730" cy="450758"/>
              </a:xfrm>
              <a:prstGeom prst="rect">
                <a:avLst/>
              </a:prstGeom>
              <a:grpFill/>
            </p:spPr>
            <p:txBody>
              <a:bodyPr wrap="square" lIns="121789" tIns="60894" rIns="121789" bIns="60894" rtlCol="0">
                <a:spAutoFit/>
              </a:bodyPr>
              <a:lstStyle/>
              <a:p>
                <a:pPr algn="ctr"/>
                <a:r>
                  <a:rPr lang="en-US" sz="1400" b="1" u="sng" dirty="0" smtClean="0">
                    <a:solidFill>
                      <a:prstClr val="black"/>
                    </a:solidFill>
                    <a:latin typeface="Arial" charset="0"/>
                  </a:rPr>
                  <a:t>GOAL-SETTING</a:t>
                </a:r>
              </a:p>
            </p:txBody>
          </p:sp>
        </p:grpSp>
        <p:grpSp>
          <p:nvGrpSpPr>
            <p:cNvPr id="4" name="Group 31"/>
            <p:cNvGrpSpPr/>
            <p:nvPr/>
          </p:nvGrpSpPr>
          <p:grpSpPr>
            <a:xfrm>
              <a:off x="1197652" y="2251686"/>
              <a:ext cx="4098449" cy="958229"/>
              <a:chOff x="707008" y="2151327"/>
              <a:chExt cx="4098449" cy="958229"/>
            </a:xfrm>
            <a:grpFill/>
          </p:grpSpPr>
          <p:sp>
            <p:nvSpPr>
              <p:cNvPr id="25" name="TextBox 24"/>
              <p:cNvSpPr txBox="1"/>
              <p:nvPr/>
            </p:nvSpPr>
            <p:spPr>
              <a:xfrm>
                <a:off x="707008" y="2494644"/>
                <a:ext cx="3107488" cy="614912"/>
              </a:xfrm>
              <a:prstGeom prst="rect">
                <a:avLst/>
              </a:prstGeom>
              <a:grpFill/>
            </p:spPr>
            <p:txBody>
              <a:bodyPr wrap="square" rtlCol="0">
                <a:spAutoFit/>
              </a:bodyPr>
              <a:lstStyle/>
              <a:p>
                <a:pPr algn="ctr"/>
                <a:r>
                  <a:rPr lang="en-US" sz="1200" b="1" i="1" dirty="0" smtClean="0">
                    <a:solidFill>
                      <a:prstClr val="black"/>
                    </a:solidFill>
                    <a:latin typeface="Arial" charset="0"/>
                  </a:rPr>
                  <a:t>What do we know about the status of priority wildlife?</a:t>
                </a:r>
                <a:endParaRPr lang="en-US" sz="1200" dirty="0" smtClean="0">
                  <a:solidFill>
                    <a:prstClr val="black"/>
                  </a:solidFill>
                  <a:latin typeface="Arial" charset="0"/>
                </a:endParaRPr>
              </a:p>
            </p:txBody>
          </p:sp>
          <p:sp>
            <p:nvSpPr>
              <p:cNvPr id="8" name="TextBox 7"/>
              <p:cNvSpPr txBox="1"/>
              <p:nvPr/>
            </p:nvSpPr>
            <p:spPr>
              <a:xfrm>
                <a:off x="707009" y="2151327"/>
                <a:ext cx="4098448" cy="450758"/>
              </a:xfrm>
              <a:prstGeom prst="rect">
                <a:avLst/>
              </a:prstGeom>
              <a:grpFill/>
            </p:spPr>
            <p:txBody>
              <a:bodyPr wrap="square" lIns="121789" tIns="60894" rIns="121789" bIns="60894" rtlCol="0">
                <a:spAutoFit/>
              </a:bodyPr>
              <a:lstStyle/>
              <a:p>
                <a:r>
                  <a:rPr lang="en-US" sz="1400" b="1" u="sng" dirty="0" smtClean="0">
                    <a:solidFill>
                      <a:prstClr val="black"/>
                    </a:solidFill>
                    <a:latin typeface="Arial" charset="0"/>
                  </a:rPr>
                  <a:t>BIOLOGICAL ASSESSMENT</a:t>
                </a:r>
                <a:endParaRPr lang="en-US" sz="1400" b="1" u="sng" dirty="0">
                  <a:solidFill>
                    <a:prstClr val="black"/>
                  </a:solidFill>
                  <a:latin typeface="Arial" charset="0"/>
                </a:endParaRPr>
              </a:p>
            </p:txBody>
          </p:sp>
        </p:grpSp>
        <p:sp>
          <p:nvSpPr>
            <p:cNvPr id="12" name="Oval 11"/>
            <p:cNvSpPr/>
            <p:nvPr/>
          </p:nvSpPr>
          <p:spPr>
            <a:xfrm>
              <a:off x="4573069" y="3095277"/>
              <a:ext cx="3061026" cy="2752503"/>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1789" tIns="60894" rIns="121789" bIns="60894" rtlCol="0" anchor="ctr"/>
            <a:lstStyle/>
            <a:p>
              <a:pPr algn="ctr"/>
              <a:endParaRPr lang="en-US" sz="1800">
                <a:solidFill>
                  <a:prstClr val="white"/>
                </a:solidFill>
              </a:endParaRPr>
            </a:p>
          </p:txBody>
        </p:sp>
        <p:grpSp>
          <p:nvGrpSpPr>
            <p:cNvPr id="14" name="Group 28"/>
            <p:cNvGrpSpPr/>
            <p:nvPr/>
          </p:nvGrpSpPr>
          <p:grpSpPr>
            <a:xfrm>
              <a:off x="8620972" y="4155282"/>
              <a:ext cx="3329479" cy="902340"/>
              <a:chOff x="8687878" y="3831903"/>
              <a:chExt cx="3044825" cy="902340"/>
            </a:xfrm>
            <a:grpFill/>
          </p:grpSpPr>
          <p:sp>
            <p:nvSpPr>
              <p:cNvPr id="5" name="TextBox 4"/>
              <p:cNvSpPr txBox="1"/>
              <p:nvPr/>
            </p:nvSpPr>
            <p:spPr>
              <a:xfrm>
                <a:off x="8687878" y="3831903"/>
                <a:ext cx="3044825" cy="450758"/>
              </a:xfrm>
              <a:prstGeom prst="rect">
                <a:avLst/>
              </a:prstGeom>
              <a:grpFill/>
            </p:spPr>
            <p:txBody>
              <a:bodyPr wrap="square" lIns="121789" tIns="60894" rIns="121789" bIns="60894" rtlCol="0">
                <a:spAutoFit/>
              </a:bodyPr>
              <a:lstStyle/>
              <a:p>
                <a:pPr algn="ctr"/>
                <a:r>
                  <a:rPr lang="en-US" sz="1400" b="1" u="sng" dirty="0" smtClean="0">
                    <a:solidFill>
                      <a:prstClr val="black"/>
                    </a:solidFill>
                    <a:latin typeface="Arial" charset="0"/>
                  </a:rPr>
                  <a:t>SCIENCE TRANSLATION</a:t>
                </a:r>
                <a:endParaRPr lang="en-US" sz="1400" b="1" u="sng" dirty="0">
                  <a:solidFill>
                    <a:prstClr val="black"/>
                  </a:solidFill>
                  <a:latin typeface="Arial" charset="0"/>
                </a:endParaRPr>
              </a:p>
            </p:txBody>
          </p:sp>
          <p:sp>
            <p:nvSpPr>
              <p:cNvPr id="17" name="TextBox 16"/>
              <p:cNvSpPr txBox="1"/>
              <p:nvPr/>
            </p:nvSpPr>
            <p:spPr>
              <a:xfrm>
                <a:off x="8832850" y="4119331"/>
                <a:ext cx="2771620" cy="614912"/>
              </a:xfrm>
              <a:prstGeom prst="rect">
                <a:avLst/>
              </a:prstGeom>
              <a:grpFill/>
            </p:spPr>
            <p:txBody>
              <a:bodyPr wrap="square" rtlCol="0">
                <a:spAutoFit/>
              </a:bodyPr>
              <a:lstStyle/>
              <a:p>
                <a:pPr algn="ctr"/>
                <a:r>
                  <a:rPr lang="en-US" sz="1200" b="1" i="1" dirty="0" smtClean="0">
                    <a:solidFill>
                      <a:prstClr val="black"/>
                    </a:solidFill>
                    <a:latin typeface="Arial" charset="0"/>
                  </a:rPr>
                  <a:t>How do we make science solutions useful?</a:t>
                </a:r>
              </a:p>
            </p:txBody>
          </p:sp>
        </p:grpSp>
        <p:grpSp>
          <p:nvGrpSpPr>
            <p:cNvPr id="15" name="Group 27"/>
            <p:cNvGrpSpPr/>
            <p:nvPr/>
          </p:nvGrpSpPr>
          <p:grpSpPr>
            <a:xfrm>
              <a:off x="7910314" y="6457729"/>
              <a:ext cx="3741238" cy="1165359"/>
              <a:chOff x="8278297" y="5498743"/>
              <a:chExt cx="3741238" cy="1165359"/>
            </a:xfrm>
            <a:grpFill/>
          </p:grpSpPr>
          <p:sp>
            <p:nvSpPr>
              <p:cNvPr id="10" name="TextBox 9"/>
              <p:cNvSpPr txBox="1"/>
              <p:nvPr/>
            </p:nvSpPr>
            <p:spPr>
              <a:xfrm>
                <a:off x="8398260" y="5498743"/>
                <a:ext cx="3621275" cy="450758"/>
              </a:xfrm>
              <a:prstGeom prst="rect">
                <a:avLst/>
              </a:prstGeom>
              <a:grpFill/>
            </p:spPr>
            <p:txBody>
              <a:bodyPr wrap="square" lIns="121789" tIns="60894" rIns="121789" bIns="60894" rtlCol="0">
                <a:spAutoFit/>
              </a:bodyPr>
              <a:lstStyle/>
              <a:p>
                <a:r>
                  <a:rPr lang="en-US" sz="1400" b="1" u="sng" dirty="0" smtClean="0">
                    <a:solidFill>
                      <a:prstClr val="black"/>
                    </a:solidFill>
                    <a:latin typeface="Arial" charset="0"/>
                  </a:rPr>
                  <a:t>CONSERVATION ADOPTION</a:t>
                </a:r>
                <a:endParaRPr lang="en-US" sz="1400" b="1" u="sng" dirty="0">
                  <a:solidFill>
                    <a:prstClr val="black"/>
                  </a:solidFill>
                  <a:latin typeface="Arial" charset="0"/>
                </a:endParaRPr>
              </a:p>
            </p:txBody>
          </p:sp>
          <p:sp>
            <p:nvSpPr>
              <p:cNvPr id="18" name="TextBox 17"/>
              <p:cNvSpPr txBox="1"/>
              <p:nvPr/>
            </p:nvSpPr>
            <p:spPr>
              <a:xfrm>
                <a:off x="8278297" y="5803225"/>
                <a:ext cx="3741238" cy="860877"/>
              </a:xfrm>
              <a:prstGeom prst="rect">
                <a:avLst/>
              </a:prstGeom>
              <a:grpFill/>
            </p:spPr>
            <p:txBody>
              <a:bodyPr wrap="square" rtlCol="0">
                <a:spAutoFit/>
              </a:bodyPr>
              <a:lstStyle/>
              <a:p>
                <a:pPr algn="ctr"/>
                <a:r>
                  <a:rPr lang="en-US" sz="1200" b="1" i="1" dirty="0" smtClean="0">
                    <a:solidFill>
                      <a:prstClr val="black"/>
                    </a:solidFill>
                    <a:latin typeface="Arial" charset="0"/>
                  </a:rPr>
                  <a:t>How do we get communities and landowners engaged in conservation?</a:t>
                </a:r>
              </a:p>
            </p:txBody>
          </p:sp>
        </p:grpSp>
        <p:grpSp>
          <p:nvGrpSpPr>
            <p:cNvPr id="16" name="Group 30"/>
            <p:cNvGrpSpPr/>
            <p:nvPr/>
          </p:nvGrpSpPr>
          <p:grpSpPr>
            <a:xfrm>
              <a:off x="4366789" y="3818881"/>
              <a:ext cx="3450802" cy="1586931"/>
              <a:chOff x="4272001" y="3077326"/>
              <a:chExt cx="3450802" cy="1586931"/>
            </a:xfrm>
            <a:grpFill/>
          </p:grpSpPr>
          <p:sp>
            <p:nvSpPr>
              <p:cNvPr id="13" name="TextBox 12"/>
              <p:cNvSpPr txBox="1"/>
              <p:nvPr/>
            </p:nvSpPr>
            <p:spPr>
              <a:xfrm>
                <a:off x="4272001" y="3077326"/>
                <a:ext cx="3450802" cy="737718"/>
              </a:xfrm>
              <a:prstGeom prst="rect">
                <a:avLst/>
              </a:prstGeom>
              <a:grpFill/>
            </p:spPr>
            <p:txBody>
              <a:bodyPr wrap="square" lIns="121789" tIns="60894" rIns="121789" bIns="60894" rtlCol="0">
                <a:spAutoFit/>
              </a:bodyPr>
              <a:lstStyle/>
              <a:p>
                <a:pPr algn="ctr"/>
                <a:r>
                  <a:rPr lang="en-US" sz="1400" b="1" u="sng" dirty="0" smtClean="0">
                    <a:solidFill>
                      <a:prstClr val="black"/>
                    </a:solidFill>
                    <a:latin typeface="Arial" charset="0"/>
                  </a:rPr>
                  <a:t>INFORMATION MANAGEMENT</a:t>
                </a:r>
                <a:endParaRPr lang="en-US" sz="1400" b="1" u="sng" dirty="0">
                  <a:solidFill>
                    <a:prstClr val="black"/>
                  </a:solidFill>
                  <a:latin typeface="Arial" charset="0"/>
                </a:endParaRPr>
              </a:p>
            </p:txBody>
          </p:sp>
          <p:sp>
            <p:nvSpPr>
              <p:cNvPr id="19" name="TextBox 18"/>
              <p:cNvSpPr txBox="1"/>
              <p:nvPr/>
            </p:nvSpPr>
            <p:spPr>
              <a:xfrm>
                <a:off x="4623261" y="3803380"/>
                <a:ext cx="2804527" cy="860877"/>
              </a:xfrm>
              <a:prstGeom prst="rect">
                <a:avLst/>
              </a:prstGeom>
              <a:grpFill/>
            </p:spPr>
            <p:txBody>
              <a:bodyPr wrap="square" rtlCol="0">
                <a:spAutoFit/>
              </a:bodyPr>
              <a:lstStyle/>
              <a:p>
                <a:pPr algn="ctr"/>
                <a:r>
                  <a:rPr lang="en-US" sz="1200" b="1" i="1" dirty="0" smtClean="0">
                    <a:solidFill>
                      <a:prstClr val="black"/>
                    </a:solidFill>
                    <a:latin typeface="Arial" charset="0"/>
                  </a:rPr>
                  <a:t>How will we manage the demand for and creation of data?</a:t>
                </a:r>
              </a:p>
            </p:txBody>
          </p:sp>
        </p:grpSp>
        <p:grpSp>
          <p:nvGrpSpPr>
            <p:cNvPr id="26" name="Group 29"/>
            <p:cNvGrpSpPr/>
            <p:nvPr/>
          </p:nvGrpSpPr>
          <p:grpSpPr>
            <a:xfrm>
              <a:off x="7388797" y="2035897"/>
              <a:ext cx="3552296" cy="909262"/>
              <a:chOff x="7014244" y="1942282"/>
              <a:chExt cx="4885228" cy="909262"/>
            </a:xfrm>
            <a:grpFill/>
          </p:grpSpPr>
          <p:sp>
            <p:nvSpPr>
              <p:cNvPr id="6" name="TextBox 5"/>
              <p:cNvSpPr txBox="1"/>
              <p:nvPr/>
            </p:nvSpPr>
            <p:spPr>
              <a:xfrm>
                <a:off x="7293400" y="1942282"/>
                <a:ext cx="4494025" cy="450758"/>
              </a:xfrm>
              <a:prstGeom prst="rect">
                <a:avLst/>
              </a:prstGeom>
              <a:grpFill/>
            </p:spPr>
            <p:txBody>
              <a:bodyPr wrap="square" lIns="121789" tIns="60894" rIns="121789" bIns="60894" rtlCol="0">
                <a:spAutoFit/>
              </a:bodyPr>
              <a:lstStyle/>
              <a:p>
                <a:r>
                  <a:rPr lang="en-US" sz="1400" b="1" u="sng" dirty="0" smtClean="0">
                    <a:solidFill>
                      <a:prstClr val="black"/>
                    </a:solidFill>
                    <a:latin typeface="Arial" charset="0"/>
                  </a:rPr>
                  <a:t>CONSERVATION DESIGN</a:t>
                </a:r>
                <a:endParaRPr lang="en-US" sz="1400" b="1" u="sng" dirty="0">
                  <a:solidFill>
                    <a:prstClr val="black"/>
                  </a:solidFill>
                  <a:latin typeface="Arial" charset="0"/>
                </a:endParaRPr>
              </a:p>
            </p:txBody>
          </p:sp>
          <p:sp>
            <p:nvSpPr>
              <p:cNvPr id="21" name="TextBox 20"/>
              <p:cNvSpPr txBox="1"/>
              <p:nvPr/>
            </p:nvSpPr>
            <p:spPr>
              <a:xfrm>
                <a:off x="7014244" y="2236632"/>
                <a:ext cx="4885228" cy="614912"/>
              </a:xfrm>
              <a:prstGeom prst="rect">
                <a:avLst/>
              </a:prstGeom>
              <a:grpFill/>
            </p:spPr>
            <p:txBody>
              <a:bodyPr wrap="square" rtlCol="0">
                <a:spAutoFit/>
              </a:bodyPr>
              <a:lstStyle/>
              <a:p>
                <a:pPr algn="ctr"/>
                <a:r>
                  <a:rPr lang="en-US" sz="1200" b="1" i="1" dirty="0" smtClean="0">
                    <a:solidFill>
                      <a:prstClr val="black"/>
                    </a:solidFill>
                    <a:latin typeface="Arial" charset="0"/>
                  </a:rPr>
                  <a:t>What should landscapes look like to conserve species at goal levels</a:t>
                </a:r>
              </a:p>
            </p:txBody>
          </p:sp>
        </p:grpSp>
        <p:grpSp>
          <p:nvGrpSpPr>
            <p:cNvPr id="27" name="Group 35"/>
            <p:cNvGrpSpPr/>
            <p:nvPr/>
          </p:nvGrpSpPr>
          <p:grpSpPr>
            <a:xfrm>
              <a:off x="4535309" y="7574165"/>
              <a:ext cx="3766936" cy="1905610"/>
              <a:chOff x="4803590" y="6877214"/>
              <a:chExt cx="2624205" cy="1905610"/>
            </a:xfrm>
            <a:grpFill/>
          </p:grpSpPr>
          <p:sp>
            <p:nvSpPr>
              <p:cNvPr id="11" name="TextBox 10"/>
              <p:cNvSpPr txBox="1"/>
              <p:nvPr/>
            </p:nvSpPr>
            <p:spPr>
              <a:xfrm>
                <a:off x="4882412" y="6877214"/>
                <a:ext cx="2545383" cy="450758"/>
              </a:xfrm>
              <a:prstGeom prst="rect">
                <a:avLst/>
              </a:prstGeom>
              <a:grpFill/>
            </p:spPr>
            <p:txBody>
              <a:bodyPr wrap="square" lIns="121789" tIns="60894" rIns="121789" bIns="60894" rtlCol="0">
                <a:spAutoFit/>
              </a:bodyPr>
              <a:lstStyle/>
              <a:p>
                <a:r>
                  <a:rPr lang="en-US" sz="1400" b="1" u="sng" dirty="0" smtClean="0">
                    <a:solidFill>
                      <a:prstClr val="black"/>
                    </a:solidFill>
                    <a:latin typeface="Arial" charset="0"/>
                  </a:rPr>
                  <a:t>CONSERVATION DELIVERY</a:t>
                </a:r>
                <a:endParaRPr lang="en-US" sz="1400" b="1" u="sng" dirty="0">
                  <a:solidFill>
                    <a:prstClr val="black"/>
                  </a:solidFill>
                  <a:latin typeface="Arial" charset="0"/>
                </a:endParaRPr>
              </a:p>
            </p:txBody>
          </p:sp>
          <p:sp>
            <p:nvSpPr>
              <p:cNvPr id="22" name="TextBox 21"/>
              <p:cNvSpPr txBox="1"/>
              <p:nvPr/>
            </p:nvSpPr>
            <p:spPr>
              <a:xfrm>
                <a:off x="4803590" y="7184053"/>
                <a:ext cx="2412090" cy="1598771"/>
              </a:xfrm>
              <a:prstGeom prst="rect">
                <a:avLst/>
              </a:prstGeom>
              <a:grpFill/>
            </p:spPr>
            <p:txBody>
              <a:bodyPr wrap="square" rtlCol="0">
                <a:spAutoFit/>
              </a:bodyPr>
              <a:lstStyle/>
              <a:p>
                <a:pPr algn="ctr"/>
                <a:r>
                  <a:rPr lang="en-US" sz="1200" b="1" i="1" dirty="0" smtClean="0">
                    <a:solidFill>
                      <a:prstClr val="black"/>
                    </a:solidFill>
                    <a:latin typeface="Arial" charset="0"/>
                  </a:rPr>
                  <a:t>How will we most efficiently put conservation on the ground?</a:t>
                </a:r>
              </a:p>
              <a:p>
                <a:pPr algn="ctr"/>
                <a:endParaRPr lang="en-US" sz="1200" dirty="0" smtClean="0">
                  <a:solidFill>
                    <a:prstClr val="black"/>
                  </a:solidFill>
                  <a:latin typeface="Arial" charset="0"/>
                </a:endParaRPr>
              </a:p>
              <a:p>
                <a:pPr algn="ctr"/>
                <a:endParaRPr lang="en-US" sz="1200" dirty="0" smtClean="0">
                  <a:solidFill>
                    <a:prstClr val="black"/>
                  </a:solidFill>
                  <a:latin typeface="Arial" charset="0"/>
                </a:endParaRPr>
              </a:p>
              <a:p>
                <a:pPr algn="ctr"/>
                <a:endParaRPr lang="en-US" sz="1200" dirty="0" smtClean="0">
                  <a:solidFill>
                    <a:prstClr val="black"/>
                  </a:solidFill>
                  <a:latin typeface="Arial" charset="0"/>
                </a:endParaRPr>
              </a:p>
              <a:p>
                <a:pPr algn="ctr"/>
                <a:endParaRPr lang="en-US" sz="1200" dirty="0">
                  <a:solidFill>
                    <a:prstClr val="black"/>
                  </a:solidFill>
                  <a:latin typeface="Arial" charset="0"/>
                </a:endParaRPr>
              </a:p>
            </p:txBody>
          </p:sp>
        </p:grpSp>
        <p:sp>
          <p:nvSpPr>
            <p:cNvPr id="23" name="TextBox 22"/>
            <p:cNvSpPr txBox="1"/>
            <p:nvPr/>
          </p:nvSpPr>
          <p:spPr>
            <a:xfrm>
              <a:off x="913067" y="6765877"/>
              <a:ext cx="3207828" cy="860877"/>
            </a:xfrm>
            <a:prstGeom prst="rect">
              <a:avLst/>
            </a:prstGeom>
            <a:grpFill/>
          </p:spPr>
          <p:txBody>
            <a:bodyPr wrap="square" rtlCol="0">
              <a:spAutoFit/>
            </a:bodyPr>
            <a:lstStyle/>
            <a:p>
              <a:pPr algn="ctr"/>
              <a:r>
                <a:rPr lang="en-US" sz="1200" b="1" i="1" dirty="0" smtClean="0">
                  <a:solidFill>
                    <a:prstClr val="black"/>
                  </a:solidFill>
                  <a:latin typeface="Arial" charset="0"/>
                </a:rPr>
                <a:t>What new information will we gather to support conservation?</a:t>
              </a:r>
            </a:p>
          </p:txBody>
        </p:sp>
        <p:grpSp>
          <p:nvGrpSpPr>
            <p:cNvPr id="28" name="Group 32"/>
            <p:cNvGrpSpPr/>
            <p:nvPr/>
          </p:nvGrpSpPr>
          <p:grpSpPr>
            <a:xfrm>
              <a:off x="1118053" y="4168498"/>
              <a:ext cx="3834885" cy="1142535"/>
              <a:chOff x="549352" y="4491877"/>
              <a:chExt cx="3834885" cy="1142535"/>
            </a:xfrm>
            <a:grpFill/>
          </p:grpSpPr>
          <p:sp>
            <p:nvSpPr>
              <p:cNvPr id="9" name="TextBox 8"/>
              <p:cNvSpPr txBox="1"/>
              <p:nvPr/>
            </p:nvSpPr>
            <p:spPr>
              <a:xfrm>
                <a:off x="933434" y="4491877"/>
                <a:ext cx="3450803" cy="450758"/>
              </a:xfrm>
              <a:prstGeom prst="rect">
                <a:avLst/>
              </a:prstGeom>
              <a:grpFill/>
            </p:spPr>
            <p:txBody>
              <a:bodyPr wrap="square" lIns="121789" tIns="60894" rIns="121789" bIns="60894" rtlCol="0">
                <a:spAutoFit/>
              </a:bodyPr>
              <a:lstStyle/>
              <a:p>
                <a:r>
                  <a:rPr lang="en-US" sz="1400" b="1" u="sng" dirty="0" smtClean="0">
                    <a:solidFill>
                      <a:prstClr val="black"/>
                    </a:solidFill>
                    <a:latin typeface="Arial" charset="0"/>
                  </a:rPr>
                  <a:t>PRIORITIES</a:t>
                </a:r>
                <a:endParaRPr lang="en-US" sz="1400" b="1" u="sng" dirty="0">
                  <a:solidFill>
                    <a:prstClr val="black"/>
                  </a:solidFill>
                  <a:latin typeface="Arial" charset="0"/>
                </a:endParaRPr>
              </a:p>
            </p:txBody>
          </p:sp>
          <p:sp>
            <p:nvSpPr>
              <p:cNvPr id="24" name="TextBox 23"/>
              <p:cNvSpPr txBox="1"/>
              <p:nvPr/>
            </p:nvSpPr>
            <p:spPr>
              <a:xfrm>
                <a:off x="549352" y="4773535"/>
                <a:ext cx="2752486" cy="860877"/>
              </a:xfrm>
              <a:prstGeom prst="rect">
                <a:avLst/>
              </a:prstGeom>
              <a:grpFill/>
            </p:spPr>
            <p:txBody>
              <a:bodyPr wrap="square" rtlCol="0">
                <a:spAutoFit/>
              </a:bodyPr>
              <a:lstStyle/>
              <a:p>
                <a:r>
                  <a:rPr lang="en-US" sz="1200" b="1" i="1" dirty="0" smtClean="0">
                    <a:solidFill>
                      <a:prstClr val="black"/>
                    </a:solidFill>
                    <a:latin typeface="Arial" charset="0"/>
                  </a:rPr>
                  <a:t>Which species and issues demand immediate attention?</a:t>
                </a:r>
                <a:endParaRPr lang="en-US" sz="1200" dirty="0" smtClean="0">
                  <a:solidFill>
                    <a:prstClr val="black"/>
                  </a:solidFill>
                  <a:latin typeface="Arial" charset="0"/>
                </a:endParaRPr>
              </a:p>
            </p:txBody>
          </p:sp>
        </p:grpSp>
        <p:sp>
          <p:nvSpPr>
            <p:cNvPr id="37" name="TextBox 36"/>
            <p:cNvSpPr txBox="1"/>
            <p:nvPr/>
          </p:nvSpPr>
          <p:spPr>
            <a:xfrm>
              <a:off x="588688" y="725642"/>
              <a:ext cx="3200400" cy="1414297"/>
            </a:xfrm>
            <a:prstGeom prst="rect">
              <a:avLst/>
            </a:prstGeom>
            <a:grpFill/>
          </p:spPr>
          <p:txBody>
            <a:bodyPr wrap="square" rtlCol="0">
              <a:spAutoFit/>
            </a:bodyPr>
            <a:lstStyle/>
            <a:p>
              <a:r>
                <a:rPr lang="en-US" sz="2100" b="1" dirty="0" smtClean="0">
                  <a:solidFill>
                    <a:srgbClr val="002060"/>
                  </a:solidFill>
                  <a:latin typeface="Arial" charset="0"/>
                </a:rPr>
                <a:t>Northeast </a:t>
              </a:r>
            </a:p>
            <a:p>
              <a:r>
                <a:rPr lang="en-US" sz="2100" b="1" dirty="0" smtClean="0">
                  <a:solidFill>
                    <a:srgbClr val="002060"/>
                  </a:solidFill>
                  <a:latin typeface="Arial" charset="0"/>
                </a:rPr>
                <a:t>Conservation Framework</a:t>
              </a:r>
            </a:p>
          </p:txBody>
        </p:sp>
      </p:grpSp>
      <p:sp>
        <p:nvSpPr>
          <p:cNvPr id="32" name="TextBox 31"/>
          <p:cNvSpPr txBox="1"/>
          <p:nvPr/>
        </p:nvSpPr>
        <p:spPr>
          <a:xfrm>
            <a:off x="304800" y="4256534"/>
            <a:ext cx="3089318" cy="461651"/>
          </a:xfrm>
          <a:prstGeom prst="rect">
            <a:avLst/>
          </a:prstGeom>
          <a:noFill/>
        </p:spPr>
        <p:txBody>
          <a:bodyPr wrap="square" lIns="91427" tIns="45713" rIns="91427" bIns="45713" rtlCol="0">
            <a:spAutoFit/>
          </a:bodyPr>
          <a:lstStyle/>
          <a:p>
            <a:pPr algn="ctr"/>
            <a:r>
              <a:rPr lang="en-US" sz="1200" b="1" u="sng" dirty="0" smtClean="0">
                <a:solidFill>
                  <a:prstClr val="black"/>
                </a:solidFill>
                <a:latin typeface="Arial" charset="0"/>
              </a:rPr>
              <a:t>MONITORING, EVALUATION AND RESEARCH</a:t>
            </a:r>
            <a:endParaRPr lang="en-US" sz="1200" b="1" u="sng" dirty="0">
              <a:solidFill>
                <a:prstClr val="black"/>
              </a:solidFill>
              <a:latin typeface="Arial" charset="0"/>
            </a:endParaRPr>
          </a:p>
        </p:txBody>
      </p:sp>
      <p:sp>
        <p:nvSpPr>
          <p:cNvPr id="33" name="Curved Down Arrow 32"/>
          <p:cNvSpPr/>
          <p:nvPr/>
        </p:nvSpPr>
        <p:spPr>
          <a:xfrm rot="16420191">
            <a:off x="60874" y="3629777"/>
            <a:ext cx="990600" cy="3048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Curved Down Arrow 33"/>
          <p:cNvSpPr/>
          <p:nvPr/>
        </p:nvSpPr>
        <p:spPr>
          <a:xfrm rot="16420191">
            <a:off x="221891" y="2169772"/>
            <a:ext cx="990600" cy="3048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Curved Down Arrow 34"/>
          <p:cNvSpPr/>
          <p:nvPr/>
        </p:nvSpPr>
        <p:spPr>
          <a:xfrm rot="18236776">
            <a:off x="2126891" y="493374"/>
            <a:ext cx="990600" cy="3048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Curved Down Arrow 35"/>
          <p:cNvSpPr/>
          <p:nvPr/>
        </p:nvSpPr>
        <p:spPr>
          <a:xfrm rot="1939480">
            <a:off x="6176936" y="382962"/>
            <a:ext cx="990600" cy="3048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Curved Down Arrow 37"/>
          <p:cNvSpPr/>
          <p:nvPr/>
        </p:nvSpPr>
        <p:spPr>
          <a:xfrm rot="3053328">
            <a:off x="7936399" y="1993788"/>
            <a:ext cx="990600" cy="3048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Curved Down Arrow 38"/>
          <p:cNvSpPr/>
          <p:nvPr/>
        </p:nvSpPr>
        <p:spPr>
          <a:xfrm rot="5400000">
            <a:off x="8267700" y="3761234"/>
            <a:ext cx="990600" cy="3048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Curved Down Arrow 39"/>
          <p:cNvSpPr/>
          <p:nvPr/>
        </p:nvSpPr>
        <p:spPr>
          <a:xfrm rot="8889361">
            <a:off x="6482859" y="5561721"/>
            <a:ext cx="990600" cy="3048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Curved Down Arrow 40"/>
          <p:cNvSpPr/>
          <p:nvPr/>
        </p:nvSpPr>
        <p:spPr>
          <a:xfrm rot="12312416">
            <a:off x="2227540" y="5519764"/>
            <a:ext cx="990600" cy="3048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Up-Down Arrow 41"/>
          <p:cNvSpPr/>
          <p:nvPr/>
        </p:nvSpPr>
        <p:spPr>
          <a:xfrm>
            <a:off x="4495800" y="1360934"/>
            <a:ext cx="45719" cy="45720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Left-Right Arrow 43"/>
          <p:cNvSpPr/>
          <p:nvPr/>
        </p:nvSpPr>
        <p:spPr>
          <a:xfrm>
            <a:off x="5791200" y="2808734"/>
            <a:ext cx="457200" cy="4571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Up-Down Arrow 45"/>
          <p:cNvSpPr/>
          <p:nvPr/>
        </p:nvSpPr>
        <p:spPr>
          <a:xfrm>
            <a:off x="4495800" y="4027934"/>
            <a:ext cx="45719" cy="53340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Left-Right Arrow 47"/>
          <p:cNvSpPr/>
          <p:nvPr/>
        </p:nvSpPr>
        <p:spPr>
          <a:xfrm>
            <a:off x="2819400" y="2884934"/>
            <a:ext cx="457200" cy="4571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9" descr="NAFWA_Logo.jpg"/>
          <p:cNvPicPr>
            <a:picLocks noChangeAspect="1"/>
          </p:cNvPicPr>
          <p:nvPr/>
        </p:nvPicPr>
        <p:blipFill>
          <a:blip r:embed="rId3" cstate="print"/>
          <a:srcRect/>
          <a:stretch>
            <a:fillRect/>
          </a:stretch>
        </p:blipFill>
        <p:spPr bwMode="auto">
          <a:xfrm>
            <a:off x="8450560" y="0"/>
            <a:ext cx="693440" cy="762000"/>
          </a:xfrm>
          <a:prstGeom prst="rect">
            <a:avLst/>
          </a:prstGeom>
          <a:noFill/>
          <a:ln w="9525">
            <a:noFill/>
            <a:miter lim="800000"/>
            <a:headEnd/>
            <a:tailEnd/>
          </a:ln>
        </p:spPr>
      </p:pic>
      <p:sp>
        <p:nvSpPr>
          <p:cNvPr id="49" name="TextBox 48"/>
          <p:cNvSpPr txBox="1"/>
          <p:nvPr/>
        </p:nvSpPr>
        <p:spPr>
          <a:xfrm>
            <a:off x="7086600" y="0"/>
            <a:ext cx="1295400" cy="738664"/>
          </a:xfrm>
          <a:prstGeom prst="rect">
            <a:avLst/>
          </a:prstGeom>
          <a:noFill/>
        </p:spPr>
        <p:txBody>
          <a:bodyPr wrap="square" rtlCol="0">
            <a:spAutoFit/>
          </a:bodyPr>
          <a:lstStyle/>
          <a:p>
            <a:pPr algn="ctr"/>
            <a:r>
              <a:rPr lang="en-US" sz="2100" b="1" dirty="0" smtClean="0">
                <a:solidFill>
                  <a:srgbClr val="002060"/>
                </a:solidFill>
                <a:latin typeface="Arial" charset="0"/>
              </a:rPr>
              <a:t>Albany II</a:t>
            </a:r>
          </a:p>
        </p:txBody>
      </p:sp>
      <p:sp>
        <p:nvSpPr>
          <p:cNvPr id="50" name="Oval 49"/>
          <p:cNvSpPr/>
          <p:nvPr/>
        </p:nvSpPr>
        <p:spPr>
          <a:xfrm>
            <a:off x="3352800" y="914400"/>
            <a:ext cx="6019800" cy="44958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Slide Number Placeholder 46"/>
          <p:cNvSpPr>
            <a:spLocks noGrp="1"/>
          </p:cNvSpPr>
          <p:nvPr>
            <p:ph type="sldNum" sz="quarter" idx="12"/>
          </p:nvPr>
        </p:nvSpPr>
        <p:spPr/>
        <p:txBody>
          <a:bodyPr/>
          <a:lstStyle/>
          <a:p>
            <a:fld id="{024BC43F-AAE5-481E-827F-B28F73C6CC9C}" type="slidenum">
              <a:rPr lang="en-US" smtClean="0">
                <a:solidFill>
                  <a:prstClr val="black"/>
                </a:solidFill>
                <a:latin typeface="Times New Roman"/>
              </a:rPr>
              <a:pPr/>
              <a:t>8</a:t>
            </a:fld>
            <a:endParaRPr lang="en-US" dirty="0">
              <a:solidFill>
                <a:prstClr val="black"/>
              </a:solidFill>
              <a:latin typeface="Times New Roman"/>
            </a:endParaRP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820" y="152400"/>
            <a:ext cx="8458200" cy="1143000"/>
          </a:xfrm>
        </p:spPr>
        <p:txBody>
          <a:bodyPr>
            <a:noAutofit/>
          </a:bodyPr>
          <a:lstStyle/>
          <a:p>
            <a:r>
              <a:rPr lang="en-US" sz="3200" dirty="0" smtClean="0"/>
              <a:t>Foundational Needs Mapping Example:</a:t>
            </a:r>
            <a:br>
              <a:rPr lang="en-US" sz="3200" dirty="0" smtClean="0"/>
            </a:br>
            <a:r>
              <a:rPr lang="en-US" sz="3200" dirty="0" smtClean="0"/>
              <a:t>Northeast Terrestrial Habitat Map</a:t>
            </a:r>
            <a:endParaRPr lang="en-US" sz="3200" dirty="0"/>
          </a:p>
        </p:txBody>
      </p:sp>
      <p:pic>
        <p:nvPicPr>
          <p:cNvPr id="6" name="Picture 5" descr="Map2.jpg"/>
          <p:cNvPicPr/>
          <p:nvPr/>
        </p:nvPicPr>
        <p:blipFill>
          <a:blip r:embed="rId3" cstate="screen">
            <a:extLst>
              <a:ext uri="{28A0092B-C50C-407E-A947-70E740481C1C}">
                <a14:useLocalDpi xmlns:a14="http://schemas.microsoft.com/office/drawing/2010/main"/>
              </a:ext>
            </a:extLst>
          </a:blip>
          <a:stretch>
            <a:fillRect/>
          </a:stretch>
        </p:blipFill>
        <p:spPr>
          <a:xfrm>
            <a:off x="6553200" y="1752600"/>
            <a:ext cx="2590800" cy="3124200"/>
          </a:xfrm>
          <a:prstGeom prst="rect">
            <a:avLst/>
          </a:prstGeom>
        </p:spPr>
      </p:pic>
      <p:graphicFrame>
        <p:nvGraphicFramePr>
          <p:cNvPr id="5" name="Content Placeholder 4"/>
          <p:cNvGraphicFramePr>
            <a:graphicFrameLocks noGrp="1"/>
          </p:cNvGraphicFramePr>
          <p:nvPr>
            <p:ph idx="1"/>
            <p:extLst>
              <p:ext uri="{D42A27DB-BD31-4B8C-83A1-F6EECF244321}">
                <p14:modId xmlns:p14="http://schemas.microsoft.com/office/powerpoint/2010/main" val="1883744860"/>
              </p:ext>
            </p:extLst>
          </p:nvPr>
        </p:nvGraphicFramePr>
        <p:xfrm>
          <a:off x="152400" y="1640378"/>
          <a:ext cx="6400800" cy="3484879"/>
        </p:xfrm>
        <a:graphic>
          <a:graphicData uri="http://schemas.openxmlformats.org/drawingml/2006/table">
            <a:tbl>
              <a:tblPr firstRow="1" bandRow="1">
                <a:tableStyleId>{22838BEF-8BB2-4498-84A7-C5851F593DF1}</a:tableStyleId>
              </a:tblPr>
              <a:tblGrid>
                <a:gridCol w="2888166"/>
                <a:gridCol w="3512634"/>
              </a:tblGrid>
              <a:tr h="370840">
                <a:tc>
                  <a:txBody>
                    <a:bodyPr/>
                    <a:lstStyle/>
                    <a:p>
                      <a:r>
                        <a:rPr lang="en-US" i="1" dirty="0" smtClean="0">
                          <a:solidFill>
                            <a:srgbClr val="002060"/>
                          </a:solidFill>
                          <a:latin typeface="+mj-lt"/>
                        </a:rPr>
                        <a:t>North Atlantic LCC Role</a:t>
                      </a:r>
                      <a:endParaRPr lang="en-US" b="0" i="1" dirty="0">
                        <a:solidFill>
                          <a:srgbClr val="002060"/>
                        </a:solidFill>
                        <a:latin typeface="+mj-lt"/>
                      </a:endParaRPr>
                    </a:p>
                  </a:txBody>
                  <a:tcPr/>
                </a:tc>
                <a:tc>
                  <a:txBody>
                    <a:bodyPr/>
                    <a:lstStyle/>
                    <a:p>
                      <a:r>
                        <a:rPr lang="en-US" b="0" dirty="0" smtClean="0">
                          <a:solidFill>
                            <a:schemeClr val="accent1">
                              <a:lumMod val="75000"/>
                            </a:schemeClr>
                          </a:solidFill>
                          <a:latin typeface="+mj-lt"/>
                        </a:rPr>
                        <a:t>Support</a:t>
                      </a:r>
                      <a:r>
                        <a:rPr lang="en-US" b="0" baseline="0" dirty="0" smtClean="0">
                          <a:solidFill>
                            <a:schemeClr val="accent1">
                              <a:lumMod val="75000"/>
                            </a:schemeClr>
                          </a:solidFill>
                          <a:latin typeface="+mj-lt"/>
                        </a:rPr>
                        <a:t> revis</a:t>
                      </a:r>
                      <a:r>
                        <a:rPr lang="en-US" b="0" dirty="0" smtClean="0">
                          <a:solidFill>
                            <a:schemeClr val="accent1">
                              <a:lumMod val="75000"/>
                            </a:schemeClr>
                          </a:solidFill>
                          <a:latin typeface="+mj-lt"/>
                        </a:rPr>
                        <a:t>ing</a:t>
                      </a:r>
                      <a:r>
                        <a:rPr lang="en-US" b="0" baseline="0" dirty="0" smtClean="0">
                          <a:solidFill>
                            <a:schemeClr val="accent1">
                              <a:lumMod val="75000"/>
                            </a:schemeClr>
                          </a:solidFill>
                          <a:latin typeface="+mj-lt"/>
                        </a:rPr>
                        <a:t> NEAFWA-sponsored project by </a:t>
                      </a:r>
                      <a:r>
                        <a:rPr lang="en-US" b="0" baseline="0" dirty="0" err="1" smtClean="0">
                          <a:solidFill>
                            <a:schemeClr val="accent1">
                              <a:lumMod val="75000"/>
                            </a:schemeClr>
                          </a:solidFill>
                          <a:latin typeface="+mj-lt"/>
                        </a:rPr>
                        <a:t>NatureServe</a:t>
                      </a:r>
                      <a:r>
                        <a:rPr lang="en-US" b="0" baseline="0" dirty="0" smtClean="0">
                          <a:solidFill>
                            <a:schemeClr val="accent1">
                              <a:lumMod val="75000"/>
                            </a:schemeClr>
                          </a:solidFill>
                          <a:latin typeface="+mj-lt"/>
                        </a:rPr>
                        <a:t>, TNC and UMass</a:t>
                      </a:r>
                      <a:endParaRPr lang="en-US" b="0" dirty="0">
                        <a:solidFill>
                          <a:schemeClr val="accent1">
                            <a:lumMod val="75000"/>
                          </a:schemeClr>
                        </a:solidFill>
                        <a:latin typeface="+mj-lt"/>
                      </a:endParaRPr>
                    </a:p>
                  </a:txBody>
                  <a:tcPr/>
                </a:tc>
              </a:tr>
              <a:tr h="370840">
                <a:tc>
                  <a:txBody>
                    <a:bodyPr/>
                    <a:lstStyle/>
                    <a:p>
                      <a:r>
                        <a:rPr lang="en-US" b="1" i="0" dirty="0" smtClean="0">
                          <a:solidFill>
                            <a:srgbClr val="002060"/>
                          </a:solidFill>
                          <a:latin typeface="+mj-lt"/>
                        </a:rPr>
                        <a:t>Products</a:t>
                      </a:r>
                      <a:endParaRPr lang="en-US" b="1" i="0" dirty="0">
                        <a:solidFill>
                          <a:srgbClr val="002060"/>
                        </a:solidFill>
                        <a:latin typeface="+mj-lt"/>
                      </a:endParaRPr>
                    </a:p>
                  </a:txBody>
                  <a:tcPr/>
                </a:tc>
                <a:tc>
                  <a:txBody>
                    <a:bodyPr/>
                    <a:lstStyle/>
                    <a:p>
                      <a:r>
                        <a:rPr lang="en-US" b="0" dirty="0" smtClean="0">
                          <a:solidFill>
                            <a:schemeClr val="accent1">
                              <a:lumMod val="75000"/>
                            </a:schemeClr>
                          </a:solidFill>
                          <a:latin typeface="+mj-lt"/>
                        </a:rPr>
                        <a:t>Classified terrestrial habitat</a:t>
                      </a:r>
                      <a:r>
                        <a:rPr lang="en-US" b="0" baseline="0" dirty="0" smtClean="0">
                          <a:solidFill>
                            <a:schemeClr val="accent1">
                              <a:lumMod val="75000"/>
                            </a:schemeClr>
                          </a:solidFill>
                          <a:latin typeface="+mj-lt"/>
                        </a:rPr>
                        <a:t> map</a:t>
                      </a:r>
                      <a:endParaRPr lang="en-US" b="0" dirty="0">
                        <a:solidFill>
                          <a:schemeClr val="accent1">
                            <a:lumMod val="75000"/>
                          </a:schemeClr>
                        </a:solidFill>
                        <a:latin typeface="+mj-lt"/>
                      </a:endParaRPr>
                    </a:p>
                  </a:txBody>
                  <a:tcPr/>
                </a:tc>
              </a:tr>
              <a:tr h="370840">
                <a:tc>
                  <a:txBody>
                    <a:bodyPr/>
                    <a:lstStyle/>
                    <a:p>
                      <a:r>
                        <a:rPr lang="en-US" b="1" dirty="0" smtClean="0">
                          <a:solidFill>
                            <a:srgbClr val="002060"/>
                          </a:solidFill>
                          <a:latin typeface="+mj-lt"/>
                        </a:rPr>
                        <a:t>Available Now</a:t>
                      </a:r>
                      <a:endParaRPr lang="en-US" b="1" dirty="0">
                        <a:solidFill>
                          <a:srgbClr val="002060"/>
                        </a:solidFill>
                        <a:latin typeface="+mj-lt"/>
                      </a:endParaRPr>
                    </a:p>
                  </a:txBody>
                  <a:tcPr/>
                </a:tc>
                <a:tc>
                  <a:txBody>
                    <a:bodyPr/>
                    <a:lstStyle/>
                    <a:p>
                      <a:r>
                        <a:rPr lang="en-US" dirty="0" smtClean="0">
                          <a:solidFill>
                            <a:schemeClr val="accent1">
                              <a:lumMod val="75000"/>
                            </a:schemeClr>
                          </a:solidFill>
                          <a:latin typeface="+mj-lt"/>
                        </a:rPr>
                        <a:t>Piedmont revisions (2012)</a:t>
                      </a:r>
                      <a:endParaRPr lang="en-US" dirty="0">
                        <a:solidFill>
                          <a:schemeClr val="accent1">
                            <a:lumMod val="75000"/>
                          </a:schemeClr>
                        </a:solidFill>
                        <a:latin typeface="+mj-lt"/>
                      </a:endParaRPr>
                    </a:p>
                  </a:txBody>
                  <a:tcPr/>
                </a:tc>
              </a:tr>
              <a:tr h="370840">
                <a:tc>
                  <a:txBody>
                    <a:bodyPr/>
                    <a:lstStyle/>
                    <a:p>
                      <a:r>
                        <a:rPr lang="en-US" b="1" dirty="0" smtClean="0">
                          <a:solidFill>
                            <a:srgbClr val="002060"/>
                          </a:solidFill>
                          <a:latin typeface="+mj-lt"/>
                        </a:rPr>
                        <a:t>Available</a:t>
                      </a:r>
                      <a:r>
                        <a:rPr lang="en-US" b="1" baseline="0" dirty="0" smtClean="0">
                          <a:solidFill>
                            <a:srgbClr val="002060"/>
                          </a:solidFill>
                          <a:latin typeface="+mj-lt"/>
                        </a:rPr>
                        <a:t> within 3-6 months</a:t>
                      </a:r>
                      <a:endParaRPr lang="en-US" b="1" dirty="0">
                        <a:solidFill>
                          <a:srgbClr val="002060"/>
                        </a:solidFill>
                        <a:latin typeface="+mj-lt"/>
                      </a:endParaRPr>
                    </a:p>
                  </a:txBody>
                  <a:tcPr/>
                </a:tc>
                <a:tc>
                  <a:txBody>
                    <a:bodyPr/>
                    <a:lstStyle/>
                    <a:p>
                      <a:pPr marL="285750" indent="-285750">
                        <a:buFont typeface="Arial" pitchFamily="34" charset="0"/>
                        <a:buChar char="•"/>
                      </a:pPr>
                      <a:r>
                        <a:rPr lang="en-US" dirty="0" smtClean="0">
                          <a:solidFill>
                            <a:schemeClr val="accent1">
                              <a:lumMod val="75000"/>
                            </a:schemeClr>
                          </a:solidFill>
                          <a:latin typeface="+mj-lt"/>
                        </a:rPr>
                        <a:t>Revisions</a:t>
                      </a:r>
                      <a:r>
                        <a:rPr lang="en-US" baseline="0" dirty="0" smtClean="0">
                          <a:solidFill>
                            <a:schemeClr val="accent1">
                              <a:lumMod val="75000"/>
                            </a:schemeClr>
                          </a:solidFill>
                          <a:latin typeface="+mj-lt"/>
                        </a:rPr>
                        <a:t> to reflect roads, streams, &amp; 2006 development</a:t>
                      </a:r>
                    </a:p>
                    <a:p>
                      <a:pPr marL="285750" indent="-285750">
                        <a:buFont typeface="Arial" pitchFamily="34" charset="0"/>
                        <a:buChar char="•"/>
                      </a:pPr>
                      <a:r>
                        <a:rPr lang="en-US" baseline="0" dirty="0" smtClean="0">
                          <a:solidFill>
                            <a:schemeClr val="accent1">
                              <a:lumMod val="75000"/>
                            </a:schemeClr>
                          </a:solidFill>
                          <a:latin typeface="+mj-lt"/>
                        </a:rPr>
                        <a:t>Revisions to reflect revised coastal NWI</a:t>
                      </a:r>
                      <a:endParaRPr lang="en-US" dirty="0">
                        <a:solidFill>
                          <a:schemeClr val="accent1">
                            <a:lumMod val="75000"/>
                          </a:schemeClr>
                        </a:solidFill>
                        <a:latin typeface="+mj-lt"/>
                      </a:endParaRPr>
                    </a:p>
                  </a:txBody>
                  <a:tcPr/>
                </a:tc>
              </a:tr>
              <a:tr h="370840">
                <a:tc>
                  <a:txBody>
                    <a:bodyPr/>
                    <a:lstStyle/>
                    <a:p>
                      <a:r>
                        <a:rPr lang="en-US" b="1" dirty="0" smtClean="0">
                          <a:solidFill>
                            <a:srgbClr val="002060"/>
                          </a:solidFill>
                          <a:latin typeface="+mj-lt"/>
                        </a:rPr>
                        <a:t>Longer Term</a:t>
                      </a:r>
                      <a:endParaRPr lang="en-US" b="1" dirty="0">
                        <a:solidFill>
                          <a:srgbClr val="002060"/>
                        </a:solidFill>
                        <a:latin typeface="+mj-lt"/>
                      </a:endParaRPr>
                    </a:p>
                  </a:txBody>
                  <a:tcPr/>
                </a:tc>
                <a:tc>
                  <a:txBody>
                    <a:bodyPr/>
                    <a:lstStyle/>
                    <a:p>
                      <a:r>
                        <a:rPr lang="en-US" dirty="0" smtClean="0">
                          <a:solidFill>
                            <a:schemeClr val="accent1">
                              <a:lumMod val="75000"/>
                            </a:schemeClr>
                          </a:solidFill>
                          <a:latin typeface="+mj-lt"/>
                        </a:rPr>
                        <a:t>Expansion to Canadian</a:t>
                      </a:r>
                      <a:r>
                        <a:rPr lang="en-US" baseline="0" dirty="0" smtClean="0">
                          <a:solidFill>
                            <a:schemeClr val="accent1">
                              <a:lumMod val="75000"/>
                            </a:schemeClr>
                          </a:solidFill>
                          <a:latin typeface="+mj-lt"/>
                        </a:rPr>
                        <a:t> portion of LCC (2015)</a:t>
                      </a:r>
                      <a:endParaRPr lang="en-US" dirty="0">
                        <a:solidFill>
                          <a:schemeClr val="accent1">
                            <a:lumMod val="75000"/>
                          </a:schemeClr>
                        </a:solidFill>
                        <a:latin typeface="+mj-lt"/>
                      </a:endParaRPr>
                    </a:p>
                  </a:txBody>
                  <a:tcPr/>
                </a:tc>
              </a:tr>
            </a:tbl>
          </a:graphicData>
        </a:graphic>
      </p:graphicFrame>
      <p:sp>
        <p:nvSpPr>
          <p:cNvPr id="7" name="Rectangle 6"/>
          <p:cNvSpPr/>
          <p:nvPr/>
        </p:nvSpPr>
        <p:spPr>
          <a:xfrm>
            <a:off x="0" y="1219200"/>
            <a:ext cx="9144000" cy="4572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838200" y="1339465"/>
            <a:ext cx="8077200" cy="5213735"/>
          </a:xfrm>
          <a:prstGeom prst="rect">
            <a:avLst/>
          </a:prstGeom>
        </p:spPr>
        <p:txBody>
          <a:bodyPr wrap="square">
            <a:spAutoFit/>
          </a:bodyPr>
          <a:lstStyle/>
          <a:p>
            <a:pPr marL="342900" lvl="0" indent="-342900">
              <a:spcBef>
                <a:spcPct val="20000"/>
              </a:spcBef>
            </a:pPr>
            <a:r>
              <a:rPr lang="en-US" sz="3200" dirty="0" smtClean="0">
                <a:solidFill>
                  <a:prstClr val="black"/>
                </a:solidFill>
                <a:latin typeface="Arial"/>
              </a:rPr>
              <a:t>Other Foundational Mapping</a:t>
            </a:r>
          </a:p>
          <a:p>
            <a:pPr marL="342900" lvl="0" indent="-342900">
              <a:spcBef>
                <a:spcPct val="20000"/>
              </a:spcBef>
              <a:buFont typeface="Arial" pitchFamily="34" charset="0"/>
              <a:buChar char="•"/>
            </a:pPr>
            <a:r>
              <a:rPr lang="en-US" sz="3200" dirty="0" smtClean="0">
                <a:solidFill>
                  <a:prstClr val="black"/>
                </a:solidFill>
                <a:latin typeface="Arial"/>
              </a:rPr>
              <a:t>Aquatic Map Revisions</a:t>
            </a:r>
          </a:p>
          <a:p>
            <a:pPr marL="342900" lvl="0" indent="-342900">
              <a:spcBef>
                <a:spcPct val="20000"/>
              </a:spcBef>
              <a:buFont typeface="Arial" pitchFamily="34" charset="0"/>
              <a:buChar char="•"/>
            </a:pPr>
            <a:r>
              <a:rPr lang="en-US" sz="3200" dirty="0" smtClean="0">
                <a:solidFill>
                  <a:prstClr val="black"/>
                </a:solidFill>
                <a:latin typeface="Arial"/>
              </a:rPr>
              <a:t>NWI Updates</a:t>
            </a:r>
          </a:p>
          <a:p>
            <a:pPr marL="342900" lvl="0" indent="-342900">
              <a:spcBef>
                <a:spcPct val="20000"/>
              </a:spcBef>
              <a:buFont typeface="Arial" pitchFamily="34" charset="0"/>
              <a:buChar char="•"/>
            </a:pPr>
            <a:r>
              <a:rPr lang="en-US" sz="3200" dirty="0" smtClean="0">
                <a:solidFill>
                  <a:prstClr val="black"/>
                </a:solidFill>
                <a:latin typeface="Arial"/>
              </a:rPr>
              <a:t>Coastal and Marine Classification &amp; Map</a:t>
            </a:r>
          </a:p>
          <a:p>
            <a:pPr marL="342900" lvl="0" indent="-342900">
              <a:spcBef>
                <a:spcPct val="20000"/>
              </a:spcBef>
              <a:buFont typeface="Arial" pitchFamily="34" charset="0"/>
              <a:buChar char="•"/>
            </a:pPr>
            <a:r>
              <a:rPr lang="en-US" sz="3200" i="1" dirty="0" smtClean="0">
                <a:solidFill>
                  <a:prstClr val="black"/>
                </a:solidFill>
                <a:latin typeface="Arial"/>
              </a:rPr>
              <a:t>Compilation of Regional Vernal Pool Data</a:t>
            </a:r>
          </a:p>
          <a:p>
            <a:pPr marL="342900" lvl="0" indent="-342900">
              <a:spcBef>
                <a:spcPct val="20000"/>
              </a:spcBef>
              <a:buFont typeface="Arial" pitchFamily="34" charset="0"/>
              <a:buChar char="•"/>
            </a:pPr>
            <a:r>
              <a:rPr lang="en-US" sz="3200" i="1" dirty="0" smtClean="0">
                <a:solidFill>
                  <a:prstClr val="black"/>
                </a:solidFill>
                <a:latin typeface="Arial"/>
              </a:rPr>
              <a:t>Culvert/Road Stream Crossings and Aquatic Connectivity</a:t>
            </a:r>
          </a:p>
          <a:p>
            <a:pPr marL="342900" lvl="0" indent="-342900">
              <a:spcBef>
                <a:spcPct val="20000"/>
              </a:spcBef>
              <a:buFont typeface="Arial" pitchFamily="34" charset="0"/>
              <a:buChar char="•"/>
            </a:pPr>
            <a:endParaRPr lang="en-US" sz="3200" dirty="0" smtClean="0">
              <a:solidFill>
                <a:prstClr val="black"/>
              </a:solidFill>
              <a:latin typeface="Arial"/>
            </a:endParaRPr>
          </a:p>
          <a:p>
            <a:pPr marL="342900" lvl="0" indent="-342900">
              <a:spcBef>
                <a:spcPct val="20000"/>
              </a:spcBef>
              <a:buFont typeface="Arial" pitchFamily="34" charset="0"/>
              <a:buChar char="•"/>
            </a:pPr>
            <a:endParaRPr lang="en-US" sz="3200" dirty="0" smtClean="0">
              <a:solidFill>
                <a:prstClr val="black"/>
              </a:solidFill>
              <a:latin typeface="Arial"/>
            </a:endParaRPr>
          </a:p>
        </p:txBody>
      </p:sp>
      <p:sp>
        <p:nvSpPr>
          <p:cNvPr id="9" name="Slide Number Placeholder 8"/>
          <p:cNvSpPr>
            <a:spLocks noGrp="1"/>
          </p:cNvSpPr>
          <p:nvPr>
            <p:ph type="sldNum" sz="quarter" idx="12"/>
          </p:nvPr>
        </p:nvSpPr>
        <p:spPr/>
        <p:txBody>
          <a:bodyPr/>
          <a:lstStyle/>
          <a:p>
            <a:fld id="{024BC43F-AAE5-481E-827F-B28F73C6CC9C}" type="slidenum">
              <a:rPr lang="en-US" smtClean="0">
                <a:solidFill>
                  <a:prstClr val="black"/>
                </a:solidFill>
                <a:latin typeface="Times New Roman"/>
              </a:rPr>
              <a:pPr/>
              <a:t>9</a:t>
            </a:fld>
            <a:endParaRPr lang="en-US" dirty="0">
              <a:solidFill>
                <a:prstClr val="black"/>
              </a:solidFill>
              <a:latin typeface="Times New Roman"/>
            </a:endParaRPr>
          </a:p>
        </p:txBody>
      </p:sp>
    </p:spTree>
    <p:extLst>
      <p:ext uri="{BB962C8B-B14F-4D97-AF65-F5344CB8AC3E}">
        <p14:creationId xmlns:p14="http://schemas.microsoft.com/office/powerpoint/2010/main" val="23272658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12344</TotalTime>
  <Words>2525</Words>
  <Application>Microsoft Macintosh PowerPoint</Application>
  <PresentationFormat>On-screen Show (4:3)</PresentationFormat>
  <Paragraphs>251</Paragraphs>
  <Slides>19</Slides>
  <Notes>18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1" baseType="lpstr">
      <vt:lpstr>Office Theme</vt:lpstr>
      <vt:lpstr>CorelPhotoPaint.Image.8</vt:lpstr>
      <vt:lpstr>Progress Relative to the Northeast Conservation Framework and Strategic Plan Setting the Stage for Conservation Design and Delivery</vt:lpstr>
      <vt:lpstr>North Atlantic LCC</vt:lpstr>
      <vt:lpstr>North Atlantic LCC - Mission</vt:lpstr>
      <vt:lpstr>PowerPoint Presentation</vt:lpstr>
      <vt:lpstr>North Atlantic LCC - Mission</vt:lpstr>
      <vt:lpstr>PowerPoint Presentation</vt:lpstr>
      <vt:lpstr>Science Needs &amp; Projects</vt:lpstr>
      <vt:lpstr>PowerPoint Presentation</vt:lpstr>
      <vt:lpstr>Foundational Needs Mapping Example: Northeast Terrestrial Habitat Map</vt:lpstr>
      <vt:lpstr>Vulnerability Assessments Example: Species Vulnerability to Climate Change</vt:lpstr>
      <vt:lpstr>Conservation Design Example: Designing Sustainable Landscapes</vt:lpstr>
      <vt:lpstr>Northeast Conservation Framework Workshop (Albany II) Results</vt:lpstr>
      <vt:lpstr>PowerPoint Presentation</vt:lpstr>
      <vt:lpstr>PowerPoint Presentation</vt:lpstr>
      <vt:lpstr>Consistent data layers</vt:lpstr>
      <vt:lpstr>Science Delivery</vt:lpstr>
      <vt:lpstr>Communications</vt:lpstr>
      <vt:lpstr>Summary: Where We Are</vt:lpstr>
      <vt:lpstr>Where We Need to Go   Putting the Tools Together and Delivering Them</vt:lpstr>
    </vt:vector>
  </TitlesOfParts>
  <Company>U.S. Fish and Wildlife Service - Region 5</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Eisenhauer, David</cp:lastModifiedBy>
  <cp:revision>2281</cp:revision>
  <cp:lastPrinted>2012-10-04T13:54:06Z</cp:lastPrinted>
  <dcterms:created xsi:type="dcterms:W3CDTF">2012-09-17T18:11:31Z</dcterms:created>
  <dcterms:modified xsi:type="dcterms:W3CDTF">2013-11-05T17:46:55Z</dcterms:modified>
</cp:coreProperties>
</file>